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72" r:id="rId4"/>
    <p:sldId id="371" r:id="rId5"/>
    <p:sldId id="369" r:id="rId6"/>
    <p:sldId id="368" r:id="rId7"/>
    <p:sldId id="374" r:id="rId8"/>
    <p:sldId id="340" r:id="rId9"/>
    <p:sldId id="375" r:id="rId10"/>
    <p:sldId id="376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City of Fairfield</a:t>
            </a:r>
            <a:br>
              <a:rPr lang="en-US" sz="3200" dirty="0" smtClean="0"/>
            </a:br>
            <a:r>
              <a:rPr lang="en-US" sz="3200" dirty="0" smtClean="0"/>
              <a:t>Solano County, CA</a:t>
            </a:r>
            <a:br>
              <a:rPr lang="en-US" sz="3200" dirty="0" smtClean="0"/>
            </a:br>
            <a:r>
              <a:rPr lang="en-US" sz="3200" dirty="0" smtClean="0"/>
              <a:t>Contact Time (t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u="sng" dirty="0" smtClean="0"/>
              <a:t>Tracer Study</a:t>
            </a:r>
            <a:br>
              <a:rPr lang="en-US" sz="3200" u="sng" dirty="0" smtClean="0"/>
            </a:br>
            <a:r>
              <a:rPr lang="en-US" sz="3200" dirty="0" smtClean="0"/>
              <a:t>May 8, 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Guy Schott, P.E.</a:t>
            </a:r>
          </a:p>
          <a:p>
            <a:r>
              <a:rPr lang="en-US" dirty="0" smtClean="0"/>
              <a:t>Amy Little, P.E.</a:t>
            </a:r>
          </a:p>
          <a:p>
            <a:r>
              <a:rPr lang="en-US" dirty="0" smtClean="0"/>
              <a:t>Water Resources Control Board,</a:t>
            </a:r>
          </a:p>
          <a:p>
            <a:r>
              <a:rPr lang="en-US" dirty="0" smtClean="0"/>
              <a:t>Division of Drinking Water</a:t>
            </a:r>
          </a:p>
          <a:p>
            <a:r>
              <a:rPr lang="en-US" dirty="0" smtClean="0">
                <a:hlinkClick r:id="rId2"/>
              </a:rPr>
              <a:t>Guy.schott@waterboards.ca.gov</a:t>
            </a:r>
            <a:endParaRPr lang="en-US" dirty="0" smtClean="0"/>
          </a:p>
          <a:p>
            <a:r>
              <a:rPr lang="en-US" dirty="0" smtClean="0"/>
              <a:t>707-576-2732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schott\Desktop\MayPictures2017\IMG_2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7778"/>
            <a:ext cx="7040732" cy="52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Injection Points before Clearwell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743200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Fluoride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2881699"/>
            <a:ext cx="2590800" cy="1156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3172599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Caustic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3311098"/>
            <a:ext cx="3505200" cy="2099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1841" y="4083650"/>
            <a:ext cx="83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NaOCl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4222149"/>
            <a:ext cx="4114800" cy="2178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4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Chlorine Contact Basin - Clearwell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5105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Pipeline volume: 9,400 gallons (100-ft linear, 4-Diam.)</a:t>
            </a:r>
          </a:p>
          <a:p>
            <a:r>
              <a:rPr lang="en-US" dirty="0" smtClean="0"/>
              <a:t>Influent weir &amp; channel volume: 8,528 gallons</a:t>
            </a:r>
          </a:p>
          <a:p>
            <a:r>
              <a:rPr lang="en-US" dirty="0" smtClean="0"/>
              <a:t>Clearwell basin volume/</a:t>
            </a:r>
            <a:r>
              <a:rPr lang="en-US" dirty="0" err="1" smtClean="0"/>
              <a:t>ft</a:t>
            </a:r>
            <a:r>
              <a:rPr lang="en-US" dirty="0" smtClean="0"/>
              <a:t>:  10,800 gal/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Total working volume during tracer study:  206,960 gallons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10003" r="56697" b="41894"/>
          <a:stretch/>
        </p:blipFill>
        <p:spPr bwMode="auto">
          <a:xfrm>
            <a:off x="2412507" y="1416157"/>
            <a:ext cx="3835893" cy="344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Test Date: May 8, 2017</a:t>
            </a:r>
          </a:p>
          <a:p>
            <a:r>
              <a:rPr lang="en-US" sz="3600" dirty="0" smtClean="0"/>
              <a:t>Test by:  Water Resources Control Board, Division of Drinking Water</a:t>
            </a:r>
          </a:p>
          <a:p>
            <a:r>
              <a:rPr lang="en-US" sz="3600" dirty="0" smtClean="0"/>
              <a:t>Tracer Test Method:  </a:t>
            </a:r>
            <a:r>
              <a:rPr lang="en-US" sz="3600" dirty="0" smtClean="0">
                <a:solidFill>
                  <a:srgbClr val="0000FF"/>
                </a:solidFill>
              </a:rPr>
              <a:t>Step-Dose using Fluoride</a:t>
            </a:r>
          </a:p>
          <a:p>
            <a:r>
              <a:rPr lang="en-US" sz="3600" dirty="0" smtClean="0"/>
              <a:t>Clearwell Flow (inlet/outlet):  </a:t>
            </a:r>
            <a:r>
              <a:rPr lang="en-US" sz="3600" dirty="0" smtClean="0">
                <a:solidFill>
                  <a:srgbClr val="0000FF"/>
                </a:solidFill>
              </a:rPr>
              <a:t>11 MGD (7,639 gpm)</a:t>
            </a:r>
          </a:p>
          <a:p>
            <a:r>
              <a:rPr lang="en-US" sz="3600" dirty="0" smtClean="0"/>
              <a:t>Clearwell Operating Water Level: </a:t>
            </a:r>
            <a:r>
              <a:rPr lang="en-US" sz="3600" dirty="0" smtClean="0">
                <a:solidFill>
                  <a:srgbClr val="0000FF"/>
                </a:solidFill>
              </a:rPr>
              <a:t>17.5 feet</a:t>
            </a:r>
          </a:p>
          <a:p>
            <a:r>
              <a:rPr lang="en-US" sz="3600" dirty="0" smtClean="0"/>
              <a:t>Operating Volume (Pipe, Weir, Clearwell): </a:t>
            </a:r>
            <a:r>
              <a:rPr lang="en-US" sz="3600" dirty="0" smtClean="0">
                <a:solidFill>
                  <a:srgbClr val="0000FF"/>
                </a:solidFill>
              </a:rPr>
              <a:t>206,960 gallons</a:t>
            </a:r>
          </a:p>
          <a:p>
            <a:r>
              <a:rPr lang="en-US" sz="3600" dirty="0" smtClean="0"/>
              <a:t>HRT: </a:t>
            </a:r>
            <a:r>
              <a:rPr lang="en-US" sz="3600" dirty="0" smtClean="0">
                <a:solidFill>
                  <a:srgbClr val="0000FF"/>
                </a:solidFill>
              </a:rPr>
              <a:t>27.1 minutes</a:t>
            </a:r>
          </a:p>
          <a:p>
            <a:r>
              <a:rPr lang="en-US" sz="3600" dirty="0" smtClean="0"/>
              <a:t>t</a:t>
            </a:r>
            <a:r>
              <a:rPr lang="en-US" sz="3600" baseline="-25000" dirty="0" smtClean="0"/>
              <a:t>10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0000FF"/>
                </a:solidFill>
              </a:rPr>
              <a:t>8.6 minutes</a:t>
            </a:r>
          </a:p>
          <a:p>
            <a:r>
              <a:rPr lang="en-US" sz="4600" u="sng" dirty="0" smtClean="0"/>
              <a:t>Baffling Factor: </a:t>
            </a:r>
            <a:r>
              <a:rPr lang="en-US" sz="4600" b="1" dirty="0" smtClean="0">
                <a:solidFill>
                  <a:srgbClr val="C00000"/>
                </a:solidFill>
              </a:rPr>
              <a:t>0.32 (t</a:t>
            </a:r>
            <a:r>
              <a:rPr lang="en-US" sz="4600" b="1" baseline="-25000" dirty="0" smtClean="0">
                <a:solidFill>
                  <a:srgbClr val="C00000"/>
                </a:solidFill>
              </a:rPr>
              <a:t>10</a:t>
            </a:r>
            <a:r>
              <a:rPr lang="en-US" sz="4600" b="1" dirty="0" smtClean="0">
                <a:solidFill>
                  <a:srgbClr val="C00000"/>
                </a:solidFill>
              </a:rPr>
              <a:t>/HRT)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28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tracer study was conducted at the City of Fairfield, Public Works Waterman WTP to determine the “t</a:t>
            </a:r>
            <a:r>
              <a:rPr lang="en-US" baseline="-25000" dirty="0" smtClean="0"/>
              <a:t>10</a:t>
            </a:r>
            <a:r>
              <a:rPr lang="en-US" dirty="0" smtClean="0"/>
              <a:t>” disinfection contact time and baffling factor for the combined pipeline, influent weir and concrete-squared clearwell. </a:t>
            </a:r>
            <a:r>
              <a:rPr lang="en-US" dirty="0"/>
              <a:t>The “t</a:t>
            </a:r>
            <a:r>
              <a:rPr lang="en-US" baseline="-25000" dirty="0"/>
              <a:t>10</a:t>
            </a:r>
            <a:r>
              <a:rPr lang="en-US" dirty="0"/>
              <a:t>” </a:t>
            </a:r>
            <a:r>
              <a:rPr lang="en-US" dirty="0" smtClean="0"/>
              <a:t> is the time is takes for 10% of the added tracer mass to exit the reactor.  The baffling factor is t</a:t>
            </a:r>
            <a:r>
              <a:rPr lang="en-US" baseline="-25000" dirty="0" smtClean="0"/>
              <a:t>10</a:t>
            </a:r>
            <a:r>
              <a:rPr lang="en-US" dirty="0" smtClean="0"/>
              <a:t>/HRT where HRT is the hydraulic residence time of the clearwell during the time of the tracer study.</a:t>
            </a:r>
          </a:p>
        </p:txBody>
      </p:sp>
    </p:spTree>
    <p:extLst>
      <p:ext uri="{BB962C8B-B14F-4D97-AF65-F5344CB8AC3E}">
        <p14:creationId xmlns:p14="http://schemas.microsoft.com/office/powerpoint/2010/main" val="22560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Tracer Method: Step-Dose</a:t>
            </a:r>
          </a:p>
          <a:p>
            <a:r>
              <a:rPr lang="en-US" dirty="0" smtClean="0"/>
              <a:t>Injection Point: Combined Filter Effluent (CFE) 4-ft Dia. </a:t>
            </a:r>
            <a:r>
              <a:rPr lang="en-US" dirty="0"/>
              <a:t>p</a:t>
            </a:r>
            <a:r>
              <a:rPr lang="en-US" dirty="0" smtClean="0"/>
              <a:t>ipeline to weir channel</a:t>
            </a:r>
          </a:p>
          <a:p>
            <a:r>
              <a:rPr lang="en-US" dirty="0" smtClean="0"/>
              <a:t>Sample Points: Influence weir channel and discharge side of clearwell from 4-ft Dia. pipeline</a:t>
            </a:r>
          </a:p>
          <a:p>
            <a:r>
              <a:rPr lang="en-US" dirty="0" smtClean="0"/>
              <a:t>Tracer Analysis: Ion Selective Fluoride Probe</a:t>
            </a:r>
          </a:p>
          <a:p>
            <a:r>
              <a:rPr lang="en-US" dirty="0" smtClean="0"/>
              <a:t>Sampler:  Amy Little</a:t>
            </a:r>
          </a:p>
          <a:p>
            <a:r>
              <a:rPr lang="en-US" dirty="0" smtClean="0"/>
              <a:t>Analysis by: Guy Schott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Material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Tracer Material: Hydrofluorosillicic Acid (H</a:t>
            </a:r>
            <a:r>
              <a:rPr lang="en-US" baseline="-25000" dirty="0" smtClean="0"/>
              <a:t>2</a:t>
            </a:r>
            <a:r>
              <a:rPr lang="en-US" dirty="0" smtClean="0"/>
              <a:t>SiF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Tracer </a:t>
            </a:r>
            <a:r>
              <a:rPr lang="en-US" dirty="0" smtClean="0"/>
              <a:t>Bulk </a:t>
            </a:r>
            <a:r>
              <a:rPr lang="en-US" dirty="0" smtClean="0"/>
              <a:t>Density: 10.13 </a:t>
            </a:r>
            <a:r>
              <a:rPr lang="en-US" dirty="0" err="1" smtClean="0"/>
              <a:t>lbs</a:t>
            </a:r>
            <a:r>
              <a:rPr lang="en-US" dirty="0" smtClean="0"/>
              <a:t>/gal</a:t>
            </a:r>
          </a:p>
          <a:p>
            <a:r>
              <a:rPr lang="en-US" dirty="0" smtClean="0"/>
              <a:t>Tracer Product Strength: 24.07</a:t>
            </a:r>
            <a:r>
              <a:rPr lang="en-US" dirty="0"/>
              <a:t>% as 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</a:t>
            </a:r>
            <a:endParaRPr lang="en-US" dirty="0" smtClean="0"/>
          </a:p>
          <a:p>
            <a:r>
              <a:rPr lang="en-US" dirty="0" smtClean="0"/>
              <a:t>Molecular Weight: 144.09 g/mole </a:t>
            </a:r>
            <a:r>
              <a:rPr lang="en-US" dirty="0"/>
              <a:t>(H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</a:t>
            </a:r>
            <a:r>
              <a:rPr lang="en-US" dirty="0"/>
              <a:t>)</a:t>
            </a:r>
          </a:p>
          <a:p>
            <a:r>
              <a:rPr lang="en-US" dirty="0" smtClean="0"/>
              <a:t>Fluoride Concentration: 79.11% (144 g/mole)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 </a:t>
            </a:r>
            <a:r>
              <a:rPr lang="en-US" dirty="0" smtClean="0"/>
              <a:t>Tracer Feed Rate: ~425 mL/min</a:t>
            </a:r>
          </a:p>
          <a:p>
            <a:r>
              <a:rPr lang="en-US" dirty="0" smtClean="0"/>
              <a:t>Flow: 11 MGD (7,639 gpm)</a:t>
            </a:r>
          </a:p>
          <a:p>
            <a:r>
              <a:rPr lang="en-US" dirty="0" smtClean="0"/>
              <a:t>Tracer Dose: 4.03 mg/L as F</a:t>
            </a:r>
          </a:p>
          <a:p>
            <a:r>
              <a:rPr lang="en-US" dirty="0" smtClean="0"/>
              <a:t>Method of Injection: Steady-State.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Field Results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023" y="593916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Flow – 11 MGD (7,639 gpm</a:t>
            </a:r>
            <a:r>
              <a:rPr lang="en-US" sz="1200" dirty="0" smtClean="0"/>
              <a:t>); 210,000 gallon Clearwell</a:t>
            </a:r>
          </a:p>
          <a:p>
            <a:r>
              <a:rPr lang="en-US" sz="1200" dirty="0" smtClean="0"/>
              <a:t>HRT: 27.1 minutes</a:t>
            </a:r>
            <a:endParaRPr lang="en-US" sz="1200" dirty="0"/>
          </a:p>
          <a:p>
            <a:r>
              <a:rPr lang="en-US" sz="1200" dirty="0"/>
              <a:t>Tracer Dose– </a:t>
            </a:r>
            <a:r>
              <a:rPr lang="en-US" sz="1200" dirty="0" smtClean="0"/>
              <a:t>4.03 </a:t>
            </a:r>
            <a:r>
              <a:rPr lang="en-US" sz="1200" dirty="0"/>
              <a:t>mg/L as 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59436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:  8.6 minutes</a:t>
            </a:r>
          </a:p>
          <a:p>
            <a:r>
              <a:rPr lang="en-US" sz="1200" dirty="0" smtClean="0"/>
              <a:t>Total working volume: 206,960 gallons @ 17.5 </a:t>
            </a:r>
            <a:r>
              <a:rPr lang="en-US" sz="1200" dirty="0" err="1" smtClean="0"/>
              <a:t>ft</a:t>
            </a:r>
            <a:r>
              <a:rPr lang="en-US" sz="1200" dirty="0" smtClean="0"/>
              <a:t> operating level</a:t>
            </a:r>
          </a:p>
          <a:p>
            <a:r>
              <a:rPr lang="en-US" sz="1200" dirty="0" smtClean="0"/>
              <a:t>Calculated baffling factor: 0.32 t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/HRT</a:t>
            </a:r>
            <a:endParaRPr lang="en-US" sz="1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953000" cy="47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711945"/>
            <a:ext cx="277063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Working Volume: 206,960 gallons</a:t>
            </a:r>
          </a:p>
          <a:p>
            <a:r>
              <a:rPr lang="en-US" sz="1400" dirty="0" smtClean="0"/>
              <a:t>Average Flow: 11 MGD (7,639 gpm)</a:t>
            </a:r>
          </a:p>
          <a:p>
            <a:r>
              <a:rPr lang="en-US" sz="1400" dirty="0" smtClean="0"/>
              <a:t>Clearwell Water Level: 17.5 </a:t>
            </a:r>
            <a:r>
              <a:rPr lang="en-US" sz="1400" dirty="0" err="1" smtClean="0"/>
              <a:t>ft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52257" y="5711945"/>
            <a:ext cx="22636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HRT: 27.1 minutes</a:t>
            </a:r>
          </a:p>
          <a:p>
            <a:r>
              <a:rPr lang="en-US" sz="1400" dirty="0" smtClean="0"/>
              <a:t>t</a:t>
            </a:r>
            <a:r>
              <a:rPr lang="en-US" sz="1400" baseline="-25000" dirty="0" smtClean="0"/>
              <a:t>10</a:t>
            </a:r>
            <a:r>
              <a:rPr lang="en-US" sz="1400" dirty="0" smtClean="0"/>
              <a:t>: 8.6 minutes</a:t>
            </a:r>
          </a:p>
          <a:p>
            <a:r>
              <a:rPr lang="en-US" sz="1400" dirty="0"/>
              <a:t>Baffling factor </a:t>
            </a:r>
            <a:r>
              <a:rPr lang="en-US" sz="1400" dirty="0" smtClean="0"/>
              <a:t>0.32 (t</a:t>
            </a:r>
            <a:r>
              <a:rPr lang="en-US" sz="1400" baseline="-25000" dirty="0" smtClean="0"/>
              <a:t>10</a:t>
            </a:r>
            <a:r>
              <a:rPr lang="en-US" sz="1400" dirty="0" smtClean="0"/>
              <a:t>/HRT)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57200"/>
            <a:ext cx="718185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589442" cy="416750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Clearwell and Effluent Pumps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5943600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270,000 gallon (max) clearwell - underground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0" y="4800600"/>
            <a:ext cx="914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451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City of Fairfield Solano County, CA Contact Time (t10)  Tracer Study May 8, 2017</vt:lpstr>
      <vt:lpstr>PowerPoint Presentation</vt:lpstr>
      <vt:lpstr>Final Results</vt:lpstr>
      <vt:lpstr>Tracer Study – Overview 1</vt:lpstr>
      <vt:lpstr>Tracer Study – Overview 2</vt:lpstr>
      <vt:lpstr>Tracer Material Overview</vt:lpstr>
      <vt:lpstr>Tracer Field Results</vt:lpstr>
      <vt:lpstr>PowerPoint Presentation</vt:lpstr>
      <vt:lpstr>PowerPoint Presentation</vt:lpstr>
      <vt:lpstr>PowerPoint Presentation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Guy</cp:lastModifiedBy>
  <cp:revision>124</cp:revision>
  <dcterms:created xsi:type="dcterms:W3CDTF">2015-08-26T18:21:02Z</dcterms:created>
  <dcterms:modified xsi:type="dcterms:W3CDTF">2017-05-11T03:27:22Z</dcterms:modified>
</cp:coreProperties>
</file>