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3" r:id="rId3"/>
    <p:sldId id="372" r:id="rId4"/>
    <p:sldId id="371" r:id="rId5"/>
    <p:sldId id="369" r:id="rId6"/>
    <p:sldId id="368" r:id="rId7"/>
    <p:sldId id="374" r:id="rId8"/>
    <p:sldId id="340" r:id="rId9"/>
    <p:sldId id="375" r:id="rId10"/>
    <p:sldId id="376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0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9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6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C702-E117-42F2-9788-912B6D9A4045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0C1C2-7A2D-4D19-AEF2-11BD8A8E16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0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uy.schott@waterboards.c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819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Gibson Canyon WTP</a:t>
            </a:r>
            <a:br>
              <a:rPr lang="en-US" sz="3200" dirty="0" smtClean="0"/>
            </a:br>
            <a:r>
              <a:rPr lang="en-US" sz="3200" dirty="0" smtClean="0"/>
              <a:t>Solano Irrigation District</a:t>
            </a:r>
            <a:br>
              <a:rPr lang="en-US" sz="3200" dirty="0" smtClean="0"/>
            </a:br>
            <a:r>
              <a:rPr lang="en-US" sz="3200" dirty="0" smtClean="0"/>
              <a:t>Vacaville County, CA</a:t>
            </a:r>
            <a:br>
              <a:rPr lang="en-US" sz="3200" dirty="0" smtClean="0"/>
            </a:br>
            <a:r>
              <a:rPr lang="en-US" sz="3200" dirty="0" smtClean="0"/>
              <a:t>Contact Time (t</a:t>
            </a:r>
            <a:r>
              <a:rPr lang="en-US" sz="3200" baseline="-25000" dirty="0" smtClean="0"/>
              <a:t>10</a:t>
            </a:r>
            <a:r>
              <a:rPr lang="en-US" sz="3200" dirty="0" smtClean="0"/>
              <a:t>) </a:t>
            </a:r>
            <a:br>
              <a:rPr lang="en-US" sz="3200" dirty="0" smtClean="0"/>
            </a:br>
            <a:r>
              <a:rPr lang="en-US" sz="3200" u="sng" dirty="0" smtClean="0"/>
              <a:t>Tracer Study</a:t>
            </a:r>
            <a:br>
              <a:rPr lang="en-US" sz="3200" u="sng" dirty="0" smtClean="0"/>
            </a:br>
            <a:r>
              <a:rPr lang="en-US" sz="3200" dirty="0" smtClean="0"/>
              <a:t>May 8, 2017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2057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by Guy Schott, P.E.</a:t>
            </a:r>
          </a:p>
          <a:p>
            <a:r>
              <a:rPr lang="en-US" dirty="0" smtClean="0"/>
              <a:t>Amy Little, P.E.</a:t>
            </a:r>
          </a:p>
          <a:p>
            <a:r>
              <a:rPr lang="en-US" dirty="0" smtClean="0"/>
              <a:t>Water Resources Control Board,</a:t>
            </a:r>
          </a:p>
          <a:p>
            <a:r>
              <a:rPr lang="en-US" dirty="0" smtClean="0"/>
              <a:t>Division of Drinking Water</a:t>
            </a:r>
          </a:p>
          <a:p>
            <a:r>
              <a:rPr lang="en-US" dirty="0" smtClean="0">
                <a:hlinkClick r:id="rId2"/>
              </a:rPr>
              <a:t>Guy.schott@waterboards.ca.gov</a:t>
            </a:r>
            <a:endParaRPr lang="en-US" dirty="0" smtClean="0"/>
          </a:p>
          <a:p>
            <a:r>
              <a:rPr lang="en-US" dirty="0" smtClean="0"/>
              <a:t>707-576-2732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Inlet Sample Point before Clearwell</a:t>
            </a:r>
          </a:p>
          <a:p>
            <a:r>
              <a:rPr lang="en-US" sz="3600" dirty="0" smtClean="0"/>
              <a:t>To Verify Tracer Dosage</a:t>
            </a:r>
            <a:endParaRPr lang="en-US" sz="3600" dirty="0"/>
          </a:p>
        </p:txBody>
      </p:sp>
      <p:pic>
        <p:nvPicPr>
          <p:cNvPr id="4098" name="Picture 2" descr="C:\Users\gschott\Desktop\MayPictures2017\IMG_2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371600" y="846138"/>
            <a:ext cx="2590800" cy="3421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46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Chlorine Contact Tank - Clearwell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19601" y="3213769"/>
            <a:ext cx="45720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Clearwell volume/</a:t>
            </a:r>
            <a:r>
              <a:rPr lang="en-US" sz="1600" dirty="0" err="1" smtClean="0"/>
              <a:t>ft</a:t>
            </a:r>
            <a:r>
              <a:rPr lang="en-US" sz="1600" dirty="0" smtClean="0"/>
              <a:t>:  2,844 gal/</a:t>
            </a:r>
            <a:r>
              <a:rPr lang="en-US" sz="1600" dirty="0" err="1" smtClean="0"/>
              <a:t>ft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Working volume during tracer study:  34,000 gallons</a:t>
            </a:r>
          </a:p>
          <a:p>
            <a:r>
              <a:rPr lang="en-US" sz="1600" dirty="0" smtClean="0"/>
              <a:t>Inlet 2.8-ft off bottom angled 30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up</a:t>
            </a:r>
          </a:p>
          <a:p>
            <a:r>
              <a:rPr lang="en-US" sz="1600" dirty="0" smtClean="0"/>
              <a:t>Outlet 2-in off bottom</a:t>
            </a:r>
          </a:p>
          <a:p>
            <a:r>
              <a:rPr lang="en-US" sz="1600" dirty="0" smtClean="0"/>
              <a:t>L:W ratio: </a:t>
            </a:r>
            <a:r>
              <a:rPr lang="en-US" sz="1600" dirty="0" smtClean="0"/>
              <a:t>11</a:t>
            </a:r>
          </a:p>
          <a:p>
            <a:r>
              <a:rPr lang="en-US" sz="1600" dirty="0" smtClean="0"/>
              <a:t>Has spray aeration for TTHM reduction pumped from outlet pipe back into tank top in last channel.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8" t="25558" r="57778" b="15280"/>
          <a:stretch/>
        </p:blipFill>
        <p:spPr bwMode="auto">
          <a:xfrm>
            <a:off x="1752600" y="1066798"/>
            <a:ext cx="2426150" cy="548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1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Test Date: </a:t>
            </a:r>
            <a:r>
              <a:rPr lang="en-US" sz="3600" dirty="0" smtClean="0">
                <a:solidFill>
                  <a:srgbClr val="0000FF"/>
                </a:solidFill>
              </a:rPr>
              <a:t>May 8, 2017</a:t>
            </a:r>
          </a:p>
          <a:p>
            <a:r>
              <a:rPr lang="en-US" sz="3600" dirty="0" smtClean="0"/>
              <a:t>Test by:  </a:t>
            </a:r>
            <a:r>
              <a:rPr lang="en-US" sz="3600" dirty="0" smtClean="0">
                <a:solidFill>
                  <a:srgbClr val="0000FF"/>
                </a:solidFill>
              </a:rPr>
              <a:t>Water Resources Control Board, Division of Drinking Water</a:t>
            </a:r>
          </a:p>
          <a:p>
            <a:r>
              <a:rPr lang="en-US" sz="3600" dirty="0" smtClean="0"/>
              <a:t>Tracer Test Method:  </a:t>
            </a:r>
            <a:r>
              <a:rPr lang="en-US" sz="3600" dirty="0" smtClean="0">
                <a:solidFill>
                  <a:srgbClr val="0000FF"/>
                </a:solidFill>
              </a:rPr>
              <a:t>Modified Step-Dose using Fluoride </a:t>
            </a:r>
          </a:p>
          <a:p>
            <a:r>
              <a:rPr lang="en-US" sz="3600" dirty="0" smtClean="0"/>
              <a:t>Clearwell Diameter: </a:t>
            </a:r>
            <a:r>
              <a:rPr lang="en-US" sz="3600" dirty="0" smtClean="0">
                <a:solidFill>
                  <a:srgbClr val="0000FF"/>
                </a:solidFill>
              </a:rPr>
              <a:t>22-ft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Clearwell Volume/Ft: </a:t>
            </a:r>
            <a:r>
              <a:rPr lang="en-US" sz="3600" dirty="0" smtClean="0">
                <a:solidFill>
                  <a:srgbClr val="0000FF"/>
                </a:solidFill>
              </a:rPr>
              <a:t>2,844 gal/</a:t>
            </a:r>
            <a:r>
              <a:rPr lang="en-US" sz="3600" dirty="0" err="1" smtClean="0">
                <a:solidFill>
                  <a:srgbClr val="0000FF"/>
                </a:solidFill>
              </a:rPr>
              <a:t>ft</a:t>
            </a:r>
            <a:endParaRPr lang="en-US" sz="3600" dirty="0" smtClean="0">
              <a:solidFill>
                <a:srgbClr val="0000FF"/>
              </a:solidFill>
            </a:endParaRPr>
          </a:p>
          <a:p>
            <a:r>
              <a:rPr lang="en-US" sz="3600" dirty="0" smtClean="0"/>
              <a:t>Number of Baffles: </a:t>
            </a:r>
            <a:r>
              <a:rPr lang="en-US" sz="3600" dirty="0" smtClean="0">
                <a:solidFill>
                  <a:srgbClr val="0000FF"/>
                </a:solidFill>
              </a:rPr>
              <a:t>2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3600" dirty="0" smtClean="0"/>
              <a:t>Clearwell Flow (inlet/outlet): </a:t>
            </a:r>
            <a:r>
              <a:rPr lang="en-US" sz="3600" dirty="0" smtClean="0">
                <a:solidFill>
                  <a:srgbClr val="0000FF"/>
                </a:solidFill>
              </a:rPr>
              <a:t>400 gpm</a:t>
            </a:r>
          </a:p>
          <a:p>
            <a:r>
              <a:rPr lang="en-US" sz="3600" dirty="0" smtClean="0"/>
              <a:t>Clearwell Operating Water Level: </a:t>
            </a:r>
            <a:r>
              <a:rPr lang="en-US" sz="3600" dirty="0" smtClean="0">
                <a:solidFill>
                  <a:srgbClr val="0000FF"/>
                </a:solidFill>
              </a:rPr>
              <a:t>12 feet</a:t>
            </a:r>
          </a:p>
          <a:p>
            <a:r>
              <a:rPr lang="en-US" sz="3600" dirty="0" smtClean="0"/>
              <a:t>Clearwell Operating Volume: </a:t>
            </a:r>
            <a:r>
              <a:rPr lang="en-US" sz="3600" dirty="0" smtClean="0">
                <a:solidFill>
                  <a:srgbClr val="0000FF"/>
                </a:solidFill>
              </a:rPr>
              <a:t>34,000 gallons</a:t>
            </a:r>
          </a:p>
          <a:p>
            <a:r>
              <a:rPr lang="en-US" sz="3600" dirty="0" smtClean="0"/>
              <a:t>HRT: </a:t>
            </a:r>
            <a:r>
              <a:rPr lang="en-US" sz="3600" dirty="0" smtClean="0">
                <a:solidFill>
                  <a:srgbClr val="0000FF"/>
                </a:solidFill>
              </a:rPr>
              <a:t>85 minutes </a:t>
            </a:r>
          </a:p>
          <a:p>
            <a:r>
              <a:rPr lang="en-US" sz="3600" dirty="0" smtClean="0"/>
              <a:t>t</a:t>
            </a:r>
            <a:r>
              <a:rPr lang="en-US" sz="3600" baseline="-25000" dirty="0" smtClean="0"/>
              <a:t>10</a:t>
            </a:r>
            <a:r>
              <a:rPr lang="en-US" sz="3600" dirty="0" smtClean="0"/>
              <a:t>: </a:t>
            </a:r>
            <a:r>
              <a:rPr lang="en-US" sz="3600" dirty="0" smtClean="0">
                <a:solidFill>
                  <a:srgbClr val="0000FF"/>
                </a:solidFill>
              </a:rPr>
              <a:t>31.3 minutes</a:t>
            </a:r>
          </a:p>
          <a:p>
            <a:r>
              <a:rPr lang="en-US" sz="3600" dirty="0" smtClean="0"/>
              <a:t>L:W Ratio: </a:t>
            </a:r>
            <a:r>
              <a:rPr lang="en-US" sz="3600" dirty="0" smtClean="0">
                <a:solidFill>
                  <a:srgbClr val="0000FF"/>
                </a:solidFill>
              </a:rPr>
              <a:t>11 </a:t>
            </a:r>
            <a:endParaRPr lang="en-US" sz="3600" dirty="0">
              <a:solidFill>
                <a:srgbClr val="0000FF"/>
              </a:solidFill>
            </a:endParaRPr>
          </a:p>
          <a:p>
            <a:r>
              <a:rPr lang="en-US" sz="4600" u="sng" dirty="0" smtClean="0"/>
              <a:t>Baffling Factor: </a:t>
            </a:r>
            <a:r>
              <a:rPr lang="en-US" sz="4600" b="1" dirty="0" smtClean="0">
                <a:solidFill>
                  <a:srgbClr val="C00000"/>
                </a:solidFill>
              </a:rPr>
              <a:t>0.37 (t</a:t>
            </a:r>
            <a:r>
              <a:rPr lang="en-US" sz="4600" b="1" baseline="-25000" dirty="0" smtClean="0">
                <a:solidFill>
                  <a:srgbClr val="C00000"/>
                </a:solidFill>
              </a:rPr>
              <a:t>10</a:t>
            </a:r>
            <a:r>
              <a:rPr lang="en-US" sz="4600" b="1" dirty="0" smtClean="0">
                <a:solidFill>
                  <a:srgbClr val="C00000"/>
                </a:solidFill>
              </a:rPr>
              <a:t>/HRT)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28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tracer study was conducted at the Gibson Canyon WTP to determine the “t</a:t>
            </a:r>
            <a:r>
              <a:rPr lang="en-US" baseline="-25000" dirty="0" smtClean="0"/>
              <a:t>10</a:t>
            </a:r>
            <a:r>
              <a:rPr lang="en-US" dirty="0" smtClean="0"/>
              <a:t>” disinfection contact time and baffling factor for the 40,000 gallon max capacity clearwell with two baffles. </a:t>
            </a:r>
            <a:r>
              <a:rPr lang="en-US" dirty="0"/>
              <a:t>The “t</a:t>
            </a:r>
            <a:r>
              <a:rPr lang="en-US" baseline="-25000" dirty="0"/>
              <a:t>10</a:t>
            </a:r>
            <a:r>
              <a:rPr lang="en-US" dirty="0"/>
              <a:t>” </a:t>
            </a:r>
            <a:r>
              <a:rPr lang="en-US" dirty="0" smtClean="0"/>
              <a:t> value is the time is takes for 10% of the added tracer mass to exit the reactor.  The baffling factor is t</a:t>
            </a:r>
            <a:r>
              <a:rPr lang="en-US" baseline="-25000" dirty="0" smtClean="0"/>
              <a:t>10</a:t>
            </a:r>
            <a:r>
              <a:rPr lang="en-US" dirty="0" smtClean="0"/>
              <a:t>/HRT where HRT is the hydraulic residence time of the clearwell during the time of the tracer study.</a:t>
            </a:r>
          </a:p>
        </p:txBody>
      </p:sp>
    </p:spTree>
    <p:extLst>
      <p:ext uri="{BB962C8B-B14F-4D97-AF65-F5344CB8AC3E}">
        <p14:creationId xmlns:p14="http://schemas.microsoft.com/office/powerpoint/2010/main" val="225607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Study – Overview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Tracer Method: Modified Step-Dose</a:t>
            </a:r>
          </a:p>
          <a:p>
            <a:r>
              <a:rPr lang="en-US" dirty="0" smtClean="0"/>
              <a:t>Injection Point: Pipeline inlet to Clearwell</a:t>
            </a:r>
          </a:p>
          <a:p>
            <a:r>
              <a:rPr lang="en-US" dirty="0" smtClean="0"/>
              <a:t>Sample Points: Inlet/outlet of Clearwell</a:t>
            </a:r>
          </a:p>
          <a:p>
            <a:r>
              <a:rPr lang="en-US" dirty="0" smtClean="0"/>
              <a:t>Tracer Analysis: Ion Selective Fluoride Probe</a:t>
            </a:r>
          </a:p>
          <a:p>
            <a:r>
              <a:rPr lang="en-US" dirty="0" smtClean="0"/>
              <a:t>Sampler:  Amy Little</a:t>
            </a:r>
          </a:p>
          <a:p>
            <a:r>
              <a:rPr lang="en-US" dirty="0" smtClean="0"/>
              <a:t>Analysis by: Guy Schott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Material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Tracer Material: Hydrofluorosillicic Acid (H</a:t>
            </a:r>
            <a:r>
              <a:rPr lang="en-US" baseline="-25000" dirty="0" smtClean="0"/>
              <a:t>2</a:t>
            </a:r>
            <a:r>
              <a:rPr lang="en-US" dirty="0" smtClean="0"/>
              <a:t>SiF</a:t>
            </a:r>
            <a:r>
              <a:rPr lang="en-US" baseline="-25000" dirty="0" smtClean="0"/>
              <a:t>6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Tracer Bulk Density: 10.3 </a:t>
            </a:r>
            <a:r>
              <a:rPr lang="en-US" dirty="0" err="1" smtClean="0"/>
              <a:t>lbs</a:t>
            </a:r>
            <a:r>
              <a:rPr lang="en-US" dirty="0" smtClean="0"/>
              <a:t>/gal</a:t>
            </a:r>
          </a:p>
          <a:p>
            <a:r>
              <a:rPr lang="en-US" dirty="0" smtClean="0"/>
              <a:t>Tracer Product Strength: 28% </a:t>
            </a:r>
            <a:r>
              <a:rPr lang="en-US" dirty="0"/>
              <a:t>as 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endParaRPr lang="en-US" dirty="0" smtClean="0"/>
          </a:p>
          <a:p>
            <a:r>
              <a:rPr lang="en-US" dirty="0" smtClean="0"/>
              <a:t>Molecular Weight: 144.09 g/mole </a:t>
            </a:r>
            <a:r>
              <a:rPr lang="en-US" dirty="0"/>
              <a:t>(H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r>
              <a:rPr lang="en-US" dirty="0" smtClean="0"/>
              <a:t>Fluoride Concentration: 79.11% (144 g/mole)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SiF</a:t>
            </a:r>
            <a:r>
              <a:rPr lang="en-US" baseline="-25000" dirty="0"/>
              <a:t>6 </a:t>
            </a:r>
            <a:r>
              <a:rPr lang="en-US" dirty="0" smtClean="0"/>
              <a:t>Tracer Feed Rate: ~21 mL/min</a:t>
            </a:r>
          </a:p>
          <a:p>
            <a:r>
              <a:rPr lang="en-US" dirty="0" smtClean="0"/>
              <a:t>Flow: 400 gpm</a:t>
            </a:r>
          </a:p>
          <a:p>
            <a:r>
              <a:rPr lang="en-US" dirty="0" smtClean="0"/>
              <a:t>Tracer Dose: 3.9 mg/L as F</a:t>
            </a:r>
          </a:p>
          <a:p>
            <a:r>
              <a:rPr lang="en-US" dirty="0" smtClean="0"/>
              <a:t>Method of Injection: Steady-State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 Field Results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023" y="593916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Flow: 400 gpm; 40,000 gallon baffled Clearwell</a:t>
            </a:r>
          </a:p>
          <a:p>
            <a:r>
              <a:rPr lang="en-US" sz="1200" dirty="0" smtClean="0"/>
              <a:t>HRT: 85 minutes</a:t>
            </a:r>
            <a:endParaRPr lang="en-US" sz="1200" dirty="0"/>
          </a:p>
          <a:p>
            <a:r>
              <a:rPr lang="en-US" sz="1200" dirty="0"/>
              <a:t>Tracer Dose– </a:t>
            </a:r>
            <a:r>
              <a:rPr lang="en-US" sz="1200" dirty="0" smtClean="0"/>
              <a:t>3.9 </a:t>
            </a:r>
            <a:r>
              <a:rPr lang="en-US" sz="1200" dirty="0"/>
              <a:t>mg/L as 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846826"/>
            <a:ext cx="434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:  31.3 minutes</a:t>
            </a:r>
          </a:p>
          <a:p>
            <a:r>
              <a:rPr lang="en-US" sz="1200" dirty="0" smtClean="0"/>
              <a:t>Working volume: 32,000 gallons @ 12 </a:t>
            </a:r>
            <a:r>
              <a:rPr lang="en-US" sz="1200" dirty="0" err="1" smtClean="0"/>
              <a:t>ft</a:t>
            </a:r>
            <a:r>
              <a:rPr lang="en-US" sz="1200" dirty="0" smtClean="0"/>
              <a:t> operating level</a:t>
            </a:r>
          </a:p>
          <a:p>
            <a:r>
              <a:rPr lang="en-US" sz="1200" dirty="0" smtClean="0"/>
              <a:t>Calculated baffling factor: 0.37 t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/HRT</a:t>
            </a:r>
          </a:p>
          <a:p>
            <a:r>
              <a:rPr lang="en-US" sz="1200" dirty="0" smtClean="0"/>
              <a:t>L:W ratio: </a:t>
            </a:r>
            <a:r>
              <a:rPr lang="en-US" sz="1200" dirty="0" smtClean="0"/>
              <a:t>11</a:t>
            </a:r>
            <a:endParaRPr lang="en-US" sz="1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27" y="1143000"/>
            <a:ext cx="25849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711945"/>
            <a:ext cx="253704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Working Volume: 34,000 gallons</a:t>
            </a:r>
          </a:p>
          <a:p>
            <a:r>
              <a:rPr lang="en-US" sz="1400" dirty="0" smtClean="0"/>
              <a:t>Average Flow: 400 gpm</a:t>
            </a:r>
          </a:p>
          <a:p>
            <a:r>
              <a:rPr lang="en-US" sz="1400" dirty="0" smtClean="0"/>
              <a:t>Clearwell Water Level: 12 </a:t>
            </a:r>
            <a:r>
              <a:rPr lang="en-US" sz="1400" dirty="0" err="1" smtClean="0"/>
              <a:t>ft</a:t>
            </a:r>
            <a:endParaRPr lang="en-US" sz="1400" dirty="0" smtClean="0"/>
          </a:p>
          <a:p>
            <a:r>
              <a:rPr lang="en-US" sz="1400" dirty="0" smtClean="0"/>
              <a:t>Total Baffles: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2257" y="5711945"/>
            <a:ext cx="226363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HRT: 85 minutes</a:t>
            </a:r>
          </a:p>
          <a:p>
            <a:r>
              <a:rPr lang="en-US" sz="1400" dirty="0" smtClean="0"/>
              <a:t>t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: 31.3 minutes</a:t>
            </a:r>
          </a:p>
          <a:p>
            <a:r>
              <a:rPr lang="en-US" sz="1400" dirty="0"/>
              <a:t>Baffling factor </a:t>
            </a:r>
            <a:r>
              <a:rPr lang="en-US" sz="1400" dirty="0" smtClean="0"/>
              <a:t>0.37 (t</a:t>
            </a:r>
            <a:r>
              <a:rPr lang="en-US" sz="1400" baseline="-25000" dirty="0" smtClean="0"/>
              <a:t>10</a:t>
            </a:r>
            <a:r>
              <a:rPr lang="en-US" sz="1400" dirty="0" smtClean="0"/>
              <a:t>/HRT)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57200"/>
            <a:ext cx="718185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6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Clearwell and Effluent Pumps</a:t>
            </a:r>
            <a:endParaRPr lang="en-US" dirty="0"/>
          </a:p>
        </p:txBody>
      </p:sp>
      <p:pic>
        <p:nvPicPr>
          <p:cNvPr id="3074" name="Picture 2" descr="C:\Users\gschott\Desktop\MayPictures2017\IMG_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95999" cy="45720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6248400"/>
            <a:ext cx="529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Tracer Sample Point (discharge side of effluent pumps)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72000" y="4572000"/>
            <a:ext cx="2743200" cy="1676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451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Gibson Canyon WTP Solano Irrigation District Vacaville County, CA Contact Time (t10)  Tracer Study May 8, 2017</vt:lpstr>
      <vt:lpstr>PowerPoint Presentation</vt:lpstr>
      <vt:lpstr>Final Results</vt:lpstr>
      <vt:lpstr>Tracer Study – Overview 1</vt:lpstr>
      <vt:lpstr>Tracer Study – Overview 2</vt:lpstr>
      <vt:lpstr>Tracer Material Overview</vt:lpstr>
      <vt:lpstr>Tracer Field Results</vt:lpstr>
      <vt:lpstr>PowerPoint Presentation</vt:lpstr>
      <vt:lpstr>PowerPoint Presentation</vt:lpstr>
      <vt:lpstr>PowerPoint Presentation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Schott, Guy@Waterboards</dc:creator>
  <cp:lastModifiedBy>Schott, Guy@Waterboards</cp:lastModifiedBy>
  <cp:revision>134</cp:revision>
  <dcterms:created xsi:type="dcterms:W3CDTF">2015-08-26T18:21:02Z</dcterms:created>
  <dcterms:modified xsi:type="dcterms:W3CDTF">2017-05-11T18:01:37Z</dcterms:modified>
</cp:coreProperties>
</file>