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73" r:id="rId3"/>
    <p:sldId id="381" r:id="rId4"/>
    <p:sldId id="398" r:id="rId5"/>
    <p:sldId id="383" r:id="rId6"/>
    <p:sldId id="384" r:id="rId7"/>
    <p:sldId id="385" r:id="rId8"/>
    <p:sldId id="397" r:id="rId9"/>
    <p:sldId id="396" r:id="rId10"/>
    <p:sldId id="374" r:id="rId11"/>
    <p:sldId id="377" r:id="rId12"/>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A7D4D-9E3A-4C5F-9720-4DBB8E63F6AD}" type="datetimeFigureOut">
              <a:rPr lang="en-US" smtClean="0"/>
              <a:t>8/1/2018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FBEED-AB95-40E9-9A45-9AEA22D6D398}" type="slidenum">
              <a:rPr lang="en-US" smtClean="0"/>
              <a:t>‹#›</a:t>
            </a:fld>
            <a:endParaRPr lang="en-US" dirty="0"/>
          </a:p>
        </p:txBody>
      </p:sp>
    </p:spTree>
    <p:extLst>
      <p:ext uri="{BB962C8B-B14F-4D97-AF65-F5344CB8AC3E}">
        <p14:creationId xmlns:p14="http://schemas.microsoft.com/office/powerpoint/2010/main" val="122529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FBEED-AB95-40E9-9A45-9AEA22D6D398}" type="slidenum">
              <a:rPr lang="en-US" smtClean="0"/>
              <a:t>10</a:t>
            </a:fld>
            <a:endParaRPr lang="en-US" dirty="0"/>
          </a:p>
        </p:txBody>
      </p:sp>
    </p:spTree>
    <p:extLst>
      <p:ext uri="{BB962C8B-B14F-4D97-AF65-F5344CB8AC3E}">
        <p14:creationId xmlns:p14="http://schemas.microsoft.com/office/powerpoint/2010/main" val="205310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4BC702-E117-42F2-9788-912B6D9A4045}"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30C1C2-7A2D-4D19-AEF2-11BD8A8E16B7}" type="slidenum">
              <a:rPr lang="en-US" smtClean="0"/>
              <a:t>‹#›</a:t>
            </a:fld>
            <a:endParaRPr lang="en-US" dirty="0"/>
          </a:p>
        </p:txBody>
      </p:sp>
    </p:spTree>
    <p:extLst>
      <p:ext uri="{BB962C8B-B14F-4D97-AF65-F5344CB8AC3E}">
        <p14:creationId xmlns:p14="http://schemas.microsoft.com/office/powerpoint/2010/main" val="382090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4BC702-E117-42F2-9788-912B6D9A4045}"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30C1C2-7A2D-4D19-AEF2-11BD8A8E16B7}" type="slidenum">
              <a:rPr lang="en-US" smtClean="0"/>
              <a:t>‹#›</a:t>
            </a:fld>
            <a:endParaRPr lang="en-US" dirty="0"/>
          </a:p>
        </p:txBody>
      </p:sp>
    </p:spTree>
    <p:extLst>
      <p:ext uri="{BB962C8B-B14F-4D97-AF65-F5344CB8AC3E}">
        <p14:creationId xmlns:p14="http://schemas.microsoft.com/office/powerpoint/2010/main" val="316717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4BC702-E117-42F2-9788-912B6D9A4045}"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30C1C2-7A2D-4D19-AEF2-11BD8A8E16B7}" type="slidenum">
              <a:rPr lang="en-US" smtClean="0"/>
              <a:t>‹#›</a:t>
            </a:fld>
            <a:endParaRPr lang="en-US" dirty="0"/>
          </a:p>
        </p:txBody>
      </p:sp>
    </p:spTree>
    <p:extLst>
      <p:ext uri="{BB962C8B-B14F-4D97-AF65-F5344CB8AC3E}">
        <p14:creationId xmlns:p14="http://schemas.microsoft.com/office/powerpoint/2010/main" val="217791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4BC702-E117-42F2-9788-912B6D9A4045}"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30C1C2-7A2D-4D19-AEF2-11BD8A8E16B7}" type="slidenum">
              <a:rPr lang="en-US" smtClean="0"/>
              <a:t>‹#›</a:t>
            </a:fld>
            <a:endParaRPr lang="en-US" dirty="0"/>
          </a:p>
        </p:txBody>
      </p:sp>
    </p:spTree>
    <p:extLst>
      <p:ext uri="{BB962C8B-B14F-4D97-AF65-F5344CB8AC3E}">
        <p14:creationId xmlns:p14="http://schemas.microsoft.com/office/powerpoint/2010/main" val="312772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BC702-E117-42F2-9788-912B6D9A4045}"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30C1C2-7A2D-4D19-AEF2-11BD8A8E16B7}" type="slidenum">
              <a:rPr lang="en-US" smtClean="0"/>
              <a:t>‹#›</a:t>
            </a:fld>
            <a:endParaRPr lang="en-US" dirty="0"/>
          </a:p>
        </p:txBody>
      </p:sp>
    </p:spTree>
    <p:extLst>
      <p:ext uri="{BB962C8B-B14F-4D97-AF65-F5344CB8AC3E}">
        <p14:creationId xmlns:p14="http://schemas.microsoft.com/office/powerpoint/2010/main" val="192026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4BC702-E117-42F2-9788-912B6D9A4045}"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30C1C2-7A2D-4D19-AEF2-11BD8A8E16B7}" type="slidenum">
              <a:rPr lang="en-US" smtClean="0"/>
              <a:t>‹#›</a:t>
            </a:fld>
            <a:endParaRPr lang="en-US" dirty="0"/>
          </a:p>
        </p:txBody>
      </p:sp>
    </p:spTree>
    <p:extLst>
      <p:ext uri="{BB962C8B-B14F-4D97-AF65-F5344CB8AC3E}">
        <p14:creationId xmlns:p14="http://schemas.microsoft.com/office/powerpoint/2010/main" val="133355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4BC702-E117-42F2-9788-912B6D9A4045}" type="datetimeFigureOut">
              <a:rPr lang="en-US" smtClean="0"/>
              <a:t>8/1/2018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30C1C2-7A2D-4D19-AEF2-11BD8A8E16B7}" type="slidenum">
              <a:rPr lang="en-US" smtClean="0"/>
              <a:t>‹#›</a:t>
            </a:fld>
            <a:endParaRPr lang="en-US" dirty="0"/>
          </a:p>
        </p:txBody>
      </p:sp>
    </p:spTree>
    <p:extLst>
      <p:ext uri="{BB962C8B-B14F-4D97-AF65-F5344CB8AC3E}">
        <p14:creationId xmlns:p14="http://schemas.microsoft.com/office/powerpoint/2010/main" val="234086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4BC702-E117-42F2-9788-912B6D9A4045}" type="datetimeFigureOut">
              <a:rPr lang="en-US" smtClean="0"/>
              <a:t>8/1/2018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30C1C2-7A2D-4D19-AEF2-11BD8A8E16B7}" type="slidenum">
              <a:rPr lang="en-US" smtClean="0"/>
              <a:t>‹#›</a:t>
            </a:fld>
            <a:endParaRPr lang="en-US" dirty="0"/>
          </a:p>
        </p:txBody>
      </p:sp>
    </p:spTree>
    <p:extLst>
      <p:ext uri="{BB962C8B-B14F-4D97-AF65-F5344CB8AC3E}">
        <p14:creationId xmlns:p14="http://schemas.microsoft.com/office/powerpoint/2010/main" val="97135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BC702-E117-42F2-9788-912B6D9A4045}" type="datetimeFigureOut">
              <a:rPr lang="en-US" smtClean="0"/>
              <a:t>8/1/2018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30C1C2-7A2D-4D19-AEF2-11BD8A8E16B7}" type="slidenum">
              <a:rPr lang="en-US" smtClean="0"/>
              <a:t>‹#›</a:t>
            </a:fld>
            <a:endParaRPr lang="en-US" dirty="0"/>
          </a:p>
        </p:txBody>
      </p:sp>
    </p:spTree>
    <p:extLst>
      <p:ext uri="{BB962C8B-B14F-4D97-AF65-F5344CB8AC3E}">
        <p14:creationId xmlns:p14="http://schemas.microsoft.com/office/powerpoint/2010/main" val="290117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BC702-E117-42F2-9788-912B6D9A4045}"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30C1C2-7A2D-4D19-AEF2-11BD8A8E16B7}" type="slidenum">
              <a:rPr lang="en-US" smtClean="0"/>
              <a:t>‹#›</a:t>
            </a:fld>
            <a:endParaRPr lang="en-US" dirty="0"/>
          </a:p>
        </p:txBody>
      </p:sp>
    </p:spTree>
    <p:extLst>
      <p:ext uri="{BB962C8B-B14F-4D97-AF65-F5344CB8AC3E}">
        <p14:creationId xmlns:p14="http://schemas.microsoft.com/office/powerpoint/2010/main" val="112164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BC702-E117-42F2-9788-912B6D9A4045}"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30C1C2-7A2D-4D19-AEF2-11BD8A8E16B7}" type="slidenum">
              <a:rPr lang="en-US" smtClean="0"/>
              <a:t>‹#›</a:t>
            </a:fld>
            <a:endParaRPr lang="en-US" dirty="0"/>
          </a:p>
        </p:txBody>
      </p:sp>
    </p:spTree>
    <p:extLst>
      <p:ext uri="{BB962C8B-B14F-4D97-AF65-F5344CB8AC3E}">
        <p14:creationId xmlns:p14="http://schemas.microsoft.com/office/powerpoint/2010/main" val="177908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BC702-E117-42F2-9788-912B6D9A4045}" type="datetimeFigureOut">
              <a:rPr lang="en-US" smtClean="0"/>
              <a:t>8/1/2018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0C1C2-7A2D-4D19-AEF2-11BD8A8E16B7}" type="slidenum">
              <a:rPr lang="en-US" smtClean="0"/>
              <a:t>‹#›</a:t>
            </a:fld>
            <a:endParaRPr lang="en-US" dirty="0"/>
          </a:p>
        </p:txBody>
      </p:sp>
    </p:spTree>
    <p:extLst>
      <p:ext uri="{BB962C8B-B14F-4D97-AF65-F5344CB8AC3E}">
        <p14:creationId xmlns:p14="http://schemas.microsoft.com/office/powerpoint/2010/main" val="1276065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y.schott@waterboards.c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819400"/>
          </a:xfrm>
        </p:spPr>
        <p:txBody>
          <a:bodyPr>
            <a:normAutofit fontScale="90000"/>
          </a:bodyPr>
          <a:lstStyle/>
          <a:p>
            <a:r>
              <a:rPr lang="en-US" sz="3200" dirty="0"/>
              <a:t>Graton Community Services District</a:t>
            </a:r>
            <a:br>
              <a:rPr lang="en-US" sz="3200" dirty="0"/>
            </a:br>
            <a:r>
              <a:rPr lang="en-US" sz="3200" dirty="0"/>
              <a:t>SN 4990011</a:t>
            </a:r>
            <a:br>
              <a:rPr lang="en-US" sz="3200" dirty="0"/>
            </a:br>
            <a:r>
              <a:rPr lang="en-US" sz="3200" dirty="0"/>
              <a:t>Wastewater Treatment Plant</a:t>
            </a:r>
            <a:br>
              <a:rPr lang="en-US" sz="3200" dirty="0"/>
            </a:br>
            <a:r>
              <a:rPr lang="en-US" sz="3200" dirty="0"/>
              <a:t>Sonoma County, CA</a:t>
            </a:r>
            <a:br>
              <a:rPr lang="en-US" sz="3200" dirty="0"/>
            </a:br>
            <a:r>
              <a:rPr lang="en-US" sz="3200" dirty="0"/>
              <a:t>Modal Contact Time (</a:t>
            </a:r>
            <a:r>
              <a:rPr lang="en-US" sz="3200" dirty="0" err="1"/>
              <a:t>T</a:t>
            </a:r>
            <a:r>
              <a:rPr lang="en-US" sz="3200" baseline="-25000" dirty="0" err="1"/>
              <a:t>mod</a:t>
            </a:r>
            <a:r>
              <a:rPr lang="en-US" sz="3200" dirty="0"/>
              <a:t>) </a:t>
            </a:r>
            <a:br>
              <a:rPr lang="en-US" sz="3200" dirty="0"/>
            </a:br>
            <a:r>
              <a:rPr lang="en-US" sz="3200" b="1" u="sng" dirty="0"/>
              <a:t>Tracer Study #1</a:t>
            </a:r>
            <a:br>
              <a:rPr lang="en-US" sz="3200" u="sng" dirty="0"/>
            </a:br>
            <a:r>
              <a:rPr lang="en-US" sz="3200" dirty="0"/>
              <a:t>May 30, 2018</a:t>
            </a:r>
          </a:p>
        </p:txBody>
      </p:sp>
      <p:sp>
        <p:nvSpPr>
          <p:cNvPr id="3" name="Subtitle 2"/>
          <p:cNvSpPr>
            <a:spLocks noGrp="1"/>
          </p:cNvSpPr>
          <p:nvPr>
            <p:ph type="subTitle" idx="1"/>
          </p:nvPr>
        </p:nvSpPr>
        <p:spPr>
          <a:xfrm>
            <a:off x="1371600" y="3733800"/>
            <a:ext cx="6400800" cy="2057400"/>
          </a:xfrm>
        </p:spPr>
        <p:txBody>
          <a:bodyPr>
            <a:normAutofit fontScale="77500" lnSpcReduction="20000"/>
          </a:bodyPr>
          <a:lstStyle/>
          <a:p>
            <a:r>
              <a:rPr lang="en-US" dirty="0"/>
              <a:t>by Guy Schott, P.E.</a:t>
            </a:r>
          </a:p>
          <a:p>
            <a:r>
              <a:rPr lang="en-US" dirty="0"/>
              <a:t>Water Resources Control Board,</a:t>
            </a:r>
          </a:p>
          <a:p>
            <a:r>
              <a:rPr lang="en-US" dirty="0"/>
              <a:t>Division of Drinking Water</a:t>
            </a:r>
          </a:p>
          <a:p>
            <a:r>
              <a:rPr lang="en-US" dirty="0">
                <a:hlinkClick r:id="rId2"/>
              </a:rPr>
              <a:t>Guy.schott@waterboards.ca.gov</a:t>
            </a:r>
            <a:endParaRPr lang="en-US" dirty="0"/>
          </a:p>
          <a:p>
            <a:r>
              <a:rPr lang="en-US" dirty="0"/>
              <a:t>707-576-2732</a:t>
            </a:r>
          </a:p>
        </p:txBody>
      </p:sp>
      <p:sp>
        <p:nvSpPr>
          <p:cNvPr id="4" name="TextBox 3">
            <a:extLst>
              <a:ext uri="{FF2B5EF4-FFF2-40B4-BE49-F238E27FC236}">
                <a16:creationId xmlns:a16="http://schemas.microsoft.com/office/drawing/2014/main" id="{2C285996-C913-49D8-94F0-798E8EC67A5A}"/>
              </a:ext>
            </a:extLst>
          </p:cNvPr>
          <p:cNvSpPr txBox="1"/>
          <p:nvPr/>
        </p:nvSpPr>
        <p:spPr>
          <a:xfrm>
            <a:off x="152400" y="6324600"/>
            <a:ext cx="3893117" cy="369332"/>
          </a:xfrm>
          <a:prstGeom prst="rect">
            <a:avLst/>
          </a:prstGeom>
          <a:noFill/>
        </p:spPr>
        <p:txBody>
          <a:bodyPr wrap="none" rtlCol="0">
            <a:spAutoFit/>
          </a:bodyPr>
          <a:lstStyle/>
          <a:p>
            <a:r>
              <a:rPr lang="en-US" dirty="0"/>
              <a:t>Revised on July 30, 2018; basin volume.</a:t>
            </a:r>
          </a:p>
        </p:txBody>
      </p:sp>
    </p:spTree>
    <p:extLst>
      <p:ext uri="{BB962C8B-B14F-4D97-AF65-F5344CB8AC3E}">
        <p14:creationId xmlns:p14="http://schemas.microsoft.com/office/powerpoint/2010/main" val="464636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012" y="152400"/>
            <a:ext cx="6248400" cy="563562"/>
          </a:xfrm>
        </p:spPr>
        <p:txBody>
          <a:bodyPr>
            <a:normAutofit fontScale="90000"/>
          </a:bodyPr>
          <a:lstStyle/>
          <a:p>
            <a:r>
              <a:rPr lang="en-US" dirty="0"/>
              <a:t>Tracer Field Results</a:t>
            </a:r>
          </a:p>
        </p:txBody>
      </p:sp>
      <p:pic>
        <p:nvPicPr>
          <p:cNvPr id="3" name="Picture 2">
            <a:extLst>
              <a:ext uri="{FF2B5EF4-FFF2-40B4-BE49-F238E27FC236}">
                <a16:creationId xmlns:a16="http://schemas.microsoft.com/office/drawing/2014/main" id="{ACD748F0-7B57-4640-9BBF-787DA52C75D2}"/>
              </a:ext>
            </a:extLst>
          </p:cNvPr>
          <p:cNvPicPr>
            <a:picLocks noChangeAspect="1"/>
          </p:cNvPicPr>
          <p:nvPr/>
        </p:nvPicPr>
        <p:blipFill>
          <a:blip r:embed="rId3"/>
          <a:stretch>
            <a:fillRect/>
          </a:stretch>
        </p:blipFill>
        <p:spPr>
          <a:xfrm>
            <a:off x="162787" y="976200"/>
            <a:ext cx="8818426" cy="5577000"/>
          </a:xfrm>
          <a:prstGeom prst="rect">
            <a:avLst/>
          </a:prstGeom>
        </p:spPr>
      </p:pic>
    </p:spTree>
    <p:extLst>
      <p:ext uri="{BB962C8B-B14F-4D97-AF65-F5344CB8AC3E}">
        <p14:creationId xmlns:p14="http://schemas.microsoft.com/office/powerpoint/2010/main" val="43509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62AA63-F1AB-480C-8A79-5CE71A488827}"/>
              </a:ext>
            </a:extLst>
          </p:cNvPr>
          <p:cNvPicPr>
            <a:picLocks noChangeAspect="1"/>
          </p:cNvPicPr>
          <p:nvPr/>
        </p:nvPicPr>
        <p:blipFill>
          <a:blip r:embed="rId2"/>
          <a:stretch>
            <a:fillRect/>
          </a:stretch>
        </p:blipFill>
        <p:spPr>
          <a:xfrm>
            <a:off x="224821" y="273466"/>
            <a:ext cx="8694357" cy="6311067"/>
          </a:xfrm>
          <a:prstGeom prst="rect">
            <a:avLst/>
          </a:prstGeom>
        </p:spPr>
      </p:pic>
    </p:spTree>
    <p:extLst>
      <p:ext uri="{BB962C8B-B14F-4D97-AF65-F5344CB8AC3E}">
        <p14:creationId xmlns:p14="http://schemas.microsoft.com/office/powerpoint/2010/main" val="424581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Chlorine Contact Reactors in Series</a:t>
            </a:r>
          </a:p>
        </p:txBody>
      </p:sp>
      <p:sp>
        <p:nvSpPr>
          <p:cNvPr id="13" name="TextBox 12">
            <a:extLst>
              <a:ext uri="{FF2B5EF4-FFF2-40B4-BE49-F238E27FC236}">
                <a16:creationId xmlns:a16="http://schemas.microsoft.com/office/drawing/2014/main" id="{8459471D-9375-43C0-B172-6605E5D1E9B6}"/>
              </a:ext>
            </a:extLst>
          </p:cNvPr>
          <p:cNvSpPr txBox="1"/>
          <p:nvPr/>
        </p:nvSpPr>
        <p:spPr>
          <a:xfrm>
            <a:off x="304800" y="5334000"/>
            <a:ext cx="3514167" cy="923330"/>
          </a:xfrm>
          <a:prstGeom prst="rect">
            <a:avLst/>
          </a:prstGeom>
          <a:noFill/>
        </p:spPr>
        <p:txBody>
          <a:bodyPr wrap="none" rtlCol="0">
            <a:spAutoFit/>
          </a:bodyPr>
          <a:lstStyle/>
          <a:p>
            <a:r>
              <a:rPr lang="en-US" dirty="0"/>
              <a:t>Graton Community Services District</a:t>
            </a:r>
          </a:p>
          <a:p>
            <a:r>
              <a:rPr lang="en-US" dirty="0"/>
              <a:t>250 Ross Ln, Sebastopol, CA 95472</a:t>
            </a:r>
          </a:p>
          <a:p>
            <a:r>
              <a:rPr lang="en-US" dirty="0"/>
              <a:t>707-823-1542</a:t>
            </a:r>
          </a:p>
        </p:txBody>
      </p:sp>
      <p:sp>
        <p:nvSpPr>
          <p:cNvPr id="3" name="TextBox 2">
            <a:extLst>
              <a:ext uri="{FF2B5EF4-FFF2-40B4-BE49-F238E27FC236}">
                <a16:creationId xmlns:a16="http://schemas.microsoft.com/office/drawing/2014/main" id="{D5E8CED8-9537-4B3E-A9E2-51B7999B2218}"/>
              </a:ext>
            </a:extLst>
          </p:cNvPr>
          <p:cNvSpPr txBox="1"/>
          <p:nvPr/>
        </p:nvSpPr>
        <p:spPr>
          <a:xfrm>
            <a:off x="4191000" y="6477000"/>
            <a:ext cx="4873129" cy="307777"/>
          </a:xfrm>
          <a:prstGeom prst="rect">
            <a:avLst/>
          </a:prstGeom>
          <a:noFill/>
        </p:spPr>
        <p:txBody>
          <a:bodyPr wrap="none" rtlCol="0">
            <a:spAutoFit/>
          </a:bodyPr>
          <a:lstStyle/>
          <a:p>
            <a:r>
              <a:rPr lang="en-US" sz="1400" dirty="0"/>
              <a:t>Revised Contact Rectangular Basin from 10,800 to 12,000 gallons</a:t>
            </a:r>
          </a:p>
        </p:txBody>
      </p:sp>
      <p:pic>
        <p:nvPicPr>
          <p:cNvPr id="5" name="Picture 4">
            <a:extLst>
              <a:ext uri="{FF2B5EF4-FFF2-40B4-BE49-F238E27FC236}">
                <a16:creationId xmlns:a16="http://schemas.microsoft.com/office/drawing/2014/main" id="{12EA0420-E617-4055-80F5-0C4E75D1AC02}"/>
              </a:ext>
            </a:extLst>
          </p:cNvPr>
          <p:cNvPicPr>
            <a:picLocks noChangeAspect="1"/>
          </p:cNvPicPr>
          <p:nvPr/>
        </p:nvPicPr>
        <p:blipFill rotWithShape="1">
          <a:blip r:embed="rId2"/>
          <a:srcRect l="27500" t="29858" r="29166" b="35222"/>
          <a:stretch/>
        </p:blipFill>
        <p:spPr>
          <a:xfrm>
            <a:off x="137160" y="1752600"/>
            <a:ext cx="8726944" cy="3200400"/>
          </a:xfrm>
          <a:prstGeom prst="rect">
            <a:avLst/>
          </a:prstGeom>
        </p:spPr>
      </p:pic>
    </p:spTree>
    <p:extLst>
      <p:ext uri="{BB962C8B-B14F-4D97-AF65-F5344CB8AC3E}">
        <p14:creationId xmlns:p14="http://schemas.microsoft.com/office/powerpoint/2010/main" val="205510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Final Results</a:t>
            </a:r>
          </a:p>
        </p:txBody>
      </p:sp>
      <p:sp>
        <p:nvSpPr>
          <p:cNvPr id="3" name="Content Placeholder 2"/>
          <p:cNvSpPr>
            <a:spLocks noGrp="1"/>
          </p:cNvSpPr>
          <p:nvPr>
            <p:ph idx="1"/>
          </p:nvPr>
        </p:nvSpPr>
        <p:spPr>
          <a:xfrm>
            <a:off x="381000" y="1066800"/>
            <a:ext cx="8458200" cy="5486400"/>
          </a:xfrm>
          <a:ln/>
        </p:spPr>
        <p:style>
          <a:lnRef idx="1">
            <a:schemeClr val="dk1"/>
          </a:lnRef>
          <a:fillRef idx="2">
            <a:schemeClr val="dk1"/>
          </a:fillRef>
          <a:effectRef idx="1">
            <a:schemeClr val="dk1"/>
          </a:effectRef>
          <a:fontRef idx="minor">
            <a:schemeClr val="dk1"/>
          </a:fontRef>
        </p:style>
        <p:txBody>
          <a:bodyPr>
            <a:noAutofit/>
          </a:bodyPr>
          <a:lstStyle/>
          <a:p>
            <a:r>
              <a:rPr lang="en-US" sz="2800" dirty="0"/>
              <a:t>Test Date: </a:t>
            </a:r>
            <a:r>
              <a:rPr lang="en-US" sz="2800" dirty="0">
                <a:solidFill>
                  <a:srgbClr val="0000FF"/>
                </a:solidFill>
              </a:rPr>
              <a:t>May 30, 2018</a:t>
            </a:r>
          </a:p>
          <a:p>
            <a:r>
              <a:rPr lang="en-US" sz="2800" dirty="0"/>
              <a:t>Test by:  </a:t>
            </a:r>
            <a:r>
              <a:rPr lang="en-US" sz="2800" dirty="0">
                <a:solidFill>
                  <a:srgbClr val="0000FF"/>
                </a:solidFill>
              </a:rPr>
              <a:t>GCSD &amp; WRCB, Division of Drinking Water</a:t>
            </a:r>
          </a:p>
          <a:p>
            <a:r>
              <a:rPr lang="en-US" sz="2800" dirty="0"/>
              <a:t>Tracer Test Method:  </a:t>
            </a:r>
            <a:r>
              <a:rPr lang="en-US" sz="2800" dirty="0">
                <a:solidFill>
                  <a:srgbClr val="0000FF"/>
                </a:solidFill>
              </a:rPr>
              <a:t>Slug-Dose using Fluoride </a:t>
            </a:r>
          </a:p>
          <a:p>
            <a:r>
              <a:rPr lang="en-US" sz="2800" dirty="0"/>
              <a:t>Reactors Tested: </a:t>
            </a:r>
            <a:r>
              <a:rPr lang="en-US" sz="2800" dirty="0">
                <a:solidFill>
                  <a:srgbClr val="0000FF"/>
                </a:solidFill>
              </a:rPr>
              <a:t>Purge Tank, pipeline &amp; Serpentine Contact Basin (in series)</a:t>
            </a:r>
          </a:p>
          <a:p>
            <a:r>
              <a:rPr lang="en-US" sz="2800" dirty="0"/>
              <a:t>Total Operating Volume: </a:t>
            </a:r>
            <a:r>
              <a:rPr lang="en-US" sz="2800" dirty="0">
                <a:solidFill>
                  <a:srgbClr val="0000FF"/>
                </a:solidFill>
              </a:rPr>
              <a:t>15,080 gallons </a:t>
            </a:r>
          </a:p>
          <a:p>
            <a:r>
              <a:rPr lang="en-US" sz="2800" dirty="0"/>
              <a:t>Operational Flow: </a:t>
            </a:r>
            <a:r>
              <a:rPr lang="en-US" sz="2800" dirty="0">
                <a:solidFill>
                  <a:srgbClr val="0000FF"/>
                </a:solidFill>
              </a:rPr>
              <a:t>120 gpm (steady-state)</a:t>
            </a:r>
          </a:p>
          <a:p>
            <a:r>
              <a:rPr lang="en-US" sz="2800" dirty="0"/>
              <a:t>HRT: </a:t>
            </a:r>
            <a:r>
              <a:rPr lang="en-US" sz="2800" dirty="0">
                <a:solidFill>
                  <a:srgbClr val="0000FF"/>
                </a:solidFill>
              </a:rPr>
              <a:t> 126 minutes (hydraulic residence time)</a:t>
            </a:r>
          </a:p>
          <a:p>
            <a:r>
              <a:rPr lang="en-US" sz="2800" dirty="0" err="1"/>
              <a:t>T</a:t>
            </a:r>
            <a:r>
              <a:rPr lang="en-US" sz="2800" baseline="-25000" dirty="0" err="1"/>
              <a:t>mod</a:t>
            </a:r>
            <a:r>
              <a:rPr lang="en-US" sz="2800" dirty="0"/>
              <a:t>: </a:t>
            </a:r>
            <a:r>
              <a:rPr lang="en-US" sz="2800" dirty="0">
                <a:solidFill>
                  <a:srgbClr val="0000FF"/>
                </a:solidFill>
              </a:rPr>
              <a:t> 112 minutes (Modal Contact Time)</a:t>
            </a:r>
          </a:p>
          <a:p>
            <a:r>
              <a:rPr lang="en-US" sz="2800" dirty="0"/>
              <a:t>Modal Baffling Factor: </a:t>
            </a:r>
            <a:r>
              <a:rPr lang="en-US" sz="2800" dirty="0">
                <a:solidFill>
                  <a:srgbClr val="0000FF"/>
                </a:solidFill>
              </a:rPr>
              <a:t>0.89 (</a:t>
            </a:r>
            <a:r>
              <a:rPr lang="en-US" sz="2800" dirty="0" err="1">
                <a:solidFill>
                  <a:srgbClr val="0000FF"/>
                </a:solidFill>
              </a:rPr>
              <a:t>T</a:t>
            </a:r>
            <a:r>
              <a:rPr lang="en-US" sz="2800" baseline="-25000" dirty="0" err="1">
                <a:solidFill>
                  <a:srgbClr val="0000FF"/>
                </a:solidFill>
              </a:rPr>
              <a:t>mod</a:t>
            </a:r>
            <a:r>
              <a:rPr lang="en-US" sz="2800" dirty="0">
                <a:solidFill>
                  <a:srgbClr val="0000FF"/>
                </a:solidFill>
              </a:rPr>
              <a:t>/HRT)</a:t>
            </a:r>
          </a:p>
        </p:txBody>
      </p:sp>
    </p:spTree>
    <p:extLst>
      <p:ext uri="{BB962C8B-B14F-4D97-AF65-F5344CB8AC3E}">
        <p14:creationId xmlns:p14="http://schemas.microsoft.com/office/powerpoint/2010/main" val="12727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481B-B3F8-4B92-9BC7-F4AA4335F805}"/>
              </a:ext>
            </a:extLst>
          </p:cNvPr>
          <p:cNvSpPr>
            <a:spLocks noGrp="1"/>
          </p:cNvSpPr>
          <p:nvPr>
            <p:ph type="title"/>
          </p:nvPr>
        </p:nvSpPr>
        <p:spPr/>
        <p:txBody>
          <a:bodyPr>
            <a:normAutofit fontScale="90000"/>
          </a:bodyPr>
          <a:lstStyle/>
          <a:p>
            <a:r>
              <a:rPr lang="en-US" dirty="0"/>
              <a:t>Operating Parameters</a:t>
            </a:r>
            <a:br>
              <a:rPr lang="en-US" dirty="0"/>
            </a:br>
            <a:r>
              <a:rPr lang="en-US" dirty="0"/>
              <a:t>Based on Tracer Test</a:t>
            </a:r>
          </a:p>
        </p:txBody>
      </p:sp>
      <p:pic>
        <p:nvPicPr>
          <p:cNvPr id="4" name="Picture 3">
            <a:extLst>
              <a:ext uri="{FF2B5EF4-FFF2-40B4-BE49-F238E27FC236}">
                <a16:creationId xmlns:a16="http://schemas.microsoft.com/office/drawing/2014/main" id="{BF0D15B2-B46B-4264-A7B2-AA0B810299CF}"/>
              </a:ext>
            </a:extLst>
          </p:cNvPr>
          <p:cNvPicPr>
            <a:picLocks noChangeAspect="1"/>
          </p:cNvPicPr>
          <p:nvPr/>
        </p:nvPicPr>
        <p:blipFill>
          <a:blip r:embed="rId2"/>
          <a:stretch>
            <a:fillRect/>
          </a:stretch>
        </p:blipFill>
        <p:spPr>
          <a:xfrm>
            <a:off x="838200" y="1828800"/>
            <a:ext cx="7239871" cy="4632459"/>
          </a:xfrm>
          <a:prstGeom prst="rect">
            <a:avLst/>
          </a:prstGeom>
        </p:spPr>
      </p:pic>
    </p:spTree>
    <p:extLst>
      <p:ext uri="{BB962C8B-B14F-4D97-AF65-F5344CB8AC3E}">
        <p14:creationId xmlns:p14="http://schemas.microsoft.com/office/powerpoint/2010/main" val="65522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Tracer Study – Overview 1</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On May 30, 2018 a single tracer study was conducted at the Graton CSD WWTP.  This test was to evaluate the modal contact time for the 3,000 gallon purge tank and 12,000 gallon serpentine concrete basin operated in series including pipe volume between the two reactors. The modal contact value (</a:t>
            </a:r>
            <a:r>
              <a:rPr lang="en-US" dirty="0" err="1"/>
              <a:t>T</a:t>
            </a:r>
            <a:r>
              <a:rPr lang="en-US" baseline="-25000" dirty="0" err="1"/>
              <a:t>mod</a:t>
            </a:r>
            <a:r>
              <a:rPr lang="en-US" dirty="0"/>
              <a:t>) is that time at which the slug-dose curve is at its peak concentration. </a:t>
            </a:r>
          </a:p>
          <a:p>
            <a:pPr marL="0" indent="0">
              <a:buNone/>
            </a:pPr>
            <a:endParaRPr lang="en-US" dirty="0"/>
          </a:p>
          <a:p>
            <a:pPr marL="0" indent="0">
              <a:buNone/>
            </a:pPr>
            <a:r>
              <a:rPr lang="en-US" dirty="0"/>
              <a:t>The modal contact time was </a:t>
            </a:r>
            <a:r>
              <a:rPr lang="en-US" dirty="0">
                <a:solidFill>
                  <a:srgbClr val="0000FF"/>
                </a:solidFill>
              </a:rPr>
              <a:t>112</a:t>
            </a:r>
            <a:r>
              <a:rPr lang="en-US" dirty="0"/>
              <a:t> minutes.  </a:t>
            </a:r>
          </a:p>
          <a:p>
            <a:pPr marL="0" indent="0">
              <a:buNone/>
            </a:pPr>
            <a:r>
              <a:rPr lang="en-US" dirty="0"/>
              <a:t>The HRT was </a:t>
            </a:r>
            <a:r>
              <a:rPr lang="en-US" dirty="0">
                <a:solidFill>
                  <a:srgbClr val="0000FF"/>
                </a:solidFill>
              </a:rPr>
              <a:t>126</a:t>
            </a:r>
            <a:r>
              <a:rPr lang="en-US" dirty="0"/>
              <a:t> minutes.    </a:t>
            </a:r>
          </a:p>
        </p:txBody>
      </p:sp>
    </p:spTree>
    <p:extLst>
      <p:ext uri="{BB962C8B-B14F-4D97-AF65-F5344CB8AC3E}">
        <p14:creationId xmlns:p14="http://schemas.microsoft.com/office/powerpoint/2010/main" val="256275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Tracer Study – Overview 2</a:t>
            </a:r>
          </a:p>
        </p:txBody>
      </p:sp>
      <p:sp>
        <p:nvSpPr>
          <p:cNvPr id="3" name="Content Placeholder 2"/>
          <p:cNvSpPr>
            <a:spLocks noGrp="1"/>
          </p:cNvSpPr>
          <p:nvPr>
            <p:ph idx="1"/>
          </p:nvPr>
        </p:nvSpPr>
        <p:spPr/>
        <p:txBody>
          <a:bodyPr>
            <a:normAutofit fontScale="92500"/>
          </a:bodyPr>
          <a:lstStyle/>
          <a:p>
            <a:r>
              <a:rPr lang="en-US" dirty="0"/>
              <a:t>Tracer Method: </a:t>
            </a:r>
            <a:r>
              <a:rPr lang="en-US" dirty="0">
                <a:solidFill>
                  <a:srgbClr val="0000FF"/>
                </a:solidFill>
              </a:rPr>
              <a:t>Slug-Dose</a:t>
            </a:r>
          </a:p>
          <a:p>
            <a:r>
              <a:rPr lang="en-US" dirty="0"/>
              <a:t>Injection Point of Tracer: </a:t>
            </a:r>
            <a:r>
              <a:rPr lang="en-US" dirty="0">
                <a:solidFill>
                  <a:srgbClr val="0000FF"/>
                </a:solidFill>
              </a:rPr>
              <a:t>Pipeline to Purge Tank</a:t>
            </a:r>
          </a:p>
          <a:p>
            <a:r>
              <a:rPr lang="en-US" dirty="0"/>
              <a:t>Sample Point: </a:t>
            </a:r>
            <a:r>
              <a:rPr lang="en-US" dirty="0">
                <a:solidFill>
                  <a:srgbClr val="0000FF"/>
                </a:solidFill>
              </a:rPr>
              <a:t>Overflow weir at end of serpentine contact basin.</a:t>
            </a:r>
          </a:p>
          <a:p>
            <a:r>
              <a:rPr lang="en-US" dirty="0"/>
              <a:t>Tracer Analysis: </a:t>
            </a:r>
            <a:r>
              <a:rPr lang="en-US" dirty="0">
                <a:solidFill>
                  <a:srgbClr val="0000FF"/>
                </a:solidFill>
              </a:rPr>
              <a:t>Ion Selective Fluoride Probe</a:t>
            </a:r>
          </a:p>
          <a:p>
            <a:r>
              <a:rPr lang="en-US" dirty="0"/>
              <a:t>Sampler:  </a:t>
            </a:r>
            <a:r>
              <a:rPr lang="en-US" dirty="0">
                <a:solidFill>
                  <a:srgbClr val="0000FF"/>
                </a:solidFill>
              </a:rPr>
              <a:t>Graton CSD Operators</a:t>
            </a:r>
          </a:p>
          <a:p>
            <a:r>
              <a:rPr lang="en-US" dirty="0"/>
              <a:t>Analyses by: </a:t>
            </a:r>
            <a:r>
              <a:rPr lang="en-US" dirty="0">
                <a:solidFill>
                  <a:srgbClr val="0000FF"/>
                </a:solidFill>
              </a:rPr>
              <a:t>Guy Schott, Division of Drinking Water</a:t>
            </a:r>
          </a:p>
        </p:txBody>
      </p:sp>
    </p:spTree>
    <p:extLst>
      <p:ext uri="{BB962C8B-B14F-4D97-AF65-F5344CB8AC3E}">
        <p14:creationId xmlns:p14="http://schemas.microsoft.com/office/powerpoint/2010/main" val="173649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Tracer Material Overview</a:t>
            </a:r>
          </a:p>
        </p:txBody>
      </p:sp>
      <p:sp>
        <p:nvSpPr>
          <p:cNvPr id="3" name="Content Placeholder 2"/>
          <p:cNvSpPr>
            <a:spLocks noGrp="1"/>
          </p:cNvSpPr>
          <p:nvPr>
            <p:ph idx="1"/>
          </p:nvPr>
        </p:nvSpPr>
        <p:spPr/>
        <p:txBody>
          <a:bodyPr>
            <a:normAutofit fontScale="92500"/>
          </a:bodyPr>
          <a:lstStyle/>
          <a:p>
            <a:r>
              <a:rPr lang="en-US" dirty="0"/>
              <a:t>Tracer Material: </a:t>
            </a:r>
            <a:r>
              <a:rPr lang="en-US" dirty="0">
                <a:solidFill>
                  <a:srgbClr val="0000FF"/>
                </a:solidFill>
              </a:rPr>
              <a:t>Hydrofluorosillicic Acid (H</a:t>
            </a:r>
            <a:r>
              <a:rPr lang="en-US" baseline="-25000" dirty="0">
                <a:solidFill>
                  <a:srgbClr val="0000FF"/>
                </a:solidFill>
              </a:rPr>
              <a:t>2</a:t>
            </a:r>
            <a:r>
              <a:rPr lang="en-US" dirty="0">
                <a:solidFill>
                  <a:srgbClr val="0000FF"/>
                </a:solidFill>
              </a:rPr>
              <a:t>SiF</a:t>
            </a:r>
            <a:r>
              <a:rPr lang="en-US" baseline="-25000" dirty="0">
                <a:solidFill>
                  <a:srgbClr val="0000FF"/>
                </a:solidFill>
              </a:rPr>
              <a:t>6</a:t>
            </a:r>
            <a:r>
              <a:rPr lang="en-US" dirty="0">
                <a:solidFill>
                  <a:srgbClr val="0000FF"/>
                </a:solidFill>
              </a:rPr>
              <a:t>)</a:t>
            </a:r>
          </a:p>
          <a:p>
            <a:r>
              <a:rPr lang="en-US" dirty="0"/>
              <a:t>Tracer Bulk Density: </a:t>
            </a:r>
            <a:r>
              <a:rPr lang="en-US" dirty="0">
                <a:solidFill>
                  <a:srgbClr val="0000FF"/>
                </a:solidFill>
              </a:rPr>
              <a:t>10.3 lbs/gal</a:t>
            </a:r>
          </a:p>
          <a:p>
            <a:r>
              <a:rPr lang="en-US" dirty="0"/>
              <a:t>Tracer Product Strength: </a:t>
            </a:r>
            <a:r>
              <a:rPr lang="en-US" dirty="0">
                <a:solidFill>
                  <a:srgbClr val="0000FF"/>
                </a:solidFill>
              </a:rPr>
              <a:t>24% as H</a:t>
            </a:r>
            <a:r>
              <a:rPr lang="en-US" baseline="-25000" dirty="0">
                <a:solidFill>
                  <a:srgbClr val="0000FF"/>
                </a:solidFill>
              </a:rPr>
              <a:t>2</a:t>
            </a:r>
            <a:r>
              <a:rPr lang="en-US" dirty="0">
                <a:solidFill>
                  <a:srgbClr val="0000FF"/>
                </a:solidFill>
              </a:rPr>
              <a:t>SiF</a:t>
            </a:r>
            <a:r>
              <a:rPr lang="en-US" baseline="-25000" dirty="0">
                <a:solidFill>
                  <a:srgbClr val="0000FF"/>
                </a:solidFill>
              </a:rPr>
              <a:t>6</a:t>
            </a:r>
            <a:endParaRPr lang="en-US" dirty="0">
              <a:solidFill>
                <a:srgbClr val="0000FF"/>
              </a:solidFill>
            </a:endParaRPr>
          </a:p>
          <a:p>
            <a:r>
              <a:rPr lang="en-US" dirty="0"/>
              <a:t>Molecular Weight: </a:t>
            </a:r>
            <a:r>
              <a:rPr lang="en-US" dirty="0">
                <a:solidFill>
                  <a:srgbClr val="0000FF"/>
                </a:solidFill>
              </a:rPr>
              <a:t>144.09 g/mole (H</a:t>
            </a:r>
            <a:r>
              <a:rPr lang="en-US" baseline="-25000" dirty="0">
                <a:solidFill>
                  <a:srgbClr val="0000FF"/>
                </a:solidFill>
              </a:rPr>
              <a:t>2</a:t>
            </a:r>
            <a:r>
              <a:rPr lang="en-US" dirty="0">
                <a:solidFill>
                  <a:srgbClr val="0000FF"/>
                </a:solidFill>
              </a:rPr>
              <a:t>SiF</a:t>
            </a:r>
            <a:r>
              <a:rPr lang="en-US" baseline="-25000" dirty="0">
                <a:solidFill>
                  <a:srgbClr val="0000FF"/>
                </a:solidFill>
              </a:rPr>
              <a:t>6</a:t>
            </a:r>
            <a:r>
              <a:rPr lang="en-US" dirty="0">
                <a:solidFill>
                  <a:srgbClr val="0000FF"/>
                </a:solidFill>
              </a:rPr>
              <a:t>)</a:t>
            </a:r>
          </a:p>
          <a:p>
            <a:r>
              <a:rPr lang="en-US" dirty="0"/>
              <a:t>Fluoride Concentration: </a:t>
            </a:r>
            <a:r>
              <a:rPr lang="en-US" dirty="0">
                <a:solidFill>
                  <a:srgbClr val="0000FF"/>
                </a:solidFill>
              </a:rPr>
              <a:t>79.11% (144 g/mole)</a:t>
            </a:r>
          </a:p>
          <a:p>
            <a:r>
              <a:rPr lang="en-US" dirty="0"/>
              <a:t>H</a:t>
            </a:r>
            <a:r>
              <a:rPr lang="en-US" baseline="-25000" dirty="0"/>
              <a:t>2</a:t>
            </a:r>
            <a:r>
              <a:rPr lang="en-US" dirty="0"/>
              <a:t>SiF</a:t>
            </a:r>
            <a:r>
              <a:rPr lang="en-US" baseline="-25000" dirty="0"/>
              <a:t>6 </a:t>
            </a:r>
            <a:r>
              <a:rPr lang="en-US" dirty="0"/>
              <a:t>Tracer Added: </a:t>
            </a:r>
            <a:r>
              <a:rPr lang="en-US" dirty="0">
                <a:solidFill>
                  <a:srgbClr val="0000FF"/>
                </a:solidFill>
              </a:rPr>
              <a:t>406 mL (neat)</a:t>
            </a:r>
          </a:p>
          <a:p>
            <a:r>
              <a:rPr lang="en-US" dirty="0"/>
              <a:t>Fluoride (F) Tracer Added: </a:t>
            </a:r>
            <a:r>
              <a:rPr lang="en-US" dirty="0">
                <a:solidFill>
                  <a:srgbClr val="0000FF"/>
                </a:solidFill>
              </a:rPr>
              <a:t>94 grams</a:t>
            </a:r>
          </a:p>
          <a:p>
            <a:r>
              <a:rPr lang="en-US" dirty="0"/>
              <a:t>Method of Injection: </a:t>
            </a:r>
            <a:r>
              <a:rPr lang="en-US" dirty="0">
                <a:solidFill>
                  <a:srgbClr val="0000FF"/>
                </a:solidFill>
              </a:rPr>
              <a:t>Slug-Dose (&lt; 20 sec)</a:t>
            </a:r>
          </a:p>
        </p:txBody>
      </p:sp>
    </p:spTree>
    <p:extLst>
      <p:ext uri="{BB962C8B-B14F-4D97-AF65-F5344CB8AC3E}">
        <p14:creationId xmlns:p14="http://schemas.microsoft.com/office/powerpoint/2010/main" val="230760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9" y="1131332"/>
            <a:ext cx="3780651" cy="5040868"/>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86" y="1632857"/>
            <a:ext cx="4103914" cy="3077936"/>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81600" y="620877"/>
            <a:ext cx="2149306" cy="369332"/>
          </a:xfrm>
          <a:prstGeom prst="rect">
            <a:avLst/>
          </a:prstGeom>
          <a:noFill/>
        </p:spPr>
        <p:txBody>
          <a:bodyPr wrap="none" rtlCol="0">
            <a:spAutoFit/>
          </a:bodyPr>
          <a:lstStyle/>
          <a:p>
            <a:r>
              <a:rPr lang="en-US" dirty="0"/>
              <a:t>3,000 Gal Purge Tank</a:t>
            </a:r>
          </a:p>
        </p:txBody>
      </p:sp>
      <p:sp>
        <p:nvSpPr>
          <p:cNvPr id="5" name="TextBox 4"/>
          <p:cNvSpPr txBox="1"/>
          <p:nvPr/>
        </p:nvSpPr>
        <p:spPr>
          <a:xfrm>
            <a:off x="1128310" y="4984093"/>
            <a:ext cx="2173865" cy="369332"/>
          </a:xfrm>
          <a:prstGeom prst="rect">
            <a:avLst/>
          </a:prstGeom>
          <a:noFill/>
        </p:spPr>
        <p:txBody>
          <a:bodyPr wrap="none" rtlCol="0">
            <a:spAutoFit/>
          </a:bodyPr>
          <a:lstStyle/>
          <a:p>
            <a:r>
              <a:rPr lang="en-US" dirty="0"/>
              <a:t>Tracer Injection Point</a:t>
            </a:r>
          </a:p>
        </p:txBody>
      </p:sp>
      <p:cxnSp>
        <p:nvCxnSpPr>
          <p:cNvPr id="4" name="Straight Arrow Connector 3"/>
          <p:cNvCxnSpPr/>
          <p:nvPr/>
        </p:nvCxnSpPr>
        <p:spPr>
          <a:xfrm flipH="1" flipV="1">
            <a:off x="2215242" y="3429000"/>
            <a:ext cx="756558" cy="155509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7" name="TextBox 6">
            <a:extLst>
              <a:ext uri="{FF2B5EF4-FFF2-40B4-BE49-F238E27FC236}">
                <a16:creationId xmlns:a16="http://schemas.microsoft.com/office/drawing/2014/main" id="{FA2FC38A-C9B0-4D72-9EF9-B5856F5AC507}"/>
              </a:ext>
            </a:extLst>
          </p:cNvPr>
          <p:cNvSpPr txBox="1"/>
          <p:nvPr/>
        </p:nvSpPr>
        <p:spPr>
          <a:xfrm>
            <a:off x="8353327" y="3324436"/>
            <a:ext cx="608243" cy="369332"/>
          </a:xfrm>
          <a:prstGeom prst="rect">
            <a:avLst/>
          </a:prstGeom>
          <a:noFill/>
        </p:spPr>
        <p:txBody>
          <a:bodyPr wrap="none" rtlCol="0">
            <a:spAutoFit/>
          </a:bodyPr>
          <a:lstStyle/>
          <a:p>
            <a:r>
              <a:rPr lang="en-US" dirty="0"/>
              <a:t>Inlet</a:t>
            </a:r>
          </a:p>
        </p:txBody>
      </p:sp>
      <p:sp>
        <p:nvSpPr>
          <p:cNvPr id="8" name="TextBox 7">
            <a:extLst>
              <a:ext uri="{FF2B5EF4-FFF2-40B4-BE49-F238E27FC236}">
                <a16:creationId xmlns:a16="http://schemas.microsoft.com/office/drawing/2014/main" id="{7F889686-8116-4E3F-A6A9-DA4CA341B4DC}"/>
              </a:ext>
            </a:extLst>
          </p:cNvPr>
          <p:cNvSpPr txBox="1"/>
          <p:nvPr/>
        </p:nvSpPr>
        <p:spPr>
          <a:xfrm>
            <a:off x="3639834" y="5802868"/>
            <a:ext cx="779765" cy="369332"/>
          </a:xfrm>
          <a:prstGeom prst="rect">
            <a:avLst/>
          </a:prstGeom>
          <a:noFill/>
        </p:spPr>
        <p:txBody>
          <a:bodyPr wrap="none" rtlCol="0">
            <a:spAutoFit/>
          </a:bodyPr>
          <a:lstStyle/>
          <a:p>
            <a:r>
              <a:rPr lang="en-US" dirty="0"/>
              <a:t>Outlet</a:t>
            </a:r>
          </a:p>
        </p:txBody>
      </p:sp>
      <p:cxnSp>
        <p:nvCxnSpPr>
          <p:cNvPr id="6" name="Straight Arrow Connector 5">
            <a:extLst>
              <a:ext uri="{FF2B5EF4-FFF2-40B4-BE49-F238E27FC236}">
                <a16:creationId xmlns:a16="http://schemas.microsoft.com/office/drawing/2014/main" id="{CC39C61B-8353-44DF-B283-CF2060702EB2}"/>
              </a:ext>
            </a:extLst>
          </p:cNvPr>
          <p:cNvCxnSpPr/>
          <p:nvPr/>
        </p:nvCxnSpPr>
        <p:spPr>
          <a:xfrm flipV="1">
            <a:off x="4267200" y="5353425"/>
            <a:ext cx="762000" cy="4494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0" name="TextBox 9">
            <a:extLst>
              <a:ext uri="{FF2B5EF4-FFF2-40B4-BE49-F238E27FC236}">
                <a16:creationId xmlns:a16="http://schemas.microsoft.com/office/drawing/2014/main" id="{E7E97E97-10E1-4331-B900-183EFFEC9A44}"/>
              </a:ext>
            </a:extLst>
          </p:cNvPr>
          <p:cNvSpPr txBox="1"/>
          <p:nvPr/>
        </p:nvSpPr>
        <p:spPr>
          <a:xfrm>
            <a:off x="2581320" y="2678668"/>
            <a:ext cx="619080" cy="369332"/>
          </a:xfrm>
          <a:prstGeom prst="rect">
            <a:avLst/>
          </a:prstGeom>
          <a:noFill/>
        </p:spPr>
        <p:txBody>
          <a:bodyPr wrap="none" rtlCol="0">
            <a:spAutoFit/>
          </a:bodyPr>
          <a:lstStyle/>
          <a:p>
            <a:r>
              <a:rPr lang="en-US" b="1" dirty="0">
                <a:solidFill>
                  <a:srgbClr val="C00000"/>
                </a:solidFill>
              </a:rPr>
              <a:t>Inlet</a:t>
            </a:r>
          </a:p>
        </p:txBody>
      </p:sp>
      <p:cxnSp>
        <p:nvCxnSpPr>
          <p:cNvPr id="9" name="Straight Arrow Connector 8">
            <a:extLst>
              <a:ext uri="{FF2B5EF4-FFF2-40B4-BE49-F238E27FC236}">
                <a16:creationId xmlns:a16="http://schemas.microsoft.com/office/drawing/2014/main" id="{37312CEB-5F0D-4231-AA89-0DB580D05E9A}"/>
              </a:ext>
            </a:extLst>
          </p:cNvPr>
          <p:cNvCxnSpPr/>
          <p:nvPr/>
        </p:nvCxnSpPr>
        <p:spPr>
          <a:xfrm>
            <a:off x="2667000" y="3171825"/>
            <a:ext cx="83820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3" name="TextBox 12">
            <a:extLst>
              <a:ext uri="{FF2B5EF4-FFF2-40B4-BE49-F238E27FC236}">
                <a16:creationId xmlns:a16="http://schemas.microsoft.com/office/drawing/2014/main" id="{60FBEBEF-E512-48A0-AF3E-21CA8A5E2FB1}"/>
              </a:ext>
            </a:extLst>
          </p:cNvPr>
          <p:cNvSpPr txBox="1"/>
          <p:nvPr/>
        </p:nvSpPr>
        <p:spPr>
          <a:xfrm>
            <a:off x="8305860" y="3886200"/>
            <a:ext cx="761940" cy="369332"/>
          </a:xfrm>
          <a:prstGeom prst="rect">
            <a:avLst/>
          </a:prstGeom>
          <a:noFill/>
        </p:spPr>
        <p:txBody>
          <a:bodyPr wrap="none" rtlCol="0">
            <a:spAutoFit/>
          </a:bodyPr>
          <a:lstStyle/>
          <a:p>
            <a:r>
              <a:rPr lang="en-US" dirty="0"/>
              <a:t>Tracer</a:t>
            </a:r>
          </a:p>
        </p:txBody>
      </p:sp>
      <p:cxnSp>
        <p:nvCxnSpPr>
          <p:cNvPr id="12" name="Straight Arrow Connector 11">
            <a:extLst>
              <a:ext uri="{FF2B5EF4-FFF2-40B4-BE49-F238E27FC236}">
                <a16:creationId xmlns:a16="http://schemas.microsoft.com/office/drawing/2014/main" id="{AE9FA59C-375A-40D8-AD5C-9231E534EDC7}"/>
              </a:ext>
            </a:extLst>
          </p:cNvPr>
          <p:cNvCxnSpPr>
            <a:stCxn id="13" idx="0"/>
            <a:endCxn id="2050" idx="3"/>
          </p:cNvCxnSpPr>
          <p:nvPr/>
        </p:nvCxnSpPr>
        <p:spPr>
          <a:xfrm flipH="1" flipV="1">
            <a:off x="8352650" y="3651766"/>
            <a:ext cx="334180" cy="2344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TextBox 13">
            <a:extLst>
              <a:ext uri="{FF2B5EF4-FFF2-40B4-BE49-F238E27FC236}">
                <a16:creationId xmlns:a16="http://schemas.microsoft.com/office/drawing/2014/main" id="{2D4FAEB0-2D0B-40E1-8B6B-DCF0D878D86A}"/>
              </a:ext>
            </a:extLst>
          </p:cNvPr>
          <p:cNvSpPr txBox="1"/>
          <p:nvPr/>
        </p:nvSpPr>
        <p:spPr>
          <a:xfrm>
            <a:off x="685800" y="6159706"/>
            <a:ext cx="3828677" cy="369332"/>
          </a:xfrm>
          <a:prstGeom prst="rect">
            <a:avLst/>
          </a:prstGeom>
          <a:noFill/>
        </p:spPr>
        <p:txBody>
          <a:bodyPr wrap="none" rtlCol="0">
            <a:spAutoFit/>
          </a:bodyPr>
          <a:lstStyle/>
          <a:p>
            <a:r>
              <a:rPr lang="en-US" dirty="0"/>
              <a:t>to 12,000 gallon chlorine contact basin</a:t>
            </a:r>
          </a:p>
        </p:txBody>
      </p:sp>
    </p:spTree>
    <p:extLst>
      <p:ext uri="{BB962C8B-B14F-4D97-AF65-F5344CB8AC3E}">
        <p14:creationId xmlns:p14="http://schemas.microsoft.com/office/powerpoint/2010/main" val="316561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7"/>
            <a:ext cx="4495800" cy="1222307"/>
          </a:xfrm>
        </p:spPr>
        <p:txBody>
          <a:bodyPr>
            <a:normAutofit fontScale="90000"/>
          </a:bodyPr>
          <a:lstStyle/>
          <a:p>
            <a:r>
              <a:rPr lang="en-US" dirty="0"/>
              <a:t>12,000 Gal </a:t>
            </a:r>
            <a:br>
              <a:rPr lang="en-US" dirty="0"/>
            </a:br>
            <a:r>
              <a:rPr lang="en-US" dirty="0"/>
              <a:t>Contact Basin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140" y="1676400"/>
            <a:ext cx="8452340" cy="4419600"/>
          </a:xfrm>
          <a:ln w="22225">
            <a:solidFill>
              <a:schemeClr val="tx1"/>
            </a:solidFill>
          </a:ln>
        </p:spPr>
      </p:pic>
      <p:cxnSp>
        <p:nvCxnSpPr>
          <p:cNvPr id="6" name="Straight Arrow Connector 5"/>
          <p:cNvCxnSpPr/>
          <p:nvPr/>
        </p:nvCxnSpPr>
        <p:spPr>
          <a:xfrm flipH="1" flipV="1">
            <a:off x="5638800" y="3505200"/>
            <a:ext cx="1600200" cy="762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a:off x="5105400" y="3505200"/>
            <a:ext cx="609600"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V="1">
            <a:off x="4572000" y="3505200"/>
            <a:ext cx="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a:off x="3429000" y="3429000"/>
            <a:ext cx="533400" cy="762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V="1">
            <a:off x="2133600" y="3505200"/>
            <a:ext cx="1143000"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Down Arrow 19"/>
          <p:cNvSpPr/>
          <p:nvPr/>
        </p:nvSpPr>
        <p:spPr>
          <a:xfrm>
            <a:off x="3184289" y="2819400"/>
            <a:ext cx="214884" cy="609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838819" y="2450068"/>
            <a:ext cx="889987" cy="369332"/>
          </a:xfrm>
          <a:prstGeom prst="rect">
            <a:avLst/>
          </a:prstGeom>
          <a:noFill/>
        </p:spPr>
        <p:txBody>
          <a:bodyPr wrap="none" rtlCol="0">
            <a:spAutoFit/>
          </a:bodyPr>
          <a:lstStyle/>
          <a:p>
            <a:r>
              <a:rPr lang="en-US" b="1" dirty="0">
                <a:solidFill>
                  <a:srgbClr val="FFFF00"/>
                </a:solidFill>
              </a:rPr>
              <a:t>Sample</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74" y="228600"/>
            <a:ext cx="2961010" cy="2220758"/>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854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3781</TotalTime>
  <Words>394</Words>
  <Application>Microsoft Office PowerPoint</Application>
  <PresentationFormat>On-screen Show (4:3)</PresentationFormat>
  <Paragraphs>55</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Graton Community Services District SN 4990011 Wastewater Treatment Plant Sonoma County, CA Modal Contact Time (Tmod)  Tracer Study #1 May 30, 2018</vt:lpstr>
      <vt:lpstr>PowerPoint Presentation</vt:lpstr>
      <vt:lpstr>Final Results</vt:lpstr>
      <vt:lpstr>Operating Parameters Based on Tracer Test</vt:lpstr>
      <vt:lpstr>Tracer Study – Overview 1</vt:lpstr>
      <vt:lpstr>Tracer Study – Overview 2</vt:lpstr>
      <vt:lpstr>Tracer Material Overview</vt:lpstr>
      <vt:lpstr>PowerPoint Presentation</vt:lpstr>
      <vt:lpstr>12,000 Gal  Contact Basin</vt:lpstr>
      <vt:lpstr>Tracer Field Results</vt:lpstr>
      <vt:lpstr>PowerPoint Presentation</vt:lpstr>
    </vt:vector>
  </TitlesOfParts>
  <Company>SWRCB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Schott, Guy@Waterboards</dc:creator>
  <cp:lastModifiedBy>Schott, Guy@Waterboards</cp:lastModifiedBy>
  <cp:revision>242</cp:revision>
  <dcterms:created xsi:type="dcterms:W3CDTF">2015-08-26T18:21:02Z</dcterms:created>
  <dcterms:modified xsi:type="dcterms:W3CDTF">2018-08-01T17:51:01Z</dcterms:modified>
</cp:coreProperties>
</file>