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73" r:id="rId3"/>
    <p:sldId id="381" r:id="rId4"/>
    <p:sldId id="383" r:id="rId5"/>
    <p:sldId id="384" r:id="rId6"/>
    <p:sldId id="385" r:id="rId7"/>
    <p:sldId id="378" r:id="rId8"/>
    <p:sldId id="391" r:id="rId9"/>
    <p:sldId id="392" r:id="rId10"/>
    <p:sldId id="393" r:id="rId11"/>
    <p:sldId id="395" r:id="rId12"/>
    <p:sldId id="394" r:id="rId13"/>
    <p:sldId id="374" r:id="rId14"/>
    <p:sldId id="340" r:id="rId15"/>
    <p:sldId id="377" r:id="rId16"/>
    <p:sldId id="389" r:id="rId17"/>
    <p:sldId id="390" r:id="rId18"/>
    <p:sldId id="396" r:id="rId19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82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C702-E117-42F2-9788-912B6D9A4045}" type="datetimeFigureOut">
              <a:rPr lang="en-US" smtClean="0"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C1C2-7A2D-4D19-AEF2-11BD8A8E1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909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C702-E117-42F2-9788-912B6D9A4045}" type="datetimeFigureOut">
              <a:rPr lang="en-US" smtClean="0"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C1C2-7A2D-4D19-AEF2-11BD8A8E1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173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C702-E117-42F2-9788-912B6D9A4045}" type="datetimeFigureOut">
              <a:rPr lang="en-US" smtClean="0"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C1C2-7A2D-4D19-AEF2-11BD8A8E1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915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C702-E117-42F2-9788-912B6D9A4045}" type="datetimeFigureOut">
              <a:rPr lang="en-US" smtClean="0"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C1C2-7A2D-4D19-AEF2-11BD8A8E1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725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C702-E117-42F2-9788-912B6D9A4045}" type="datetimeFigureOut">
              <a:rPr lang="en-US" smtClean="0"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C1C2-7A2D-4D19-AEF2-11BD8A8E1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261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C702-E117-42F2-9788-912B6D9A4045}" type="datetimeFigureOut">
              <a:rPr lang="en-US" smtClean="0"/>
              <a:t>6/21/2017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C1C2-7A2D-4D19-AEF2-11BD8A8E1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550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C702-E117-42F2-9788-912B6D9A4045}" type="datetimeFigureOut">
              <a:rPr lang="en-US" smtClean="0"/>
              <a:t>6/21/2017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C1C2-7A2D-4D19-AEF2-11BD8A8E1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860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C702-E117-42F2-9788-912B6D9A4045}" type="datetimeFigureOut">
              <a:rPr lang="en-US" smtClean="0"/>
              <a:t>6/21/2017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C1C2-7A2D-4D19-AEF2-11BD8A8E1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354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C702-E117-42F2-9788-912B6D9A4045}" type="datetimeFigureOut">
              <a:rPr lang="en-US" smtClean="0"/>
              <a:t>6/21/2017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C1C2-7A2D-4D19-AEF2-11BD8A8E1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173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C702-E117-42F2-9788-912B6D9A4045}" type="datetimeFigureOut">
              <a:rPr lang="en-US" smtClean="0"/>
              <a:t>6/21/2017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C1C2-7A2D-4D19-AEF2-11BD8A8E1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643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C702-E117-42F2-9788-912B6D9A4045}" type="datetimeFigureOut">
              <a:rPr lang="en-US" smtClean="0"/>
              <a:t>6/21/2017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C1C2-7A2D-4D19-AEF2-11BD8A8E1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085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BC702-E117-42F2-9788-912B6D9A4045}" type="datetimeFigureOut">
              <a:rPr lang="en-US" smtClean="0"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0C1C2-7A2D-4D19-AEF2-11BD8A8E1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065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Guy.schott@waterboards.ca.gov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28194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Gualala Community Services District</a:t>
            </a:r>
            <a:br>
              <a:rPr lang="en-US" sz="3200" dirty="0" smtClean="0"/>
            </a:br>
            <a:r>
              <a:rPr lang="en-US" sz="3200" dirty="0" smtClean="0"/>
              <a:t>Wastewater Treatment Plant</a:t>
            </a:r>
            <a:br>
              <a:rPr lang="en-US" sz="3200" dirty="0" smtClean="0"/>
            </a:br>
            <a:r>
              <a:rPr lang="en-US" sz="3200" dirty="0" smtClean="0"/>
              <a:t>Sonoma County, CA</a:t>
            </a:r>
            <a:br>
              <a:rPr lang="en-US" sz="3200" dirty="0" smtClean="0"/>
            </a:br>
            <a:r>
              <a:rPr lang="en-US" sz="3200" dirty="0" smtClean="0"/>
              <a:t>Modal Contact Time (t</a:t>
            </a:r>
            <a:r>
              <a:rPr lang="en-US" sz="3200" baseline="-25000" dirty="0" smtClean="0"/>
              <a:t>modal</a:t>
            </a:r>
            <a:r>
              <a:rPr lang="en-US" sz="3200" dirty="0" smtClean="0"/>
              <a:t>) </a:t>
            </a:r>
            <a:br>
              <a:rPr lang="en-US" sz="3200" dirty="0" smtClean="0"/>
            </a:br>
            <a:r>
              <a:rPr lang="en-US" sz="3200" b="1" u="sng" dirty="0" smtClean="0"/>
              <a:t>Tracer Study</a:t>
            </a:r>
            <a:r>
              <a:rPr lang="en-US" sz="3200" u="sng" dirty="0" smtClean="0"/>
              <a:t/>
            </a:r>
            <a:br>
              <a:rPr lang="en-US" sz="3200" u="sng" dirty="0" smtClean="0"/>
            </a:br>
            <a:r>
              <a:rPr lang="en-US" sz="3200" dirty="0" smtClean="0"/>
              <a:t>May 15, 2017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2057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by Guy Schott, P.E.</a:t>
            </a:r>
          </a:p>
          <a:p>
            <a:r>
              <a:rPr lang="en-US" dirty="0" smtClean="0"/>
              <a:t>Aaron Kent</a:t>
            </a:r>
          </a:p>
          <a:p>
            <a:r>
              <a:rPr lang="en-US" dirty="0" smtClean="0"/>
              <a:t>Water Resources Control Board,</a:t>
            </a:r>
          </a:p>
          <a:p>
            <a:r>
              <a:rPr lang="en-US" dirty="0" smtClean="0"/>
              <a:t>Division of Drinking Water</a:t>
            </a:r>
          </a:p>
          <a:p>
            <a:r>
              <a:rPr lang="en-US" dirty="0" smtClean="0">
                <a:hlinkClick r:id="rId2"/>
              </a:rPr>
              <a:t>Guy.schott@waterboards.ca.gov</a:t>
            </a:r>
            <a:endParaRPr lang="en-US" dirty="0" smtClean="0"/>
          </a:p>
          <a:p>
            <a:r>
              <a:rPr lang="en-US" dirty="0" smtClean="0"/>
              <a:t>707-576-2732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63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609600"/>
            <a:ext cx="8128000" cy="6096000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77838" y="199562"/>
            <a:ext cx="8229600" cy="4111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Manhole “C” Entry to Pipeline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781800" y="3886200"/>
            <a:ext cx="76014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Manhole</a:t>
            </a:r>
          </a:p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“C”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36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533400"/>
            <a:ext cx="8305800" cy="6229350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156" y="4264983"/>
            <a:ext cx="3536771" cy="2477016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219200" y="4724400"/>
            <a:ext cx="91518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Sample Tap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2514600"/>
            <a:ext cx="76014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Manhole</a:t>
            </a:r>
          </a:p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“B”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>
            <a:stCxn id="3" idx="0"/>
          </p:cNvCxnSpPr>
          <p:nvPr/>
        </p:nvCxnSpPr>
        <p:spPr>
          <a:xfrm flipH="1" flipV="1">
            <a:off x="2286000" y="1828800"/>
            <a:ext cx="33542" cy="243618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286000" y="1828800"/>
            <a:ext cx="2286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572000" y="18288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itle 1"/>
          <p:cNvSpPr txBox="1">
            <a:spLocks/>
          </p:cNvSpPr>
          <p:nvPr/>
        </p:nvSpPr>
        <p:spPr>
          <a:xfrm>
            <a:off x="477838" y="152400"/>
            <a:ext cx="8229600" cy="4111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Manhole “B” Pipeline Exit - Sample Station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4901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666750"/>
            <a:ext cx="8153400" cy="6115050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77838" y="199562"/>
            <a:ext cx="8229600" cy="4111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Fluoride Analysis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5157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Tracer Field Results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568225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509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219200" y="5959403"/>
            <a:ext cx="179279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Average Flow: 58 gpm</a:t>
            </a:r>
          </a:p>
          <a:p>
            <a:r>
              <a:rPr lang="en-US" sz="1400" dirty="0" smtClean="0"/>
              <a:t>HRT: 370 minutes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381000"/>
            <a:ext cx="7695037" cy="530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76600" y="5959403"/>
            <a:ext cx="295933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t</a:t>
            </a:r>
            <a:r>
              <a:rPr lang="en-US" sz="1400" baseline="-25000" dirty="0" smtClean="0"/>
              <a:t>modal</a:t>
            </a:r>
            <a:r>
              <a:rPr lang="en-US" sz="1400" dirty="0" smtClean="0"/>
              <a:t>: 90 minutes</a:t>
            </a:r>
          </a:p>
          <a:p>
            <a:r>
              <a:rPr lang="en-US" sz="1400" dirty="0" smtClean="0"/>
              <a:t>Modal Baffling </a:t>
            </a:r>
            <a:r>
              <a:rPr lang="en-US" sz="1400" dirty="0"/>
              <a:t>factor </a:t>
            </a:r>
            <a:r>
              <a:rPr lang="en-US" sz="1400" dirty="0" smtClean="0"/>
              <a:t>0.24 (t</a:t>
            </a:r>
            <a:r>
              <a:rPr lang="en-US" sz="1400" baseline="-25000" dirty="0" smtClean="0"/>
              <a:t>modal</a:t>
            </a:r>
            <a:r>
              <a:rPr lang="en-US" sz="1400" dirty="0" smtClean="0"/>
              <a:t>/HRT)</a:t>
            </a:r>
          </a:p>
        </p:txBody>
      </p:sp>
    </p:spTree>
    <p:extLst>
      <p:ext uri="{BB962C8B-B14F-4D97-AF65-F5344CB8AC3E}">
        <p14:creationId xmlns:p14="http://schemas.microsoft.com/office/powerpoint/2010/main" val="250467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219200" y="5959403"/>
            <a:ext cx="179279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Average Flow: 58 gpm</a:t>
            </a:r>
          </a:p>
          <a:p>
            <a:r>
              <a:rPr lang="en-US" sz="1400" dirty="0" smtClean="0"/>
              <a:t>HRT: 370 minutes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76600" y="5959403"/>
            <a:ext cx="295933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t</a:t>
            </a:r>
            <a:r>
              <a:rPr lang="en-US" sz="1400" baseline="-25000" dirty="0" smtClean="0"/>
              <a:t>modal</a:t>
            </a:r>
            <a:r>
              <a:rPr lang="en-US" sz="1400" dirty="0" smtClean="0"/>
              <a:t>: 90 minutes</a:t>
            </a:r>
          </a:p>
          <a:p>
            <a:r>
              <a:rPr lang="en-US" sz="1400" dirty="0" smtClean="0"/>
              <a:t>Modal Baffling </a:t>
            </a:r>
            <a:r>
              <a:rPr lang="en-US" sz="1400" dirty="0"/>
              <a:t>factor </a:t>
            </a:r>
            <a:r>
              <a:rPr lang="en-US" sz="1400" dirty="0" smtClean="0"/>
              <a:t>0.24 (t</a:t>
            </a:r>
            <a:r>
              <a:rPr lang="en-US" sz="1400" baseline="-25000" dirty="0" smtClean="0"/>
              <a:t>modal</a:t>
            </a:r>
            <a:r>
              <a:rPr lang="en-US" sz="1400" dirty="0" smtClean="0"/>
              <a:t>/HRT)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471" y="381000"/>
            <a:ext cx="7699248" cy="5308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581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Tracer Study – Conclusion – 1 of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The modal contact time was 90 minutes compared to the HRT of 360 minutes.  It was expected the modal contact time would be 5-6 hours.  The results show two issues that need to be resolved: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There </a:t>
            </a:r>
            <a:r>
              <a:rPr lang="en-US" dirty="0"/>
              <a:t>could be a significant temperature gradient inside the pipeline that is causing channeling of the incoming warmer water that may explain the early departure of tracer</a:t>
            </a:r>
            <a:r>
              <a:rPr lang="en-US" dirty="0" smtClean="0"/>
              <a:t>.  </a:t>
            </a:r>
            <a:r>
              <a:rPr lang="en-US" dirty="0" smtClean="0">
                <a:solidFill>
                  <a:srgbClr val="FF0000"/>
                </a:solidFill>
              </a:rPr>
              <a:t>Two weeks later it was confirm that there was a temperature gradient throughout the pipeline with the warmer water near the top to the pipeline.</a:t>
            </a:r>
            <a:endParaRPr lang="en-US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There was a constant long “bleed” of tracer long after the peak that suggest </a:t>
            </a:r>
          </a:p>
          <a:p>
            <a:pPr marL="914400" lvl="1" indent="-514350"/>
            <a:r>
              <a:rPr lang="en-US" dirty="0" smtClean="0"/>
              <a:t>Diffusion </a:t>
            </a:r>
            <a:r>
              <a:rPr lang="en-US" dirty="0" smtClean="0"/>
              <a:t>due to gradient in concentration that may be due to warm and cold water stratus inside the pipeline.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304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Tracer Study – Conclusion – 2 of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To eliminate the possibility of channeling due to temperature gradient, it is recommended another tracer test be conducted</a:t>
            </a:r>
            <a:r>
              <a:rPr lang="en-US" dirty="0" smtClean="0"/>
              <a:t>. 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 temperature profile of the water inside the pipeline would provide valuable information if channeling is a possibility</a:t>
            </a:r>
            <a:r>
              <a:rPr lang="en-US" dirty="0" smtClean="0"/>
              <a:t>.  (this was conducted)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92812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47800" y="2667000"/>
            <a:ext cx="56388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2286000"/>
            <a:ext cx="1219200" cy="2133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47800" y="2667000"/>
            <a:ext cx="5638800" cy="3048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26255" y="2983468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</a:t>
            </a:r>
            <a:r>
              <a:rPr lang="en-US" baseline="30000" dirty="0" smtClean="0"/>
              <a:t>o</a:t>
            </a:r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267200" y="3358634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&lt;18</a:t>
            </a:r>
            <a:r>
              <a:rPr lang="en-US" baseline="30000" dirty="0" smtClean="0"/>
              <a:t>o</a:t>
            </a:r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200400" y="2819400"/>
            <a:ext cx="2133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28600" y="1676399"/>
            <a:ext cx="10262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Manhole</a:t>
            </a:r>
          </a:p>
          <a:p>
            <a:r>
              <a:rPr lang="en-US" dirty="0"/>
              <a:t> </a:t>
            </a:r>
            <a:r>
              <a:rPr lang="en-US" dirty="0" smtClean="0"/>
              <a:t>    “C”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810000" y="4724400"/>
            <a:ext cx="1468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48-in Pipeline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7086600" y="2291834"/>
            <a:ext cx="1219200" cy="2133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219884" y="1639669"/>
            <a:ext cx="10262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Manhole</a:t>
            </a:r>
          </a:p>
          <a:p>
            <a:r>
              <a:rPr lang="en-US" dirty="0"/>
              <a:t> </a:t>
            </a:r>
            <a:r>
              <a:rPr lang="en-US" dirty="0" smtClean="0"/>
              <a:t>    “B”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421062" y="3134388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</a:t>
            </a:r>
            <a:r>
              <a:rPr lang="en-US" baseline="30000" dirty="0" smtClean="0"/>
              <a:t>o</a:t>
            </a:r>
            <a:r>
              <a:rPr lang="en-US" dirty="0" smtClean="0"/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142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Chlorine Contact - Pipeline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62000" y="4267200"/>
            <a:ext cx="45720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Pipeline volume:  21,500 gallons</a:t>
            </a:r>
          </a:p>
          <a:p>
            <a:r>
              <a:rPr lang="en-US" sz="1600" dirty="0" smtClean="0"/>
              <a:t>Pipeline diameter: 48-inches (4 feet)</a:t>
            </a:r>
          </a:p>
          <a:p>
            <a:r>
              <a:rPr lang="en-US" sz="1600" dirty="0" smtClean="0"/>
              <a:t>Pipeline length: 229 feet</a:t>
            </a:r>
          </a:p>
          <a:p>
            <a:r>
              <a:rPr lang="en-US" sz="1600" dirty="0" smtClean="0"/>
              <a:t>Material: concrete (buried)</a:t>
            </a:r>
          </a:p>
          <a:p>
            <a:r>
              <a:rPr lang="en-US" sz="1600" dirty="0" smtClean="0"/>
              <a:t>L:D ratio: 57</a:t>
            </a:r>
          </a:p>
          <a:p>
            <a:r>
              <a:rPr lang="en-US" sz="1600" dirty="0" smtClean="0"/>
              <a:t>Treated water flows from: Sea Ranch and Gualala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893" t="30913" r="27155" b="36765"/>
          <a:stretch/>
        </p:blipFill>
        <p:spPr bwMode="auto">
          <a:xfrm>
            <a:off x="379341" y="1828800"/>
            <a:ext cx="8385318" cy="2163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510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Final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458200" cy="5486400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en-US" sz="3600" dirty="0" smtClean="0"/>
              <a:t>Test Date: </a:t>
            </a:r>
            <a:r>
              <a:rPr lang="en-US" sz="3600" dirty="0" smtClean="0">
                <a:solidFill>
                  <a:srgbClr val="0000FF"/>
                </a:solidFill>
              </a:rPr>
              <a:t>May 15, 2017</a:t>
            </a:r>
          </a:p>
          <a:p>
            <a:r>
              <a:rPr lang="en-US" sz="3600" dirty="0" smtClean="0"/>
              <a:t>Test by:  </a:t>
            </a:r>
            <a:r>
              <a:rPr lang="en-US" sz="3600" dirty="0" smtClean="0">
                <a:solidFill>
                  <a:srgbClr val="0000FF"/>
                </a:solidFill>
              </a:rPr>
              <a:t>WRCB, Division of Drinking Water</a:t>
            </a:r>
          </a:p>
          <a:p>
            <a:r>
              <a:rPr lang="en-US" sz="3600" dirty="0" smtClean="0"/>
              <a:t>Tracer Test Method:  </a:t>
            </a:r>
            <a:r>
              <a:rPr lang="en-US" sz="3600" dirty="0" smtClean="0">
                <a:solidFill>
                  <a:srgbClr val="0000FF"/>
                </a:solidFill>
              </a:rPr>
              <a:t>Slug-Dose using Fluoride </a:t>
            </a:r>
          </a:p>
          <a:p>
            <a:r>
              <a:rPr lang="en-US" sz="3600" dirty="0" smtClean="0"/>
              <a:t>Reactor Tested: </a:t>
            </a:r>
            <a:r>
              <a:rPr lang="en-US" sz="3600" dirty="0" smtClean="0">
                <a:solidFill>
                  <a:srgbClr val="0000FF"/>
                </a:solidFill>
              </a:rPr>
              <a:t>Concrete Pipeline (underground)</a:t>
            </a:r>
            <a:endParaRPr lang="en-US" sz="3600" dirty="0">
              <a:solidFill>
                <a:srgbClr val="0000FF"/>
              </a:solidFill>
            </a:endParaRPr>
          </a:p>
          <a:p>
            <a:r>
              <a:rPr lang="en-US" sz="3600" dirty="0" smtClean="0"/>
              <a:t>Pipeline Diameter (D): </a:t>
            </a:r>
            <a:r>
              <a:rPr lang="en-US" sz="3600" dirty="0" smtClean="0">
                <a:solidFill>
                  <a:srgbClr val="0000FF"/>
                </a:solidFill>
              </a:rPr>
              <a:t>48 inches (4-ft)</a:t>
            </a:r>
          </a:p>
          <a:p>
            <a:r>
              <a:rPr lang="en-US" sz="3600" dirty="0" smtClean="0"/>
              <a:t>Pipeline Length (L): </a:t>
            </a:r>
            <a:r>
              <a:rPr lang="en-US" sz="3600" dirty="0" smtClean="0">
                <a:solidFill>
                  <a:srgbClr val="0000FF"/>
                </a:solidFill>
              </a:rPr>
              <a:t>229</a:t>
            </a:r>
          </a:p>
          <a:p>
            <a:r>
              <a:rPr lang="en-US" sz="3600" dirty="0"/>
              <a:t>L:D Ratio: </a:t>
            </a:r>
            <a:r>
              <a:rPr lang="en-US" sz="3600" dirty="0" smtClean="0">
                <a:solidFill>
                  <a:srgbClr val="0000FF"/>
                </a:solidFill>
              </a:rPr>
              <a:t>57</a:t>
            </a:r>
            <a:endParaRPr lang="en-US" sz="3600" dirty="0">
              <a:solidFill>
                <a:srgbClr val="0000FF"/>
              </a:solidFill>
            </a:endParaRPr>
          </a:p>
          <a:p>
            <a:r>
              <a:rPr lang="en-US" sz="3600" dirty="0" smtClean="0"/>
              <a:t>Pipeline Volume (</a:t>
            </a:r>
            <a:r>
              <a:rPr lang="en-US" sz="3600" dirty="0" err="1" smtClean="0"/>
              <a:t>Vol</a:t>
            </a:r>
            <a:r>
              <a:rPr lang="en-US" sz="3600" baseline="-25000" dirty="0" err="1" smtClean="0"/>
              <a:t>Pipe</a:t>
            </a:r>
            <a:r>
              <a:rPr lang="en-US" sz="3600" dirty="0" smtClean="0"/>
              <a:t>): </a:t>
            </a:r>
            <a:r>
              <a:rPr lang="en-US" sz="3600" dirty="0" smtClean="0">
                <a:solidFill>
                  <a:srgbClr val="0000FF"/>
                </a:solidFill>
              </a:rPr>
              <a:t>21,500 gallons (operating volume)</a:t>
            </a:r>
          </a:p>
          <a:p>
            <a:r>
              <a:rPr lang="en-US" sz="3600" dirty="0" smtClean="0"/>
              <a:t>Flows to Modal Contact Time: </a:t>
            </a:r>
            <a:r>
              <a:rPr lang="en-US" sz="3600" dirty="0" smtClean="0">
                <a:solidFill>
                  <a:srgbClr val="0000FF"/>
                </a:solidFill>
              </a:rPr>
              <a:t>20-140 gpm (58 gpm weighted </a:t>
            </a:r>
            <a:r>
              <a:rPr lang="en-US" sz="3600" dirty="0" err="1" smtClean="0">
                <a:solidFill>
                  <a:srgbClr val="0000FF"/>
                </a:solidFill>
              </a:rPr>
              <a:t>avg</a:t>
            </a:r>
            <a:r>
              <a:rPr lang="en-US" sz="3600" dirty="0" smtClean="0">
                <a:solidFill>
                  <a:srgbClr val="0000FF"/>
                </a:solidFill>
              </a:rPr>
              <a:t>)</a:t>
            </a:r>
          </a:p>
          <a:p>
            <a:r>
              <a:rPr lang="en-US" sz="3600" dirty="0" smtClean="0"/>
              <a:t>HRT: </a:t>
            </a:r>
            <a:r>
              <a:rPr lang="en-US" sz="3600" dirty="0" smtClean="0">
                <a:solidFill>
                  <a:srgbClr val="0000FF"/>
                </a:solidFill>
              </a:rPr>
              <a:t> 370 minutes (6.2 hours) </a:t>
            </a:r>
          </a:p>
          <a:p>
            <a:r>
              <a:rPr lang="en-US" sz="3600" dirty="0" smtClean="0"/>
              <a:t>t</a:t>
            </a:r>
            <a:r>
              <a:rPr lang="en-US" sz="3600" baseline="-25000" dirty="0" smtClean="0"/>
              <a:t>modal</a:t>
            </a:r>
            <a:r>
              <a:rPr lang="en-US" sz="3600" dirty="0"/>
              <a:t>: </a:t>
            </a:r>
            <a:r>
              <a:rPr lang="en-US" sz="3600" dirty="0">
                <a:solidFill>
                  <a:srgbClr val="0000FF"/>
                </a:solidFill>
              </a:rPr>
              <a:t> 90 minutes (to peak fluoride </a:t>
            </a:r>
            <a:r>
              <a:rPr lang="en-US" sz="3600" dirty="0" smtClean="0">
                <a:solidFill>
                  <a:srgbClr val="0000FF"/>
                </a:solidFill>
              </a:rPr>
              <a:t>concentration @ 58 gpm)</a:t>
            </a:r>
          </a:p>
          <a:p>
            <a:r>
              <a:rPr lang="en-US" sz="3600" dirty="0" smtClean="0"/>
              <a:t>Cumulative Volume (Vol</a:t>
            </a:r>
            <a:r>
              <a:rPr lang="en-US" sz="3600" baseline="-25000" dirty="0" smtClean="0"/>
              <a:t>cum</a:t>
            </a:r>
            <a:r>
              <a:rPr lang="en-US" sz="3600" dirty="0" smtClean="0"/>
              <a:t>) to t</a:t>
            </a:r>
            <a:r>
              <a:rPr lang="en-US" sz="3600" baseline="-25000" dirty="0" smtClean="0"/>
              <a:t>modal</a:t>
            </a:r>
            <a:r>
              <a:rPr lang="en-US" sz="3600" dirty="0" smtClean="0"/>
              <a:t>: </a:t>
            </a:r>
            <a:r>
              <a:rPr lang="en-US" sz="3600" dirty="0" smtClean="0">
                <a:solidFill>
                  <a:srgbClr val="0000FF"/>
                </a:solidFill>
              </a:rPr>
              <a:t>5,200 </a:t>
            </a:r>
            <a:r>
              <a:rPr lang="en-US" sz="3600" dirty="0">
                <a:solidFill>
                  <a:srgbClr val="0000FF"/>
                </a:solidFill>
              </a:rPr>
              <a:t>gallons </a:t>
            </a:r>
            <a:r>
              <a:rPr lang="en-US" sz="3600" dirty="0" smtClean="0">
                <a:solidFill>
                  <a:srgbClr val="0000FF"/>
                </a:solidFill>
              </a:rPr>
              <a:t>(treated)</a:t>
            </a:r>
            <a:endParaRPr lang="en-US" sz="3600" dirty="0">
              <a:solidFill>
                <a:srgbClr val="0000FF"/>
              </a:solidFill>
            </a:endParaRPr>
          </a:p>
          <a:p>
            <a:r>
              <a:rPr lang="en-US" sz="3700" dirty="0" smtClean="0"/>
              <a:t>Modal Baffling Factor: </a:t>
            </a:r>
            <a:r>
              <a:rPr lang="en-US" sz="3700" dirty="0" smtClean="0">
                <a:solidFill>
                  <a:srgbClr val="0000FF"/>
                </a:solidFill>
              </a:rPr>
              <a:t>0.24 (t</a:t>
            </a:r>
            <a:r>
              <a:rPr lang="en-US" sz="3700" baseline="-25000" dirty="0" smtClean="0">
                <a:solidFill>
                  <a:srgbClr val="0000FF"/>
                </a:solidFill>
              </a:rPr>
              <a:t>modal</a:t>
            </a:r>
            <a:r>
              <a:rPr lang="en-US" sz="3700" dirty="0" smtClean="0">
                <a:solidFill>
                  <a:srgbClr val="0000FF"/>
                </a:solidFill>
              </a:rPr>
              <a:t>/HRT = Vol</a:t>
            </a:r>
            <a:r>
              <a:rPr lang="en-US" sz="3700" baseline="-25000" dirty="0" smtClean="0">
                <a:solidFill>
                  <a:srgbClr val="0000FF"/>
                </a:solidFill>
              </a:rPr>
              <a:t>cum</a:t>
            </a:r>
            <a:r>
              <a:rPr lang="en-US" sz="3700" dirty="0" smtClean="0">
                <a:solidFill>
                  <a:srgbClr val="0000FF"/>
                </a:solidFill>
              </a:rPr>
              <a:t>/Vol</a:t>
            </a:r>
            <a:r>
              <a:rPr lang="en-US" sz="3700" baseline="-25000" dirty="0" smtClean="0">
                <a:solidFill>
                  <a:srgbClr val="0000FF"/>
                </a:solidFill>
              </a:rPr>
              <a:t>pipe</a:t>
            </a:r>
            <a:r>
              <a:rPr lang="en-US" sz="3700" dirty="0" smtClean="0">
                <a:solidFill>
                  <a:srgbClr val="0000FF"/>
                </a:solidFill>
              </a:rPr>
              <a:t>)</a:t>
            </a:r>
          </a:p>
          <a:p>
            <a:pPr>
              <a:spcBef>
                <a:spcPts val="0"/>
              </a:spcBef>
            </a:pPr>
            <a:endParaRPr lang="en-US" sz="3700" dirty="0" smtClean="0"/>
          </a:p>
          <a:p>
            <a:pPr>
              <a:spcBef>
                <a:spcPts val="0"/>
              </a:spcBef>
            </a:pPr>
            <a:r>
              <a:rPr lang="en-US" sz="3700" dirty="0" smtClean="0"/>
              <a:t>Calculated Field Modal Time:</a:t>
            </a:r>
          </a:p>
          <a:p>
            <a:pPr>
              <a:spcBef>
                <a:spcPts val="0"/>
              </a:spcBef>
            </a:pPr>
            <a:r>
              <a:rPr lang="en-US" sz="3700" dirty="0" smtClean="0"/>
              <a:t>Ct</a:t>
            </a:r>
            <a:r>
              <a:rPr lang="en-US" sz="3700" baseline="-25000" dirty="0" smtClean="0"/>
              <a:t>modal-</a:t>
            </a:r>
            <a:r>
              <a:rPr lang="en-US" sz="3700" baseline="-25000" dirty="0" err="1" smtClean="0"/>
              <a:t>cal</a:t>
            </a:r>
            <a:r>
              <a:rPr lang="en-US" sz="3700" dirty="0" smtClean="0"/>
              <a:t>: </a:t>
            </a:r>
            <a:r>
              <a:rPr lang="en-US" sz="3700" dirty="0" smtClean="0">
                <a:solidFill>
                  <a:srgbClr val="0000FF"/>
                </a:solidFill>
              </a:rPr>
              <a:t>Cl</a:t>
            </a:r>
            <a:r>
              <a:rPr lang="en-US" sz="3700" baseline="-25000" dirty="0" smtClean="0">
                <a:solidFill>
                  <a:srgbClr val="0000FF"/>
                </a:solidFill>
              </a:rPr>
              <a:t>2</a:t>
            </a:r>
            <a:r>
              <a:rPr lang="en-US" sz="3700" dirty="0" smtClean="0">
                <a:solidFill>
                  <a:srgbClr val="0000FF"/>
                </a:solidFill>
              </a:rPr>
              <a:t> x t</a:t>
            </a:r>
            <a:r>
              <a:rPr lang="en-US" sz="3700" baseline="-25000" dirty="0" smtClean="0">
                <a:solidFill>
                  <a:srgbClr val="0000FF"/>
                </a:solidFill>
              </a:rPr>
              <a:t>modal-cal</a:t>
            </a:r>
            <a:endParaRPr lang="en-US" sz="4400" baseline="-25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5601921"/>
              </p:ext>
            </p:extLst>
          </p:nvPr>
        </p:nvGraphicFramePr>
        <p:xfrm>
          <a:off x="4443413" y="5715000"/>
          <a:ext cx="419258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Equation" r:id="rId3" imgW="2882880" imgH="419040" progId="Equation.3">
                  <p:embed/>
                </p:oleObj>
              </mc:Choice>
              <mc:Fallback>
                <p:oleObj name="Equation" r:id="rId3" imgW="288288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43413" y="5715000"/>
                        <a:ext cx="4192587" cy="609600"/>
                      </a:xfrm>
                      <a:prstGeom prst="rect">
                        <a:avLst/>
                      </a:prstGeom>
                      <a:ln w="25400">
                        <a:solidFill>
                          <a:srgbClr val="00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27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Tracer Study – Overview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On May 15, 2017 a tracer study was conducted at the Gualala CSD WWTP to determine the modal disinfection contact time for the 21,500 gallon underground concrete pipeline. The modal contact value (t</a:t>
            </a:r>
            <a:r>
              <a:rPr lang="en-US" baseline="-25000" dirty="0" smtClean="0"/>
              <a:t>modal</a:t>
            </a:r>
            <a:r>
              <a:rPr lang="en-US" dirty="0" smtClean="0"/>
              <a:t>) is that time at which the slug-dose curve is at its peak concentration.  The modal baffling factor is t</a:t>
            </a:r>
            <a:r>
              <a:rPr lang="en-US" baseline="-25000" dirty="0" smtClean="0"/>
              <a:t>modal</a:t>
            </a:r>
            <a:r>
              <a:rPr lang="en-US" dirty="0" smtClean="0"/>
              <a:t>/HRT where HRT is the hydraulic residence time of the pipeline during the time of the tracer study.</a:t>
            </a:r>
          </a:p>
        </p:txBody>
      </p:sp>
    </p:spTree>
    <p:extLst>
      <p:ext uri="{BB962C8B-B14F-4D97-AF65-F5344CB8AC3E}">
        <p14:creationId xmlns:p14="http://schemas.microsoft.com/office/powerpoint/2010/main" val="256275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Tracer Study – Overview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Tracer Method: </a:t>
            </a:r>
            <a:r>
              <a:rPr lang="en-US" dirty="0" smtClean="0">
                <a:solidFill>
                  <a:srgbClr val="0000FF"/>
                </a:solidFill>
              </a:rPr>
              <a:t>Slug-Dose</a:t>
            </a:r>
          </a:p>
          <a:p>
            <a:r>
              <a:rPr lang="en-US" dirty="0" smtClean="0"/>
              <a:t>Injection Point of Tracer: </a:t>
            </a:r>
            <a:r>
              <a:rPr lang="en-US" dirty="0" smtClean="0">
                <a:solidFill>
                  <a:srgbClr val="0000FF"/>
                </a:solidFill>
              </a:rPr>
              <a:t>Poured into filter overflow weir connected to 8-inch line</a:t>
            </a:r>
          </a:p>
          <a:p>
            <a:r>
              <a:rPr lang="en-US" dirty="0" smtClean="0"/>
              <a:t>Sample Point: </a:t>
            </a:r>
            <a:r>
              <a:rPr lang="en-US" dirty="0" smtClean="0">
                <a:solidFill>
                  <a:srgbClr val="0000FF"/>
                </a:solidFill>
              </a:rPr>
              <a:t>Pipeline outlet (Manhole “B”)</a:t>
            </a:r>
          </a:p>
          <a:p>
            <a:r>
              <a:rPr lang="en-US" dirty="0" smtClean="0"/>
              <a:t>Tracer Analysis: </a:t>
            </a:r>
            <a:r>
              <a:rPr lang="en-US" dirty="0" smtClean="0">
                <a:solidFill>
                  <a:srgbClr val="0000FF"/>
                </a:solidFill>
              </a:rPr>
              <a:t>Ion Selective Fluoride Probe</a:t>
            </a:r>
          </a:p>
          <a:p>
            <a:r>
              <a:rPr lang="en-US" dirty="0" smtClean="0"/>
              <a:t>Sampler:  </a:t>
            </a:r>
            <a:r>
              <a:rPr lang="en-US" dirty="0" smtClean="0">
                <a:solidFill>
                  <a:srgbClr val="0000FF"/>
                </a:solidFill>
              </a:rPr>
              <a:t>Arron Kent</a:t>
            </a:r>
          </a:p>
          <a:p>
            <a:r>
              <a:rPr lang="en-US" dirty="0" smtClean="0"/>
              <a:t>Analyses by: </a:t>
            </a:r>
            <a:r>
              <a:rPr lang="en-US" dirty="0" smtClean="0">
                <a:solidFill>
                  <a:srgbClr val="0000FF"/>
                </a:solidFill>
              </a:rPr>
              <a:t>Guy Schott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49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Tracer Material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Tracer Material: </a:t>
            </a:r>
            <a:r>
              <a:rPr lang="en-US" dirty="0" smtClean="0">
                <a:solidFill>
                  <a:srgbClr val="0000FF"/>
                </a:solidFill>
              </a:rPr>
              <a:t>Hydrofluorosillicic Acid (H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SiF</a:t>
            </a:r>
            <a:r>
              <a:rPr lang="en-US" baseline="-25000" dirty="0" smtClean="0">
                <a:solidFill>
                  <a:srgbClr val="0000FF"/>
                </a:solidFill>
              </a:rPr>
              <a:t>6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</a:p>
          <a:p>
            <a:r>
              <a:rPr lang="en-US" dirty="0" smtClean="0"/>
              <a:t>Tracer Bulk Density: </a:t>
            </a:r>
            <a:r>
              <a:rPr lang="en-US" dirty="0" smtClean="0">
                <a:solidFill>
                  <a:srgbClr val="0000FF"/>
                </a:solidFill>
              </a:rPr>
              <a:t>10.3 </a:t>
            </a:r>
            <a:r>
              <a:rPr lang="en-US" dirty="0" err="1" smtClean="0">
                <a:solidFill>
                  <a:srgbClr val="0000FF"/>
                </a:solidFill>
              </a:rPr>
              <a:t>lbs</a:t>
            </a:r>
            <a:r>
              <a:rPr lang="en-US" dirty="0" smtClean="0">
                <a:solidFill>
                  <a:srgbClr val="0000FF"/>
                </a:solidFill>
              </a:rPr>
              <a:t>/gal</a:t>
            </a:r>
          </a:p>
          <a:p>
            <a:r>
              <a:rPr lang="en-US" dirty="0" smtClean="0"/>
              <a:t>Tracer Product Strength: </a:t>
            </a:r>
            <a:r>
              <a:rPr lang="en-US" dirty="0" smtClean="0">
                <a:solidFill>
                  <a:srgbClr val="0000FF"/>
                </a:solidFill>
              </a:rPr>
              <a:t>24% </a:t>
            </a:r>
            <a:r>
              <a:rPr lang="en-US" dirty="0">
                <a:solidFill>
                  <a:srgbClr val="0000FF"/>
                </a:solidFill>
              </a:rPr>
              <a:t>as H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SiF</a:t>
            </a:r>
            <a:r>
              <a:rPr lang="en-US" baseline="-25000" dirty="0">
                <a:solidFill>
                  <a:srgbClr val="0000FF"/>
                </a:solidFill>
              </a:rPr>
              <a:t>6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Molecular Weight: </a:t>
            </a:r>
            <a:r>
              <a:rPr lang="en-US" dirty="0" smtClean="0">
                <a:solidFill>
                  <a:srgbClr val="0000FF"/>
                </a:solidFill>
              </a:rPr>
              <a:t>144.09 g/mole </a:t>
            </a:r>
            <a:r>
              <a:rPr lang="en-US" dirty="0">
                <a:solidFill>
                  <a:srgbClr val="0000FF"/>
                </a:solidFill>
              </a:rPr>
              <a:t>(H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SiF</a:t>
            </a:r>
            <a:r>
              <a:rPr lang="en-US" baseline="-25000" dirty="0">
                <a:solidFill>
                  <a:srgbClr val="0000FF"/>
                </a:solidFill>
              </a:rPr>
              <a:t>6</a:t>
            </a:r>
            <a:r>
              <a:rPr lang="en-US" dirty="0">
                <a:solidFill>
                  <a:srgbClr val="0000FF"/>
                </a:solidFill>
              </a:rPr>
              <a:t>)</a:t>
            </a:r>
          </a:p>
          <a:p>
            <a:r>
              <a:rPr lang="en-US" dirty="0" smtClean="0"/>
              <a:t>Fluoride Concentration: </a:t>
            </a:r>
            <a:r>
              <a:rPr lang="en-US" dirty="0" smtClean="0">
                <a:solidFill>
                  <a:srgbClr val="0000FF"/>
                </a:solidFill>
              </a:rPr>
              <a:t>79.11% (144 g/mole)</a:t>
            </a:r>
          </a:p>
          <a:p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SiF</a:t>
            </a:r>
            <a:r>
              <a:rPr lang="en-US" baseline="-25000" dirty="0"/>
              <a:t>6 </a:t>
            </a:r>
            <a:r>
              <a:rPr lang="en-US" dirty="0" smtClean="0"/>
              <a:t>Tracer Added: </a:t>
            </a:r>
            <a:r>
              <a:rPr lang="en-US" dirty="0" smtClean="0">
                <a:solidFill>
                  <a:srgbClr val="0000FF"/>
                </a:solidFill>
              </a:rPr>
              <a:t>~22.6 lbs. (2.2 gal)</a:t>
            </a:r>
          </a:p>
          <a:p>
            <a:r>
              <a:rPr lang="en-US" dirty="0" smtClean="0"/>
              <a:t>Fluoride (F) Tracer Added: </a:t>
            </a:r>
            <a:r>
              <a:rPr lang="en-US" dirty="0" smtClean="0">
                <a:solidFill>
                  <a:srgbClr val="0000FF"/>
                </a:solidFill>
              </a:rPr>
              <a:t>4.3 lbs. (1,954 g)</a:t>
            </a:r>
          </a:p>
          <a:p>
            <a:r>
              <a:rPr lang="en-US" dirty="0" smtClean="0"/>
              <a:t>Method of Injection: </a:t>
            </a:r>
            <a:r>
              <a:rPr lang="en-US" dirty="0" smtClean="0">
                <a:solidFill>
                  <a:srgbClr val="0000FF"/>
                </a:solidFill>
              </a:rPr>
              <a:t>Slug-Dose (poured, &lt; 5 sec)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60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838" y="352425"/>
            <a:ext cx="8188325" cy="615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70081" y="841899"/>
            <a:ext cx="63991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Added </a:t>
            </a:r>
          </a:p>
          <a:p>
            <a:r>
              <a:rPr lang="en-US" sz="1200" b="1" dirty="0" smtClean="0">
                <a:solidFill>
                  <a:srgbClr val="FF0000"/>
                </a:solidFill>
              </a:rPr>
              <a:t>Tracer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581400" y="1303564"/>
            <a:ext cx="152400" cy="4490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733800" y="1752600"/>
            <a:ext cx="0" cy="2286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733800" y="1981200"/>
            <a:ext cx="457200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931029" y="1545863"/>
            <a:ext cx="77457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Tracer</a:t>
            </a:r>
          </a:p>
          <a:p>
            <a:r>
              <a:rPr lang="en-US" sz="1200" b="1" dirty="0" smtClean="0">
                <a:solidFill>
                  <a:srgbClr val="FF0000"/>
                </a:solidFill>
              </a:rPr>
              <a:t>Sampling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486400" y="1878737"/>
            <a:ext cx="44462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8" name="Title 1"/>
          <p:cNvSpPr txBox="1">
            <a:spLocks/>
          </p:cNvSpPr>
          <p:nvPr/>
        </p:nvSpPr>
        <p:spPr>
          <a:xfrm>
            <a:off x="477838" y="-6019"/>
            <a:ext cx="8229600" cy="4111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Pipeline Contactor (21,500 gallons)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0333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391" y="435475"/>
            <a:ext cx="8197409" cy="6148057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955755" y="2281535"/>
            <a:ext cx="67518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Adding </a:t>
            </a:r>
          </a:p>
          <a:p>
            <a:r>
              <a:rPr lang="en-US" sz="1200" b="1" dirty="0" smtClean="0">
                <a:solidFill>
                  <a:srgbClr val="FF0000"/>
                </a:solidFill>
              </a:rPr>
              <a:t>Tracer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77838" y="-6019"/>
            <a:ext cx="8229600" cy="4111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Tracer Slug-Dose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9242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9300" y="457200"/>
            <a:ext cx="4686300" cy="6248400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781800" y="2448461"/>
            <a:ext cx="2057400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After tracer is poured into effluent filter trough, the mixed water flows into an 8-in line to Manhole “C”.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77838" y="-6019"/>
            <a:ext cx="8229600" cy="4111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Hydraulic Tracer Mixing</a:t>
            </a:r>
            <a:endParaRPr lang="en-US" sz="20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362450" y="3110180"/>
            <a:ext cx="742950" cy="1664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4953000" y="3276600"/>
            <a:ext cx="152400" cy="1219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207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2594</TotalTime>
  <Words>721</Words>
  <Application>Microsoft Office PowerPoint</Application>
  <PresentationFormat>On-screen Show (4:3)</PresentationFormat>
  <Paragraphs>98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Office Theme</vt:lpstr>
      <vt:lpstr>Equation</vt:lpstr>
      <vt:lpstr>Gualala Community Services District Wastewater Treatment Plant Sonoma County, CA Modal Contact Time (tmodal)  Tracer Study May 15, 2017</vt:lpstr>
      <vt:lpstr>PowerPoint Presentation</vt:lpstr>
      <vt:lpstr>Final Results</vt:lpstr>
      <vt:lpstr>Tracer Study – Overview 1</vt:lpstr>
      <vt:lpstr>Tracer Study – Overview 2</vt:lpstr>
      <vt:lpstr>Tracer Material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Tracer Field Results</vt:lpstr>
      <vt:lpstr>PowerPoint Presentation</vt:lpstr>
      <vt:lpstr>PowerPoint Presentation</vt:lpstr>
      <vt:lpstr>Tracer Study – Conclusion – 1 of 2</vt:lpstr>
      <vt:lpstr>Tracer Study – Conclusion – 2 of 2</vt:lpstr>
      <vt:lpstr>Channeling</vt:lpstr>
    </vt:vector>
  </TitlesOfParts>
  <Company>SWRCB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Schott, Guy@Waterboards</dc:creator>
  <cp:lastModifiedBy>Schott, Guy@Waterboards</cp:lastModifiedBy>
  <cp:revision>189</cp:revision>
  <dcterms:created xsi:type="dcterms:W3CDTF">2015-08-26T18:21:02Z</dcterms:created>
  <dcterms:modified xsi:type="dcterms:W3CDTF">2017-06-21T20:34:35Z</dcterms:modified>
</cp:coreProperties>
</file>