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38" r:id="rId4"/>
    <p:sldId id="351" r:id="rId5"/>
    <p:sldId id="348" r:id="rId6"/>
    <p:sldId id="340" r:id="rId7"/>
    <p:sldId id="341" r:id="rId8"/>
    <p:sldId id="349" r:id="rId9"/>
    <p:sldId id="328" r:id="rId10"/>
    <p:sldId id="329" r:id="rId11"/>
    <p:sldId id="350" r:id="rId12"/>
    <p:sldId id="343" r:id="rId13"/>
    <p:sldId id="346" r:id="rId14"/>
    <p:sldId id="319" r:id="rId15"/>
    <p:sldId id="324" r:id="rId16"/>
    <p:sldId id="326" r:id="rId17"/>
    <p:sldId id="330" r:id="rId18"/>
    <p:sldId id="344" r:id="rId19"/>
    <p:sldId id="331" r:id="rId20"/>
    <p:sldId id="333" r:id="rId21"/>
    <p:sldId id="334" r:id="rId22"/>
    <p:sldId id="335" r:id="rId23"/>
    <p:sldId id="339" r:id="rId24"/>
    <p:sldId id="345" r:id="rId25"/>
    <p:sldId id="353" r:id="rId26"/>
    <p:sldId id="352" r:id="rId2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0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7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6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7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C702-E117-42F2-9788-912B6D9A4045}" type="datetimeFigureOut">
              <a:rPr lang="en-US" smtClean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uy.schott@waterboards.c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133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Howell Mountain Mutual Water</a:t>
            </a:r>
            <a:br>
              <a:rPr lang="en-US" sz="3200" dirty="0" smtClean="0"/>
            </a:br>
            <a:r>
              <a:rPr lang="en-US" sz="3200" dirty="0" smtClean="0"/>
              <a:t>Napa County, CA</a:t>
            </a:r>
            <a:br>
              <a:rPr lang="en-US" sz="3200" dirty="0" smtClean="0"/>
            </a:br>
            <a:r>
              <a:rPr lang="en-US" sz="3200" dirty="0" smtClean="0"/>
              <a:t>PAX Clearwell Mixer</a:t>
            </a:r>
            <a:br>
              <a:rPr lang="en-US" sz="3200" dirty="0" smtClean="0"/>
            </a:br>
            <a:r>
              <a:rPr lang="en-US" sz="3200" dirty="0" smtClean="0"/>
              <a:t>Tracer Studies, July, Sept, Oct 2015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Guy Schott, P.E.</a:t>
            </a:r>
          </a:p>
          <a:p>
            <a:r>
              <a:rPr lang="en-US" dirty="0" smtClean="0">
                <a:hlinkClick r:id="rId2"/>
              </a:rPr>
              <a:t>Guy.schott@waterboards.ca.gov</a:t>
            </a:r>
            <a:endParaRPr lang="en-US" dirty="0" smtClean="0"/>
          </a:p>
          <a:p>
            <a:r>
              <a:rPr lang="en-US" dirty="0" smtClean="0"/>
              <a:t>707-576-2732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2542" y="5562600"/>
            <a:ext cx="6097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Baffling factor: 0.091 t</a:t>
            </a:r>
            <a:r>
              <a:rPr lang="en-US" baseline="-25000" dirty="0" smtClean="0"/>
              <a:t>10</a:t>
            </a:r>
            <a:r>
              <a:rPr lang="en-US" dirty="0" smtClean="0"/>
              <a:t>/T</a:t>
            </a:r>
          </a:p>
          <a:p>
            <a:r>
              <a:rPr lang="en-US" dirty="0" smtClean="0"/>
              <a:t>Accumulated exit volume: 33,800 gallons at 10% of tracer mass</a:t>
            </a:r>
          </a:p>
          <a:p>
            <a:r>
              <a:rPr lang="en-US" dirty="0" smtClean="0"/>
              <a:t>Average operating volume: 370,500 gallons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057" y="228600"/>
            <a:ext cx="412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Inlet/Outlet Configuration:  </a:t>
            </a:r>
            <a:r>
              <a:rPr lang="en-US" b="1" u="sng" dirty="0" smtClean="0"/>
              <a:t>Top to Bottom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3740" y="990600"/>
            <a:ext cx="6911498" cy="416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9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Test </a:t>
            </a:r>
            <a:r>
              <a:rPr lang="en-US" b="1" dirty="0" smtClean="0"/>
              <a:t>5 </a:t>
            </a:r>
            <a:r>
              <a:rPr lang="en-US" b="1" dirty="0"/>
              <a:t>&amp; </a:t>
            </a:r>
            <a:r>
              <a:rPr lang="en-US" b="1" dirty="0" smtClean="0"/>
              <a:t>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Figure </a:t>
            </a:r>
            <a:r>
              <a:rPr lang="en-US" dirty="0" smtClean="0"/>
              <a:t>2 </a:t>
            </a:r>
            <a:r>
              <a:rPr lang="en-US" dirty="0"/>
              <a:t>for PAX location in C</a:t>
            </a:r>
            <a:r>
              <a:rPr lang="en-US" dirty="0" smtClean="0"/>
              <a:t>learwell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805591"/>
              </p:ext>
            </p:extLst>
          </p:nvPr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PAX</a:t>
                      </a:r>
                      <a:r>
                        <a:rPr lang="en-US" baseline="0" dirty="0" smtClean="0"/>
                        <a:t> Mixer 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PAX</a:t>
                      </a:r>
                      <a:r>
                        <a:rPr lang="en-US" baseline="0" dirty="0" smtClean="0"/>
                        <a:t> Mixer 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Test 5: </a:t>
                      </a:r>
                      <a:r>
                        <a:rPr lang="en-US" u="sng" dirty="0" smtClean="0">
                          <a:solidFill>
                            <a:srgbClr val="0000FF"/>
                          </a:solidFill>
                        </a:rPr>
                        <a:t>Top to Bottom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dirty="0" smtClean="0"/>
                        <a:t>(inlet/outlet)</a:t>
                      </a:r>
                      <a:endParaRPr lang="en-US" u="sng" dirty="0" smtClean="0"/>
                    </a:p>
                    <a:p>
                      <a:r>
                        <a:rPr lang="en-US" dirty="0" smtClean="0"/>
                        <a:t>September</a:t>
                      </a:r>
                      <a:r>
                        <a:rPr lang="en-US" baseline="0" dirty="0" smtClean="0"/>
                        <a:t> 29</a:t>
                      </a:r>
                      <a:r>
                        <a:rPr lang="en-US" dirty="0" smtClean="0"/>
                        <a:t>, 2015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Test 6: </a:t>
                      </a:r>
                      <a:r>
                        <a:rPr lang="en-US" u="sng" dirty="0" smtClean="0">
                          <a:solidFill>
                            <a:srgbClr val="0000FF"/>
                          </a:solidFill>
                        </a:rPr>
                        <a:t>Bottom to Bottom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dirty="0" smtClean="0"/>
                        <a:t>(inlet/outlet)</a:t>
                      </a:r>
                      <a:endParaRPr lang="en-US" u="sng" dirty="0" smtClean="0"/>
                    </a:p>
                    <a:p>
                      <a:r>
                        <a:rPr lang="en-US" dirty="0" smtClean="0"/>
                        <a:t>October 13, 2015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Baffling factor (t</a:t>
                      </a:r>
                      <a:r>
                        <a:rPr lang="en-US" baseline="-25000" dirty="0" smtClean="0"/>
                        <a:t>10</a:t>
                      </a:r>
                      <a:r>
                        <a:rPr lang="en-US" dirty="0" smtClean="0"/>
                        <a:t>/T)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0.084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Baffling factor (t</a:t>
                      </a:r>
                      <a:r>
                        <a:rPr lang="en-US" baseline="-25000" dirty="0" smtClean="0"/>
                        <a:t>10</a:t>
                      </a:r>
                      <a:r>
                        <a:rPr lang="en-US" dirty="0" smtClean="0"/>
                        <a:t>/T)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0.058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tank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21.0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tank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23.1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tank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360,700 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tank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395,600 gal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Inlet</a:t>
                      </a:r>
                      <a:r>
                        <a:rPr lang="en-US" baseline="0" dirty="0" smtClean="0"/>
                        <a:t> 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259 gpm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Inlet</a:t>
                      </a:r>
                      <a:r>
                        <a:rPr lang="en-US" baseline="0" dirty="0" smtClean="0"/>
                        <a:t> 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280 gpm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outlet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138 gpm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outlet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 gpm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Hydraulic Retention</a:t>
                      </a:r>
                      <a:r>
                        <a:rPr lang="en-US" baseline="0" dirty="0" smtClean="0"/>
                        <a:t> Time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2,610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Hydraulic Retention</a:t>
                      </a:r>
                      <a:r>
                        <a:rPr lang="en-US" baseline="0" dirty="0" smtClean="0"/>
                        <a:t> Time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3,440 min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*Accumulated exit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30,230 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*Accumulated exit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23,000 gal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89857" y="5432639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*Accumulated exit volume is the total volume that exit the Clearwell when 10% of tracer mass has exited the Clearwell.</a:t>
            </a:r>
          </a:p>
          <a:p>
            <a:endParaRPr lang="en-US" dirty="0"/>
          </a:p>
          <a:p>
            <a:r>
              <a:rPr lang="en-US" dirty="0" smtClean="0"/>
              <a:t>Clearwell:  </a:t>
            </a:r>
            <a:r>
              <a:rPr lang="en-US" dirty="0"/>
              <a:t>17,132 Gal/</a:t>
            </a:r>
            <a:r>
              <a:rPr lang="en-US" dirty="0" err="1"/>
              <a:t>ft</a:t>
            </a:r>
            <a:r>
              <a:rPr lang="en-US" dirty="0"/>
              <a:t> (</a:t>
            </a:r>
            <a:r>
              <a:rPr lang="en-US" dirty="0" smtClean="0"/>
              <a:t>Diameter: 54-ft)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2542" y="5562600"/>
            <a:ext cx="6097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Baffling factor: 0.084 t</a:t>
            </a:r>
            <a:r>
              <a:rPr lang="en-US" baseline="-25000" dirty="0" smtClean="0"/>
              <a:t>10</a:t>
            </a:r>
            <a:r>
              <a:rPr lang="en-US" dirty="0" smtClean="0"/>
              <a:t>/T</a:t>
            </a:r>
          </a:p>
          <a:p>
            <a:r>
              <a:rPr lang="en-US" dirty="0" smtClean="0"/>
              <a:t>Accumulated exit volume: 30,230 gallons at 10% of tracer mass</a:t>
            </a:r>
          </a:p>
          <a:p>
            <a:r>
              <a:rPr lang="en-US" dirty="0" smtClean="0"/>
              <a:t>Average operating volume: 360,700 gallons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057" y="228600"/>
            <a:ext cx="412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Inlet/Outlet Configuration:  </a:t>
            </a:r>
            <a:r>
              <a:rPr lang="en-US" b="1" u="sng" dirty="0" smtClean="0"/>
              <a:t>Top to Bottom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786" y="990600"/>
            <a:ext cx="6912864" cy="418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8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2542" y="5562600"/>
            <a:ext cx="6097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Baffling factor: 0.058 t</a:t>
            </a:r>
            <a:r>
              <a:rPr lang="en-US" baseline="-25000" dirty="0" smtClean="0"/>
              <a:t>10</a:t>
            </a:r>
            <a:r>
              <a:rPr lang="en-US" dirty="0" smtClean="0"/>
              <a:t>/T</a:t>
            </a:r>
          </a:p>
          <a:p>
            <a:r>
              <a:rPr lang="en-US" dirty="0" smtClean="0"/>
              <a:t>Accumulated exit volume: 23,000 gallons at 10% of tracer mass</a:t>
            </a:r>
          </a:p>
          <a:p>
            <a:r>
              <a:rPr lang="en-US" dirty="0" smtClean="0"/>
              <a:t>Average operating volume: 395,600 gallons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057" y="228600"/>
            <a:ext cx="453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Inlet/Outlet Configuration:  </a:t>
            </a:r>
            <a:r>
              <a:rPr lang="en-US" b="1" u="sng" dirty="0" smtClean="0"/>
              <a:t>Bottom to Bottom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214" y="990600"/>
            <a:ext cx="6911498" cy="416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8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43309" y="304800"/>
            <a:ext cx="294920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488,000 Gal Clearwell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4572000"/>
            <a:ext cx="22860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Inlet (bottom or Top)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43600" y="4756666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715000" y="2362200"/>
            <a:ext cx="838200" cy="220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105400"/>
            <a:ext cx="211328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Outlet (bottom)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981200" y="4756666"/>
            <a:ext cx="665486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87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5715000"/>
            <a:ext cx="211328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Outlet (bottom)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8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5715000"/>
            <a:ext cx="22098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Inlet (bottom or top)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38400" y="48768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438400" y="1828800"/>
            <a:ext cx="1066800" cy="3733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5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0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31498" y="294728"/>
            <a:ext cx="11430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Inlet (Top)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81400" y="5334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9200" y="1447800"/>
            <a:ext cx="16002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Deflector Plate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19600" y="1632466"/>
            <a:ext cx="609600" cy="272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7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24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1371600"/>
            <a:ext cx="11430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Inlet (Top)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7200" y="1556266"/>
            <a:ext cx="304800" cy="348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6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9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3400" y="2819400"/>
            <a:ext cx="1143000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Fluoride Injection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Clearwell – 488,000 Gal Max Capacity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0" t="6776" r="56565" b="12554"/>
          <a:stretch/>
        </p:blipFill>
        <p:spPr bwMode="auto">
          <a:xfrm>
            <a:off x="781234" y="905522"/>
            <a:ext cx="2938509" cy="471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867400"/>
            <a:ext cx="21335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Figure 1:</a:t>
            </a:r>
          </a:p>
          <a:p>
            <a:r>
              <a:rPr lang="en-US" dirty="0" smtClean="0"/>
              <a:t>Test 1 – 4 (July 2015)</a:t>
            </a:r>
            <a:endParaRPr lang="en-US" dirty="0"/>
          </a:p>
        </p:txBody>
      </p:sp>
      <p:pic>
        <p:nvPicPr>
          <p:cNvPr id="3" name="Picture 2" descr="C:\Users\gschott\Desktop\HowellClearwel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799" y="1524000"/>
            <a:ext cx="472840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200399" y="5619565"/>
            <a:ext cx="685801" cy="324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95078" y="5781582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PAX location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9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8600" y="4038600"/>
            <a:ext cx="114300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Fluoride Dosage Sampling Point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1371600" y="3810000"/>
            <a:ext cx="3276600" cy="8287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7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9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2400" y="3244334"/>
            <a:ext cx="1676400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Fluoride sampling point </a:t>
            </a:r>
          </a:p>
          <a:p>
            <a:r>
              <a:rPr lang="en-US" dirty="0" smtClean="0"/>
              <a:t>(after clearwell)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05000" y="3048000"/>
            <a:ext cx="2895600" cy="657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2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94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71800" y="1371600"/>
            <a:ext cx="44196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SCADA Info on Plant and Distribution 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995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34000" y="1676400"/>
            <a:ext cx="13716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Fluoride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23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33400" y="76200"/>
            <a:ext cx="13716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Fluoride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7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1752600" y="781050"/>
            <a:ext cx="510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52600" y="155348"/>
            <a:ext cx="533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</a:rPr>
              <a:t>Modified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</a:rPr>
              <a:t>Step-Dose Method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524000"/>
            <a:ext cx="82296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to Step-Dose Test </a:t>
            </a:r>
          </a:p>
          <a:p>
            <a:pPr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Differences:</a:t>
            </a:r>
          </a:p>
          <a:p>
            <a:pPr lvl="1">
              <a:defRPr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Shorter test duration:  tracer is discontinued when &gt;10% of mass has exit reactor (&lt; Theoretical Detention Time)</a:t>
            </a:r>
          </a:p>
          <a:p>
            <a:pPr lvl="1">
              <a:defRPr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for higher dosage (i.e., 4 to 10 mg/L of F</a:t>
            </a:r>
            <a:r>
              <a:rPr lang="en-US" alt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defRPr/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Ion selective probes response better and faster at higher salt concentration (i.e. 10% of dosage)</a:t>
            </a:r>
          </a:p>
          <a:p>
            <a:pPr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 Application – suitable for long test duration or when operating conditions up to 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Ƭ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impractical. </a:t>
            </a:r>
          </a:p>
          <a:p>
            <a:pPr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Presented at the CA-NV AWWA Oct 25, 2007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dirty="0" smtClean="0"/>
          </a:p>
          <a:p>
            <a:pPr marL="822325" lvl="3" indent="0">
              <a:buFont typeface="Arial" charset="0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04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1752600" y="781050"/>
            <a:ext cx="510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Volume</a:t>
            </a:r>
            <a:r>
              <a:rPr lang="en-US" altLang="en-US" sz="3600" b="1" baseline="-18000" dirty="0">
                <a:solidFill>
                  <a:srgbClr val="0000FF"/>
                </a:solidFill>
              </a:rPr>
              <a:t>10</a:t>
            </a:r>
            <a:r>
              <a:rPr lang="en-US" altLang="en-US" sz="3600" b="1" dirty="0">
                <a:solidFill>
                  <a:srgbClr val="0000FF"/>
                </a:solidFill>
              </a:rPr>
              <a:t> (V</a:t>
            </a:r>
            <a:r>
              <a:rPr lang="en-US" altLang="en-US" sz="3600" b="1" baseline="-18000" dirty="0">
                <a:solidFill>
                  <a:srgbClr val="0000FF"/>
                </a:solidFill>
              </a:rPr>
              <a:t>10</a:t>
            </a:r>
            <a:r>
              <a:rPr lang="en-US" altLang="en-US" sz="3600" b="1" dirty="0">
                <a:solidFill>
                  <a:srgbClr val="0000FF"/>
                </a:solidFill>
              </a:rPr>
              <a:t>)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Method</a:t>
            </a:r>
            <a:endParaRPr lang="en-US" altLang="en-US" sz="3600" dirty="0">
              <a:solidFill>
                <a:srgbClr val="0000FF"/>
              </a:solidFill>
            </a:endParaRP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609600" y="34290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</a:pPr>
            <a:r>
              <a:rPr lang="en-US" altLang="en-US" sz="2000" b="1" dirty="0"/>
              <a:t>V</a:t>
            </a:r>
            <a:r>
              <a:rPr lang="en-US" altLang="en-US" sz="2000" b="1" baseline="-18000" dirty="0"/>
              <a:t>10</a:t>
            </a:r>
            <a:r>
              <a:rPr lang="en-US" altLang="en-US" sz="2000" dirty="0"/>
              <a:t>:  Is the recorded total volume of water that has exited the reactor from t</a:t>
            </a:r>
            <a:r>
              <a:rPr lang="en-US" altLang="en-US" sz="2000" b="1" baseline="-18000" dirty="0"/>
              <a:t>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to</a:t>
            </a:r>
            <a:r>
              <a:rPr lang="en-US" altLang="en-US" sz="2000" dirty="0"/>
              <a:t> t</a:t>
            </a:r>
            <a:r>
              <a:rPr lang="en-US" altLang="en-US" sz="2000" b="1" baseline="-18000" dirty="0"/>
              <a:t>10</a:t>
            </a:r>
            <a:r>
              <a:rPr lang="en-US" altLang="en-US" sz="2000" dirty="0"/>
              <a:t> when 10% of the tracer mass has exited the reactor. </a:t>
            </a:r>
          </a:p>
        </p:txBody>
      </p:sp>
      <p:graphicFrame>
        <p:nvGraphicFramePr>
          <p:cNvPr id="6758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400307"/>
              </p:ext>
            </p:extLst>
          </p:nvPr>
        </p:nvGraphicFramePr>
        <p:xfrm>
          <a:off x="838200" y="4495800"/>
          <a:ext cx="2992438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3" imgW="1358900" imgH="469900" progId="Equation.3">
                  <p:embed/>
                </p:oleObj>
              </mc:Choice>
              <mc:Fallback>
                <p:oleObj name="Equation" r:id="rId3" imgW="1358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95800"/>
                        <a:ext cx="2992438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0" name="Rectangle 7"/>
          <p:cNvSpPr>
            <a:spLocks noChangeArrowheads="1"/>
          </p:cNvSpPr>
          <p:nvPr/>
        </p:nvSpPr>
        <p:spPr bwMode="auto">
          <a:xfrm>
            <a:off x="2514600" y="2590800"/>
            <a:ext cx="344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For non-steady-state flows</a:t>
            </a:r>
          </a:p>
        </p:txBody>
      </p:sp>
    </p:spTree>
    <p:extLst>
      <p:ext uri="{BB962C8B-B14F-4D97-AF65-F5344CB8AC3E}">
        <p14:creationId xmlns:p14="http://schemas.microsoft.com/office/powerpoint/2010/main" val="36096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Clearwell – 488,000 Gal Max Capacity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20" t="6776" r="56565" b="12554"/>
          <a:stretch/>
        </p:blipFill>
        <p:spPr bwMode="auto">
          <a:xfrm>
            <a:off x="5257800" y="932156"/>
            <a:ext cx="2938509" cy="471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598" y="5943599"/>
            <a:ext cx="26670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Figure 2:</a:t>
            </a:r>
          </a:p>
          <a:p>
            <a:r>
              <a:rPr lang="en-US" dirty="0" smtClean="0"/>
              <a:t>Test 5 – 6 (Sept-Oct 2015)</a:t>
            </a:r>
            <a:endParaRPr lang="en-US" dirty="0"/>
          </a:p>
        </p:txBody>
      </p:sp>
      <p:pic>
        <p:nvPicPr>
          <p:cNvPr id="2050" name="Picture 2" descr="C:\Users\gschott\Desktop\HowellClearwell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93411"/>
            <a:ext cx="4763165" cy="39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257800" y="5646199"/>
            <a:ext cx="533400" cy="2974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33800" y="579489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PAX location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Tracer Test Overview for</a:t>
            </a:r>
            <a:br>
              <a:rPr lang="en-US" dirty="0"/>
            </a:br>
            <a:r>
              <a:rPr lang="en-US" dirty="0"/>
              <a:t>488,000 Gal Max Capacity Clearwell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309226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PAX</a:t>
                      </a:r>
                      <a:r>
                        <a:rPr lang="en-US" baseline="0" dirty="0" smtClean="0"/>
                        <a:t> Mixer 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PAX</a:t>
                      </a:r>
                      <a:r>
                        <a:rPr lang="en-US" baseline="0" dirty="0" smtClean="0"/>
                        <a:t> Mixer 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Figure 1 PAX Location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Figure 2 PAX Location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</a:t>
                      </a:r>
                      <a:r>
                        <a:rPr lang="en-US" b="1" baseline="0" dirty="0" smtClean="0"/>
                        <a:t>let Configuration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Baffling Factor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</a:t>
                      </a:r>
                      <a:r>
                        <a:rPr lang="en-US" b="1" baseline="0" dirty="0" smtClean="0"/>
                        <a:t>let Configuration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Baffling Factor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Bottom to 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Bottom to 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 to 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 to 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PAX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Mixer Off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PAX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Mixer Off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</a:t>
                      </a:r>
                      <a:r>
                        <a:rPr lang="en-US" b="1" baseline="0" dirty="0" smtClean="0"/>
                        <a:t>let Configuration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Baffling Factor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</a:t>
                      </a:r>
                      <a:r>
                        <a:rPr lang="en-US" b="1" baseline="0" dirty="0" smtClean="0"/>
                        <a:t>let Configuration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Baffling Factor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Bottom to 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 to Bottom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4800600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Clearwell: No </a:t>
            </a:r>
            <a:r>
              <a:rPr lang="en-US" dirty="0" smtClean="0"/>
              <a:t>baffles</a:t>
            </a:r>
          </a:p>
          <a:p>
            <a:r>
              <a:rPr lang="en-US" dirty="0" smtClean="0"/>
              <a:t>Inlet flow</a:t>
            </a:r>
            <a:r>
              <a:rPr lang="en-US" dirty="0"/>
              <a:t>:  250-280 gpm</a:t>
            </a:r>
          </a:p>
          <a:p>
            <a:r>
              <a:rPr lang="en-US" dirty="0"/>
              <a:t>Outlet flow varied:  114-142 </a:t>
            </a:r>
            <a:r>
              <a:rPr lang="en-US" dirty="0" smtClean="0"/>
              <a:t>gpm</a:t>
            </a:r>
          </a:p>
          <a:p>
            <a:r>
              <a:rPr lang="en-US" dirty="0" smtClean="0"/>
              <a:t>Clearwell Level: 19 – 23.2 </a:t>
            </a:r>
            <a:r>
              <a:rPr lang="en-US" dirty="0" err="1" smtClean="0"/>
              <a:t>ft</a:t>
            </a:r>
            <a:r>
              <a:rPr lang="en-US" dirty="0" smtClean="0"/>
              <a:t> </a:t>
            </a:r>
          </a:p>
          <a:p>
            <a:r>
              <a:rPr lang="en-US" dirty="0" smtClean="0"/>
              <a:t>Clearwell Operating Volume: 325,500 – 397,500 gal</a:t>
            </a:r>
            <a:endParaRPr lang="en-US" dirty="0"/>
          </a:p>
          <a:p>
            <a:r>
              <a:rPr lang="en-US" dirty="0" smtClean="0"/>
              <a:t>Tracer </a:t>
            </a:r>
            <a:r>
              <a:rPr lang="en-US" dirty="0"/>
              <a:t>Test Type:  Modified </a:t>
            </a:r>
            <a:r>
              <a:rPr lang="en-US" dirty="0" smtClean="0"/>
              <a:t>Step-Dose/Volume</a:t>
            </a:r>
            <a:r>
              <a:rPr lang="en-US" baseline="-25000" dirty="0" smtClean="0"/>
              <a:t>10 </a:t>
            </a:r>
            <a:r>
              <a:rPr lang="en-US" dirty="0" smtClean="0"/>
              <a:t>(V</a:t>
            </a:r>
            <a:r>
              <a:rPr lang="en-US" baseline="-25000" dirty="0" smtClean="0"/>
              <a:t>10</a:t>
            </a:r>
            <a:r>
              <a:rPr lang="en-US" dirty="0" smtClean="0"/>
              <a:t>) combination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9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Test 1 &amp; 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Figure 1 for PAX location in C</a:t>
            </a:r>
            <a:r>
              <a:rPr lang="en-US" dirty="0" smtClean="0"/>
              <a:t>learwell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310148"/>
              </p:ext>
            </p:extLst>
          </p:nvPr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PAX</a:t>
                      </a:r>
                      <a:r>
                        <a:rPr lang="en-US" baseline="0" dirty="0" smtClean="0"/>
                        <a:t> Mixer 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PAX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Mixer Off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Test 1: </a:t>
                      </a:r>
                      <a:r>
                        <a:rPr lang="en-US" u="sng" dirty="0" smtClean="0">
                          <a:solidFill>
                            <a:srgbClr val="0000FF"/>
                          </a:solidFill>
                        </a:rPr>
                        <a:t>Bottom to Bottom</a:t>
                      </a:r>
                      <a:r>
                        <a:rPr lang="en-US" dirty="0" smtClean="0"/>
                        <a:t> (inlet/outlet)</a:t>
                      </a:r>
                      <a:endParaRPr lang="en-US" u="sng" dirty="0" smtClean="0"/>
                    </a:p>
                    <a:p>
                      <a:r>
                        <a:rPr lang="en-US" dirty="0" smtClean="0"/>
                        <a:t>July 7, 2015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Test 2: </a:t>
                      </a:r>
                      <a:r>
                        <a:rPr lang="en-US" u="sng" dirty="0" smtClean="0">
                          <a:solidFill>
                            <a:srgbClr val="C00000"/>
                          </a:solidFill>
                        </a:rPr>
                        <a:t>Bottom to Bottom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smtClean="0"/>
                        <a:t>(inlet/outlet)</a:t>
                      </a:r>
                      <a:endParaRPr lang="en-US" u="sng" dirty="0" smtClean="0"/>
                    </a:p>
                    <a:p>
                      <a:r>
                        <a:rPr lang="en-US" dirty="0" smtClean="0"/>
                        <a:t>July 14, 2015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Baffling factor (t</a:t>
                      </a:r>
                      <a:r>
                        <a:rPr lang="en-US" baseline="-25000" dirty="0" smtClean="0"/>
                        <a:t>10</a:t>
                      </a:r>
                      <a:r>
                        <a:rPr lang="en-US" dirty="0" smtClean="0"/>
                        <a:t>/T)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0.033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Baffling factor (t</a:t>
                      </a:r>
                      <a:r>
                        <a:rPr lang="en-US" baseline="-25000" dirty="0" smtClean="0"/>
                        <a:t>10</a:t>
                      </a:r>
                      <a:r>
                        <a:rPr lang="en-US" dirty="0" smtClean="0"/>
                        <a:t>/T)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0.049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tank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22.2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tank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23.2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tank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379,000 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tank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401,000 gal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Inlet</a:t>
                      </a:r>
                      <a:r>
                        <a:rPr lang="en-US" baseline="0" dirty="0" smtClean="0"/>
                        <a:t> 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255 gpm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Inlet</a:t>
                      </a:r>
                      <a:r>
                        <a:rPr lang="en-US" baseline="0" dirty="0" smtClean="0"/>
                        <a:t> 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 gpm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outlet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139 gpm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outlet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 gpm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Hydraulic Retention</a:t>
                      </a:r>
                      <a:r>
                        <a:rPr lang="en-US" baseline="0" dirty="0" smtClean="0"/>
                        <a:t> Time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2,727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Hydraulic Retention</a:t>
                      </a:r>
                      <a:r>
                        <a:rPr lang="en-US" baseline="0" dirty="0" smtClean="0"/>
                        <a:t> Time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3,518 min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*Accumulated exit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12,500 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*Accumulated exit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19,500 gal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89857" y="5432639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*Accumulated exit volume is the total volume that exit the Clearwell when 10% of tracer mass has exited the Clearwell.</a:t>
            </a:r>
          </a:p>
          <a:p>
            <a:endParaRPr lang="en-US" dirty="0"/>
          </a:p>
          <a:p>
            <a:r>
              <a:rPr lang="en-US" dirty="0" smtClean="0"/>
              <a:t>Clearwell:  17,132 </a:t>
            </a:r>
            <a:r>
              <a:rPr lang="en-US" dirty="0"/>
              <a:t>Gal/</a:t>
            </a:r>
            <a:r>
              <a:rPr lang="en-US" dirty="0" err="1"/>
              <a:t>ft</a:t>
            </a:r>
            <a:r>
              <a:rPr lang="en-US" dirty="0"/>
              <a:t> (</a:t>
            </a:r>
            <a:r>
              <a:rPr lang="en-US" dirty="0" smtClean="0"/>
              <a:t>Diameter: 54-ft)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2542" y="5562600"/>
            <a:ext cx="6097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Baffling factor: 0.033 t</a:t>
            </a:r>
            <a:r>
              <a:rPr lang="en-US" baseline="-25000" dirty="0" smtClean="0"/>
              <a:t>10</a:t>
            </a:r>
            <a:r>
              <a:rPr lang="en-US" dirty="0" smtClean="0"/>
              <a:t>/T</a:t>
            </a:r>
          </a:p>
          <a:p>
            <a:r>
              <a:rPr lang="en-US" dirty="0" smtClean="0"/>
              <a:t>Accumulated exit volume: 12,500 gallons at 10% of tracer mass</a:t>
            </a:r>
          </a:p>
          <a:p>
            <a:r>
              <a:rPr lang="en-US" dirty="0" smtClean="0"/>
              <a:t>Average operating volume: 379,000 gallons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057" y="228600"/>
            <a:ext cx="453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Inlet/Outlet Configuration:  </a:t>
            </a:r>
            <a:r>
              <a:rPr lang="en-US" b="1" u="sng" dirty="0" smtClean="0"/>
              <a:t>Bottom to Bottom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241" y="990600"/>
            <a:ext cx="7056359" cy="416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2542" y="5562600"/>
            <a:ext cx="6097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Baffling factor: 0.049 t</a:t>
            </a:r>
            <a:r>
              <a:rPr lang="en-US" baseline="-25000" dirty="0" smtClean="0"/>
              <a:t>10</a:t>
            </a:r>
            <a:r>
              <a:rPr lang="en-US" dirty="0" smtClean="0"/>
              <a:t>/T</a:t>
            </a:r>
          </a:p>
          <a:p>
            <a:r>
              <a:rPr lang="en-US" dirty="0" smtClean="0"/>
              <a:t>Accumulated exit volume: 19,500 gallons at 10% of tracer mass</a:t>
            </a:r>
          </a:p>
          <a:p>
            <a:r>
              <a:rPr lang="en-US" dirty="0" smtClean="0"/>
              <a:t>Average operating volume: 401,000 gallons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057" y="228600"/>
            <a:ext cx="453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Inlet/Outlet Configuration:  </a:t>
            </a:r>
            <a:r>
              <a:rPr lang="en-US" b="1" u="sng" dirty="0" smtClean="0"/>
              <a:t>Bottom to Bottom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073250" cy="416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2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Test </a:t>
            </a:r>
            <a:r>
              <a:rPr lang="en-US" b="1" dirty="0" smtClean="0"/>
              <a:t>3 </a:t>
            </a:r>
            <a:r>
              <a:rPr lang="en-US" b="1" dirty="0"/>
              <a:t>&amp; </a:t>
            </a:r>
            <a:r>
              <a:rPr lang="en-US" b="1" dirty="0" smtClean="0"/>
              <a:t>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Figure 1 for PAX location in C</a:t>
            </a:r>
            <a:r>
              <a:rPr lang="en-US" dirty="0" smtClean="0"/>
              <a:t>learwell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766595"/>
              </p:ext>
            </p:extLst>
          </p:nvPr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PAX</a:t>
                      </a:r>
                      <a:r>
                        <a:rPr lang="en-US" baseline="0" dirty="0" smtClean="0"/>
                        <a:t> Mixer 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PAX</a:t>
                      </a:r>
                      <a:r>
                        <a:rPr lang="en-US" baseline="0" dirty="0" smtClean="0"/>
                        <a:t> Mixer Off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Test 3: </a:t>
                      </a:r>
                      <a:r>
                        <a:rPr lang="en-US" u="sng" dirty="0" smtClean="0">
                          <a:solidFill>
                            <a:srgbClr val="0000FF"/>
                          </a:solidFill>
                        </a:rPr>
                        <a:t>Top to Bottom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dirty="0" smtClean="0"/>
                        <a:t>(inlet/outlet)</a:t>
                      </a:r>
                      <a:endParaRPr lang="en-US" u="sng" dirty="0" smtClean="0"/>
                    </a:p>
                    <a:p>
                      <a:r>
                        <a:rPr lang="en-US" dirty="0" smtClean="0"/>
                        <a:t>July 23, 2015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Test 4: </a:t>
                      </a:r>
                      <a:r>
                        <a:rPr lang="en-US" b="0" u="sng" dirty="0" smtClean="0">
                          <a:solidFill>
                            <a:srgbClr val="C00000"/>
                          </a:solidFill>
                        </a:rPr>
                        <a:t>Top</a:t>
                      </a:r>
                      <a:r>
                        <a:rPr lang="en-US" u="sng" dirty="0" smtClean="0">
                          <a:solidFill>
                            <a:srgbClr val="C00000"/>
                          </a:solidFill>
                        </a:rPr>
                        <a:t> to Bottom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dirty="0" smtClean="0"/>
                        <a:t>(inlet/outlet)</a:t>
                      </a:r>
                      <a:endParaRPr lang="en-US" u="sng" dirty="0" smtClean="0"/>
                    </a:p>
                    <a:p>
                      <a:r>
                        <a:rPr lang="en-US" dirty="0" smtClean="0"/>
                        <a:t>July 28, 2015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Baffling factor (t</a:t>
                      </a:r>
                      <a:r>
                        <a:rPr lang="en-US" baseline="-25000" dirty="0" smtClean="0"/>
                        <a:t>10</a:t>
                      </a:r>
                      <a:r>
                        <a:rPr lang="en-US" dirty="0" smtClean="0"/>
                        <a:t>/T)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0.063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Baffling factor (t</a:t>
                      </a:r>
                      <a:r>
                        <a:rPr lang="en-US" baseline="-25000" dirty="0" smtClean="0"/>
                        <a:t>10</a:t>
                      </a:r>
                      <a:r>
                        <a:rPr lang="en-US" dirty="0" smtClean="0"/>
                        <a:t>/T)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/>
                        <a:t>0.091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tank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19.0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tank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21.6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tank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321,000 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tank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370,500 gal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Inlet</a:t>
                      </a:r>
                      <a:r>
                        <a:rPr lang="en-US" baseline="0" dirty="0" smtClean="0"/>
                        <a:t> 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255 gpm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Inlet</a:t>
                      </a:r>
                      <a:r>
                        <a:rPr lang="en-US" baseline="0" dirty="0" smtClean="0"/>
                        <a:t> 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 gpm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outlet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131 gpm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</a:t>
                      </a:r>
                      <a:r>
                        <a:rPr lang="en-US" dirty="0" smtClean="0"/>
                        <a:t> outlet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142 gpm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Hydraulic Retention</a:t>
                      </a:r>
                      <a:r>
                        <a:rPr lang="en-US" baseline="0" dirty="0" smtClean="0"/>
                        <a:t> Time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2,360 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Hydraulic Retention</a:t>
                      </a:r>
                      <a:r>
                        <a:rPr lang="en-US" baseline="0" dirty="0" smtClean="0"/>
                        <a:t> Time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2,609 min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*Accumulated exit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20,200 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*Accumulated exit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33,800 gal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89857" y="5432639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*Accumulated exit volume is the total volume that exit the Clearwell when 10% of tracer mass has exited the Clearwell.</a:t>
            </a:r>
          </a:p>
          <a:p>
            <a:endParaRPr lang="en-US" dirty="0"/>
          </a:p>
          <a:p>
            <a:r>
              <a:rPr lang="en-US" dirty="0" smtClean="0"/>
              <a:t>Clearwell:  </a:t>
            </a:r>
            <a:r>
              <a:rPr lang="en-US" dirty="0"/>
              <a:t>17,132 Gal/</a:t>
            </a:r>
            <a:r>
              <a:rPr lang="en-US" dirty="0" err="1"/>
              <a:t>ft</a:t>
            </a:r>
            <a:r>
              <a:rPr lang="en-US" dirty="0"/>
              <a:t> (</a:t>
            </a:r>
            <a:r>
              <a:rPr lang="en-US" dirty="0" smtClean="0"/>
              <a:t>Diameter: 54-ft)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2542" y="5562600"/>
            <a:ext cx="6097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Baffling factor: 0.063 t</a:t>
            </a:r>
            <a:r>
              <a:rPr lang="en-US" baseline="-25000" dirty="0" smtClean="0"/>
              <a:t>10</a:t>
            </a:r>
            <a:r>
              <a:rPr lang="en-US" dirty="0" smtClean="0"/>
              <a:t>/T</a:t>
            </a:r>
          </a:p>
          <a:p>
            <a:r>
              <a:rPr lang="en-US" dirty="0" smtClean="0"/>
              <a:t>Accumulated exit volume: 20,200 gallons at 10% of tracer mass</a:t>
            </a:r>
          </a:p>
          <a:p>
            <a:r>
              <a:rPr lang="en-US" dirty="0" smtClean="0"/>
              <a:t>Average operating volume: 321,000 gallons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9057" y="228600"/>
            <a:ext cx="412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Inlet/Outlet Configuration:  </a:t>
            </a:r>
            <a:r>
              <a:rPr lang="en-US" b="1" u="sng" dirty="0" smtClean="0"/>
              <a:t>Top to Bottom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268" y="990600"/>
            <a:ext cx="6894576" cy="416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0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938</Words>
  <Application>Microsoft Office PowerPoint</Application>
  <PresentationFormat>On-screen Show (4:3)</PresentationFormat>
  <Paragraphs>211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Office Theme</vt:lpstr>
      <vt:lpstr>Equation</vt:lpstr>
      <vt:lpstr>Howell Mountain Mutual Water Napa County, CA PAX Clearwell Mixer Tracer Studies, July, Sept, Oct 2015</vt:lpstr>
      <vt:lpstr>Clearwell – 488,000 Gal Max Capacity</vt:lpstr>
      <vt:lpstr>Clearwell – 488,000 Gal Max Capacity</vt:lpstr>
      <vt:lpstr>Tracer Test Overview for 488,000 Gal Max Capacity Clearwell</vt:lpstr>
      <vt:lpstr>Test 1 &amp; 2 Figure 1 for PAX location in Clearwell</vt:lpstr>
      <vt:lpstr>PowerPoint Presentation</vt:lpstr>
      <vt:lpstr>PowerPoint Presentation</vt:lpstr>
      <vt:lpstr>Test 3 &amp; 4 Figure 1 for PAX location in Clearwell</vt:lpstr>
      <vt:lpstr>PowerPoint Presentation</vt:lpstr>
      <vt:lpstr>PowerPoint Presentation</vt:lpstr>
      <vt:lpstr>Test 5 &amp; 6 Figure 2 for PAX location in Clearwell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SWRCB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Schott, Guy@Waterboards</dc:creator>
  <cp:lastModifiedBy>Schott, Guy@Waterboards</cp:lastModifiedBy>
  <cp:revision>55</cp:revision>
  <dcterms:created xsi:type="dcterms:W3CDTF">2015-08-26T18:21:02Z</dcterms:created>
  <dcterms:modified xsi:type="dcterms:W3CDTF">2017-06-21T20:27:01Z</dcterms:modified>
</cp:coreProperties>
</file>