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1355" r:id="rId3"/>
    <p:sldId id="1329" r:id="rId4"/>
    <p:sldId id="1358" r:id="rId5"/>
    <p:sldId id="1341" r:id="rId6"/>
    <p:sldId id="1326" r:id="rId7"/>
    <p:sldId id="1265" r:id="rId8"/>
    <p:sldId id="1207" r:id="rId9"/>
    <p:sldId id="1428" r:id="rId10"/>
    <p:sldId id="1427" r:id="rId11"/>
    <p:sldId id="1532" r:id="rId12"/>
    <p:sldId id="1153" r:id="rId13"/>
    <p:sldId id="1533" r:id="rId14"/>
    <p:sldId id="1256" r:id="rId15"/>
    <p:sldId id="1430" r:id="rId16"/>
    <p:sldId id="1185" r:id="rId17"/>
    <p:sldId id="1186" r:id="rId18"/>
    <p:sldId id="656" r:id="rId19"/>
    <p:sldId id="657" r:id="rId20"/>
    <p:sldId id="1435" r:id="rId21"/>
    <p:sldId id="1332" r:id="rId22"/>
    <p:sldId id="1333" r:id="rId23"/>
    <p:sldId id="1335" r:id="rId24"/>
    <p:sldId id="1261" r:id="rId25"/>
    <p:sldId id="1530" r:id="rId26"/>
    <p:sldId id="1352" r:id="rId27"/>
    <p:sldId id="1531" r:id="rId28"/>
    <p:sldId id="1320" r:id="rId29"/>
    <p:sldId id="1534" r:id="rId30"/>
    <p:sldId id="1535" r:id="rId31"/>
    <p:sldId id="1536" r:id="rId32"/>
    <p:sldId id="1210" r:id="rId33"/>
    <p:sldId id="1193" r:id="rId34"/>
    <p:sldId id="1194" r:id="rId35"/>
    <p:sldId id="1432" r:id="rId36"/>
    <p:sldId id="1327" r:id="rId37"/>
    <p:sldId id="813" r:id="rId38"/>
    <p:sldId id="1198" r:id="rId39"/>
    <p:sldId id="689" r:id="rId40"/>
    <p:sldId id="1529" r:id="rId41"/>
    <p:sldId id="1330" r:id="rId42"/>
    <p:sldId id="1433" r:id="rId43"/>
    <p:sldId id="1431" r:id="rId44"/>
    <p:sldId id="1338" r:id="rId45"/>
    <p:sldId id="788" r:id="rId46"/>
    <p:sldId id="1328" r:id="rId47"/>
    <p:sldId id="1511" r:id="rId48"/>
    <p:sldId id="1357" r:id="rId49"/>
    <p:sldId id="1434" r:id="rId50"/>
    <p:sldId id="1171" r:id="rId51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595" autoAdjust="0"/>
  </p:normalViewPr>
  <p:slideViewPr>
    <p:cSldViewPr snapToGrid="0">
      <p:cViewPr varScale="1">
        <p:scale>
          <a:sx n="108" d="100"/>
          <a:sy n="108" d="100"/>
        </p:scale>
        <p:origin x="67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arTest\UVA_UVT%20table\UVA_UVT_Tab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arTest\Jar%20Test%20ADA\Jar%20Test%20PowerPoint%20ADA\HeritageRanchCl2Decay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DOC Reduction </a:t>
            </a:r>
          </a:p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to Treated)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Data1!$M$4:$M$49</c:f>
              <c:numCache>
                <c:formatCode>0.0%</c:formatCode>
                <c:ptCount val="46"/>
                <c:pt idx="0">
                  <c:v>0</c:v>
                </c:pt>
                <c:pt idx="1">
                  <c:v>1.8181818181818198E-2</c:v>
                </c:pt>
                <c:pt idx="2">
                  <c:v>3.6363636363636397E-2</c:v>
                </c:pt>
                <c:pt idx="3">
                  <c:v>5.4545454545454591E-2</c:v>
                </c:pt>
                <c:pt idx="4">
                  <c:v>7.2727272727272793E-2</c:v>
                </c:pt>
                <c:pt idx="5">
                  <c:v>9.090909090909087E-2</c:v>
                </c:pt>
                <c:pt idx="6">
                  <c:v>0.10909090909090906</c:v>
                </c:pt>
                <c:pt idx="7">
                  <c:v>0.12727272727272726</c:v>
                </c:pt>
                <c:pt idx="8">
                  <c:v>0.14545454545454545</c:v>
                </c:pt>
                <c:pt idx="9">
                  <c:v>0.16363636363636366</c:v>
                </c:pt>
                <c:pt idx="10">
                  <c:v>0.18181818181818185</c:v>
                </c:pt>
                <c:pt idx="11">
                  <c:v>0.20000000000000004</c:v>
                </c:pt>
                <c:pt idx="12">
                  <c:v>0.21818181818181825</c:v>
                </c:pt>
                <c:pt idx="13">
                  <c:v>0.23636363636363633</c:v>
                </c:pt>
                <c:pt idx="14">
                  <c:v>0.25454545454545452</c:v>
                </c:pt>
                <c:pt idx="15">
                  <c:v>0.27272727272727271</c:v>
                </c:pt>
                <c:pt idx="16">
                  <c:v>0.29090909090909089</c:v>
                </c:pt>
                <c:pt idx="17">
                  <c:v>0.30909090909090914</c:v>
                </c:pt>
                <c:pt idx="18">
                  <c:v>0.32727272727272733</c:v>
                </c:pt>
                <c:pt idx="19">
                  <c:v>0.34545454545454551</c:v>
                </c:pt>
                <c:pt idx="20">
                  <c:v>0.36363636363636359</c:v>
                </c:pt>
                <c:pt idx="21">
                  <c:v>0.38181818181818178</c:v>
                </c:pt>
                <c:pt idx="22">
                  <c:v>0.39999999999999997</c:v>
                </c:pt>
                <c:pt idx="23">
                  <c:v>0.41818181818181815</c:v>
                </c:pt>
                <c:pt idx="24">
                  <c:v>0.4363636363636364</c:v>
                </c:pt>
                <c:pt idx="25">
                  <c:v>0.45454545454545459</c:v>
                </c:pt>
                <c:pt idx="26">
                  <c:v>0.47272727272727272</c:v>
                </c:pt>
                <c:pt idx="27">
                  <c:v>0.49090909090909091</c:v>
                </c:pt>
                <c:pt idx="28">
                  <c:v>0.50909090909090915</c:v>
                </c:pt>
                <c:pt idx="29">
                  <c:v>0.52727272727272823</c:v>
                </c:pt>
                <c:pt idx="30">
                  <c:v>0.54545454545454641</c:v>
                </c:pt>
                <c:pt idx="31">
                  <c:v>0.5636363636363646</c:v>
                </c:pt>
                <c:pt idx="32">
                  <c:v>0.58181818181818268</c:v>
                </c:pt>
                <c:pt idx="33">
                  <c:v>0.60000000000000087</c:v>
                </c:pt>
                <c:pt idx="34">
                  <c:v>0.61818181818181905</c:v>
                </c:pt>
                <c:pt idx="35">
                  <c:v>0.63636363636363735</c:v>
                </c:pt>
                <c:pt idx="36">
                  <c:v>0.65454545454545543</c:v>
                </c:pt>
                <c:pt idx="37">
                  <c:v>0.67272727272727362</c:v>
                </c:pt>
                <c:pt idx="38">
                  <c:v>0.69090909090909181</c:v>
                </c:pt>
                <c:pt idx="39">
                  <c:v>0.70909090909090999</c:v>
                </c:pt>
                <c:pt idx="40">
                  <c:v>0.72727272727272818</c:v>
                </c:pt>
                <c:pt idx="41">
                  <c:v>0.74545454545454637</c:v>
                </c:pt>
                <c:pt idx="42">
                  <c:v>0.76363636363636456</c:v>
                </c:pt>
                <c:pt idx="43">
                  <c:v>0.78181818181818274</c:v>
                </c:pt>
                <c:pt idx="44">
                  <c:v>0.80000000000000093</c:v>
                </c:pt>
                <c:pt idx="45">
                  <c:v>0.81818181818181912</c:v>
                </c:pt>
              </c:numCache>
            </c:numRef>
          </c:xVal>
          <c:yVal>
            <c:numRef>
              <c:f>Data1!$N$4:$N$49</c:f>
              <c:numCache>
                <c:formatCode>0.000</c:formatCode>
                <c:ptCount val="46"/>
                <c:pt idx="0">
                  <c:v>0.11</c:v>
                </c:pt>
                <c:pt idx="1">
                  <c:v>0.108</c:v>
                </c:pt>
                <c:pt idx="2">
                  <c:v>0.106</c:v>
                </c:pt>
                <c:pt idx="3">
                  <c:v>0.104</c:v>
                </c:pt>
                <c:pt idx="4">
                  <c:v>0.10199999999999999</c:v>
                </c:pt>
                <c:pt idx="5">
                  <c:v>0.1</c:v>
                </c:pt>
                <c:pt idx="6">
                  <c:v>9.8000000000000004E-2</c:v>
                </c:pt>
                <c:pt idx="7">
                  <c:v>9.6000000000000002E-2</c:v>
                </c:pt>
                <c:pt idx="8">
                  <c:v>9.4E-2</c:v>
                </c:pt>
                <c:pt idx="9">
                  <c:v>9.1999999999999998E-2</c:v>
                </c:pt>
                <c:pt idx="10">
                  <c:v>0.09</c:v>
                </c:pt>
                <c:pt idx="11">
                  <c:v>8.7999999999999995E-2</c:v>
                </c:pt>
                <c:pt idx="12">
                  <c:v>8.5999999999999993E-2</c:v>
                </c:pt>
                <c:pt idx="13">
                  <c:v>8.4000000000000005E-2</c:v>
                </c:pt>
                <c:pt idx="14">
                  <c:v>8.2000000000000003E-2</c:v>
                </c:pt>
                <c:pt idx="15">
                  <c:v>0.08</c:v>
                </c:pt>
                <c:pt idx="16">
                  <c:v>7.8E-2</c:v>
                </c:pt>
                <c:pt idx="17">
                  <c:v>7.5999999999999998E-2</c:v>
                </c:pt>
                <c:pt idx="18">
                  <c:v>7.3999999999999996E-2</c:v>
                </c:pt>
                <c:pt idx="19">
                  <c:v>7.1999999999999995E-2</c:v>
                </c:pt>
                <c:pt idx="20">
                  <c:v>7.0000000000000007E-2</c:v>
                </c:pt>
                <c:pt idx="21">
                  <c:v>6.8000000000000005E-2</c:v>
                </c:pt>
                <c:pt idx="22">
                  <c:v>6.6000000000000003E-2</c:v>
                </c:pt>
                <c:pt idx="23">
                  <c:v>6.4000000000000001E-2</c:v>
                </c:pt>
                <c:pt idx="24">
                  <c:v>6.2E-2</c:v>
                </c:pt>
                <c:pt idx="25">
                  <c:v>0.06</c:v>
                </c:pt>
                <c:pt idx="26">
                  <c:v>5.8000000000000003E-2</c:v>
                </c:pt>
                <c:pt idx="27">
                  <c:v>5.6000000000000001E-2</c:v>
                </c:pt>
                <c:pt idx="28">
                  <c:v>5.3999999999999999E-2</c:v>
                </c:pt>
                <c:pt idx="29">
                  <c:v>5.19999999999999E-2</c:v>
                </c:pt>
                <c:pt idx="30">
                  <c:v>4.9999999999999899E-2</c:v>
                </c:pt>
                <c:pt idx="31">
                  <c:v>4.7999999999999897E-2</c:v>
                </c:pt>
                <c:pt idx="32">
                  <c:v>4.5999999999999902E-2</c:v>
                </c:pt>
                <c:pt idx="33">
                  <c:v>4.39999999999999E-2</c:v>
                </c:pt>
                <c:pt idx="34">
                  <c:v>4.1999999999999899E-2</c:v>
                </c:pt>
                <c:pt idx="35">
                  <c:v>3.9999999999999897E-2</c:v>
                </c:pt>
                <c:pt idx="36">
                  <c:v>3.7999999999999902E-2</c:v>
                </c:pt>
                <c:pt idx="37">
                  <c:v>3.59999999999999E-2</c:v>
                </c:pt>
                <c:pt idx="38">
                  <c:v>3.3999999999999898E-2</c:v>
                </c:pt>
                <c:pt idx="39">
                  <c:v>3.1999999999999897E-2</c:v>
                </c:pt>
                <c:pt idx="40">
                  <c:v>2.9999999999999898E-2</c:v>
                </c:pt>
                <c:pt idx="41">
                  <c:v>2.79999999999999E-2</c:v>
                </c:pt>
                <c:pt idx="42">
                  <c:v>2.5999999999999902E-2</c:v>
                </c:pt>
                <c:pt idx="43">
                  <c:v>2.39999999999999E-2</c:v>
                </c:pt>
                <c:pt idx="44">
                  <c:v>2.1999999999999902E-2</c:v>
                </c:pt>
                <c:pt idx="45">
                  <c:v>1.99999999999999E-2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3B-415B-9C2E-585CEC389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017599"/>
        <c:axId val="1328975359"/>
      </c:scatterChart>
      <c:valAx>
        <c:axId val="1119017599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UVA Percent Reduction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28975359"/>
        <c:crosses val="autoZero"/>
        <c:crossBetween val="midCat"/>
        <c:majorUnit val="0.1"/>
      </c:valAx>
      <c:valAx>
        <c:axId val="1328975359"/>
        <c:scaling>
          <c:orientation val="minMax"/>
          <c:max val="0.11000000000000001"/>
          <c:min val="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UVA/cm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[Red][&gt;0.1]0.000;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90175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Pre-Chlorination (2.0 mg/L)</a:t>
            </a:r>
          </a:p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%UVA Reduction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Sheet1!$I$5:$I$9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38</c:v>
                </c:pt>
                <c:pt idx="3">
                  <c:v>85</c:v>
                </c:pt>
                <c:pt idx="4">
                  <c:v>124</c:v>
                </c:pt>
              </c:numCache>
            </c:numRef>
          </c:xVal>
          <c:yVal>
            <c:numRef>
              <c:f>Sheet1!$J$5:$J$9</c:f>
              <c:numCache>
                <c:formatCode>General</c:formatCode>
                <c:ptCount val="5"/>
                <c:pt idx="0">
                  <c:v>0</c:v>
                </c:pt>
                <c:pt idx="1">
                  <c:v>8.6999999999999993</c:v>
                </c:pt>
                <c:pt idx="2">
                  <c:v>12.3</c:v>
                </c:pt>
                <c:pt idx="3">
                  <c:v>18.100000000000001</c:v>
                </c:pt>
                <c:pt idx="4">
                  <c:v>18.8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DA-4F2D-B363-EEE2276B7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9572975"/>
        <c:axId val="799591695"/>
      </c:scatterChart>
      <c:valAx>
        <c:axId val="799572975"/>
        <c:scaling>
          <c:orientation val="minMax"/>
          <c:max val="13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Hold 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591695"/>
        <c:crosses val="autoZero"/>
        <c:crossBetween val="midCat"/>
        <c:majorUnit val="5"/>
      </c:valAx>
      <c:valAx>
        <c:axId val="799591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%UVA Reduction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5729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Chlorine Residual Over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Alum: 35 mg/L, CatFloc C-378: 6.0 mg/L, UVA: 0.061/cm</c:v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7"/>
              <c:layout>
                <c:manualLayout>
                  <c:x val="-2.3808216981098872E-2"/>
                  <c:y val="2.2675052485550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E1-4C98-8E78-6B65D45BCB98}"/>
                </c:ext>
              </c:extLst>
            </c:dLbl>
            <c:dLbl>
              <c:idx val="8"/>
              <c:layout>
                <c:manualLayout>
                  <c:x val="-1.0519334657909435E-2"/>
                  <c:y val="7.25865498203544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E1-4C98-8E78-6B65D45BCB9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Sheet1!$B$4:$B$17</c:f>
              <c:numCache>
                <c:formatCode>General</c:formatCode>
                <c:ptCount val="14"/>
                <c:pt idx="0">
                  <c:v>0</c:v>
                </c:pt>
                <c:pt idx="1">
                  <c:v>8.1999999999999993</c:v>
                </c:pt>
                <c:pt idx="2">
                  <c:v>20.299999999999997</c:v>
                </c:pt>
                <c:pt idx="3">
                  <c:v>32.199999999999996</c:v>
                </c:pt>
                <c:pt idx="4">
                  <c:v>44.5</c:v>
                </c:pt>
                <c:pt idx="5">
                  <c:v>56.8</c:v>
                </c:pt>
                <c:pt idx="6">
                  <c:v>68.8</c:v>
                </c:pt>
                <c:pt idx="7">
                  <c:v>92</c:v>
                </c:pt>
                <c:pt idx="8">
                  <c:v>116</c:v>
                </c:pt>
              </c:numCache>
            </c:numRef>
          </c:xVal>
          <c:yVal>
            <c:numRef>
              <c:f>Sheet1!$C$4:$C$17</c:f>
              <c:numCache>
                <c:formatCode>General</c:formatCode>
                <c:ptCount val="14"/>
                <c:pt idx="0">
                  <c:v>0.78</c:v>
                </c:pt>
                <c:pt idx="1">
                  <c:v>0.43</c:v>
                </c:pt>
                <c:pt idx="2">
                  <c:v>0.22</c:v>
                </c:pt>
                <c:pt idx="3">
                  <c:v>0.17</c:v>
                </c:pt>
                <c:pt idx="4">
                  <c:v>0.1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0.06</c:v>
                </c:pt>
                <c:pt idx="8">
                  <c:v>0.04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8B-407E-AB17-A1D4872079B2}"/>
            </c:ext>
          </c:extLst>
        </c:ser>
        <c:ser>
          <c:idx val="1"/>
          <c:order val="1"/>
          <c:tx>
            <c:v>Alum: 70 mg/L, CatFloc C-378: 6.0 mg/L, UVA: 0.042/cm</c:v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E1-4C98-8E78-6B65D45BCB98}"/>
                </c:ext>
              </c:extLst>
            </c:dLbl>
            <c:dLbl>
              <c:idx val="7"/>
              <c:layout>
                <c:manualLayout>
                  <c:x val="-2.3808216981098872E-2"/>
                  <c:y val="2.0105652901630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E1-4C98-8E78-6B65D45BCB98}"/>
                </c:ext>
              </c:extLst>
            </c:dLbl>
            <c:dLbl>
              <c:idx val="8"/>
              <c:layout>
                <c:manualLayout>
                  <c:x val="-3.6242406335971673E-3"/>
                  <c:y val="-5.13879916783823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E1-4C98-8E78-6B65D45BC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Sheet1!$B$4:$B$17</c:f>
              <c:numCache>
                <c:formatCode>General</c:formatCode>
                <c:ptCount val="14"/>
                <c:pt idx="0">
                  <c:v>0</c:v>
                </c:pt>
                <c:pt idx="1">
                  <c:v>8.1999999999999993</c:v>
                </c:pt>
                <c:pt idx="2">
                  <c:v>20.299999999999997</c:v>
                </c:pt>
                <c:pt idx="3">
                  <c:v>32.199999999999996</c:v>
                </c:pt>
                <c:pt idx="4">
                  <c:v>44.5</c:v>
                </c:pt>
                <c:pt idx="5">
                  <c:v>56.8</c:v>
                </c:pt>
                <c:pt idx="6">
                  <c:v>68.8</c:v>
                </c:pt>
                <c:pt idx="7">
                  <c:v>92</c:v>
                </c:pt>
                <c:pt idx="8">
                  <c:v>116</c:v>
                </c:pt>
              </c:numCache>
            </c:numRef>
          </c:xVal>
          <c:yVal>
            <c:numRef>
              <c:f>Sheet1!$D$4:$D$17</c:f>
              <c:numCache>
                <c:formatCode>General</c:formatCode>
                <c:ptCount val="14"/>
                <c:pt idx="0">
                  <c:v>0.82</c:v>
                </c:pt>
                <c:pt idx="1">
                  <c:v>0.65</c:v>
                </c:pt>
                <c:pt idx="2">
                  <c:v>0.49</c:v>
                </c:pt>
                <c:pt idx="3">
                  <c:v>0.37</c:v>
                </c:pt>
                <c:pt idx="4">
                  <c:v>0.3</c:v>
                </c:pt>
                <c:pt idx="5">
                  <c:v>0.25</c:v>
                </c:pt>
                <c:pt idx="6">
                  <c:v>0.2</c:v>
                </c:pt>
                <c:pt idx="7">
                  <c:v>0.13</c:v>
                </c:pt>
                <c:pt idx="8">
                  <c:v>7.0000000000000007E-2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88B-407E-AB17-A1D4872079B2}"/>
            </c:ext>
          </c:extLst>
        </c:ser>
        <c:ser>
          <c:idx val="2"/>
          <c:order val="2"/>
          <c:tx>
            <c:v>AdvFloc: 160 mg/L, CatFloc C-378: 6.0 mg/L, UVA: 0.036/cm</c:v>
          </c:tx>
          <c:spPr>
            <a:ln w="95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FFFF00"/>
              </a:solidFill>
              <a:ln w="9525" cap="rnd">
                <a:solidFill>
                  <a:srgbClr val="FFFF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1"/>
              <c:layout>
                <c:manualLayout>
                  <c:x val="-1.8975896136302649E-2"/>
                  <c:y val="-3.5521848090217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E1-4C98-8E78-6B65D45BCB9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Sheet1!$B$4:$B$12</c:f>
              <c:numCache>
                <c:formatCode>General</c:formatCode>
                <c:ptCount val="9"/>
                <c:pt idx="0">
                  <c:v>0</c:v>
                </c:pt>
                <c:pt idx="1">
                  <c:v>8.1999999999999993</c:v>
                </c:pt>
                <c:pt idx="2">
                  <c:v>20.299999999999997</c:v>
                </c:pt>
                <c:pt idx="3">
                  <c:v>32.199999999999996</c:v>
                </c:pt>
                <c:pt idx="4">
                  <c:v>44.5</c:v>
                </c:pt>
                <c:pt idx="5">
                  <c:v>56.8</c:v>
                </c:pt>
                <c:pt idx="6">
                  <c:v>68.8</c:v>
                </c:pt>
                <c:pt idx="7">
                  <c:v>92</c:v>
                </c:pt>
                <c:pt idx="8">
                  <c:v>116</c:v>
                </c:pt>
              </c:numCache>
            </c:numRef>
          </c:xVal>
          <c:yVal>
            <c:numRef>
              <c:f>Sheet1!$F$4:$F$12</c:f>
              <c:numCache>
                <c:formatCode>General</c:formatCode>
                <c:ptCount val="9"/>
                <c:pt idx="0">
                  <c:v>1</c:v>
                </c:pt>
                <c:pt idx="1">
                  <c:v>0.67</c:v>
                </c:pt>
                <c:pt idx="2">
                  <c:v>0.53</c:v>
                </c:pt>
                <c:pt idx="3">
                  <c:v>0.42</c:v>
                </c:pt>
                <c:pt idx="4">
                  <c:v>0.35</c:v>
                </c:pt>
                <c:pt idx="5">
                  <c:v>0.27</c:v>
                </c:pt>
                <c:pt idx="6">
                  <c:v>0.23</c:v>
                </c:pt>
                <c:pt idx="7">
                  <c:v>0.15</c:v>
                </c:pt>
                <c:pt idx="8">
                  <c:v>0.13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88B-407E-AB17-A1D4872079B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100124272"/>
        <c:axId val="1100124688"/>
      </c:scatterChart>
      <c:valAx>
        <c:axId val="1100124272"/>
        <c:scaling>
          <c:orientation val="minMax"/>
          <c:max val="12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cap="none" baseline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0124688"/>
        <c:crosses val="autoZero"/>
        <c:crossBetween val="midCat"/>
        <c:majorUnit val="4"/>
      </c:valAx>
      <c:valAx>
        <c:axId val="110012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cap="none" baseline="0"/>
                  <a:t>Chlorine Residual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0124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93022-7B06-4413-9584-DC33F419370D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65EB3BD-3CD3-42A0-9254-31911E38230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(22) Conventional Treatment Plants 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gm:t>
    </dgm:pt>
    <dgm:pt modelId="{C36F564F-A644-4553-A21D-F43CC4C62673}" type="parTrans" cxnId="{C13584FA-E075-4349-9C19-0E0D72373DF3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8E9D68-75D1-458F-BFE9-59E439B364DC}" type="sibTrans" cxnId="{C13584FA-E075-4349-9C19-0E0D72373DF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D487BC-5C9F-4A98-91E9-494D6566D150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(3) Direct Filtration Plants 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gm:t>
    </dgm:pt>
    <dgm:pt modelId="{EB14CCAA-921B-4AD3-B70A-5F350189D865}" type="parTrans" cxnId="{EBA48804-A516-4532-88C9-69BC930232EE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9141E-2ADC-4A43-BF49-0A40B4BCE720}" type="sibTrans" cxnId="{EBA48804-A516-4532-88C9-69BC930232E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226F93-501D-47CA-91A1-07A02ED49688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(2) Dissolved Air Flotation (DAF) with 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gm:t>
    </dgm:pt>
    <dgm:pt modelId="{E15D247B-FC9C-42CB-BCAC-9BD083E8B8DB}" type="parTrans" cxnId="{A20E8A86-DD3C-4EF7-B35A-E7425DF26925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6F0B54-6784-4DD1-9D7F-E426BBF14021}" type="sibTrans" cxnId="{A20E8A86-DD3C-4EF7-B35A-E7425DF2692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8C38E7-081A-44F1-8C31-46AC5A89BB6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(8) Trident &amp; Roberts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Absorption/Contact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Media Filtration</a:t>
          </a:r>
        </a:p>
      </dgm:t>
    </dgm:pt>
    <dgm:pt modelId="{14977FA8-C5F5-49F2-AF1A-2C832DAD07CA}" type="parTrans" cxnId="{76D368FE-D634-4270-BF82-90DCF3D29029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026A17-C9C6-47C7-9A8C-EF1B569193F4}" type="sibTrans" cxnId="{76D368FE-D634-4270-BF82-90DCF3D2902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69B5C6-F244-44ED-862E-2F18FD82A2CC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(2) Actiflo 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(ballast sand) 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Media Filtration</a:t>
          </a:r>
        </a:p>
      </dgm:t>
    </dgm:pt>
    <dgm:pt modelId="{54B48E4D-E9DE-48D5-A87D-3691BA55AF75}" type="parTrans" cxnId="{3CBE21C8-1039-42E3-873F-D036AEDE23F2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8E4AD-570F-4709-BB03-A9F33CA05F64}" type="sibTrans" cxnId="{3CBE21C8-1039-42E3-873F-D036AEDE23F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B81DA5-AD91-4F89-93FF-22B0D37DBEAF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(8) Alternative Technologies Roughing Contact Clarifier/Media Filtration &amp;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Inline Filtration</a:t>
          </a:r>
        </a:p>
      </dgm:t>
    </dgm:pt>
    <dgm:pt modelId="{673D4FF6-B2AB-464C-985F-ECC7B1DB3BC6}" type="parTrans" cxnId="{61D7237A-3B1B-440A-B398-6A0D0C337E84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E663B7-2F33-4FA2-9041-EC8F7CB08940}" type="sibTrans" cxnId="{61D7237A-3B1B-440A-B398-6A0D0C337E8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A11953-E6D4-4B6C-8B75-AAE6FB13AD33}" type="pres">
      <dgm:prSet presAssocID="{37893022-7B06-4413-9584-DC33F419370D}" presName="diagram" presStyleCnt="0">
        <dgm:presLayoutVars>
          <dgm:dir/>
          <dgm:resizeHandles val="exact"/>
        </dgm:presLayoutVars>
      </dgm:prSet>
      <dgm:spPr/>
    </dgm:pt>
    <dgm:pt modelId="{0B584EC9-ED58-4FD0-883B-81B9057ED6D0}" type="pres">
      <dgm:prSet presAssocID="{165EB3BD-3CD3-42A0-9254-31911E382304}" presName="node" presStyleLbl="node1" presStyleIdx="0" presStyleCnt="6">
        <dgm:presLayoutVars>
          <dgm:bulletEnabled val="1"/>
        </dgm:presLayoutVars>
      </dgm:prSet>
      <dgm:spPr/>
    </dgm:pt>
    <dgm:pt modelId="{190C490F-CF85-4C75-987F-A1B147B87277}" type="pres">
      <dgm:prSet presAssocID="{F08E9D68-75D1-458F-BFE9-59E439B364DC}" presName="sibTrans" presStyleCnt="0"/>
      <dgm:spPr/>
    </dgm:pt>
    <dgm:pt modelId="{D9501A91-FB82-47D8-8A9C-85BC0554C8CC}" type="pres">
      <dgm:prSet presAssocID="{D3D487BC-5C9F-4A98-91E9-494D6566D150}" presName="node" presStyleLbl="node1" presStyleIdx="1" presStyleCnt="6">
        <dgm:presLayoutVars>
          <dgm:bulletEnabled val="1"/>
        </dgm:presLayoutVars>
      </dgm:prSet>
      <dgm:spPr/>
    </dgm:pt>
    <dgm:pt modelId="{F9400428-4C2E-4E0C-ACA0-3E786027576D}" type="pres">
      <dgm:prSet presAssocID="{88D9141E-2ADC-4A43-BF49-0A40B4BCE720}" presName="sibTrans" presStyleCnt="0"/>
      <dgm:spPr/>
    </dgm:pt>
    <dgm:pt modelId="{DA5588D8-85C2-49BF-9898-2CC8C504176B}" type="pres">
      <dgm:prSet presAssocID="{11226F93-501D-47CA-91A1-07A02ED49688}" presName="node" presStyleLbl="node1" presStyleIdx="2" presStyleCnt="6">
        <dgm:presLayoutVars>
          <dgm:bulletEnabled val="1"/>
        </dgm:presLayoutVars>
      </dgm:prSet>
      <dgm:spPr/>
    </dgm:pt>
    <dgm:pt modelId="{2311BA4D-1905-4DA9-A4CA-19FB95BC3522}" type="pres">
      <dgm:prSet presAssocID="{8B6F0B54-6784-4DD1-9D7F-E426BBF14021}" presName="sibTrans" presStyleCnt="0"/>
      <dgm:spPr/>
    </dgm:pt>
    <dgm:pt modelId="{8565D187-C2DE-46AF-AD4B-B3C5FF85B918}" type="pres">
      <dgm:prSet presAssocID="{518C38E7-081A-44F1-8C31-46AC5A89BB69}" presName="node" presStyleLbl="node1" presStyleIdx="3" presStyleCnt="6">
        <dgm:presLayoutVars>
          <dgm:bulletEnabled val="1"/>
        </dgm:presLayoutVars>
      </dgm:prSet>
      <dgm:spPr/>
    </dgm:pt>
    <dgm:pt modelId="{BD490E52-25FE-4EE2-B7AA-F4C053539555}" type="pres">
      <dgm:prSet presAssocID="{04026A17-C9C6-47C7-9A8C-EF1B569193F4}" presName="sibTrans" presStyleCnt="0"/>
      <dgm:spPr/>
    </dgm:pt>
    <dgm:pt modelId="{E15B17FE-22CF-4754-9407-1E97A308DDB8}" type="pres">
      <dgm:prSet presAssocID="{FE69B5C6-F244-44ED-862E-2F18FD82A2CC}" presName="node" presStyleLbl="node1" presStyleIdx="4" presStyleCnt="6">
        <dgm:presLayoutVars>
          <dgm:bulletEnabled val="1"/>
        </dgm:presLayoutVars>
      </dgm:prSet>
      <dgm:spPr/>
    </dgm:pt>
    <dgm:pt modelId="{C35E9755-81C8-49CB-8654-03367F6F5351}" type="pres">
      <dgm:prSet presAssocID="{1AD8E4AD-570F-4709-BB03-A9F33CA05F64}" presName="sibTrans" presStyleCnt="0"/>
      <dgm:spPr/>
    </dgm:pt>
    <dgm:pt modelId="{C5C26F5A-2F4F-4E43-8ABF-99E7E022D795}" type="pres">
      <dgm:prSet presAssocID="{FEB81DA5-AD91-4F89-93FF-22B0D37DBEAF}" presName="node" presStyleLbl="node1" presStyleIdx="5" presStyleCnt="6">
        <dgm:presLayoutVars>
          <dgm:bulletEnabled val="1"/>
        </dgm:presLayoutVars>
      </dgm:prSet>
      <dgm:spPr/>
    </dgm:pt>
  </dgm:ptLst>
  <dgm:cxnLst>
    <dgm:cxn modelId="{EBA48804-A516-4532-88C9-69BC930232EE}" srcId="{37893022-7B06-4413-9584-DC33F419370D}" destId="{D3D487BC-5C9F-4A98-91E9-494D6566D150}" srcOrd="1" destOrd="0" parTransId="{EB14CCAA-921B-4AD3-B70A-5F350189D865}" sibTransId="{88D9141E-2ADC-4A43-BF49-0A40B4BCE720}"/>
    <dgm:cxn modelId="{5CDF250C-E1B3-46A9-9DDE-1597E61E5438}" type="presOf" srcId="{37893022-7B06-4413-9584-DC33F419370D}" destId="{83A11953-E6D4-4B6C-8B75-AAE6FB13AD33}" srcOrd="0" destOrd="0" presId="urn:microsoft.com/office/officeart/2005/8/layout/default"/>
    <dgm:cxn modelId="{6C267D21-71BC-4D14-B07A-6448297519E9}" type="presOf" srcId="{165EB3BD-3CD3-42A0-9254-31911E382304}" destId="{0B584EC9-ED58-4FD0-883B-81B9057ED6D0}" srcOrd="0" destOrd="0" presId="urn:microsoft.com/office/officeart/2005/8/layout/default"/>
    <dgm:cxn modelId="{E4626926-4404-4DD1-9336-537B34357E8C}" type="presOf" srcId="{FEB81DA5-AD91-4F89-93FF-22B0D37DBEAF}" destId="{C5C26F5A-2F4F-4E43-8ABF-99E7E022D795}" srcOrd="0" destOrd="0" presId="urn:microsoft.com/office/officeart/2005/8/layout/default"/>
    <dgm:cxn modelId="{61D7237A-3B1B-440A-B398-6A0D0C337E84}" srcId="{37893022-7B06-4413-9584-DC33F419370D}" destId="{FEB81DA5-AD91-4F89-93FF-22B0D37DBEAF}" srcOrd="5" destOrd="0" parTransId="{673D4FF6-B2AB-464C-985F-ECC7B1DB3BC6}" sibTransId="{EAE663B7-2F33-4FA2-9041-EC8F7CB08940}"/>
    <dgm:cxn modelId="{A20E8A86-DD3C-4EF7-B35A-E7425DF26925}" srcId="{37893022-7B06-4413-9584-DC33F419370D}" destId="{11226F93-501D-47CA-91A1-07A02ED49688}" srcOrd="2" destOrd="0" parTransId="{E15D247B-FC9C-42CB-BCAC-9BD083E8B8DB}" sibTransId="{8B6F0B54-6784-4DD1-9D7F-E426BBF14021}"/>
    <dgm:cxn modelId="{1552A887-712B-43AC-BE2C-DD396FA825F1}" type="presOf" srcId="{11226F93-501D-47CA-91A1-07A02ED49688}" destId="{DA5588D8-85C2-49BF-9898-2CC8C504176B}" srcOrd="0" destOrd="0" presId="urn:microsoft.com/office/officeart/2005/8/layout/default"/>
    <dgm:cxn modelId="{2F8F30BA-B97F-4835-B259-FBC6CBCD77EB}" type="presOf" srcId="{FE69B5C6-F244-44ED-862E-2F18FD82A2CC}" destId="{E15B17FE-22CF-4754-9407-1E97A308DDB8}" srcOrd="0" destOrd="0" presId="urn:microsoft.com/office/officeart/2005/8/layout/default"/>
    <dgm:cxn modelId="{5B32E3BF-651D-4F40-BFE2-701610310004}" type="presOf" srcId="{D3D487BC-5C9F-4A98-91E9-494D6566D150}" destId="{D9501A91-FB82-47D8-8A9C-85BC0554C8CC}" srcOrd="0" destOrd="0" presId="urn:microsoft.com/office/officeart/2005/8/layout/default"/>
    <dgm:cxn modelId="{3CBE21C8-1039-42E3-873F-D036AEDE23F2}" srcId="{37893022-7B06-4413-9584-DC33F419370D}" destId="{FE69B5C6-F244-44ED-862E-2F18FD82A2CC}" srcOrd="4" destOrd="0" parTransId="{54B48E4D-E9DE-48D5-A87D-3691BA55AF75}" sibTransId="{1AD8E4AD-570F-4709-BB03-A9F33CA05F64}"/>
    <dgm:cxn modelId="{9B4A31F2-923F-4A3D-99D2-50B95654A9DB}" type="presOf" srcId="{518C38E7-081A-44F1-8C31-46AC5A89BB69}" destId="{8565D187-C2DE-46AF-AD4B-B3C5FF85B918}" srcOrd="0" destOrd="0" presId="urn:microsoft.com/office/officeart/2005/8/layout/default"/>
    <dgm:cxn modelId="{C13584FA-E075-4349-9C19-0E0D72373DF3}" srcId="{37893022-7B06-4413-9584-DC33F419370D}" destId="{165EB3BD-3CD3-42A0-9254-31911E382304}" srcOrd="0" destOrd="0" parTransId="{C36F564F-A644-4553-A21D-F43CC4C62673}" sibTransId="{F08E9D68-75D1-458F-BFE9-59E439B364DC}"/>
    <dgm:cxn modelId="{76D368FE-D634-4270-BF82-90DCF3D29029}" srcId="{37893022-7B06-4413-9584-DC33F419370D}" destId="{518C38E7-081A-44F1-8C31-46AC5A89BB69}" srcOrd="3" destOrd="0" parTransId="{14977FA8-C5F5-49F2-AF1A-2C832DAD07CA}" sibTransId="{04026A17-C9C6-47C7-9A8C-EF1B569193F4}"/>
    <dgm:cxn modelId="{539A9A24-55DF-491E-B976-71E095CFA49D}" type="presParOf" srcId="{83A11953-E6D4-4B6C-8B75-AAE6FB13AD33}" destId="{0B584EC9-ED58-4FD0-883B-81B9057ED6D0}" srcOrd="0" destOrd="0" presId="urn:microsoft.com/office/officeart/2005/8/layout/default"/>
    <dgm:cxn modelId="{597F5836-B043-4956-94BA-0BBCFE845A67}" type="presParOf" srcId="{83A11953-E6D4-4B6C-8B75-AAE6FB13AD33}" destId="{190C490F-CF85-4C75-987F-A1B147B87277}" srcOrd="1" destOrd="0" presId="urn:microsoft.com/office/officeart/2005/8/layout/default"/>
    <dgm:cxn modelId="{AB362E7A-8C94-4531-A805-44CF291F53D4}" type="presParOf" srcId="{83A11953-E6D4-4B6C-8B75-AAE6FB13AD33}" destId="{D9501A91-FB82-47D8-8A9C-85BC0554C8CC}" srcOrd="2" destOrd="0" presId="urn:microsoft.com/office/officeart/2005/8/layout/default"/>
    <dgm:cxn modelId="{BC798846-475A-4040-9C68-30F5125E4F1E}" type="presParOf" srcId="{83A11953-E6D4-4B6C-8B75-AAE6FB13AD33}" destId="{F9400428-4C2E-4E0C-ACA0-3E786027576D}" srcOrd="3" destOrd="0" presId="urn:microsoft.com/office/officeart/2005/8/layout/default"/>
    <dgm:cxn modelId="{43A3C22D-EA23-4EE4-8E67-6C810917BA5C}" type="presParOf" srcId="{83A11953-E6D4-4B6C-8B75-AAE6FB13AD33}" destId="{DA5588D8-85C2-49BF-9898-2CC8C504176B}" srcOrd="4" destOrd="0" presId="urn:microsoft.com/office/officeart/2005/8/layout/default"/>
    <dgm:cxn modelId="{93278AF9-C122-4529-9A48-5788B71912CC}" type="presParOf" srcId="{83A11953-E6D4-4B6C-8B75-AAE6FB13AD33}" destId="{2311BA4D-1905-4DA9-A4CA-19FB95BC3522}" srcOrd="5" destOrd="0" presId="urn:microsoft.com/office/officeart/2005/8/layout/default"/>
    <dgm:cxn modelId="{140C8BF4-AACF-4C9F-90AD-DC79C6FF1524}" type="presParOf" srcId="{83A11953-E6D4-4B6C-8B75-AAE6FB13AD33}" destId="{8565D187-C2DE-46AF-AD4B-B3C5FF85B918}" srcOrd="6" destOrd="0" presId="urn:microsoft.com/office/officeart/2005/8/layout/default"/>
    <dgm:cxn modelId="{8CF3E0D8-786E-43C0-B625-E6DDDB71EA44}" type="presParOf" srcId="{83A11953-E6D4-4B6C-8B75-AAE6FB13AD33}" destId="{BD490E52-25FE-4EE2-B7AA-F4C053539555}" srcOrd="7" destOrd="0" presId="urn:microsoft.com/office/officeart/2005/8/layout/default"/>
    <dgm:cxn modelId="{ED6D2319-5890-4749-BE34-33F2071F2D58}" type="presParOf" srcId="{83A11953-E6D4-4B6C-8B75-AAE6FB13AD33}" destId="{E15B17FE-22CF-4754-9407-1E97A308DDB8}" srcOrd="8" destOrd="0" presId="urn:microsoft.com/office/officeart/2005/8/layout/default"/>
    <dgm:cxn modelId="{AC96E16B-A5D4-40D5-873C-45BAF88A8E34}" type="presParOf" srcId="{83A11953-E6D4-4B6C-8B75-AAE6FB13AD33}" destId="{C35E9755-81C8-49CB-8654-03367F6F5351}" srcOrd="9" destOrd="0" presId="urn:microsoft.com/office/officeart/2005/8/layout/default"/>
    <dgm:cxn modelId="{3C262213-590D-45A5-8673-3D715E37DAC5}" type="presParOf" srcId="{83A11953-E6D4-4B6C-8B75-AAE6FB13AD33}" destId="{C5C26F5A-2F4F-4E43-8ABF-99E7E022D795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81F9AA-1D9B-4DFA-99D2-6A4ED268DEC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A34BC1A-D76D-41D9-AF4B-DC5BB4D2DD7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dirty="0"/>
            <a:t>20-30 sec </a:t>
          </a:r>
        </a:p>
        <a:p>
          <a:pPr>
            <a:spcAft>
              <a:spcPts val="600"/>
            </a:spcAft>
          </a:pPr>
          <a:r>
            <a:rPr lang="en-US" dirty="0"/>
            <a:t>Flash Mix </a:t>
          </a:r>
        </a:p>
        <a:p>
          <a:pPr>
            <a:spcAft>
              <a:spcPts val="600"/>
            </a:spcAft>
          </a:pPr>
          <a:r>
            <a:rPr lang="en-US" dirty="0"/>
            <a:t>(200 RPM)</a:t>
          </a:r>
        </a:p>
      </dgm:t>
    </dgm:pt>
    <dgm:pt modelId="{5387DCC3-830F-469B-B338-05EDECA7CCCC}" type="parTrans" cxnId="{604F3C36-C572-431F-858A-FF3623C43909}">
      <dgm:prSet/>
      <dgm:spPr/>
      <dgm:t>
        <a:bodyPr/>
        <a:lstStyle/>
        <a:p>
          <a:endParaRPr lang="en-US"/>
        </a:p>
      </dgm:t>
    </dgm:pt>
    <dgm:pt modelId="{27D7DA4A-1657-482F-A85B-B09F437A35FE}" type="sibTrans" cxnId="{604F3C36-C572-431F-858A-FF3623C43909}">
      <dgm:prSet/>
      <dgm:spPr/>
      <dgm:t>
        <a:bodyPr/>
        <a:lstStyle/>
        <a:p>
          <a:endParaRPr lang="en-US"/>
        </a:p>
      </dgm:t>
    </dgm:pt>
    <dgm:pt modelId="{9B2688CD-9EF2-4AB0-964A-06D064B82C8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5 minutes </a:t>
          </a:r>
        </a:p>
        <a:p>
          <a:pPr>
            <a:spcAft>
              <a:spcPts val="6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Floc Mix </a:t>
          </a:r>
        </a:p>
        <a:p>
          <a:pPr>
            <a:spcAft>
              <a:spcPts val="6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(20-30 RPM)</a:t>
          </a:r>
        </a:p>
      </dgm:t>
    </dgm:pt>
    <dgm:pt modelId="{BA1BB4BD-B52F-4B9E-A6D4-900281A6B732}" type="parTrans" cxnId="{E748A473-D734-4596-B709-736B8ADBBCAC}">
      <dgm:prSet/>
      <dgm:spPr/>
      <dgm:t>
        <a:bodyPr/>
        <a:lstStyle/>
        <a:p>
          <a:endParaRPr lang="en-US"/>
        </a:p>
      </dgm:t>
    </dgm:pt>
    <dgm:pt modelId="{D8AF272A-1876-4C3D-9D50-F6209375CA00}" type="sibTrans" cxnId="{E748A473-D734-4596-B709-736B8ADBBCAC}">
      <dgm:prSet/>
      <dgm:spPr/>
      <dgm:t>
        <a:bodyPr/>
        <a:lstStyle/>
        <a:p>
          <a:endParaRPr lang="en-US"/>
        </a:p>
      </dgm:t>
    </dgm:pt>
    <dgm:pt modelId="{B4ECBECC-238B-4F7B-BB40-091822882639}" type="pres">
      <dgm:prSet presAssocID="{1181F9AA-1D9B-4DFA-99D2-6A4ED268DECF}" presName="linear" presStyleCnt="0">
        <dgm:presLayoutVars>
          <dgm:animLvl val="lvl"/>
          <dgm:resizeHandles val="exact"/>
        </dgm:presLayoutVars>
      </dgm:prSet>
      <dgm:spPr/>
    </dgm:pt>
    <dgm:pt modelId="{54D45418-3672-4716-B388-3F8C3E873D41}" type="pres">
      <dgm:prSet presAssocID="{6A34BC1A-D76D-41D9-AF4B-DC5BB4D2DD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479DA09-4149-4448-B4C3-91D11E605773}" type="pres">
      <dgm:prSet presAssocID="{27D7DA4A-1657-482F-A85B-B09F437A35FE}" presName="spacer" presStyleCnt="0"/>
      <dgm:spPr/>
    </dgm:pt>
    <dgm:pt modelId="{F115A59A-7D50-41FA-A755-7BC734166B01}" type="pres">
      <dgm:prSet presAssocID="{9B2688CD-9EF2-4AB0-964A-06D064B82C8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04F3C36-C572-431F-858A-FF3623C43909}" srcId="{1181F9AA-1D9B-4DFA-99D2-6A4ED268DECF}" destId="{6A34BC1A-D76D-41D9-AF4B-DC5BB4D2DD78}" srcOrd="0" destOrd="0" parTransId="{5387DCC3-830F-469B-B338-05EDECA7CCCC}" sibTransId="{27D7DA4A-1657-482F-A85B-B09F437A35FE}"/>
    <dgm:cxn modelId="{61B96471-0A1B-49C9-A0C7-21A9EEF586E5}" type="presOf" srcId="{6A34BC1A-D76D-41D9-AF4B-DC5BB4D2DD78}" destId="{54D45418-3672-4716-B388-3F8C3E873D41}" srcOrd="0" destOrd="0" presId="urn:microsoft.com/office/officeart/2005/8/layout/vList2"/>
    <dgm:cxn modelId="{E748A473-D734-4596-B709-736B8ADBBCAC}" srcId="{1181F9AA-1D9B-4DFA-99D2-6A4ED268DECF}" destId="{9B2688CD-9EF2-4AB0-964A-06D064B82C81}" srcOrd="1" destOrd="0" parTransId="{BA1BB4BD-B52F-4B9E-A6D4-900281A6B732}" sibTransId="{D8AF272A-1876-4C3D-9D50-F6209375CA00}"/>
    <dgm:cxn modelId="{AC4CF786-E6BA-4A1D-BFF9-3EBC0A87DFEC}" type="presOf" srcId="{1181F9AA-1D9B-4DFA-99D2-6A4ED268DECF}" destId="{B4ECBECC-238B-4F7B-BB40-091822882639}" srcOrd="0" destOrd="0" presId="urn:microsoft.com/office/officeart/2005/8/layout/vList2"/>
    <dgm:cxn modelId="{3691C6BB-1B51-45FA-98CC-75042B792F34}" type="presOf" srcId="{9B2688CD-9EF2-4AB0-964A-06D064B82C81}" destId="{F115A59A-7D50-41FA-A755-7BC734166B01}" srcOrd="0" destOrd="0" presId="urn:microsoft.com/office/officeart/2005/8/layout/vList2"/>
    <dgm:cxn modelId="{DB469AF6-6F3A-4001-A6E9-DB8836EFF6EA}" type="presParOf" srcId="{B4ECBECC-238B-4F7B-BB40-091822882639}" destId="{54D45418-3672-4716-B388-3F8C3E873D41}" srcOrd="0" destOrd="0" presId="urn:microsoft.com/office/officeart/2005/8/layout/vList2"/>
    <dgm:cxn modelId="{0D5A41CD-A9E2-4BB2-86FC-56C5B2C9682F}" type="presParOf" srcId="{B4ECBECC-238B-4F7B-BB40-091822882639}" destId="{7479DA09-4149-4448-B4C3-91D11E605773}" srcOrd="1" destOrd="0" presId="urn:microsoft.com/office/officeart/2005/8/layout/vList2"/>
    <dgm:cxn modelId="{07F74865-E511-46C0-95BD-C7BD3D9F8F70}" type="presParOf" srcId="{B4ECBECC-238B-4F7B-BB40-091822882639}" destId="{F115A59A-7D50-41FA-A755-7BC734166B0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1FBC5F-8C2E-4410-A305-ED6AC615881D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B26CC29-D921-45E6-BC87-2EB7839E94B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Keep it Simple</a:t>
          </a:r>
        </a:p>
      </dgm:t>
    </dgm:pt>
    <dgm:pt modelId="{86015FCA-9FAE-4CDF-8BFA-CC22145B1862}" type="parTrans" cxnId="{BFE9F294-22F3-474F-9D67-880A0C3EF4C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CCAA6C-D028-496D-A049-5ED941000474}" type="sibTrans" cxnId="{BFE9F294-22F3-474F-9D67-880A0C3EF4C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E57256-8C59-429A-8BD8-45CF69362ABB}">
      <dgm:prSet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Don’t obsess in trying to model jar testing with plant mixing energies and contact times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FE37A8-4A71-4FC3-96B3-71F4652917AA}" type="parTrans" cxnId="{430EED3B-5797-45E9-9E65-14F243D033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C1117-6C5C-4339-9F88-E03C3A9EC4BE}" type="sibTrans" cxnId="{430EED3B-5797-45E9-9E65-14F243D033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7C0043-51D6-49D6-A970-97D0FA1B1BF9}">
      <dgm:prSet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Goal is to mix the chemical and form a floc (fast/slow mixing)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1B608B-1DD2-4CCB-BF72-F37C406A82C3}" type="parTrans" cxnId="{BAE42FE3-B6D4-4E3C-8D25-1B178EEA402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54C6A-C082-4225-BD0C-6557783E86E2}" type="sibTrans" cxnId="{BAE42FE3-B6D4-4E3C-8D25-1B178EEA402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4038C3-FEF1-42F2-B3EF-271C5CB94AC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Measurements</a:t>
          </a:r>
        </a:p>
      </dgm:t>
    </dgm:pt>
    <dgm:pt modelId="{5B510ED0-322C-4617-887F-7B65BCD41ACA}" type="parTrans" cxnId="{2C07AC0D-B9D2-4ED6-9E37-7F8C6CE09C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FBD3B-607E-4798-86F2-82C5C05BECE3}" type="sibTrans" cxnId="{2C07AC0D-B9D2-4ED6-9E37-7F8C6CE09C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7FF54E-5159-48A2-907D-212926A631C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Filtrate NTU </a:t>
          </a:r>
        </a:p>
        <a:p>
          <a:pPr>
            <a:spcAft>
              <a:spcPts val="0"/>
            </a:spcAft>
          </a:pP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Filtrate %UVT/UVA  Settled NTU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88E848-CF3D-4191-BF05-2388640CD664}" type="parTrans" cxnId="{00C89E8A-0E7D-4659-98A3-0D1F4BDBE92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A4729-19B2-4DD3-A0FB-42F16DA3BDF5}" type="sibTrans" cxnId="{00C89E8A-0E7D-4659-98A3-0D1F4BDBE92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DCCC8-A1D4-4849-B649-946F33BACEB1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Don’t rely on visual floc formation and settleability as optimum dose</a:t>
          </a:r>
        </a:p>
      </dgm:t>
    </dgm:pt>
    <dgm:pt modelId="{F30B541D-2367-49EB-9290-0E3E7E1510B1}" type="parTrans" cxnId="{2538DC87-370A-445D-9DA6-94885CF2B4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FB3B4-4A42-44AE-8ED7-DE88C23C456A}" type="sibTrans" cxnId="{2538DC87-370A-445D-9DA6-94885CF2B4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26F53-A978-4D4A-AF3E-961D8B4B93CF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Evaluate</a:t>
          </a:r>
        </a:p>
      </dgm:t>
    </dgm:pt>
    <dgm:pt modelId="{104981F1-58B6-4DF0-AB80-17D4A28E1E5A}" type="parTrans" cxnId="{51FCB693-D233-4F74-98C5-02ABB36FDCC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432463-F347-42C5-8F27-CB5EC513DA06}" type="sibTrans" cxnId="{51FCB693-D233-4F74-98C5-02ABB36FDCC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2510AE-7D78-4D2C-8CB9-E05CF39729AD}">
      <dgm:prSet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Evaluate results and determine next course of action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39FC8-E87E-4C21-A543-1A72D7FDC3F1}" type="parTrans" cxnId="{6B31D3A6-E923-4014-86A6-1281A11907F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BF7A0F-6035-474D-AAAE-6B4BB751F23B}" type="sibTrans" cxnId="{6B31D3A6-E923-4014-86A6-1281A11907F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26028D-3CE7-435D-9789-1EE8C7EDE76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Repeat</a:t>
          </a:r>
        </a:p>
      </dgm:t>
    </dgm:pt>
    <dgm:pt modelId="{66B97B8C-619B-478B-9E3B-9E8461806F6F}" type="parTrans" cxnId="{F824DD21-0A47-4E7B-AC84-C7EB28B80B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814ACA-9BC0-4B31-9FF9-705DA02E571F}" type="sibTrans" cxnId="{F824DD21-0A47-4E7B-AC84-C7EB28B80B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DE665B-3090-4C06-BF70-DB429690F810}">
      <dgm:prSet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Once optimum dose is found, repeat test for confirmation.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E3A0C1-3408-4D67-A34B-6DBDF1DC0BE7}" type="parTrans" cxnId="{87F41B21-FB00-4806-AF76-31834F072B7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66EE10-4331-4A68-91F0-3F41C2E93503}" type="sibTrans" cxnId="{87F41B21-FB00-4806-AF76-31834F072B7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FD5AE-793E-4703-87EC-E399002B86B9}">
      <dgm:prSet custT="1"/>
      <dgm:spPr/>
      <dgm:t>
        <a:bodyPr/>
        <a:lstStyle/>
        <a:p>
          <a:pPr>
            <a:spcAft>
              <a:spcPct val="15000"/>
            </a:spcAft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95A476-D6DF-4367-B556-CB5C89C75051}" type="parTrans" cxnId="{793A92E0-E6B0-4543-8FEF-837389B506E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61D12-B676-4ED7-81B0-57CA106C4631}" type="sibTrans" cxnId="{793A92E0-E6B0-4543-8FEF-837389B506E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17D39A-D01A-4C51-A4CA-56D147F16122}" type="pres">
      <dgm:prSet presAssocID="{BA1FBC5F-8C2E-4410-A305-ED6AC615881D}" presName="Name0" presStyleCnt="0">
        <dgm:presLayoutVars>
          <dgm:dir/>
          <dgm:animLvl val="lvl"/>
          <dgm:resizeHandles val="exact"/>
        </dgm:presLayoutVars>
      </dgm:prSet>
      <dgm:spPr/>
    </dgm:pt>
    <dgm:pt modelId="{41C0C94D-65BC-4EC2-8B59-280BC71B574D}" type="pres">
      <dgm:prSet presAssocID="{AB26CC29-D921-45E6-BC87-2EB7839E94B9}" presName="composite" presStyleCnt="0"/>
      <dgm:spPr/>
    </dgm:pt>
    <dgm:pt modelId="{21209EF7-33C3-4933-8B98-37C89C7429AC}" type="pres">
      <dgm:prSet presAssocID="{AB26CC29-D921-45E6-BC87-2EB7839E94B9}" presName="parTx" presStyleLbl="alignNode1" presStyleIdx="0" presStyleCnt="4">
        <dgm:presLayoutVars>
          <dgm:chMax val="0"/>
          <dgm:chPref val="0"/>
        </dgm:presLayoutVars>
      </dgm:prSet>
      <dgm:spPr/>
    </dgm:pt>
    <dgm:pt modelId="{D2F85149-6044-40C8-8029-7CFAE9A641FD}" type="pres">
      <dgm:prSet presAssocID="{AB26CC29-D921-45E6-BC87-2EB7839E94B9}" presName="desTx" presStyleLbl="alignAccFollowNode1" presStyleIdx="0" presStyleCnt="4">
        <dgm:presLayoutVars/>
      </dgm:prSet>
      <dgm:spPr/>
    </dgm:pt>
    <dgm:pt modelId="{4947DE93-B87A-48BA-80BC-95854AA33C97}" type="pres">
      <dgm:prSet presAssocID="{00CCAA6C-D028-496D-A049-5ED941000474}" presName="space" presStyleCnt="0"/>
      <dgm:spPr/>
    </dgm:pt>
    <dgm:pt modelId="{838226DF-1B5F-44EF-8093-0C19C55A7147}" type="pres">
      <dgm:prSet presAssocID="{244038C3-FEF1-42F2-B3EF-271C5CB94ACE}" presName="composite" presStyleCnt="0"/>
      <dgm:spPr/>
    </dgm:pt>
    <dgm:pt modelId="{505740CA-EAFE-4D76-B538-F7B3B433DDDE}" type="pres">
      <dgm:prSet presAssocID="{244038C3-FEF1-42F2-B3EF-271C5CB94ACE}" presName="parTx" presStyleLbl="alignNode1" presStyleIdx="1" presStyleCnt="4">
        <dgm:presLayoutVars>
          <dgm:chMax val="0"/>
          <dgm:chPref val="0"/>
        </dgm:presLayoutVars>
      </dgm:prSet>
      <dgm:spPr/>
    </dgm:pt>
    <dgm:pt modelId="{F2EAD854-314A-4894-A343-2DF38A80F0E1}" type="pres">
      <dgm:prSet presAssocID="{244038C3-FEF1-42F2-B3EF-271C5CB94ACE}" presName="desTx" presStyleLbl="alignAccFollowNode1" presStyleIdx="1" presStyleCnt="4">
        <dgm:presLayoutVars/>
      </dgm:prSet>
      <dgm:spPr/>
    </dgm:pt>
    <dgm:pt modelId="{0602CFEF-F933-4049-A859-FC4CFF75FEC5}" type="pres">
      <dgm:prSet presAssocID="{9D7FBD3B-607E-4798-86F2-82C5C05BECE3}" presName="space" presStyleCnt="0"/>
      <dgm:spPr/>
    </dgm:pt>
    <dgm:pt modelId="{C1820877-CB43-4D60-830C-4654826C15AD}" type="pres">
      <dgm:prSet presAssocID="{96726F53-A978-4D4A-AF3E-961D8B4B93CF}" presName="composite" presStyleCnt="0"/>
      <dgm:spPr/>
    </dgm:pt>
    <dgm:pt modelId="{18740BA6-0444-4943-83E4-D5D6AD4F0F76}" type="pres">
      <dgm:prSet presAssocID="{96726F53-A978-4D4A-AF3E-961D8B4B93CF}" presName="parTx" presStyleLbl="alignNode1" presStyleIdx="2" presStyleCnt="4">
        <dgm:presLayoutVars>
          <dgm:chMax val="0"/>
          <dgm:chPref val="0"/>
        </dgm:presLayoutVars>
      </dgm:prSet>
      <dgm:spPr/>
    </dgm:pt>
    <dgm:pt modelId="{C941A9E1-464D-4649-9A99-F3CB46663E1A}" type="pres">
      <dgm:prSet presAssocID="{96726F53-A978-4D4A-AF3E-961D8B4B93CF}" presName="desTx" presStyleLbl="alignAccFollowNode1" presStyleIdx="2" presStyleCnt="4">
        <dgm:presLayoutVars/>
      </dgm:prSet>
      <dgm:spPr/>
    </dgm:pt>
    <dgm:pt modelId="{6022183E-EBDB-44F9-99C7-8E73D354D320}" type="pres">
      <dgm:prSet presAssocID="{6F432463-F347-42C5-8F27-CB5EC513DA06}" presName="space" presStyleCnt="0"/>
      <dgm:spPr/>
    </dgm:pt>
    <dgm:pt modelId="{FB88E46E-0C9B-4BB0-AA7B-F92ACF170732}" type="pres">
      <dgm:prSet presAssocID="{8126028D-3CE7-435D-9789-1EE8C7EDE767}" presName="composite" presStyleCnt="0"/>
      <dgm:spPr/>
    </dgm:pt>
    <dgm:pt modelId="{D84DBEB6-06A3-4AFD-9B6D-88EE20833955}" type="pres">
      <dgm:prSet presAssocID="{8126028D-3CE7-435D-9789-1EE8C7EDE767}" presName="parTx" presStyleLbl="alignNode1" presStyleIdx="3" presStyleCnt="4">
        <dgm:presLayoutVars>
          <dgm:chMax val="0"/>
          <dgm:chPref val="0"/>
        </dgm:presLayoutVars>
      </dgm:prSet>
      <dgm:spPr/>
    </dgm:pt>
    <dgm:pt modelId="{9CF51501-A483-4813-8E1F-134A03680080}" type="pres">
      <dgm:prSet presAssocID="{8126028D-3CE7-435D-9789-1EE8C7EDE767}" presName="desTx" presStyleLbl="alignAccFollowNode1" presStyleIdx="3" presStyleCnt="4">
        <dgm:presLayoutVars/>
      </dgm:prSet>
      <dgm:spPr/>
    </dgm:pt>
  </dgm:ptLst>
  <dgm:cxnLst>
    <dgm:cxn modelId="{9A8F2E04-D670-434D-82F8-483FE9257574}" type="presOf" srcId="{244038C3-FEF1-42F2-B3EF-271C5CB94ACE}" destId="{505740CA-EAFE-4D76-B538-F7B3B433DDDE}" srcOrd="0" destOrd="0" presId="urn:microsoft.com/office/officeart/2016/7/layout/HorizontalActionList"/>
    <dgm:cxn modelId="{2C07AC0D-B9D2-4ED6-9E37-7F8C6CE09C73}" srcId="{BA1FBC5F-8C2E-4410-A305-ED6AC615881D}" destId="{244038C3-FEF1-42F2-B3EF-271C5CB94ACE}" srcOrd="1" destOrd="0" parTransId="{5B510ED0-322C-4617-887F-7B65BCD41ACA}" sibTransId="{9D7FBD3B-607E-4798-86F2-82C5C05BECE3}"/>
    <dgm:cxn modelId="{7B72D41A-1D82-4D3F-A583-626D541B8D2A}" type="presOf" srcId="{19E57256-8C59-429A-8BD8-45CF69362ABB}" destId="{D2F85149-6044-40C8-8029-7CFAE9A641FD}" srcOrd="0" destOrd="0" presId="urn:microsoft.com/office/officeart/2016/7/layout/HorizontalActionList"/>
    <dgm:cxn modelId="{DD25621F-6D25-48B5-ADB7-41DBFDA34440}" type="presOf" srcId="{8126028D-3CE7-435D-9789-1EE8C7EDE767}" destId="{D84DBEB6-06A3-4AFD-9B6D-88EE20833955}" srcOrd="0" destOrd="0" presId="urn:microsoft.com/office/officeart/2016/7/layout/HorizontalActionList"/>
    <dgm:cxn modelId="{87F41B21-FB00-4806-AF76-31834F072B75}" srcId="{8126028D-3CE7-435D-9789-1EE8C7EDE767}" destId="{60DE665B-3090-4C06-BF70-DB429690F810}" srcOrd="0" destOrd="0" parTransId="{5AE3A0C1-3408-4D67-A34B-6DBDF1DC0BE7}" sibTransId="{E366EE10-4331-4A68-91F0-3F41C2E93503}"/>
    <dgm:cxn modelId="{5D68D221-CF89-47A9-AC9B-4FA39D3C606B}" type="presOf" srcId="{96726F53-A978-4D4A-AF3E-961D8B4B93CF}" destId="{18740BA6-0444-4943-83E4-D5D6AD4F0F76}" srcOrd="0" destOrd="0" presId="urn:microsoft.com/office/officeart/2016/7/layout/HorizontalActionList"/>
    <dgm:cxn modelId="{F824DD21-0A47-4E7B-AC84-C7EB28B80BB2}" srcId="{BA1FBC5F-8C2E-4410-A305-ED6AC615881D}" destId="{8126028D-3CE7-435D-9789-1EE8C7EDE767}" srcOrd="3" destOrd="0" parTransId="{66B97B8C-619B-478B-9E3B-9E8461806F6F}" sibTransId="{28814ACA-9BC0-4B31-9FF9-705DA02E571F}"/>
    <dgm:cxn modelId="{430EED3B-5797-45E9-9E65-14F243D03338}" srcId="{AB26CC29-D921-45E6-BC87-2EB7839E94B9}" destId="{19E57256-8C59-429A-8BD8-45CF69362ABB}" srcOrd="0" destOrd="0" parTransId="{EDFE37A8-4A71-4FC3-96B3-71F4652917AA}" sibTransId="{F68C1117-6C5C-4339-9F88-E03C3A9EC4BE}"/>
    <dgm:cxn modelId="{75951D63-58DA-49D8-B9F4-A6CBF53C158F}" type="presOf" srcId="{732510AE-7D78-4D2C-8CB9-E05CF39729AD}" destId="{C941A9E1-464D-4649-9A99-F3CB46663E1A}" srcOrd="0" destOrd="0" presId="urn:microsoft.com/office/officeart/2016/7/layout/HorizontalActionList"/>
    <dgm:cxn modelId="{96EDC36A-29A0-47C0-9D45-E1B4F6C6937C}" type="presOf" srcId="{60DE665B-3090-4C06-BF70-DB429690F810}" destId="{9CF51501-A483-4813-8E1F-134A03680080}" srcOrd="0" destOrd="0" presId="urn:microsoft.com/office/officeart/2016/7/layout/HorizontalActionList"/>
    <dgm:cxn modelId="{2538DC87-370A-445D-9DA6-94885CF2B481}" srcId="{244038C3-FEF1-42F2-B3EF-271C5CB94ACE}" destId="{3AEDCCC8-A1D4-4849-B649-946F33BACEB1}" srcOrd="1" destOrd="0" parTransId="{F30B541D-2367-49EB-9290-0E3E7E1510B1}" sibTransId="{C1CFB3B4-4A42-44AE-8ED7-DE88C23C456A}"/>
    <dgm:cxn modelId="{00C89E8A-0E7D-4659-98A3-0D1F4BDBE92E}" srcId="{244038C3-FEF1-42F2-B3EF-271C5CB94ACE}" destId="{5A7FF54E-5159-48A2-907D-212926A631C4}" srcOrd="0" destOrd="0" parTransId="{2288E848-CF3D-4191-BF05-2388640CD664}" sibTransId="{ACFA4729-19B2-4DD3-A0FB-42F16DA3BDF5}"/>
    <dgm:cxn modelId="{51FCB693-D233-4F74-98C5-02ABB36FDCCB}" srcId="{BA1FBC5F-8C2E-4410-A305-ED6AC615881D}" destId="{96726F53-A978-4D4A-AF3E-961D8B4B93CF}" srcOrd="2" destOrd="0" parTransId="{104981F1-58B6-4DF0-AB80-17D4A28E1E5A}" sibTransId="{6F432463-F347-42C5-8F27-CB5EC513DA06}"/>
    <dgm:cxn modelId="{BFE9F294-22F3-474F-9D67-880A0C3EF4CF}" srcId="{BA1FBC5F-8C2E-4410-A305-ED6AC615881D}" destId="{AB26CC29-D921-45E6-BC87-2EB7839E94B9}" srcOrd="0" destOrd="0" parTransId="{86015FCA-9FAE-4CDF-8BFA-CC22145B1862}" sibTransId="{00CCAA6C-D028-496D-A049-5ED941000474}"/>
    <dgm:cxn modelId="{7AC22495-8F49-4A7B-8E02-E9B2F24AF090}" type="presOf" srcId="{5A7FF54E-5159-48A2-907D-212926A631C4}" destId="{F2EAD854-314A-4894-A343-2DF38A80F0E1}" srcOrd="0" destOrd="0" presId="urn:microsoft.com/office/officeart/2016/7/layout/HorizontalActionList"/>
    <dgm:cxn modelId="{F0D4C19B-DD61-45BD-B013-6D83B6C2C36A}" type="presOf" srcId="{1A7C0043-51D6-49D6-A970-97D0FA1B1BF9}" destId="{D2F85149-6044-40C8-8029-7CFAE9A641FD}" srcOrd="0" destOrd="1" presId="urn:microsoft.com/office/officeart/2016/7/layout/HorizontalActionList"/>
    <dgm:cxn modelId="{93F25EA5-7D79-4D78-B230-CA3219308BCA}" type="presOf" srcId="{91BFD5AE-793E-4703-87EC-E399002B86B9}" destId="{F2EAD854-314A-4894-A343-2DF38A80F0E1}" srcOrd="0" destOrd="1" presId="urn:microsoft.com/office/officeart/2016/7/layout/HorizontalActionList"/>
    <dgm:cxn modelId="{96ECF1A5-5D30-4628-A41D-DD83DD59D51A}" type="presOf" srcId="{AB26CC29-D921-45E6-BC87-2EB7839E94B9}" destId="{21209EF7-33C3-4933-8B98-37C89C7429AC}" srcOrd="0" destOrd="0" presId="urn:microsoft.com/office/officeart/2016/7/layout/HorizontalActionList"/>
    <dgm:cxn modelId="{6B31D3A6-E923-4014-86A6-1281A11907F6}" srcId="{96726F53-A978-4D4A-AF3E-961D8B4B93CF}" destId="{732510AE-7D78-4D2C-8CB9-E05CF39729AD}" srcOrd="0" destOrd="0" parTransId="{9B839FC8-E87E-4C21-A543-1A72D7FDC3F1}" sibTransId="{BEBF7A0F-6035-474D-AAAE-6B4BB751F23B}"/>
    <dgm:cxn modelId="{3A27DCD0-9374-467F-9EE8-88E1FB7844FD}" type="presOf" srcId="{3AEDCCC8-A1D4-4849-B649-946F33BACEB1}" destId="{F2EAD854-314A-4894-A343-2DF38A80F0E1}" srcOrd="0" destOrd="2" presId="urn:microsoft.com/office/officeart/2016/7/layout/HorizontalActionList"/>
    <dgm:cxn modelId="{793A92E0-E6B0-4543-8FEF-837389B506E4}" srcId="{5A7FF54E-5159-48A2-907D-212926A631C4}" destId="{91BFD5AE-793E-4703-87EC-E399002B86B9}" srcOrd="0" destOrd="0" parTransId="{5395A476-D6DF-4367-B556-CB5C89C75051}" sibTransId="{A5461D12-B676-4ED7-81B0-57CA106C4631}"/>
    <dgm:cxn modelId="{BAE42FE3-B6D4-4E3C-8D25-1B178EEA4020}" srcId="{AB26CC29-D921-45E6-BC87-2EB7839E94B9}" destId="{1A7C0043-51D6-49D6-A970-97D0FA1B1BF9}" srcOrd="1" destOrd="0" parTransId="{D41B608B-1DD2-4CCB-BF72-F37C406A82C3}" sibTransId="{00154C6A-C082-4225-BD0C-6557783E86E2}"/>
    <dgm:cxn modelId="{2E13FFFA-FFE2-460F-8440-0C7C1464188D}" type="presOf" srcId="{BA1FBC5F-8C2E-4410-A305-ED6AC615881D}" destId="{B917D39A-D01A-4C51-A4CA-56D147F16122}" srcOrd="0" destOrd="0" presId="urn:microsoft.com/office/officeart/2016/7/layout/HorizontalActionList"/>
    <dgm:cxn modelId="{E70C82A4-9730-4A8A-9570-42886C98630F}" type="presParOf" srcId="{B917D39A-D01A-4C51-A4CA-56D147F16122}" destId="{41C0C94D-65BC-4EC2-8B59-280BC71B574D}" srcOrd="0" destOrd="0" presId="urn:microsoft.com/office/officeart/2016/7/layout/HorizontalActionList"/>
    <dgm:cxn modelId="{0FF9C130-1D52-4180-A52F-0D7269DAE419}" type="presParOf" srcId="{41C0C94D-65BC-4EC2-8B59-280BC71B574D}" destId="{21209EF7-33C3-4933-8B98-37C89C7429AC}" srcOrd="0" destOrd="0" presId="urn:microsoft.com/office/officeart/2016/7/layout/HorizontalActionList"/>
    <dgm:cxn modelId="{02A8A46D-FD82-40EE-84B6-A2FA12892AE2}" type="presParOf" srcId="{41C0C94D-65BC-4EC2-8B59-280BC71B574D}" destId="{D2F85149-6044-40C8-8029-7CFAE9A641FD}" srcOrd="1" destOrd="0" presId="urn:microsoft.com/office/officeart/2016/7/layout/HorizontalActionList"/>
    <dgm:cxn modelId="{CBA5EF03-FAB6-4018-87FA-797B3F815F9A}" type="presParOf" srcId="{B917D39A-D01A-4C51-A4CA-56D147F16122}" destId="{4947DE93-B87A-48BA-80BC-95854AA33C97}" srcOrd="1" destOrd="0" presId="urn:microsoft.com/office/officeart/2016/7/layout/HorizontalActionList"/>
    <dgm:cxn modelId="{13D1398E-F4C2-45AB-9C43-48D237DB72D8}" type="presParOf" srcId="{B917D39A-D01A-4C51-A4CA-56D147F16122}" destId="{838226DF-1B5F-44EF-8093-0C19C55A7147}" srcOrd="2" destOrd="0" presId="urn:microsoft.com/office/officeart/2016/7/layout/HorizontalActionList"/>
    <dgm:cxn modelId="{AD87C2FB-A290-498D-A06E-57FFBE7E2E53}" type="presParOf" srcId="{838226DF-1B5F-44EF-8093-0C19C55A7147}" destId="{505740CA-EAFE-4D76-B538-F7B3B433DDDE}" srcOrd="0" destOrd="0" presId="urn:microsoft.com/office/officeart/2016/7/layout/HorizontalActionList"/>
    <dgm:cxn modelId="{7C1EC43E-BB4E-4726-96E1-C61F363832CC}" type="presParOf" srcId="{838226DF-1B5F-44EF-8093-0C19C55A7147}" destId="{F2EAD854-314A-4894-A343-2DF38A80F0E1}" srcOrd="1" destOrd="0" presId="urn:microsoft.com/office/officeart/2016/7/layout/HorizontalActionList"/>
    <dgm:cxn modelId="{8FE5C2EB-3245-4E7D-BA84-2B7CA8E40B90}" type="presParOf" srcId="{B917D39A-D01A-4C51-A4CA-56D147F16122}" destId="{0602CFEF-F933-4049-A859-FC4CFF75FEC5}" srcOrd="3" destOrd="0" presId="urn:microsoft.com/office/officeart/2016/7/layout/HorizontalActionList"/>
    <dgm:cxn modelId="{D491516F-876D-4D79-9345-91FD5CC8887C}" type="presParOf" srcId="{B917D39A-D01A-4C51-A4CA-56D147F16122}" destId="{C1820877-CB43-4D60-830C-4654826C15AD}" srcOrd="4" destOrd="0" presId="urn:microsoft.com/office/officeart/2016/7/layout/HorizontalActionList"/>
    <dgm:cxn modelId="{CBD13D1B-3CAA-406B-A15B-D6B52241FEEB}" type="presParOf" srcId="{C1820877-CB43-4D60-830C-4654826C15AD}" destId="{18740BA6-0444-4943-83E4-D5D6AD4F0F76}" srcOrd="0" destOrd="0" presId="urn:microsoft.com/office/officeart/2016/7/layout/HorizontalActionList"/>
    <dgm:cxn modelId="{25C12EFE-D191-4D35-A79F-DA19FEBA63FB}" type="presParOf" srcId="{C1820877-CB43-4D60-830C-4654826C15AD}" destId="{C941A9E1-464D-4649-9A99-F3CB46663E1A}" srcOrd="1" destOrd="0" presId="urn:microsoft.com/office/officeart/2016/7/layout/HorizontalActionList"/>
    <dgm:cxn modelId="{3CEE0AA5-00C4-41F6-AC4C-96F1F5829F8F}" type="presParOf" srcId="{B917D39A-D01A-4C51-A4CA-56D147F16122}" destId="{6022183E-EBDB-44F9-99C7-8E73D354D320}" srcOrd="5" destOrd="0" presId="urn:microsoft.com/office/officeart/2016/7/layout/HorizontalActionList"/>
    <dgm:cxn modelId="{ECDE2C34-88C0-4F4A-9CD9-092459DFA1CF}" type="presParOf" srcId="{B917D39A-D01A-4C51-A4CA-56D147F16122}" destId="{FB88E46E-0C9B-4BB0-AA7B-F92ACF170732}" srcOrd="6" destOrd="0" presId="urn:microsoft.com/office/officeart/2016/7/layout/HorizontalActionList"/>
    <dgm:cxn modelId="{9941FC31-9306-4078-8497-D10D3CCBFD30}" type="presParOf" srcId="{FB88E46E-0C9B-4BB0-AA7B-F92ACF170732}" destId="{D84DBEB6-06A3-4AFD-9B6D-88EE20833955}" srcOrd="0" destOrd="0" presId="urn:microsoft.com/office/officeart/2016/7/layout/HorizontalActionList"/>
    <dgm:cxn modelId="{2250A159-78A3-434C-8CB3-DA26963D789B}" type="presParOf" srcId="{FB88E46E-0C9B-4BB0-AA7B-F92ACF170732}" destId="{9CF51501-A483-4813-8E1F-134A03680080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84EC9-ED58-4FD0-883B-81B9057ED6D0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(22) Conventional Treatment Plants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sp:txBody>
      <dsp:txXfrm>
        <a:off x="0" y="39687"/>
        <a:ext cx="3286125" cy="1971675"/>
      </dsp:txXfrm>
    </dsp:sp>
    <dsp:sp modelId="{D9501A91-FB82-47D8-8A9C-85BC0554C8CC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(3) Direct Filtration Plants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sp:txBody>
      <dsp:txXfrm>
        <a:off x="3614737" y="39687"/>
        <a:ext cx="3286125" cy="1971675"/>
      </dsp:txXfrm>
    </dsp:sp>
    <dsp:sp modelId="{DA5588D8-85C2-49BF-9898-2CC8C504176B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(2) Dissolved Air Flotation (DAF) with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sp:txBody>
      <dsp:txXfrm>
        <a:off x="7229475" y="39687"/>
        <a:ext cx="3286125" cy="1971675"/>
      </dsp:txXfrm>
    </dsp:sp>
    <dsp:sp modelId="{8565D187-C2DE-46AF-AD4B-B3C5FF85B918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(8) Trident &amp; Roberts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Absorption/Contact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Media Filtration</a:t>
          </a:r>
        </a:p>
      </dsp:txBody>
      <dsp:txXfrm>
        <a:off x="0" y="2339975"/>
        <a:ext cx="3286125" cy="1971675"/>
      </dsp:txXfrm>
    </dsp:sp>
    <dsp:sp modelId="{E15B17FE-22CF-4754-9407-1E97A308DDB8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(2) Actiflo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(ballast sand)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Media Filtration</a:t>
          </a:r>
        </a:p>
      </dsp:txBody>
      <dsp:txXfrm>
        <a:off x="3614737" y="2339975"/>
        <a:ext cx="3286125" cy="1971675"/>
      </dsp:txXfrm>
    </dsp:sp>
    <dsp:sp modelId="{C5C26F5A-2F4F-4E43-8ABF-99E7E022D795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(8) Alternative Technologies Roughing Contact Clarifier/Media Filtration &amp;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Inline Filtration</a:t>
          </a:r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45418-3672-4716-B388-3F8C3E873D41}">
      <dsp:nvSpPr>
        <dsp:cNvPr id="0" name=""/>
        <dsp:cNvSpPr/>
      </dsp:nvSpPr>
      <dsp:spPr>
        <a:xfrm>
          <a:off x="0" y="2393"/>
          <a:ext cx="5458215" cy="2685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500" kern="1200" dirty="0"/>
            <a:t>20-30 sec </a:t>
          </a:r>
        </a:p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500" kern="1200" dirty="0"/>
            <a:t>Flash Mix </a:t>
          </a:r>
        </a:p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500" kern="1200" dirty="0"/>
            <a:t>(200 RPM)</a:t>
          </a:r>
        </a:p>
      </dsp:txBody>
      <dsp:txXfrm>
        <a:off x="131078" y="133471"/>
        <a:ext cx="5196059" cy="2422994"/>
      </dsp:txXfrm>
    </dsp:sp>
    <dsp:sp modelId="{F115A59A-7D50-41FA-A755-7BC734166B01}">
      <dsp:nvSpPr>
        <dsp:cNvPr id="0" name=""/>
        <dsp:cNvSpPr/>
      </dsp:nvSpPr>
      <dsp:spPr>
        <a:xfrm>
          <a:off x="0" y="2817143"/>
          <a:ext cx="5458215" cy="2685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500" kern="1200" dirty="0">
              <a:latin typeface="Arial" panose="020B0604020202020204" pitchFamily="34" charset="0"/>
              <a:cs typeface="Arial" panose="020B0604020202020204" pitchFamily="34" charset="0"/>
            </a:rPr>
            <a:t>5 minutes </a:t>
          </a:r>
        </a:p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500" kern="1200" dirty="0">
              <a:latin typeface="Arial" panose="020B0604020202020204" pitchFamily="34" charset="0"/>
              <a:cs typeface="Arial" panose="020B0604020202020204" pitchFamily="34" charset="0"/>
            </a:rPr>
            <a:t>Floc Mix </a:t>
          </a:r>
        </a:p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500" kern="1200" dirty="0">
              <a:latin typeface="Arial" panose="020B0604020202020204" pitchFamily="34" charset="0"/>
              <a:cs typeface="Arial" panose="020B0604020202020204" pitchFamily="34" charset="0"/>
            </a:rPr>
            <a:t>(20-30 RPM)</a:t>
          </a:r>
        </a:p>
      </dsp:txBody>
      <dsp:txXfrm>
        <a:off x="131078" y="2948221"/>
        <a:ext cx="5196059" cy="24229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09EF7-33C3-4933-8B98-37C89C7429AC}">
      <dsp:nvSpPr>
        <dsp:cNvPr id="0" name=""/>
        <dsp:cNvSpPr/>
      </dsp:nvSpPr>
      <dsp:spPr>
        <a:xfrm>
          <a:off x="7438" y="201379"/>
          <a:ext cx="2544259" cy="7632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Keep it Simple</a:t>
          </a:r>
        </a:p>
      </dsp:txBody>
      <dsp:txXfrm>
        <a:off x="7438" y="201379"/>
        <a:ext cx="2544259" cy="763277"/>
      </dsp:txXfrm>
    </dsp:sp>
    <dsp:sp modelId="{D2F85149-6044-40C8-8029-7CFAE9A641FD}">
      <dsp:nvSpPr>
        <dsp:cNvPr id="0" name=""/>
        <dsp:cNvSpPr/>
      </dsp:nvSpPr>
      <dsp:spPr>
        <a:xfrm>
          <a:off x="7438" y="964657"/>
          <a:ext cx="2544259" cy="31853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Don’t obsess in trying to model jar testing with plant mixing energies and contact times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Goal is to mix the chemical and form a floc (fast/slow mixing)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38" y="964657"/>
        <a:ext cx="2544259" cy="3185300"/>
      </dsp:txXfrm>
    </dsp:sp>
    <dsp:sp modelId="{505740CA-EAFE-4D76-B538-F7B3B433DDDE}">
      <dsp:nvSpPr>
        <dsp:cNvPr id="0" name=""/>
        <dsp:cNvSpPr/>
      </dsp:nvSpPr>
      <dsp:spPr>
        <a:xfrm>
          <a:off x="2659592" y="201379"/>
          <a:ext cx="2544259" cy="7632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Measurements</a:t>
          </a:r>
        </a:p>
      </dsp:txBody>
      <dsp:txXfrm>
        <a:off x="2659592" y="201379"/>
        <a:ext cx="2544259" cy="763277"/>
      </dsp:txXfrm>
    </dsp:sp>
    <dsp:sp modelId="{F2EAD854-314A-4894-A343-2DF38A80F0E1}">
      <dsp:nvSpPr>
        <dsp:cNvPr id="0" name=""/>
        <dsp:cNvSpPr/>
      </dsp:nvSpPr>
      <dsp:spPr>
        <a:xfrm>
          <a:off x="2659592" y="964657"/>
          <a:ext cx="2544259" cy="31853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Filtrate NTU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Filtrate %UVT/UVA  Settled NTU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Don’t rely on visual floc formation and settleability as optimum dose</a:t>
          </a:r>
        </a:p>
      </dsp:txBody>
      <dsp:txXfrm>
        <a:off x="2659592" y="964657"/>
        <a:ext cx="2544259" cy="3185300"/>
      </dsp:txXfrm>
    </dsp:sp>
    <dsp:sp modelId="{18740BA6-0444-4943-83E4-D5D6AD4F0F76}">
      <dsp:nvSpPr>
        <dsp:cNvPr id="0" name=""/>
        <dsp:cNvSpPr/>
      </dsp:nvSpPr>
      <dsp:spPr>
        <a:xfrm>
          <a:off x="5311747" y="201379"/>
          <a:ext cx="2544259" cy="7632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Evaluate</a:t>
          </a:r>
        </a:p>
      </dsp:txBody>
      <dsp:txXfrm>
        <a:off x="5311747" y="201379"/>
        <a:ext cx="2544259" cy="763277"/>
      </dsp:txXfrm>
    </dsp:sp>
    <dsp:sp modelId="{C941A9E1-464D-4649-9A99-F3CB46663E1A}">
      <dsp:nvSpPr>
        <dsp:cNvPr id="0" name=""/>
        <dsp:cNvSpPr/>
      </dsp:nvSpPr>
      <dsp:spPr>
        <a:xfrm>
          <a:off x="5311747" y="964657"/>
          <a:ext cx="2544259" cy="31853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Evaluate results and determine next course of action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11747" y="964657"/>
        <a:ext cx="2544259" cy="3185300"/>
      </dsp:txXfrm>
    </dsp:sp>
    <dsp:sp modelId="{D84DBEB6-06A3-4AFD-9B6D-88EE20833955}">
      <dsp:nvSpPr>
        <dsp:cNvPr id="0" name=""/>
        <dsp:cNvSpPr/>
      </dsp:nvSpPr>
      <dsp:spPr>
        <a:xfrm>
          <a:off x="7963901" y="201379"/>
          <a:ext cx="2544259" cy="7632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Repeat</a:t>
          </a:r>
        </a:p>
      </dsp:txBody>
      <dsp:txXfrm>
        <a:off x="7963901" y="201379"/>
        <a:ext cx="2544259" cy="763277"/>
      </dsp:txXfrm>
    </dsp:sp>
    <dsp:sp modelId="{9CF51501-A483-4813-8E1F-134A03680080}">
      <dsp:nvSpPr>
        <dsp:cNvPr id="0" name=""/>
        <dsp:cNvSpPr/>
      </dsp:nvSpPr>
      <dsp:spPr>
        <a:xfrm>
          <a:off x="7963901" y="964657"/>
          <a:ext cx="2544259" cy="31853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Once optimum dose is found, repeat test for confirmation.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63901" y="964657"/>
        <a:ext cx="2544259" cy="3185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69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97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52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4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61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2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90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1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9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71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1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53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8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5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0" y="3371851"/>
            <a:ext cx="9144000" cy="691765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63" y="2613523"/>
            <a:ext cx="3719509" cy="488355"/>
          </a:xfrm>
          <a:prstGeom prst="rect">
            <a:avLst/>
          </a:prstGeom>
        </p:spPr>
      </p:pic>
      <p:sp>
        <p:nvSpPr>
          <p:cNvPr id="7" name="TextBox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30562" y="3467861"/>
            <a:ext cx="40530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March 23-24,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35580-D125-49F2-8F72-6E3C7C58E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57" y="1927274"/>
            <a:ext cx="5178419" cy="3163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CF3FCB-A0A3-4853-A183-43F521396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9575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68" y="118720"/>
            <a:ext cx="9417377" cy="132358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Filterability Sensitivity Performance –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Plant ID: COB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min/Jar)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410266"/>
              </p:ext>
            </p:extLst>
          </p:nvPr>
        </p:nvGraphicFramePr>
        <p:xfrm>
          <a:off x="622169" y="1479757"/>
          <a:ext cx="9417378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5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82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2021386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2021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386">
                  <a:extLst>
                    <a:ext uri="{9D8B030D-6E8A-4147-A177-3AD203B41FA5}">
                      <a16:colId xmlns:a16="http://schemas.microsoft.com/office/drawing/2014/main" val="11663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Fair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Fair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86168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Fair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67207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76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68" y="118720"/>
            <a:ext cx="9417377" cy="132358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Filterability Sensitivity Performance –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Plant ID: HRCSD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min/Jar)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422835"/>
              </p:ext>
            </p:extLst>
          </p:nvPr>
        </p:nvGraphicFramePr>
        <p:xfrm>
          <a:off x="622169" y="1479757"/>
          <a:ext cx="9417378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5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82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2021386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2021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386">
                  <a:extLst>
                    <a:ext uri="{9D8B030D-6E8A-4147-A177-3AD203B41FA5}">
                      <a16:colId xmlns:a16="http://schemas.microsoft.com/office/drawing/2014/main" val="11663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Very Weak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Very Weak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86168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Weak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4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207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60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28" y="238539"/>
            <a:ext cx="11039266" cy="1434415"/>
          </a:xfrm>
        </p:spPr>
        <p:txBody>
          <a:bodyPr anchor="b"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UVT/UVA Instrument,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pathlength 10 or 40 mm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2132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A9D2A-1A1D-4D6A-A525-BAB38D62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UV-Absorption Analysis</a:t>
            </a:r>
            <a:endParaRPr lang="en-US" sz="5400" dirty="0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DA62-DC6C-4D6D-928B-34C510AF5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45256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Surrogate for predicting indirect DOC reduction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Compares different jar testing coagulants and doses for best indirect DOC reduction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Systems with DPB issues, UVA measures are critical for determining optimum coagulant and dose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 measurements: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Source (0.4 um Isopore filter)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Filtrate water from each tested jar (1.2 um Isopore filter)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UVA Analysis: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minutes per Jar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complete and record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141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72C29D9-3B33-4417-A641-375025715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76495"/>
              </p:ext>
            </p:extLst>
          </p:nvPr>
        </p:nvGraphicFramePr>
        <p:xfrm>
          <a:off x="1767663" y="177553"/>
          <a:ext cx="8656674" cy="639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C37A0CC-BDB9-4C2B-9FDA-0F7C11DE78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Chart – Indirect DOC Reduction</a:t>
            </a:r>
          </a:p>
        </p:txBody>
      </p:sp>
    </p:spTree>
    <p:extLst>
      <p:ext uri="{BB962C8B-B14F-4D97-AF65-F5344CB8AC3E}">
        <p14:creationId xmlns:p14="http://schemas.microsoft.com/office/powerpoint/2010/main" val="2888742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A9D2A-1A1D-4D6A-A525-BAB38D62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Settleability Analysis</a:t>
            </a:r>
            <a:endParaRPr lang="en-US" sz="5400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DA62-DC6C-4D6D-928B-34C510AF5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 conducted for plants with settling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Relative performance measurements between each jar based on coagulant type, dose and </a:t>
            </a: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flocculation duration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Samples collected 25 minutes from the end of the flocculation period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Settleability Analysis: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minutes per Jar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sample, complete and record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05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BB23-5EF6-4F6F-B353-8BBBE446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076"/>
            <a:ext cx="10515600" cy="8763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Procedures and Analysis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165075-91C4-429D-9A17-3D923A51AD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765524"/>
              </p:ext>
            </p:extLst>
          </p:nvPr>
        </p:nvGraphicFramePr>
        <p:xfrm>
          <a:off x="142875" y="1431927"/>
          <a:ext cx="1142381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935">
                  <a:extLst>
                    <a:ext uri="{9D8B030D-6E8A-4147-A177-3AD203B41FA5}">
                      <a16:colId xmlns:a16="http://schemas.microsoft.com/office/drawing/2014/main" val="255270195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99103967"/>
                    </a:ext>
                  </a:extLst>
                </a:gridCol>
                <a:gridCol w="3431727">
                  <a:extLst>
                    <a:ext uri="{9D8B030D-6E8A-4147-A177-3AD203B41FA5}">
                      <a16:colId xmlns:a16="http://schemas.microsoft.com/office/drawing/2014/main" val="1400912065"/>
                    </a:ext>
                  </a:extLst>
                </a:gridCol>
                <a:gridCol w="2855954">
                  <a:extLst>
                    <a:ext uri="{9D8B030D-6E8A-4147-A177-3AD203B41FA5}">
                      <a16:colId xmlns:a16="http://schemas.microsoft.com/office/drawing/2014/main" val="640702652"/>
                    </a:ext>
                  </a:extLst>
                </a:gridCol>
              </a:tblGrid>
              <a:tr h="2470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Flash Mix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 RPM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(20-30 sec)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Flocculation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20-30 RPM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 min)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Filterability &amp; Filtrate %UVT/UVA Analysis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Settleability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Analysis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10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Pipette coagulant into each jar.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Floc for 5 minutes.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Lift paddles and lock.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Sample at end of flocculation period for plants without settling.  Wait 5 minutes for plants with settling.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After 25 minutes of settling, measure settled water turbidity. 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57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765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322F-5467-4C2A-B765-7E5847E5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for a Four-Jar Mixer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C8F9F-42BD-41E2-B8CE-A7363DC2E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9" y="1825625"/>
            <a:ext cx="111047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minutes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complete jar testing and analysis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½ minutes of jar testing (20-30 sec, 200 RPM; 5 min, 20-30 RPM)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5-minute wait before 25 mL of water is drawn from each jar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 minutes Analysis:	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Filtrate Turbidity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Filtrate %UVT/UVA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%UVA Reduction (source to treated, calc.)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minutes: Settled Water sampled from each jar and turbidity measurements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44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4E388-70A7-4E9E-A6F2-0B10D9802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 </a:t>
            </a:r>
            <a:endParaRPr lang="en-US" sz="2400" dirty="0"/>
          </a:p>
        </p:txBody>
      </p:sp>
      <p:pic>
        <p:nvPicPr>
          <p:cNvPr id="4" name="Picture 3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1A6C52E2-F949-4AA6-B0F3-4CE49F6D6B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99" b="22779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61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E02DB-D22B-4FEA-9816-BB0D95C0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7" y="5186423"/>
            <a:ext cx="11556459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872FD876-91E8-41A7-B76E-64A86B27EA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59" b="19619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9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782" y="5091762"/>
            <a:ext cx="7788692" cy="1264588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TESTING MADE EASY 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CA-NV AWWA OPERATOR SYMPOSIUM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24, 2021</a:t>
            </a:r>
          </a:p>
        </p:txBody>
      </p:sp>
      <p:pic>
        <p:nvPicPr>
          <p:cNvPr id="6" name="Picture 5" descr="Image of four 1-liters jars during flocculation.">
            <a:extLst>
              <a:ext uri="{FF2B5EF4-FFF2-40B4-BE49-F238E27FC236}">
                <a16:creationId xmlns:a16="http://schemas.microsoft.com/office/drawing/2014/main" id="{5DA35CAE-DC4E-4002-957F-018CA2CFCB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733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3B570-1ED1-47DF-82A4-D593A308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/>
          </a:p>
        </p:txBody>
      </p:sp>
      <p:pic>
        <p:nvPicPr>
          <p:cNvPr id="8" name="Picture 7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60B4AEBC-B691-4ED1-A64C-D6F0BD732B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54" b="20324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ACB23A7-362F-44A3-96B2-6EC86D591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9971" y="19046"/>
            <a:ext cx="2361096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coagulant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75.9%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041D36-A813-4BCD-9BB0-104C9EA4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82328" y="19049"/>
            <a:ext cx="2361096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coagulant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80.2%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64F620-6C40-4F4B-9104-44093EB3B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31002" y="19048"/>
            <a:ext cx="2361096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coagulant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84.0%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EED6BC-2BDE-4133-91BA-B21AF89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92155" y="19047"/>
            <a:ext cx="2361096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coagulant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94.7%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87.7%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</p:spTree>
    <p:extLst>
      <p:ext uri="{BB962C8B-B14F-4D97-AF65-F5344CB8AC3E}">
        <p14:creationId xmlns:p14="http://schemas.microsoft.com/office/powerpoint/2010/main" val="225636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Image of person drawing off water from a jar.">
            <a:extLst>
              <a:ext uri="{FF2B5EF4-FFF2-40B4-BE49-F238E27FC236}">
                <a16:creationId xmlns:a16="http://schemas.microsoft.com/office/drawing/2014/main" id="{406028D1-BE3F-49AD-9CB9-82424D902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44C7B8-8390-47B9-9299-707365B7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6143348"/>
            <a:ext cx="6973204" cy="5770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Filterability (25 mL syringed)</a:t>
            </a:r>
          </a:p>
        </p:txBody>
      </p:sp>
    </p:spTree>
    <p:extLst>
      <p:ext uri="{BB962C8B-B14F-4D97-AF65-F5344CB8AC3E}">
        <p14:creationId xmlns:p14="http://schemas.microsoft.com/office/powerpoint/2010/main" val="1017541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Filterability and UVT/UVA Analysis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Flocculated water is pushed through a 1.2 um absolute Isopore membrane (drip-rate) and measured for turbidity.</a:t>
            </a:r>
          </a:p>
          <a:p>
            <a:pPr marL="2286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Water from cuvette is transferred to UVT/UVA cuvette for measurements.</a:t>
            </a:r>
          </a:p>
        </p:txBody>
      </p:sp>
      <p:sp>
        <p:nvSpPr>
          <p:cNvPr id="101" name="Oval 94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: Shape 9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 bwMode="auto">
          <a:xfrm>
            <a:off x="5969353" y="2850836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400678-E3AF-4C5F-BD87-F98CF5CF3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03" name="Freeform: Shape 98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BCED8E04-2DF7-4636-89A4-97534EF928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601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DEE2B-8C26-494F-A970-8619DEC6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Settleability Test</a:t>
            </a:r>
          </a:p>
        </p:txBody>
      </p:sp>
      <p:sp>
        <p:nvSpPr>
          <p:cNvPr id="48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" name="Content Placeholder 4" descr="Image of settleability sampling.">
            <a:extLst>
              <a:ext uri="{FF2B5EF4-FFF2-40B4-BE49-F238E27FC236}">
                <a16:creationId xmlns:a16="http://schemas.microsoft.com/office/drawing/2014/main" id="{30E406EF-4471-41D7-AE1B-E0BECB079E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0657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5291A6-4D75-42F2-AD3C-7F8D3C227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Jar Test - Flash and Flocculation RPM &amp; Durations</a:t>
            </a:r>
            <a:endParaRPr lang="en-US" sz="4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B019034-5B8E-456C-9990-96C730F1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699519"/>
              </p:ext>
            </p:extLst>
          </p:nvPr>
        </p:nvGraphicFramePr>
        <p:xfrm>
          <a:off x="6099047" y="621792"/>
          <a:ext cx="5458215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478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CAAB8-7539-4F2B-8167-D991C1A9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Impact of Flash Mixing –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48401-814A-4062-93F4-ECF63A565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69055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Inadequate flash mixing can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negatively impact settleability performance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affect filterability in some cases (site specific)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affect on indirect DOC reduction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testing:  20-30 seconds (200 RPM) is adequate for dispersing coagulant</a:t>
            </a:r>
          </a:p>
        </p:txBody>
      </p:sp>
      <p:pic>
        <p:nvPicPr>
          <p:cNvPr id="5" name="Picture 4" descr="Diagram of the flash mix chamber">
            <a:extLst>
              <a:ext uri="{FF2B5EF4-FFF2-40B4-BE49-F238E27FC236}">
                <a16:creationId xmlns:a16="http://schemas.microsoft.com/office/drawing/2014/main" id="{6BDF4C9F-C563-4DCF-8531-E3D22C042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3974" y="168876"/>
            <a:ext cx="3777974" cy="263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lash Mixing: Instomix">
            <a:extLst>
              <a:ext uri="{FF2B5EF4-FFF2-40B4-BE49-F238E27FC236}">
                <a16:creationId xmlns:a16="http://schemas.microsoft.com/office/drawing/2014/main" id="{2A19EF30-982B-411A-867A-A8D02830A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4" r="2" b="2738"/>
          <a:stretch/>
        </p:blipFill>
        <p:spPr bwMode="auto">
          <a:xfrm>
            <a:off x="7703973" y="3388942"/>
            <a:ext cx="4294419" cy="259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919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7B292-09FE-4267-998C-79C0ECFD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93" y="103696"/>
            <a:ext cx="11228107" cy="83898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Duration (0 – 60 seconds)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89E2F4D-4C98-46DA-86EF-37E9A7BEE0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064749"/>
              </p:ext>
            </p:extLst>
          </p:nvPr>
        </p:nvGraphicFramePr>
        <p:xfrm>
          <a:off x="113121" y="1024347"/>
          <a:ext cx="11538410" cy="5284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4317">
                  <a:extLst>
                    <a:ext uri="{9D8B030D-6E8A-4147-A177-3AD203B41FA5}">
                      <a16:colId xmlns:a16="http://schemas.microsoft.com/office/drawing/2014/main" val="2486499669"/>
                    </a:ext>
                  </a:extLst>
                </a:gridCol>
                <a:gridCol w="1446299">
                  <a:extLst>
                    <a:ext uri="{9D8B030D-6E8A-4147-A177-3AD203B41FA5}">
                      <a16:colId xmlns:a16="http://schemas.microsoft.com/office/drawing/2014/main" val="1800324825"/>
                    </a:ext>
                  </a:extLst>
                </a:gridCol>
                <a:gridCol w="1446299">
                  <a:extLst>
                    <a:ext uri="{9D8B030D-6E8A-4147-A177-3AD203B41FA5}">
                      <a16:colId xmlns:a16="http://schemas.microsoft.com/office/drawing/2014/main" val="2602221281"/>
                    </a:ext>
                  </a:extLst>
                </a:gridCol>
                <a:gridCol w="1446299">
                  <a:extLst>
                    <a:ext uri="{9D8B030D-6E8A-4147-A177-3AD203B41FA5}">
                      <a16:colId xmlns:a16="http://schemas.microsoft.com/office/drawing/2014/main" val="71777853"/>
                    </a:ext>
                  </a:extLst>
                </a:gridCol>
                <a:gridCol w="1446299">
                  <a:extLst>
                    <a:ext uri="{9D8B030D-6E8A-4147-A177-3AD203B41FA5}">
                      <a16:colId xmlns:a16="http://schemas.microsoft.com/office/drawing/2014/main" val="3390527494"/>
                    </a:ext>
                  </a:extLst>
                </a:gridCol>
                <a:gridCol w="1446299">
                  <a:extLst>
                    <a:ext uri="{9D8B030D-6E8A-4147-A177-3AD203B41FA5}">
                      <a16:colId xmlns:a16="http://schemas.microsoft.com/office/drawing/2014/main" val="2879607586"/>
                    </a:ext>
                  </a:extLst>
                </a:gridCol>
                <a:gridCol w="1446299">
                  <a:extLst>
                    <a:ext uri="{9D8B030D-6E8A-4147-A177-3AD203B41FA5}">
                      <a16:colId xmlns:a16="http://schemas.microsoft.com/office/drawing/2014/main" val="2081864532"/>
                    </a:ext>
                  </a:extLst>
                </a:gridCol>
                <a:gridCol w="1446299">
                  <a:extLst>
                    <a:ext uri="{9D8B030D-6E8A-4147-A177-3AD203B41FA5}">
                      <a16:colId xmlns:a16="http://schemas.microsoft.com/office/drawing/2014/main" val="4019479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Flash,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Coag mg/L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Filtrate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NTU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Filtrate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%UVT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Filtrate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UVA/cm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Settled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91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SW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8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SW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56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CW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89.4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0.28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6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CW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89.2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113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CW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89.3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98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CW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89.2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0.26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84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GTD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97.8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GTD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97.2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0.012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645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SC41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8.0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0.13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96.8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0.014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7.0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35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SC41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8.0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0.10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96.6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0.015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4.8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970131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F3F1B7-9BC4-4441-91C8-6E01ECE90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4843" y="3325159"/>
            <a:ext cx="119814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62ED38-958A-485C-B388-39643AEFA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0533" y="4806741"/>
            <a:ext cx="119814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05DE6D-08AF-4E2B-8338-446FC7BD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3395" y="5543604"/>
            <a:ext cx="119814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EBA57440-0075-469F-8F91-96730B21C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7601" y="3325159"/>
            <a:ext cx="829994" cy="148158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A47783-B5B9-4D1A-B6F4-5800245B4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6264" y="2560213"/>
            <a:ext cx="829994" cy="74472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3855E7-7D35-4271-8B94-E7D2C27C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7832" y="4795935"/>
            <a:ext cx="829994" cy="74472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FB95B3-70C1-494B-86F4-FF64692E4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7681" y="5542225"/>
            <a:ext cx="829994" cy="74472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29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CAAB8-7539-4F2B-8167-D991C1A9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03"/>
            <a:ext cx="6934200" cy="133083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Impact of Flocculation Duration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48401-814A-4062-93F4-ECF63A565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4791072" cy="390858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Flocculation duration only impacts settleability performance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Filterability and Indirect DOC reduction are not affected by flocculation duration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testing:  5 minutes (20 - 30 RPM) is adequate for floc formation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pply These 5 Secret Techniques To Improve Your Water Treatment Systems –  Escarpment Fund">
            <a:extLst>
              <a:ext uri="{FF2B5EF4-FFF2-40B4-BE49-F238E27FC236}">
                <a16:creationId xmlns:a16="http://schemas.microsoft.com/office/drawing/2014/main" id="{87DF6FB7-D2DD-418E-A392-61147BD52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2930" y="1970116"/>
            <a:ext cx="6155141" cy="29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30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7B292-09FE-4267-998C-79C0ECFD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93" y="103696"/>
            <a:ext cx="11228107" cy="84841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Flocculation Duration (3 – 40 minutes)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89E2F4D-4C98-46DA-86EF-37E9A7BEE0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137225"/>
              </p:ext>
            </p:extLst>
          </p:nvPr>
        </p:nvGraphicFramePr>
        <p:xfrm>
          <a:off x="113121" y="1024347"/>
          <a:ext cx="11953186" cy="562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1962">
                  <a:extLst>
                    <a:ext uri="{9D8B030D-6E8A-4147-A177-3AD203B41FA5}">
                      <a16:colId xmlns:a16="http://schemas.microsoft.com/office/drawing/2014/main" val="2486499669"/>
                    </a:ext>
                  </a:extLst>
                </a:gridCol>
                <a:gridCol w="1331403">
                  <a:extLst>
                    <a:ext uri="{9D8B030D-6E8A-4147-A177-3AD203B41FA5}">
                      <a16:colId xmlns:a16="http://schemas.microsoft.com/office/drawing/2014/main" val="1800324825"/>
                    </a:ext>
                  </a:extLst>
                </a:gridCol>
                <a:gridCol w="1331403">
                  <a:extLst>
                    <a:ext uri="{9D8B030D-6E8A-4147-A177-3AD203B41FA5}">
                      <a16:colId xmlns:a16="http://schemas.microsoft.com/office/drawing/2014/main" val="2602221281"/>
                    </a:ext>
                  </a:extLst>
                </a:gridCol>
                <a:gridCol w="1331403">
                  <a:extLst>
                    <a:ext uri="{9D8B030D-6E8A-4147-A177-3AD203B41FA5}">
                      <a16:colId xmlns:a16="http://schemas.microsoft.com/office/drawing/2014/main" val="1396873451"/>
                    </a:ext>
                  </a:extLst>
                </a:gridCol>
                <a:gridCol w="1331403">
                  <a:extLst>
                    <a:ext uri="{9D8B030D-6E8A-4147-A177-3AD203B41FA5}">
                      <a16:colId xmlns:a16="http://schemas.microsoft.com/office/drawing/2014/main" val="71777853"/>
                    </a:ext>
                  </a:extLst>
                </a:gridCol>
                <a:gridCol w="1331403">
                  <a:extLst>
                    <a:ext uri="{9D8B030D-6E8A-4147-A177-3AD203B41FA5}">
                      <a16:colId xmlns:a16="http://schemas.microsoft.com/office/drawing/2014/main" val="3390527494"/>
                    </a:ext>
                  </a:extLst>
                </a:gridCol>
                <a:gridCol w="1331403">
                  <a:extLst>
                    <a:ext uri="{9D8B030D-6E8A-4147-A177-3AD203B41FA5}">
                      <a16:colId xmlns:a16="http://schemas.microsoft.com/office/drawing/2014/main" val="2879607586"/>
                    </a:ext>
                  </a:extLst>
                </a:gridCol>
                <a:gridCol w="1331403">
                  <a:extLst>
                    <a:ext uri="{9D8B030D-6E8A-4147-A177-3AD203B41FA5}">
                      <a16:colId xmlns:a16="http://schemas.microsoft.com/office/drawing/2014/main" val="2081864532"/>
                    </a:ext>
                  </a:extLst>
                </a:gridCol>
                <a:gridCol w="1331403">
                  <a:extLst>
                    <a:ext uri="{9D8B030D-6E8A-4147-A177-3AD203B41FA5}">
                      <a16:colId xmlns:a16="http://schemas.microsoft.com/office/drawing/2014/main" val="4019479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Flash,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Mix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Coag/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Filtrate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NTU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Filtrate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%UVT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Filtrate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UVA/cm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Settled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91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38/37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1.87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84057"/>
                  </a:ext>
                </a:extLst>
              </a:tr>
              <a:tr h="480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38/37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56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38/37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0.82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67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38/37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174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29/2.9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91.7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0.038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305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29/2.9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91.8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0.037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0.22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568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29/2.9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91.8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0.037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771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CLO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6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CLO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113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CLO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98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CLO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84121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E072C3-1D6F-4D13-9FA9-FABECFAF4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265" y="4052595"/>
            <a:ext cx="119814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667027-900C-4D58-82A7-38F7AA13A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5114" y="5185386"/>
            <a:ext cx="119814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ED4BEB-E70B-4AD1-B26D-6E1D80E6E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1483" y="2602750"/>
            <a:ext cx="1269506" cy="405023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37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EEB6B4-2EE2-4F5D-93B7-B5199B98C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32" y="1719047"/>
            <a:ext cx="2560320" cy="3413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AE4E90-6637-4E75-A559-4446FE28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631" y="1747029"/>
            <a:ext cx="2560320" cy="3357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4C71DF-F56D-4ADE-AA2C-630E7E4B0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726" y="1779419"/>
            <a:ext cx="2560320" cy="3293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4CF029-BD88-41A4-A978-54E1DB85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662" y="1859982"/>
            <a:ext cx="2560320" cy="313188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7E0463F-5EA9-4338-B639-5BE845F2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1725"/>
          </a:xfrm>
        </p:spPr>
        <p:txBody>
          <a:bodyPr/>
          <a:lstStyle/>
          <a:p>
            <a:r>
              <a:rPr lang="en-US" dirty="0"/>
              <a:t>Seasonal Shift in Primary Source Water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DE42C3CB-6568-4866-B2C6-D0BFCF7FAF45}"/>
              </a:ext>
            </a:extLst>
          </p:cNvPr>
          <p:cNvSpPr txBox="1">
            <a:spLocks/>
          </p:cNvSpPr>
          <p:nvPr/>
        </p:nvSpPr>
        <p:spPr>
          <a:xfrm>
            <a:off x="707011" y="5280025"/>
            <a:ext cx="2016748" cy="1101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Uneventful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BEF2594E-8213-4141-B47A-92DFD14C265F}"/>
              </a:ext>
            </a:extLst>
          </p:cNvPr>
          <p:cNvSpPr txBox="1">
            <a:spLocks/>
          </p:cNvSpPr>
          <p:nvPr/>
        </p:nvSpPr>
        <p:spPr>
          <a:xfrm>
            <a:off x="3633449" y="5280024"/>
            <a:ext cx="2225700" cy="1101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Algal Bloom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(Microcystin)</a:t>
            </a:r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id="{9B11648D-4285-4952-AF28-4725116FE81E}"/>
              </a:ext>
            </a:extLst>
          </p:cNvPr>
          <p:cNvSpPr txBox="1">
            <a:spLocks/>
          </p:cNvSpPr>
          <p:nvPr/>
        </p:nvSpPr>
        <p:spPr>
          <a:xfrm>
            <a:off x="6965893" y="5280025"/>
            <a:ext cx="1502714" cy="1101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Rain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</a:p>
        </p:txBody>
      </p:sp>
      <p:sp>
        <p:nvSpPr>
          <p:cNvPr id="23" name="Title 5">
            <a:extLst>
              <a:ext uri="{FF2B5EF4-FFF2-40B4-BE49-F238E27FC236}">
                <a16:creationId xmlns:a16="http://schemas.microsoft.com/office/drawing/2014/main" id="{EDBD21DD-1DAE-45FB-AA32-BDBFBF15675B}"/>
              </a:ext>
            </a:extLst>
          </p:cNvPr>
          <p:cNvSpPr txBox="1">
            <a:spLocks/>
          </p:cNvSpPr>
          <p:nvPr/>
        </p:nvSpPr>
        <p:spPr>
          <a:xfrm>
            <a:off x="9488222" y="5285207"/>
            <a:ext cx="2301900" cy="1101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Algal Bloom (Lyngbya)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9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DC22-B665-4C7F-B5CE-B4E31E0B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9BBA5-D1A2-4ABC-9EBC-3C42591A9B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Testing –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Application, Research &amp; Assistance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Testing Equipment/Tools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Filterability,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UVT/UVA &amp; Settleability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Charged Analyzer (LCA)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1D3EC-3BD8-4FBC-9C38-6EF131E64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019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Overdosing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Under Dosing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 with/without Acid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With/without Pre-Oxidation (Ozone/NaOCl/KMnO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Pre-cursor Reduction Optimization (TTHM/HAA5)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Filtrate Chlorine Decay Rate</a:t>
            </a:r>
          </a:p>
        </p:txBody>
      </p:sp>
    </p:spTree>
    <p:extLst>
      <p:ext uri="{BB962C8B-B14F-4D97-AF65-F5344CB8AC3E}">
        <p14:creationId xmlns:p14="http://schemas.microsoft.com/office/powerpoint/2010/main" val="1828079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Image of LCA.">
            <a:extLst>
              <a:ext uri="{FF2B5EF4-FFF2-40B4-BE49-F238E27FC236}">
                <a16:creationId xmlns:a16="http://schemas.microsoft.com/office/drawing/2014/main" id="{D7BF81C7-E464-47A8-92E3-82AAD935AC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23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Used to determine coagulant demand of a source water entering the treatment plant.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Liter of source water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Automatic titrates coagulant to charge neutralization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Tool used for determining starting coagulant dose range for jar testing</a:t>
            </a:r>
          </a:p>
        </p:txBody>
      </p:sp>
    </p:spTree>
    <p:extLst>
      <p:ext uri="{BB962C8B-B14F-4D97-AF65-F5344CB8AC3E}">
        <p14:creationId xmlns:p14="http://schemas.microsoft.com/office/powerpoint/2010/main" val="391535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6D4843-5F3B-47F3-A1C8-BC52DB177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/>
        </p:nvGraphicFramePr>
        <p:xfrm>
          <a:off x="561975" y="37317"/>
          <a:ext cx="11155543" cy="6749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703">
                  <a:extLst>
                    <a:ext uri="{9D8B030D-6E8A-4147-A177-3AD203B41FA5}">
                      <a16:colId xmlns:a16="http://schemas.microsoft.com/office/drawing/2014/main" val="211313751"/>
                    </a:ext>
                  </a:extLst>
                </a:gridCol>
                <a:gridCol w="2130458">
                  <a:extLst>
                    <a:ext uri="{9D8B030D-6E8A-4147-A177-3AD203B41FA5}">
                      <a16:colId xmlns:a16="http://schemas.microsoft.com/office/drawing/2014/main" val="406286543"/>
                    </a:ext>
                  </a:extLst>
                </a:gridCol>
                <a:gridCol w="2168165">
                  <a:extLst>
                    <a:ext uri="{9D8B030D-6E8A-4147-A177-3AD203B41FA5}">
                      <a16:colId xmlns:a16="http://schemas.microsoft.com/office/drawing/2014/main" val="2856526004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2146479448"/>
                    </a:ext>
                  </a:extLst>
                </a:gridCol>
                <a:gridCol w="2168165">
                  <a:extLst>
                    <a:ext uri="{9D8B030D-6E8A-4147-A177-3AD203B41FA5}">
                      <a16:colId xmlns:a16="http://schemas.microsoft.com/office/drawing/2014/main" val="3590561845"/>
                    </a:ext>
                  </a:extLst>
                </a:gridCol>
                <a:gridCol w="2253007">
                  <a:extLst>
                    <a:ext uri="{9D8B030D-6E8A-4147-A177-3AD203B41FA5}">
                      <a16:colId xmlns:a16="http://schemas.microsoft.com/office/drawing/2014/main" val="1613738360"/>
                    </a:ext>
                  </a:extLst>
                </a:gridCol>
              </a:tblGrid>
              <a:tr h="11249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Jar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Jar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2316278850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LP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1730292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BHP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3491090555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KCW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NMW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31.8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7559546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HMW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26/2.6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7970192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CW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1364200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CF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76/5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76/5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8019659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LP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7805228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CW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RV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3011346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5431535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SFG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38.4/4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40/4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9316839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PV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9511033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FSP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KsC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14.5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14.5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0281016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HH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SH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3343502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AC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1489866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SC41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8.0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556073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5677AB5-5C22-4A0C-8BD4-C9B2E38B29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Table of LCA coagulant vs. Jar Test Coagulant</a:t>
            </a:r>
          </a:p>
        </p:txBody>
      </p:sp>
    </p:spTree>
    <p:extLst>
      <p:ext uri="{BB962C8B-B14F-4D97-AF65-F5344CB8AC3E}">
        <p14:creationId xmlns:p14="http://schemas.microsoft.com/office/powerpoint/2010/main" val="865587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8C0B2-62F4-458C-B1B3-771FD1C4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Jar Test Cases</a:t>
            </a:r>
            <a:endParaRPr lang="en-US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DA4FA-022A-4087-88EF-E09369C31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Overdosing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Under Dosing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With/without Pre-Oxidation (NaOCl/Ozone/KMnO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With/without Acid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Pre-cursor Reduction Optimization (TTHM/HAA5)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Filtrate Chlorine Decay Rate</a:t>
            </a:r>
          </a:p>
        </p:txBody>
      </p:sp>
    </p:spTree>
    <p:extLst>
      <p:ext uri="{BB962C8B-B14F-4D97-AF65-F5344CB8AC3E}">
        <p14:creationId xmlns:p14="http://schemas.microsoft.com/office/powerpoint/2010/main" val="702433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B1155-0415-4D92-9BE5-7406C182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Case 1.  Coagulant Overdosing – Storm Event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0F672-EA0E-4673-AA31-07C1A8C0B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turbidity: 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 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storm event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50% of plant off-line for filter media change out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settled water turbidity &gt;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 backwashing once per hour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filtrate turbidity: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0.27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Operator overwhelmed/not enough sleep</a:t>
            </a: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doubles coagulant dose:  110 mg/L</a:t>
            </a:r>
          </a:p>
        </p:txBody>
      </p:sp>
    </p:spTree>
    <p:extLst>
      <p:ext uri="{BB962C8B-B14F-4D97-AF65-F5344CB8AC3E}">
        <p14:creationId xmlns:p14="http://schemas.microsoft.com/office/powerpoint/2010/main" val="2862822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C094-593F-4195-9970-48AD3166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16" y="365125"/>
            <a:ext cx="10852984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Case 1.  Jar Test Results vs Plant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(coagulant overdosing, 110 mg/L)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B01717F-0CE4-4ECA-A2A2-F7BB7D08C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806379"/>
              </p:ext>
            </p:extLst>
          </p:nvPr>
        </p:nvGraphicFramePr>
        <p:xfrm>
          <a:off x="500816" y="1806771"/>
          <a:ext cx="10797618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033">
                  <a:extLst>
                    <a:ext uri="{9D8B030D-6E8A-4147-A177-3AD203B41FA5}">
                      <a16:colId xmlns:a16="http://schemas.microsoft.com/office/drawing/2014/main" val="3334607550"/>
                    </a:ext>
                  </a:extLst>
                </a:gridCol>
                <a:gridCol w="2251173">
                  <a:extLst>
                    <a:ext uri="{9D8B030D-6E8A-4147-A177-3AD203B41FA5}">
                      <a16:colId xmlns:a16="http://schemas.microsoft.com/office/drawing/2014/main" val="3633838100"/>
                    </a:ext>
                  </a:extLst>
                </a:gridCol>
                <a:gridCol w="1799603">
                  <a:extLst>
                    <a:ext uri="{9D8B030D-6E8A-4147-A177-3AD203B41FA5}">
                      <a16:colId xmlns:a16="http://schemas.microsoft.com/office/drawing/2014/main" val="1790851495"/>
                    </a:ext>
                  </a:extLst>
                </a:gridCol>
                <a:gridCol w="1799603">
                  <a:extLst>
                    <a:ext uri="{9D8B030D-6E8A-4147-A177-3AD203B41FA5}">
                      <a16:colId xmlns:a16="http://schemas.microsoft.com/office/drawing/2014/main" val="3054207024"/>
                    </a:ext>
                  </a:extLst>
                </a:gridCol>
                <a:gridCol w="1799603">
                  <a:extLst>
                    <a:ext uri="{9D8B030D-6E8A-4147-A177-3AD203B41FA5}">
                      <a16:colId xmlns:a16="http://schemas.microsoft.com/office/drawing/2014/main" val="1524229717"/>
                    </a:ext>
                  </a:extLst>
                </a:gridCol>
                <a:gridCol w="1799603">
                  <a:extLst>
                    <a:ext uri="{9D8B030D-6E8A-4147-A177-3AD203B41FA5}">
                      <a16:colId xmlns:a16="http://schemas.microsoft.com/office/drawing/2014/main" val="3079723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77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364974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2913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97297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68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8166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31196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2FFA8CF-A365-4711-B62F-CB922861E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9776" y="4921052"/>
            <a:ext cx="707068" cy="40430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DC2AC-B7D1-47A7-A3F6-308F02918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16307" y="4922622"/>
            <a:ext cx="707068" cy="40430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E0C0B7-3C90-4717-8A60-A867EC8C5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08448" y="4038076"/>
            <a:ext cx="707068" cy="4043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DA23BB-8AEC-435C-9B15-096612B2E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5634" y="4030222"/>
            <a:ext cx="707068" cy="4043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12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FB1E-898B-48B4-80BF-7A344F0D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1. Jar Test Results versus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Adjusted Plant Coagulant Dose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1115-B7E3-4A7B-9818-521B120690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Results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Dose: 75 mg/L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46D7B-E51A-4AE1-BA23-4B1728B5B9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Results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Dose: 75 mg/L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 Run time (increased from 1 to 6 hrs.)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80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B1155-0415-4D92-9BE5-7406C182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Case 2.  Coagulant Under dosing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0F672-EA0E-4673-AA31-07C1A8C0B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turbidity: 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7.8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settled water turbidity ~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filtrate turbidity: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0.09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Has aeration for TTHMs reduction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%TOC Reduction not being met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dose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= 3.4 mg/L,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= 3.0 mg/L)</a:t>
            </a:r>
          </a:p>
        </p:txBody>
      </p:sp>
    </p:spTree>
    <p:extLst>
      <p:ext uri="{BB962C8B-B14F-4D97-AF65-F5344CB8AC3E}">
        <p14:creationId xmlns:p14="http://schemas.microsoft.com/office/powerpoint/2010/main" val="846872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305" y="214403"/>
            <a:ext cx="11663520" cy="130368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Case 2.  Jar Test Results versus Plant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(coagulant under dosing, 3.4/3 mg/L)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551297"/>
              </p:ext>
            </p:extLst>
          </p:nvPr>
        </p:nvGraphicFramePr>
        <p:xfrm>
          <a:off x="104774" y="1689329"/>
          <a:ext cx="11663519" cy="3838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732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64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8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46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1286">
                  <a:extLst>
                    <a:ext uri="{9D8B030D-6E8A-4147-A177-3AD203B41FA5}">
                      <a16:colId xmlns:a16="http://schemas.microsoft.com/office/drawing/2014/main" val="2110399474"/>
                    </a:ext>
                  </a:extLst>
                </a:gridCol>
                <a:gridCol w="1420297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11088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 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 2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</a:t>
                      </a:r>
                    </a:p>
                  </a:txBody>
                  <a:tcPr marL="5562" marR="5562" marT="55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52709753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70952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30166E6-B194-43D0-A525-38DECE40F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8407" y="3266983"/>
            <a:ext cx="707068" cy="40430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502C23-C8F6-4091-9341-0E80D5AB4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79529" y="5100055"/>
            <a:ext cx="707068" cy="4043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0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AC534-E69B-4AC4-A516-50052919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Case 3. Pre-Oxidation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03781-E504-4A22-9C4C-0552AC9B2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Ozone – Chlorine – KMnO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>
              <a:buNone/>
            </a:pP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coagulation process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 settleability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filtrate turbidity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indirect DOC reduction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Longer filter runs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 sludge production</a:t>
            </a:r>
          </a:p>
          <a:p>
            <a:pPr marL="0" indent="0">
              <a:buNone/>
            </a:pP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26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2F796A-4A3D-40B4-AA13-456E4589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9" y="365125"/>
            <a:ext cx="11755773" cy="116192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3.1.  Pre-Oxidation – with &amp; without Ozone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189667"/>
              </p:ext>
            </p:extLst>
          </p:nvPr>
        </p:nvGraphicFramePr>
        <p:xfrm>
          <a:off x="122549" y="1606915"/>
          <a:ext cx="11906055" cy="4433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9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42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90412">
                  <a:extLst>
                    <a:ext uri="{9D8B030D-6E8A-4147-A177-3AD203B41FA5}">
                      <a16:colId xmlns:a16="http://schemas.microsoft.com/office/drawing/2014/main" val="104319711"/>
                    </a:ext>
                  </a:extLst>
                </a:gridCol>
                <a:gridCol w="1433178">
                  <a:extLst>
                    <a:ext uri="{9D8B030D-6E8A-4147-A177-3AD203B41FA5}">
                      <a16:colId xmlns:a16="http://schemas.microsoft.com/office/drawing/2014/main" val="1936093272"/>
                    </a:ext>
                  </a:extLst>
                </a:gridCol>
              </a:tblGrid>
              <a:tr h="638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86260" marR="86260" marT="43130" marB="431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36.2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5266" marR="5266" marT="526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39.6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266" marR="5266" marT="526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266" marR="5266" marT="5266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41.8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266" marR="5266" marT="526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42.9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266" marR="5266" marT="526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260" marR="86260" marT="43130" marB="431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62.6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272793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260" marR="86260" marT="43130" marB="431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62.6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9011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260" marR="86260" marT="43130" marB="431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266" marR="5266" marT="5266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65.9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14463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260" marR="86260" marT="43130" marB="431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65.9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1655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C9A668A-7547-445D-A9E5-AF4817FDD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474" y="2879387"/>
            <a:ext cx="10495604" cy="136893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354C28-73D0-45B5-9B58-70C811B0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4156" y="5102646"/>
            <a:ext cx="10529922" cy="4636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9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52AAB-D594-4139-B20A-F6B4F42A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Settleability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don’t use as the sole source of data to determine optimum coagulant/dose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59062-B0CA-4680-8252-7A6EF4B03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supporting data on floc strength and filterability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supporting data on indirect DOC reduction (UVA surrogate)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all treatment plants have settling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Likely Outcome - underdosing coagulant and DBP issues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Settleability only provides data on floc size and settling performance as it relates to flocculation duration</a:t>
            </a:r>
          </a:p>
        </p:txBody>
      </p:sp>
    </p:spTree>
    <p:extLst>
      <p:ext uri="{BB962C8B-B14F-4D97-AF65-F5344CB8AC3E}">
        <p14:creationId xmlns:p14="http://schemas.microsoft.com/office/powerpoint/2010/main" val="953811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94135"/>
            <a:ext cx="11914906" cy="134170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Case 3.2.  Pre-Oxidation – with &amp; without KMnO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Same Source – Constant dose/compares two coagulants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020794"/>
              </p:ext>
            </p:extLst>
          </p:nvPr>
        </p:nvGraphicFramePr>
        <p:xfrm>
          <a:off x="110837" y="1680542"/>
          <a:ext cx="11581055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447">
                  <a:extLst>
                    <a:ext uri="{9D8B030D-6E8A-4147-A177-3AD203B41FA5}">
                      <a16:colId xmlns:a16="http://schemas.microsoft.com/office/drawing/2014/main" val="4117727136"/>
                    </a:ext>
                  </a:extLst>
                </a:gridCol>
                <a:gridCol w="1233996">
                  <a:extLst>
                    <a:ext uri="{9D8B030D-6E8A-4147-A177-3AD203B41FA5}">
                      <a16:colId xmlns:a16="http://schemas.microsoft.com/office/drawing/2014/main" val="4122051885"/>
                    </a:ext>
                  </a:extLst>
                </a:gridCol>
                <a:gridCol w="1438183">
                  <a:extLst>
                    <a:ext uri="{9D8B030D-6E8A-4147-A177-3AD203B41FA5}">
                      <a16:colId xmlns:a16="http://schemas.microsoft.com/office/drawing/2014/main" val="363808930"/>
                    </a:ext>
                  </a:extLst>
                </a:gridCol>
                <a:gridCol w="1455938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233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52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0921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322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9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3.69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372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616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103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38BE-F615-4159-93F6-C811314E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Note on Chlorine Pre-Oxidation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28B82-A669-4749-9EE6-EF955656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Generally: 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 given coagulant dose, there will be an increase in %UVT or decrease in UVA when chlorine is added.  It is believed that some of the DOC is converted to disinfection by-products giving a false indication of improved DOC reduction via coagulation.  </a:t>
            </a:r>
          </a:p>
        </p:txBody>
      </p:sp>
    </p:spTree>
    <p:extLst>
      <p:ext uri="{BB962C8B-B14F-4D97-AF65-F5344CB8AC3E}">
        <p14:creationId xmlns:p14="http://schemas.microsoft.com/office/powerpoint/2010/main" val="770547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4A4A5-9CD3-459F-9BC2-37DF23BE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%UVA Reduction via </a:t>
            </a:r>
            <a:br>
              <a:rPr lang="en-US" sz="5400" dirty="0"/>
            </a:br>
            <a:r>
              <a:rPr lang="en-US" sz="5400" dirty="0"/>
              <a:t>Source Water Pre-Chlorination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 descr="Graph - chlorine decay rate">
            <a:extLst>
              <a:ext uri="{FF2B5EF4-FFF2-40B4-BE49-F238E27FC236}">
                <a16:creationId xmlns:a16="http://schemas.microsoft.com/office/drawing/2014/main" id="{0785ED34-9B9B-4B27-BC7A-487A5FEB78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75473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259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38BE-F615-4159-93F6-C811314E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Case 4: Conventional Treatment with Pressure Driven Membrane Filtration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28B82-A669-4749-9EE6-EF955656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Optimize indirect DOC reduction (UVA surrogate)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Optimize solids loading to membrane filters (settleability)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 adjustment via acid addition to optimize the coagulation process.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81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Case 4.  Performance – with/without Acid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Source pH: 8.92,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158 mg/L CaCO3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15037"/>
              </p:ext>
            </p:extLst>
          </p:nvPr>
        </p:nvGraphicFramePr>
        <p:xfrm>
          <a:off x="110837" y="1771995"/>
          <a:ext cx="11738657" cy="2928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53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9580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474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59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07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203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3246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6939" marR="6939" marT="6939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967525573"/>
                  </a:ext>
                </a:extLst>
              </a:tr>
              <a:tr h="439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9" marR="6939" marT="6939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6B1215B-C0EB-4A26-859E-9D8ACEAF3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0127" y="2974756"/>
            <a:ext cx="707068" cy="784187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8322C-5913-4624-BE7E-3A1570775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0127" y="3817556"/>
            <a:ext cx="707068" cy="84231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604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5291A6-4D75-42F2-AD3C-7F8D3C22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Case 5</a:t>
            </a:r>
            <a:r>
              <a:rPr lang="en-US" sz="4200" kern="1200">
                <a:latin typeface="Arial" panose="020B0604020202020204" pitchFamily="34" charset="0"/>
                <a:cs typeface="Arial" panose="020B0604020202020204" pitchFamily="34" charset="0"/>
              </a:rPr>
              <a:t>. Out of Compliance with TTHMs/HAA5s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125B6-4731-4809-B9F3-94D061C88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tested source water over a 12-month period (12 coagulants)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 coagulants/doses to filterability and %UVT/UVA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Selected best performing coagulant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Conducted side-by-side study (Treatment Trains 1 &amp; 2)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 Filtrate turbidity and %UVT/UVA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Spike filtrate samples with 2.0 mg/L NaOCl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Held for 7-days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Tested TTHMs/HAA5s</a:t>
            </a:r>
          </a:p>
        </p:txBody>
      </p:sp>
    </p:spTree>
    <p:extLst>
      <p:ext uri="{BB962C8B-B14F-4D97-AF65-F5344CB8AC3E}">
        <p14:creationId xmlns:p14="http://schemas.microsoft.com/office/powerpoint/2010/main" val="984556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1712-06D3-4557-A897-1D2953F5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6" y="365125"/>
            <a:ext cx="11193544" cy="151694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Case 5. Trains 1 and 2, On-site Study –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*Results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1-liter filtrate samples were taken from each treatment train and spiked with 2.0 mg/L NaOCl and held for 7-days, TTHMs/HAA5s analyzed.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7E670B-02AF-4B92-A813-B65682354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161220"/>
              </p:ext>
            </p:extLst>
          </p:nvPr>
        </p:nvGraphicFramePr>
        <p:xfrm>
          <a:off x="107782" y="2091956"/>
          <a:ext cx="11976435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5037">
                  <a:extLst>
                    <a:ext uri="{9D8B030D-6E8A-4147-A177-3AD203B41FA5}">
                      <a16:colId xmlns:a16="http://schemas.microsoft.com/office/drawing/2014/main" val="1941607241"/>
                    </a:ext>
                  </a:extLst>
                </a:gridCol>
                <a:gridCol w="1915998">
                  <a:extLst>
                    <a:ext uri="{9D8B030D-6E8A-4147-A177-3AD203B41FA5}">
                      <a16:colId xmlns:a16="http://schemas.microsoft.com/office/drawing/2014/main" val="1665382060"/>
                    </a:ext>
                  </a:extLst>
                </a:gridCol>
                <a:gridCol w="1383383">
                  <a:extLst>
                    <a:ext uri="{9D8B030D-6E8A-4147-A177-3AD203B41FA5}">
                      <a16:colId xmlns:a16="http://schemas.microsoft.com/office/drawing/2014/main" val="1597464638"/>
                    </a:ext>
                  </a:extLst>
                </a:gridCol>
                <a:gridCol w="1253765">
                  <a:extLst>
                    <a:ext uri="{9D8B030D-6E8A-4147-A177-3AD203B41FA5}">
                      <a16:colId xmlns:a16="http://schemas.microsoft.com/office/drawing/2014/main" val="2291295346"/>
                    </a:ext>
                  </a:extLst>
                </a:gridCol>
                <a:gridCol w="1470582">
                  <a:extLst>
                    <a:ext uri="{9D8B030D-6E8A-4147-A177-3AD203B41FA5}">
                      <a16:colId xmlns:a16="http://schemas.microsoft.com/office/drawing/2014/main" val="3522642328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985098302"/>
                    </a:ext>
                  </a:extLst>
                </a:gridCol>
                <a:gridCol w="1527142">
                  <a:extLst>
                    <a:ext uri="{9D8B030D-6E8A-4147-A177-3AD203B41FA5}">
                      <a16:colId xmlns:a16="http://schemas.microsoft.com/office/drawing/2014/main" val="2283970008"/>
                    </a:ext>
                  </a:extLst>
                </a:gridCol>
                <a:gridCol w="1423448">
                  <a:extLst>
                    <a:ext uri="{9D8B030D-6E8A-4147-A177-3AD203B41FA5}">
                      <a16:colId xmlns:a16="http://schemas.microsoft.com/office/drawing/2014/main" val="3972967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 #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 NTU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TTHMs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HAA5s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extLst>
                  <a:ext uri="{0D108BD9-81ED-4DB2-BD59-A6C34878D82A}">
                    <a16:rowId xmlns:a16="http://schemas.microsoft.com/office/drawing/2014/main" val="3801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Coagulant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extLst>
                  <a:ext uri="{0D108BD9-81ED-4DB2-BD59-A6C34878D82A}">
                    <a16:rowId xmlns:a16="http://schemas.microsoft.com/office/drawing/2014/main" val="71747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 Coagulant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68.9</a:t>
                      </a: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858" marR="133858" marT="0" marB="0"/>
                </a:tc>
                <a:extLst>
                  <a:ext uri="{0D108BD9-81ED-4DB2-BD59-A6C34878D82A}">
                    <a16:rowId xmlns:a16="http://schemas.microsoft.com/office/drawing/2014/main" val="2771339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9044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A24A-F333-40BB-AA68-47C4E27C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1222310"/>
          </a:xfrm>
        </p:spPr>
        <p:txBody>
          <a:bodyPr anchor="ctr">
            <a:normAutofit fontScale="9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Case: 6 Jar Test – Filtrate Water Spiked with 2.2 mg/L NaOCl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Plant Coagulant Dose vs. Optimum Dose and Coagulant</a:t>
            </a:r>
          </a:p>
        </p:txBody>
      </p:sp>
      <p:graphicFrame>
        <p:nvGraphicFramePr>
          <p:cNvPr id="6" name="Chart 5" descr="Chart of chlorine decay rate.">
            <a:extLst>
              <a:ext uri="{FF2B5EF4-FFF2-40B4-BE49-F238E27FC236}">
                <a16:creationId xmlns:a16="http://schemas.microsoft.com/office/drawing/2014/main" id="{9359E209-69C8-4B5D-BB1C-68936618A3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779072"/>
              </p:ext>
            </p:extLst>
          </p:nvPr>
        </p:nvGraphicFramePr>
        <p:xfrm>
          <a:off x="838200" y="1352940"/>
          <a:ext cx="10512547" cy="4942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68462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E77C6-FCE1-4249-8FE9-E990F796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Jar Testing Made Easy – Recap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04A5A2-9E3B-469B-B330-88123CEC4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617573"/>
              </p:ext>
            </p:extLst>
          </p:nvPr>
        </p:nvGraphicFramePr>
        <p:xfrm>
          <a:off x="753359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3728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BCFE4-64FE-4A94-9B25-D7B393DB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  <a:t>Practice – Practice – Practice  </a:t>
            </a:r>
            <a:b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  <a:t>(minimum of 100 hours of practice)</a:t>
            </a:r>
            <a:b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Image of four 1-liter jars during flocculation process.">
            <a:extLst>
              <a:ext uri="{FF2B5EF4-FFF2-40B4-BE49-F238E27FC236}">
                <a16:creationId xmlns:a16="http://schemas.microsoft.com/office/drawing/2014/main" id="{F385FFA5-4DBC-4114-974D-C1705652F9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55" r="20465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0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B7166-E5A8-4577-8C4D-277871807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 should be performed regularly during non-water quality events to develop and maintain the necessary skills and confidence to be able to confront real water quality changes.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Initial skill and confidence building will require several hours (~100 hours) of jar testing and practice.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662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917BE-7565-490D-9AF3-7368906B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Jar Testing – What’s Important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A22E6-7E78-4122-A063-883C38EE8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Timely, Efficient &amp; Straightforward  - (don’t make is complicated)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Completed within 1 hour (prep, testing and analysis)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2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set of procedures, methods and analysis that can be applied to most treatment plants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3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Results that clearly depict which Coagulant(s) and dose that provides optimum</a:t>
            </a:r>
          </a:p>
          <a:p>
            <a:pPr marL="891540" indent="-342900"/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Filterability (NTU, floc strength)</a:t>
            </a:r>
          </a:p>
          <a:p>
            <a:pPr marL="891540" indent="-342900"/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dissolved organic carbon reduction (UVT/UVA </a:t>
            </a:r>
            <a:r>
              <a:rPr 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suragate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91540" indent="-342900"/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Settleability (NTU)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Confidence in your jar testing data that is transferable to plant operations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044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5" y="581844"/>
            <a:ext cx="8343737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 for attending!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and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1800521"/>
            <a:ext cx="11720264" cy="4706812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Jar Test Results/Procedures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D535C-358C-46AE-8407-B2F70839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Jar Testing Procedures &amp; Analysis Application/Research/Assistance (2018-2021)</a:t>
            </a:r>
            <a:endParaRPr lang="en-US" sz="42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5E4B-2FB4-463F-9D3D-896EFAD63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 Counties (California)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45 Public Surface Water Treatment Plants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Size from 30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gpm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50 MGD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&gt;2,000 Jars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423275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84D60-0CB2-4443-8FE3-8BBCE9D5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Jar Test Procedures, Methods &amp; Analysis for Various Treatment Plants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452537F7-C75C-43A9-8DD7-8A9B2FF4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7590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831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9F3D9C-4315-464E-B821-44656DE9D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3B9C2FE-52D7-476D-BE1F-892D824C7F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</a:p>
        </p:txBody>
      </p:sp>
    </p:spTree>
    <p:extLst>
      <p:ext uri="{BB962C8B-B14F-4D97-AF65-F5344CB8AC3E}">
        <p14:creationId xmlns:p14="http://schemas.microsoft.com/office/powerpoint/2010/main" val="41248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A9D2A-1A1D-4D6A-A525-BAB38D62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Filterability Analysis -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DA62-DC6C-4D6D-928B-34C510AF5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Developed technique and analysis for predicting full-scale media filtration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Material Requires: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 mL Syringe w/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-Lock Tip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 holder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1.2 um absolute Isopore membrane filter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Samples collected at end of flocculation period to assess floc strength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Filtration and Analysis: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minutes per Jar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complete and record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Placeholder 7" descr="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90C454F2-D019-403B-99AE-03979FDF7B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42" r="-2" b="1086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55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2941</Words>
  <Application>Microsoft Office PowerPoint</Application>
  <PresentationFormat>Widescreen</PresentationFormat>
  <Paragraphs>1037</Paragraphs>
  <Slides>50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Open Sans</vt:lpstr>
      <vt:lpstr>Rockwell</vt:lpstr>
      <vt:lpstr>Times New Roman</vt:lpstr>
      <vt:lpstr>Office Theme</vt:lpstr>
      <vt:lpstr>Title</vt:lpstr>
      <vt:lpstr>JAR TESTING MADE EASY  CA-NV AWWA OPERATOR SYMPOSIUM</vt:lpstr>
      <vt:lpstr>Presentation Overview</vt:lpstr>
      <vt:lpstr>Settleability - don’t use as the sole source of data to determine optimum coagulant/dose</vt:lpstr>
      <vt:lpstr>Jar Testing – What’s Important</vt:lpstr>
      <vt:lpstr>New Jar Testing Procedures &amp; Analysis Application/Research/Assistance (2018-2021)</vt:lpstr>
      <vt:lpstr>Applied Jar Test Procedures, Methods &amp; Analysis for Various Treatment Plants</vt:lpstr>
      <vt:lpstr>Lab</vt:lpstr>
      <vt:lpstr>Filterability Analysis - New</vt:lpstr>
      <vt:lpstr>Filterability Sensitivity Performance –  Plant ID: COB (4 min/Jar)</vt:lpstr>
      <vt:lpstr>Filterability Sensitivity Performance – Plant ID: HRCSD (4 min/Jar)</vt:lpstr>
      <vt:lpstr>UVT/UVA Instrument,  pathlength 10 or 40 mm</vt:lpstr>
      <vt:lpstr>UV-Absorption Analysis</vt:lpstr>
      <vt:lpstr>Chart – Indirect DOC Reduction</vt:lpstr>
      <vt:lpstr>Settleability Analysis</vt:lpstr>
      <vt:lpstr>Jar Testing Procedures and Analysis</vt:lpstr>
      <vt:lpstr>Jar Testing for a Four-Jar Mixer</vt:lpstr>
      <vt:lpstr>Jars 1-4:  End of 5-minute flocculation (30 RPM) duration </vt:lpstr>
      <vt:lpstr>Jars 1-4: After 5 min of settling, 25 mL is syringed for filterability and %UVT/UVA. </vt:lpstr>
      <vt:lpstr>Jars 1-4: After 25-minutes of settling, settled water turbidity is taken. </vt:lpstr>
      <vt:lpstr>Filterability (25 mL syringed)</vt:lpstr>
      <vt:lpstr>Filterability and UVT/UVA Analysis</vt:lpstr>
      <vt:lpstr>Settleability Test</vt:lpstr>
      <vt:lpstr>Jar Test - Flash and Flocculation RPM &amp; Durations</vt:lpstr>
      <vt:lpstr>Impact of Flash Mixing – Jar Testing</vt:lpstr>
      <vt:lpstr>Flash Mix Duration (0 – 60 seconds)</vt:lpstr>
      <vt:lpstr>Impact of Flocculation Duration</vt:lpstr>
      <vt:lpstr>Variable Flocculation Duration (3 – 40 minutes)</vt:lpstr>
      <vt:lpstr>Seasonal Shift in Primary Source Water</vt:lpstr>
      <vt:lpstr>Laboratory Charge Analyzer</vt:lpstr>
      <vt:lpstr>Table of LCA coagulant vs. Jar Test Coagulant</vt:lpstr>
      <vt:lpstr>Jar Test Cases</vt:lpstr>
      <vt:lpstr>Case 1.  Coagulant Overdosing – Storm Event</vt:lpstr>
      <vt:lpstr>Case 1.  Jar Test Results vs Plant  (coagulant overdosing, 110 mg/L)</vt:lpstr>
      <vt:lpstr>Case 1. Jar Test Results versus  Adjusted Plant Coagulant Dose</vt:lpstr>
      <vt:lpstr>Case 2.  Coagulant Under dosing</vt:lpstr>
      <vt:lpstr>Case 2.  Jar Test Results versus Plant  (coagulant under dosing, 3.4/3 mg/L)</vt:lpstr>
      <vt:lpstr>Case 3. Pre-Oxidation</vt:lpstr>
      <vt:lpstr>Case 3.1.  Pre-Oxidation – with &amp; without Ozone</vt:lpstr>
      <vt:lpstr>Case 3.2.  Pre-Oxidation – with &amp; without KMnO4 Same Source – Constant dose/compares two coagulants </vt:lpstr>
      <vt:lpstr>Note on Chlorine Pre-Oxidation</vt:lpstr>
      <vt:lpstr>%UVA Reduction via  Source Water Pre-Chlorination</vt:lpstr>
      <vt:lpstr>Case 4: Conventional Treatment with Pressure Driven Membrane Filtration</vt:lpstr>
      <vt:lpstr>Case 4.  Performance – with/without Acid Source pH: 8.92, Alk: 158 mg/L CaCO3</vt:lpstr>
      <vt:lpstr>Case 5. Out of Compliance with TTHMs/HAA5s</vt:lpstr>
      <vt:lpstr>Case 5. Trains 1 and 2, On-site Study –   *Results 1-liter filtrate samples were taken from each treatment train and spiked with 2.0 mg/L NaOCl and held for 7-days, TTHMs/HAA5s analyzed. </vt:lpstr>
      <vt:lpstr>Case: 6 Jar Test – Filtrate Water Spiked with 2.2 mg/L NaOCl Plant Coagulant Dose vs. Optimum Dose and Coagulant</vt:lpstr>
      <vt:lpstr>Jar Testing Made Easy – Recap</vt:lpstr>
      <vt:lpstr>Practice – Practice – Practice   (minimum of 100 hours of practice) </vt:lpstr>
      <vt:lpstr>Thank you for attending! Contact and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Fall Conference 2020</dc:title>
  <dc:creator>Schott, Guy@Waterboards</dc:creator>
  <cp:lastModifiedBy>Schott, Guy@Waterboards</cp:lastModifiedBy>
  <cp:revision>89</cp:revision>
  <dcterms:created xsi:type="dcterms:W3CDTF">2020-10-30T23:57:44Z</dcterms:created>
  <dcterms:modified xsi:type="dcterms:W3CDTF">2021-03-19T15:38:44Z</dcterms:modified>
</cp:coreProperties>
</file>