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7" r:id="rId2"/>
    <p:sldId id="1355" r:id="rId3"/>
    <p:sldId id="1329" r:id="rId4"/>
    <p:sldId id="1341" r:id="rId5"/>
    <p:sldId id="1326" r:id="rId6"/>
    <p:sldId id="1265" r:id="rId7"/>
    <p:sldId id="1207" r:id="rId8"/>
    <p:sldId id="1155" r:id="rId9"/>
    <p:sldId id="1153" r:id="rId10"/>
    <p:sldId id="1256" r:id="rId11"/>
    <p:sldId id="1347" r:id="rId12"/>
    <p:sldId id="1130" r:id="rId13"/>
    <p:sldId id="1068" r:id="rId14"/>
    <p:sldId id="1190" r:id="rId15"/>
    <p:sldId id="1185" r:id="rId16"/>
    <p:sldId id="1186" r:id="rId17"/>
    <p:sldId id="656" r:id="rId18"/>
    <p:sldId id="657" r:id="rId19"/>
    <p:sldId id="658" r:id="rId20"/>
    <p:sldId id="1332" r:id="rId21"/>
    <p:sldId id="1333" r:id="rId22"/>
    <p:sldId id="1335" r:id="rId23"/>
    <p:sldId id="1261" r:id="rId24"/>
    <p:sldId id="1352" r:id="rId25"/>
    <p:sldId id="931" r:id="rId26"/>
    <p:sldId id="782" r:id="rId27"/>
    <p:sldId id="1320" r:id="rId28"/>
    <p:sldId id="1353" r:id="rId29"/>
    <p:sldId id="1210" r:id="rId30"/>
    <p:sldId id="1193" r:id="rId31"/>
    <p:sldId id="1194" r:id="rId32"/>
    <p:sldId id="1204" r:id="rId33"/>
    <p:sldId id="1327" r:id="rId34"/>
    <p:sldId id="813" r:id="rId35"/>
    <p:sldId id="1201" r:id="rId36"/>
    <p:sldId id="1198" r:id="rId37"/>
    <p:sldId id="689" r:id="rId38"/>
    <p:sldId id="1356" r:id="rId39"/>
    <p:sldId id="1338" r:id="rId40"/>
    <p:sldId id="788" r:id="rId41"/>
    <p:sldId id="1328" r:id="rId42"/>
    <p:sldId id="1357" r:id="rId43"/>
    <p:sldId id="1336" r:id="rId44"/>
    <p:sldId id="1171" r:id="rId45"/>
    <p:sldId id="1199" r:id="rId46"/>
    <p:sldId id="1330" r:id="rId47"/>
    <p:sldId id="1067" r:id="rId48"/>
    <p:sldId id="1154" r:id="rId49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598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outlineViewPr>
    <p:cViewPr>
      <p:scale>
        <a:sx n="33" d="100"/>
        <a:sy n="33" d="100"/>
      </p:scale>
      <p:origin x="0" y="-2899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arTest\UVA_UVT%20table\UVA_UVT_Tabl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Indirect</a:t>
            </a:r>
            <a:r>
              <a:rPr lang="en-US" sz="2400" baseline="0" dirty="0">
                <a:latin typeface="Arial" panose="020B0604020202020204" pitchFamily="34" charset="0"/>
                <a:cs typeface="Arial" panose="020B0604020202020204" pitchFamily="34" charset="0"/>
              </a:rPr>
              <a:t> DOC Reduction </a:t>
            </a:r>
          </a:p>
          <a:p>
            <a: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2400" baseline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US" sz="2400" baseline="0" dirty="0">
                <a:latin typeface="Arial" panose="020B0604020202020204" pitchFamily="34" charset="0"/>
                <a:cs typeface="Arial" panose="020B0604020202020204" pitchFamily="34" charset="0"/>
              </a:rPr>
              <a:t> to Treated)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Data1!$M$4:$M$49</c:f>
              <c:numCache>
                <c:formatCode>0.0%</c:formatCode>
                <c:ptCount val="46"/>
                <c:pt idx="0">
                  <c:v>0</c:v>
                </c:pt>
                <c:pt idx="1">
                  <c:v>1.8181818181818198E-2</c:v>
                </c:pt>
                <c:pt idx="2">
                  <c:v>3.6363636363636397E-2</c:v>
                </c:pt>
                <c:pt idx="3">
                  <c:v>5.4545454545454591E-2</c:v>
                </c:pt>
                <c:pt idx="4">
                  <c:v>7.2727272727272793E-2</c:v>
                </c:pt>
                <c:pt idx="5">
                  <c:v>9.090909090909087E-2</c:v>
                </c:pt>
                <c:pt idx="6">
                  <c:v>0.10909090909090906</c:v>
                </c:pt>
                <c:pt idx="7">
                  <c:v>0.12727272727272726</c:v>
                </c:pt>
                <c:pt idx="8">
                  <c:v>0.14545454545454545</c:v>
                </c:pt>
                <c:pt idx="9">
                  <c:v>0.16363636363636366</c:v>
                </c:pt>
                <c:pt idx="10">
                  <c:v>0.18181818181818185</c:v>
                </c:pt>
                <c:pt idx="11">
                  <c:v>0.20000000000000004</c:v>
                </c:pt>
                <c:pt idx="12">
                  <c:v>0.21818181818181825</c:v>
                </c:pt>
                <c:pt idx="13">
                  <c:v>0.23636363636363633</c:v>
                </c:pt>
                <c:pt idx="14">
                  <c:v>0.25454545454545452</c:v>
                </c:pt>
                <c:pt idx="15">
                  <c:v>0.27272727272727271</c:v>
                </c:pt>
                <c:pt idx="16">
                  <c:v>0.29090909090909089</c:v>
                </c:pt>
                <c:pt idx="17">
                  <c:v>0.30909090909090914</c:v>
                </c:pt>
                <c:pt idx="18">
                  <c:v>0.32727272727272733</c:v>
                </c:pt>
                <c:pt idx="19">
                  <c:v>0.34545454545454551</c:v>
                </c:pt>
                <c:pt idx="20">
                  <c:v>0.36363636363636359</c:v>
                </c:pt>
                <c:pt idx="21">
                  <c:v>0.38181818181818178</c:v>
                </c:pt>
                <c:pt idx="22">
                  <c:v>0.39999999999999997</c:v>
                </c:pt>
                <c:pt idx="23">
                  <c:v>0.41818181818181815</c:v>
                </c:pt>
                <c:pt idx="24">
                  <c:v>0.4363636363636364</c:v>
                </c:pt>
                <c:pt idx="25">
                  <c:v>0.45454545454545459</c:v>
                </c:pt>
                <c:pt idx="26">
                  <c:v>0.47272727272727272</c:v>
                </c:pt>
                <c:pt idx="27">
                  <c:v>0.49090909090909091</c:v>
                </c:pt>
                <c:pt idx="28">
                  <c:v>0.50909090909090915</c:v>
                </c:pt>
                <c:pt idx="29">
                  <c:v>0.52727272727272823</c:v>
                </c:pt>
                <c:pt idx="30">
                  <c:v>0.54545454545454641</c:v>
                </c:pt>
                <c:pt idx="31">
                  <c:v>0.5636363636363646</c:v>
                </c:pt>
                <c:pt idx="32">
                  <c:v>0.58181818181818268</c:v>
                </c:pt>
                <c:pt idx="33">
                  <c:v>0.60000000000000087</c:v>
                </c:pt>
                <c:pt idx="34">
                  <c:v>0.61818181818181905</c:v>
                </c:pt>
                <c:pt idx="35">
                  <c:v>0.63636363636363735</c:v>
                </c:pt>
                <c:pt idx="36">
                  <c:v>0.65454545454545543</c:v>
                </c:pt>
                <c:pt idx="37">
                  <c:v>0.67272727272727362</c:v>
                </c:pt>
                <c:pt idx="38">
                  <c:v>0.69090909090909181</c:v>
                </c:pt>
                <c:pt idx="39">
                  <c:v>0.70909090909090999</c:v>
                </c:pt>
                <c:pt idx="40">
                  <c:v>0.72727272727272818</c:v>
                </c:pt>
                <c:pt idx="41">
                  <c:v>0.74545454545454637</c:v>
                </c:pt>
                <c:pt idx="42">
                  <c:v>0.76363636363636456</c:v>
                </c:pt>
                <c:pt idx="43">
                  <c:v>0.78181818181818274</c:v>
                </c:pt>
                <c:pt idx="44">
                  <c:v>0.80000000000000093</c:v>
                </c:pt>
                <c:pt idx="45">
                  <c:v>0.81818181818181912</c:v>
                </c:pt>
              </c:numCache>
            </c:numRef>
          </c:xVal>
          <c:yVal>
            <c:numRef>
              <c:f>Data1!$N$4:$N$49</c:f>
              <c:numCache>
                <c:formatCode>0.000</c:formatCode>
                <c:ptCount val="46"/>
                <c:pt idx="0">
                  <c:v>0.11</c:v>
                </c:pt>
                <c:pt idx="1">
                  <c:v>0.108</c:v>
                </c:pt>
                <c:pt idx="2">
                  <c:v>0.106</c:v>
                </c:pt>
                <c:pt idx="3">
                  <c:v>0.104</c:v>
                </c:pt>
                <c:pt idx="4">
                  <c:v>0.10199999999999999</c:v>
                </c:pt>
                <c:pt idx="5">
                  <c:v>0.1</c:v>
                </c:pt>
                <c:pt idx="6">
                  <c:v>9.8000000000000004E-2</c:v>
                </c:pt>
                <c:pt idx="7">
                  <c:v>9.6000000000000002E-2</c:v>
                </c:pt>
                <c:pt idx="8">
                  <c:v>9.4E-2</c:v>
                </c:pt>
                <c:pt idx="9">
                  <c:v>9.1999999999999998E-2</c:v>
                </c:pt>
                <c:pt idx="10">
                  <c:v>0.09</c:v>
                </c:pt>
                <c:pt idx="11">
                  <c:v>8.7999999999999995E-2</c:v>
                </c:pt>
                <c:pt idx="12">
                  <c:v>8.5999999999999993E-2</c:v>
                </c:pt>
                <c:pt idx="13">
                  <c:v>8.4000000000000005E-2</c:v>
                </c:pt>
                <c:pt idx="14">
                  <c:v>8.2000000000000003E-2</c:v>
                </c:pt>
                <c:pt idx="15">
                  <c:v>0.08</c:v>
                </c:pt>
                <c:pt idx="16">
                  <c:v>7.8E-2</c:v>
                </c:pt>
                <c:pt idx="17">
                  <c:v>7.5999999999999998E-2</c:v>
                </c:pt>
                <c:pt idx="18">
                  <c:v>7.3999999999999996E-2</c:v>
                </c:pt>
                <c:pt idx="19">
                  <c:v>7.1999999999999995E-2</c:v>
                </c:pt>
                <c:pt idx="20">
                  <c:v>7.0000000000000007E-2</c:v>
                </c:pt>
                <c:pt idx="21">
                  <c:v>6.8000000000000005E-2</c:v>
                </c:pt>
                <c:pt idx="22">
                  <c:v>6.6000000000000003E-2</c:v>
                </c:pt>
                <c:pt idx="23">
                  <c:v>6.4000000000000001E-2</c:v>
                </c:pt>
                <c:pt idx="24">
                  <c:v>6.2E-2</c:v>
                </c:pt>
                <c:pt idx="25">
                  <c:v>0.06</c:v>
                </c:pt>
                <c:pt idx="26">
                  <c:v>5.8000000000000003E-2</c:v>
                </c:pt>
                <c:pt idx="27">
                  <c:v>5.6000000000000001E-2</c:v>
                </c:pt>
                <c:pt idx="28">
                  <c:v>5.3999999999999999E-2</c:v>
                </c:pt>
                <c:pt idx="29">
                  <c:v>5.19999999999999E-2</c:v>
                </c:pt>
                <c:pt idx="30">
                  <c:v>4.9999999999999899E-2</c:v>
                </c:pt>
                <c:pt idx="31">
                  <c:v>4.7999999999999897E-2</c:v>
                </c:pt>
                <c:pt idx="32">
                  <c:v>4.5999999999999902E-2</c:v>
                </c:pt>
                <c:pt idx="33">
                  <c:v>4.39999999999999E-2</c:v>
                </c:pt>
                <c:pt idx="34">
                  <c:v>4.1999999999999899E-2</c:v>
                </c:pt>
                <c:pt idx="35">
                  <c:v>3.9999999999999897E-2</c:v>
                </c:pt>
                <c:pt idx="36">
                  <c:v>3.7999999999999902E-2</c:v>
                </c:pt>
                <c:pt idx="37">
                  <c:v>3.59999999999999E-2</c:v>
                </c:pt>
                <c:pt idx="38">
                  <c:v>3.3999999999999898E-2</c:v>
                </c:pt>
                <c:pt idx="39">
                  <c:v>3.1999999999999897E-2</c:v>
                </c:pt>
                <c:pt idx="40">
                  <c:v>2.9999999999999898E-2</c:v>
                </c:pt>
                <c:pt idx="41">
                  <c:v>2.79999999999999E-2</c:v>
                </c:pt>
                <c:pt idx="42">
                  <c:v>2.5999999999999902E-2</c:v>
                </c:pt>
                <c:pt idx="43">
                  <c:v>2.39999999999999E-2</c:v>
                </c:pt>
                <c:pt idx="44">
                  <c:v>2.1999999999999902E-2</c:v>
                </c:pt>
                <c:pt idx="45">
                  <c:v>1.99999999999999E-2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93B-415B-9C2E-585CEC389F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9017599"/>
        <c:axId val="1328975359"/>
      </c:scatterChart>
      <c:valAx>
        <c:axId val="1119017599"/>
        <c:scaling>
          <c:orientation val="minMax"/>
          <c:max val="0.8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UVA Percent Reduction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28975359"/>
        <c:crosses val="autoZero"/>
        <c:crossBetween val="midCat"/>
        <c:majorUnit val="0.1"/>
      </c:valAx>
      <c:valAx>
        <c:axId val="1328975359"/>
        <c:scaling>
          <c:orientation val="minMax"/>
          <c:max val="0.11000000000000001"/>
          <c:min val="2.0000000000000004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UVA/cm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[Red][&gt;0.1]0.000;0.0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1901759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893022-7B06-4413-9584-DC33F419370D}" type="doc">
      <dgm:prSet loTypeId="urn:microsoft.com/office/officeart/2005/8/layout/defaul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165EB3BD-3CD3-42A0-9254-31911E382304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(20) Conventional Treatment Plants </a:t>
          </a:r>
        </a:p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with </a:t>
          </a:r>
        </a:p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Media Filtration &amp;</a:t>
          </a:r>
        </a:p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Membrane Filtration</a:t>
          </a:r>
        </a:p>
      </dgm:t>
    </dgm:pt>
    <dgm:pt modelId="{C36F564F-A644-4553-A21D-F43CC4C62673}" type="parTrans" cxnId="{C13584FA-E075-4349-9C19-0E0D72373DF3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8E9D68-75D1-458F-BFE9-59E439B364DC}" type="sibTrans" cxnId="{C13584FA-E075-4349-9C19-0E0D72373DF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D487BC-5C9F-4A98-91E9-494D6566D150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(3) Direct Filtration Plants </a:t>
          </a:r>
        </a:p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with </a:t>
          </a:r>
        </a:p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Media Filtration &amp;</a:t>
          </a:r>
        </a:p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Membrane Filtration</a:t>
          </a:r>
        </a:p>
      </dgm:t>
    </dgm:pt>
    <dgm:pt modelId="{EB14CCAA-921B-4AD3-B70A-5F350189D865}" type="parTrans" cxnId="{EBA48804-A516-4532-88C9-69BC930232EE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D9141E-2ADC-4A43-BF49-0A40B4BCE720}" type="sibTrans" cxnId="{EBA48804-A516-4532-88C9-69BC930232E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226F93-501D-47CA-91A1-07A02ED49688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(2) Dissolved Air Flotation (DAF) with </a:t>
          </a:r>
        </a:p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Media Filtration &amp;</a:t>
          </a:r>
        </a:p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Membrane Filtration</a:t>
          </a:r>
        </a:p>
      </dgm:t>
    </dgm:pt>
    <dgm:pt modelId="{E15D247B-FC9C-42CB-BCAC-9BD083E8B8DB}" type="parTrans" cxnId="{A20E8A86-DD3C-4EF7-B35A-E7425DF26925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6F0B54-6784-4DD1-9D7F-E426BBF14021}" type="sibTrans" cxnId="{A20E8A86-DD3C-4EF7-B35A-E7425DF2692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8C38E7-081A-44F1-8C31-46AC5A89BB69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(5) Trident &amp; Roberts</a:t>
          </a:r>
        </a:p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Absorption/Contact</a:t>
          </a:r>
        </a:p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Media Filtration</a:t>
          </a:r>
        </a:p>
      </dgm:t>
    </dgm:pt>
    <dgm:pt modelId="{14977FA8-C5F5-49F2-AF1A-2C832DAD07CA}" type="parTrans" cxnId="{76D368FE-D634-4270-BF82-90DCF3D29029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026A17-C9C6-47C7-9A8C-EF1B569193F4}" type="sibTrans" cxnId="{76D368FE-D634-4270-BF82-90DCF3D2902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69B5C6-F244-44ED-862E-2F18FD82A2CC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(2) Actiflo </a:t>
          </a:r>
        </a:p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(ballast sand) </a:t>
          </a:r>
        </a:p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with </a:t>
          </a:r>
        </a:p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Media Filtration</a:t>
          </a:r>
        </a:p>
      </dgm:t>
    </dgm:pt>
    <dgm:pt modelId="{54B48E4D-E9DE-48D5-A87D-3691BA55AF75}" type="parTrans" cxnId="{3CBE21C8-1039-42E3-873F-D036AEDE23F2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D8E4AD-570F-4709-BB03-A9F33CA05F64}" type="sibTrans" cxnId="{3CBE21C8-1039-42E3-873F-D036AEDE23F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B81DA5-AD91-4F89-93FF-22B0D37DBEAF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(8) Alternative Technologies Roughing Contact Clarifier/Media Filtration &amp;</a:t>
          </a:r>
        </a:p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Inline Filtration</a:t>
          </a:r>
        </a:p>
      </dgm:t>
    </dgm:pt>
    <dgm:pt modelId="{673D4FF6-B2AB-464C-985F-ECC7B1DB3BC6}" type="parTrans" cxnId="{61D7237A-3B1B-440A-B398-6A0D0C337E84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E663B7-2F33-4FA2-9041-EC8F7CB08940}" type="sibTrans" cxnId="{61D7237A-3B1B-440A-B398-6A0D0C337E8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BE4D9F-EF3E-4896-AB98-F5A9E1F551E6}" type="pres">
      <dgm:prSet presAssocID="{37893022-7B06-4413-9584-DC33F419370D}" presName="diagram" presStyleCnt="0">
        <dgm:presLayoutVars>
          <dgm:dir/>
          <dgm:resizeHandles val="exact"/>
        </dgm:presLayoutVars>
      </dgm:prSet>
      <dgm:spPr/>
    </dgm:pt>
    <dgm:pt modelId="{0E635786-6D49-4EA2-896F-63E7A0EE60DA}" type="pres">
      <dgm:prSet presAssocID="{165EB3BD-3CD3-42A0-9254-31911E382304}" presName="node" presStyleLbl="node1" presStyleIdx="0" presStyleCnt="6">
        <dgm:presLayoutVars>
          <dgm:bulletEnabled val="1"/>
        </dgm:presLayoutVars>
      </dgm:prSet>
      <dgm:spPr/>
    </dgm:pt>
    <dgm:pt modelId="{FBB1FE80-A4FC-4A6B-9A28-2BAAB4D6AA0C}" type="pres">
      <dgm:prSet presAssocID="{F08E9D68-75D1-458F-BFE9-59E439B364DC}" presName="sibTrans" presStyleCnt="0"/>
      <dgm:spPr/>
    </dgm:pt>
    <dgm:pt modelId="{C0C6A6B7-B4A4-4300-8CAD-6DD8A9DF1AEB}" type="pres">
      <dgm:prSet presAssocID="{D3D487BC-5C9F-4A98-91E9-494D6566D150}" presName="node" presStyleLbl="node1" presStyleIdx="1" presStyleCnt="6">
        <dgm:presLayoutVars>
          <dgm:bulletEnabled val="1"/>
        </dgm:presLayoutVars>
      </dgm:prSet>
      <dgm:spPr/>
    </dgm:pt>
    <dgm:pt modelId="{D8D82DF0-2135-43B8-9A29-80BB9FE8A9A3}" type="pres">
      <dgm:prSet presAssocID="{88D9141E-2ADC-4A43-BF49-0A40B4BCE720}" presName="sibTrans" presStyleCnt="0"/>
      <dgm:spPr/>
    </dgm:pt>
    <dgm:pt modelId="{511BD611-4C7C-46EF-9177-809624C644EF}" type="pres">
      <dgm:prSet presAssocID="{11226F93-501D-47CA-91A1-07A02ED49688}" presName="node" presStyleLbl="node1" presStyleIdx="2" presStyleCnt="6">
        <dgm:presLayoutVars>
          <dgm:bulletEnabled val="1"/>
        </dgm:presLayoutVars>
      </dgm:prSet>
      <dgm:spPr/>
    </dgm:pt>
    <dgm:pt modelId="{BC79D1C1-BE49-4472-B169-1EABF2F32DB1}" type="pres">
      <dgm:prSet presAssocID="{8B6F0B54-6784-4DD1-9D7F-E426BBF14021}" presName="sibTrans" presStyleCnt="0"/>
      <dgm:spPr/>
    </dgm:pt>
    <dgm:pt modelId="{C3B99CA9-8047-4918-81EE-37EA015D47D0}" type="pres">
      <dgm:prSet presAssocID="{518C38E7-081A-44F1-8C31-46AC5A89BB69}" presName="node" presStyleLbl="node1" presStyleIdx="3" presStyleCnt="6">
        <dgm:presLayoutVars>
          <dgm:bulletEnabled val="1"/>
        </dgm:presLayoutVars>
      </dgm:prSet>
      <dgm:spPr/>
    </dgm:pt>
    <dgm:pt modelId="{71F74C89-0E94-4860-B830-081CC5A970B4}" type="pres">
      <dgm:prSet presAssocID="{04026A17-C9C6-47C7-9A8C-EF1B569193F4}" presName="sibTrans" presStyleCnt="0"/>
      <dgm:spPr/>
    </dgm:pt>
    <dgm:pt modelId="{F6F01450-A546-4968-84BA-3DBFD0ECC5D2}" type="pres">
      <dgm:prSet presAssocID="{FE69B5C6-F244-44ED-862E-2F18FD82A2CC}" presName="node" presStyleLbl="node1" presStyleIdx="4" presStyleCnt="6">
        <dgm:presLayoutVars>
          <dgm:bulletEnabled val="1"/>
        </dgm:presLayoutVars>
      </dgm:prSet>
      <dgm:spPr/>
    </dgm:pt>
    <dgm:pt modelId="{0EC5DC9F-C982-4909-932B-9DFE4730D56C}" type="pres">
      <dgm:prSet presAssocID="{1AD8E4AD-570F-4709-BB03-A9F33CA05F64}" presName="sibTrans" presStyleCnt="0"/>
      <dgm:spPr/>
    </dgm:pt>
    <dgm:pt modelId="{2CDEBDD2-D677-4131-BD10-F0A24F0CAB13}" type="pres">
      <dgm:prSet presAssocID="{FEB81DA5-AD91-4F89-93FF-22B0D37DBEAF}" presName="node" presStyleLbl="node1" presStyleIdx="5" presStyleCnt="6">
        <dgm:presLayoutVars>
          <dgm:bulletEnabled val="1"/>
        </dgm:presLayoutVars>
      </dgm:prSet>
      <dgm:spPr/>
    </dgm:pt>
  </dgm:ptLst>
  <dgm:cxnLst>
    <dgm:cxn modelId="{C7C4D103-0356-43AB-9BA1-5269EE94ABB9}" type="presOf" srcId="{518C38E7-081A-44F1-8C31-46AC5A89BB69}" destId="{C3B99CA9-8047-4918-81EE-37EA015D47D0}" srcOrd="0" destOrd="0" presId="urn:microsoft.com/office/officeart/2005/8/layout/default"/>
    <dgm:cxn modelId="{150F7004-63CB-4CF8-B0CE-4D3BDDB6BC8D}" type="presOf" srcId="{37893022-7B06-4413-9584-DC33F419370D}" destId="{00BE4D9F-EF3E-4896-AB98-F5A9E1F551E6}" srcOrd="0" destOrd="0" presId="urn:microsoft.com/office/officeart/2005/8/layout/default"/>
    <dgm:cxn modelId="{EBA48804-A516-4532-88C9-69BC930232EE}" srcId="{37893022-7B06-4413-9584-DC33F419370D}" destId="{D3D487BC-5C9F-4A98-91E9-494D6566D150}" srcOrd="1" destOrd="0" parTransId="{EB14CCAA-921B-4AD3-B70A-5F350189D865}" sibTransId="{88D9141E-2ADC-4A43-BF49-0A40B4BCE720}"/>
    <dgm:cxn modelId="{225E8C21-6884-4371-B045-BDFC67D5CA3A}" type="presOf" srcId="{165EB3BD-3CD3-42A0-9254-31911E382304}" destId="{0E635786-6D49-4EA2-896F-63E7A0EE60DA}" srcOrd="0" destOrd="0" presId="urn:microsoft.com/office/officeart/2005/8/layout/default"/>
    <dgm:cxn modelId="{BF0B3651-A3CF-4A4A-B508-3F67E65208CD}" type="presOf" srcId="{FE69B5C6-F244-44ED-862E-2F18FD82A2CC}" destId="{F6F01450-A546-4968-84BA-3DBFD0ECC5D2}" srcOrd="0" destOrd="0" presId="urn:microsoft.com/office/officeart/2005/8/layout/default"/>
    <dgm:cxn modelId="{61D7237A-3B1B-440A-B398-6A0D0C337E84}" srcId="{37893022-7B06-4413-9584-DC33F419370D}" destId="{FEB81DA5-AD91-4F89-93FF-22B0D37DBEAF}" srcOrd="5" destOrd="0" parTransId="{673D4FF6-B2AB-464C-985F-ECC7B1DB3BC6}" sibTransId="{EAE663B7-2F33-4FA2-9041-EC8F7CB08940}"/>
    <dgm:cxn modelId="{E419D87C-4D96-46D9-A4A1-B81DDD2A15A5}" type="presOf" srcId="{11226F93-501D-47CA-91A1-07A02ED49688}" destId="{511BD611-4C7C-46EF-9177-809624C644EF}" srcOrd="0" destOrd="0" presId="urn:microsoft.com/office/officeart/2005/8/layout/default"/>
    <dgm:cxn modelId="{A20E8A86-DD3C-4EF7-B35A-E7425DF26925}" srcId="{37893022-7B06-4413-9584-DC33F419370D}" destId="{11226F93-501D-47CA-91A1-07A02ED49688}" srcOrd="2" destOrd="0" parTransId="{E15D247B-FC9C-42CB-BCAC-9BD083E8B8DB}" sibTransId="{8B6F0B54-6784-4DD1-9D7F-E426BBF14021}"/>
    <dgm:cxn modelId="{89A68D99-33B4-4671-B29B-5C2439D5D881}" type="presOf" srcId="{FEB81DA5-AD91-4F89-93FF-22B0D37DBEAF}" destId="{2CDEBDD2-D677-4131-BD10-F0A24F0CAB13}" srcOrd="0" destOrd="0" presId="urn:microsoft.com/office/officeart/2005/8/layout/default"/>
    <dgm:cxn modelId="{BEE4B5BD-4132-4168-B6C8-4BFCD052B35A}" type="presOf" srcId="{D3D487BC-5C9F-4A98-91E9-494D6566D150}" destId="{C0C6A6B7-B4A4-4300-8CAD-6DD8A9DF1AEB}" srcOrd="0" destOrd="0" presId="urn:microsoft.com/office/officeart/2005/8/layout/default"/>
    <dgm:cxn modelId="{3CBE21C8-1039-42E3-873F-D036AEDE23F2}" srcId="{37893022-7B06-4413-9584-DC33F419370D}" destId="{FE69B5C6-F244-44ED-862E-2F18FD82A2CC}" srcOrd="4" destOrd="0" parTransId="{54B48E4D-E9DE-48D5-A87D-3691BA55AF75}" sibTransId="{1AD8E4AD-570F-4709-BB03-A9F33CA05F64}"/>
    <dgm:cxn modelId="{C13584FA-E075-4349-9C19-0E0D72373DF3}" srcId="{37893022-7B06-4413-9584-DC33F419370D}" destId="{165EB3BD-3CD3-42A0-9254-31911E382304}" srcOrd="0" destOrd="0" parTransId="{C36F564F-A644-4553-A21D-F43CC4C62673}" sibTransId="{F08E9D68-75D1-458F-BFE9-59E439B364DC}"/>
    <dgm:cxn modelId="{76D368FE-D634-4270-BF82-90DCF3D29029}" srcId="{37893022-7B06-4413-9584-DC33F419370D}" destId="{518C38E7-081A-44F1-8C31-46AC5A89BB69}" srcOrd="3" destOrd="0" parTransId="{14977FA8-C5F5-49F2-AF1A-2C832DAD07CA}" sibTransId="{04026A17-C9C6-47C7-9A8C-EF1B569193F4}"/>
    <dgm:cxn modelId="{118E22F4-7C8A-4EED-807E-BD10E6E1DEC0}" type="presParOf" srcId="{00BE4D9F-EF3E-4896-AB98-F5A9E1F551E6}" destId="{0E635786-6D49-4EA2-896F-63E7A0EE60DA}" srcOrd="0" destOrd="0" presId="urn:microsoft.com/office/officeart/2005/8/layout/default"/>
    <dgm:cxn modelId="{871D5E34-21A5-45AA-99AC-06317990D06C}" type="presParOf" srcId="{00BE4D9F-EF3E-4896-AB98-F5A9E1F551E6}" destId="{FBB1FE80-A4FC-4A6B-9A28-2BAAB4D6AA0C}" srcOrd="1" destOrd="0" presId="urn:microsoft.com/office/officeart/2005/8/layout/default"/>
    <dgm:cxn modelId="{8380C367-E0E9-4DD9-BB01-0B0B4D501A99}" type="presParOf" srcId="{00BE4D9F-EF3E-4896-AB98-F5A9E1F551E6}" destId="{C0C6A6B7-B4A4-4300-8CAD-6DD8A9DF1AEB}" srcOrd="2" destOrd="0" presId="urn:microsoft.com/office/officeart/2005/8/layout/default"/>
    <dgm:cxn modelId="{3EFFBD43-05E5-42DB-A892-1E439D638AB0}" type="presParOf" srcId="{00BE4D9F-EF3E-4896-AB98-F5A9E1F551E6}" destId="{D8D82DF0-2135-43B8-9A29-80BB9FE8A9A3}" srcOrd="3" destOrd="0" presId="urn:microsoft.com/office/officeart/2005/8/layout/default"/>
    <dgm:cxn modelId="{BD25A0E6-1431-4F48-970E-28982563B310}" type="presParOf" srcId="{00BE4D9F-EF3E-4896-AB98-F5A9E1F551E6}" destId="{511BD611-4C7C-46EF-9177-809624C644EF}" srcOrd="4" destOrd="0" presId="urn:microsoft.com/office/officeart/2005/8/layout/default"/>
    <dgm:cxn modelId="{B9F78483-8C43-42D0-9A3E-117D977F6270}" type="presParOf" srcId="{00BE4D9F-EF3E-4896-AB98-F5A9E1F551E6}" destId="{BC79D1C1-BE49-4472-B169-1EABF2F32DB1}" srcOrd="5" destOrd="0" presId="urn:microsoft.com/office/officeart/2005/8/layout/default"/>
    <dgm:cxn modelId="{2C0E943C-443F-4ADE-806E-768B684A345C}" type="presParOf" srcId="{00BE4D9F-EF3E-4896-AB98-F5A9E1F551E6}" destId="{C3B99CA9-8047-4918-81EE-37EA015D47D0}" srcOrd="6" destOrd="0" presId="urn:microsoft.com/office/officeart/2005/8/layout/default"/>
    <dgm:cxn modelId="{F2766298-72FC-4174-8325-2783892B9BA0}" type="presParOf" srcId="{00BE4D9F-EF3E-4896-AB98-F5A9E1F551E6}" destId="{71F74C89-0E94-4860-B830-081CC5A970B4}" srcOrd="7" destOrd="0" presId="urn:microsoft.com/office/officeart/2005/8/layout/default"/>
    <dgm:cxn modelId="{57AE0E6A-6BA3-43CE-884C-3E5EAA0B7142}" type="presParOf" srcId="{00BE4D9F-EF3E-4896-AB98-F5A9E1F551E6}" destId="{F6F01450-A546-4968-84BA-3DBFD0ECC5D2}" srcOrd="8" destOrd="0" presId="urn:microsoft.com/office/officeart/2005/8/layout/default"/>
    <dgm:cxn modelId="{92CC3109-3801-4E82-A30A-DDD0CABB9721}" type="presParOf" srcId="{00BE4D9F-EF3E-4896-AB98-F5A9E1F551E6}" destId="{0EC5DC9F-C982-4909-932B-9DFE4730D56C}" srcOrd="9" destOrd="0" presId="urn:microsoft.com/office/officeart/2005/8/layout/default"/>
    <dgm:cxn modelId="{24180954-94EB-434A-8321-221AFC5C8FA1}" type="presParOf" srcId="{00BE4D9F-EF3E-4896-AB98-F5A9E1F551E6}" destId="{2CDEBDD2-D677-4131-BD10-F0A24F0CAB13}" srcOrd="1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81F9AA-1D9B-4DFA-99D2-6A4ED268DECF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A34BC1A-D76D-41D9-AF4B-DC5BB4D2DD78}">
      <dgm:prSet/>
      <dgm:spPr/>
      <dgm:t>
        <a:bodyPr/>
        <a:lstStyle/>
        <a:p>
          <a:pPr>
            <a:spcAft>
              <a:spcPts val="600"/>
            </a:spcAft>
          </a:pPr>
          <a:r>
            <a:rPr lang="en-US" dirty="0"/>
            <a:t>Why 20-30 sec </a:t>
          </a:r>
        </a:p>
        <a:p>
          <a:pPr>
            <a:spcAft>
              <a:spcPts val="600"/>
            </a:spcAft>
          </a:pPr>
          <a:r>
            <a:rPr lang="en-US" dirty="0"/>
            <a:t>Flash Mix </a:t>
          </a:r>
        </a:p>
        <a:p>
          <a:pPr>
            <a:spcAft>
              <a:spcPts val="600"/>
            </a:spcAft>
          </a:pPr>
          <a:r>
            <a:rPr lang="en-US" dirty="0"/>
            <a:t>(200 RPM)</a:t>
          </a:r>
        </a:p>
      </dgm:t>
    </dgm:pt>
    <dgm:pt modelId="{5387DCC3-830F-469B-B338-05EDECA7CCCC}" type="parTrans" cxnId="{604F3C36-C572-431F-858A-FF3623C43909}">
      <dgm:prSet/>
      <dgm:spPr/>
      <dgm:t>
        <a:bodyPr/>
        <a:lstStyle/>
        <a:p>
          <a:endParaRPr lang="en-US"/>
        </a:p>
      </dgm:t>
    </dgm:pt>
    <dgm:pt modelId="{27D7DA4A-1657-482F-A85B-B09F437A35FE}" type="sibTrans" cxnId="{604F3C36-C572-431F-858A-FF3623C43909}">
      <dgm:prSet/>
      <dgm:spPr/>
      <dgm:t>
        <a:bodyPr/>
        <a:lstStyle/>
        <a:p>
          <a:endParaRPr lang="en-US"/>
        </a:p>
      </dgm:t>
    </dgm:pt>
    <dgm:pt modelId="{9B2688CD-9EF2-4AB0-964A-06D064B82C81}">
      <dgm:prSet/>
      <dgm:spPr/>
      <dgm:t>
        <a:bodyPr/>
        <a:lstStyle/>
        <a:p>
          <a:pPr>
            <a:spcAft>
              <a:spcPts val="600"/>
            </a:spcAft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Why 5 minutes </a:t>
          </a:r>
        </a:p>
        <a:p>
          <a:pPr>
            <a:spcAft>
              <a:spcPts val="600"/>
            </a:spcAft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Floc Mix </a:t>
          </a:r>
        </a:p>
        <a:p>
          <a:pPr>
            <a:spcAft>
              <a:spcPts val="600"/>
            </a:spcAft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(20-30 RPM)</a:t>
          </a:r>
        </a:p>
      </dgm:t>
    </dgm:pt>
    <dgm:pt modelId="{BA1BB4BD-B52F-4B9E-A6D4-900281A6B732}" type="parTrans" cxnId="{E748A473-D734-4596-B709-736B8ADBBCAC}">
      <dgm:prSet/>
      <dgm:spPr/>
      <dgm:t>
        <a:bodyPr/>
        <a:lstStyle/>
        <a:p>
          <a:endParaRPr lang="en-US"/>
        </a:p>
      </dgm:t>
    </dgm:pt>
    <dgm:pt modelId="{D8AF272A-1876-4C3D-9D50-F6209375CA00}" type="sibTrans" cxnId="{E748A473-D734-4596-B709-736B8ADBBCAC}">
      <dgm:prSet/>
      <dgm:spPr/>
      <dgm:t>
        <a:bodyPr/>
        <a:lstStyle/>
        <a:p>
          <a:endParaRPr lang="en-US"/>
        </a:p>
      </dgm:t>
    </dgm:pt>
    <dgm:pt modelId="{B4ECBECC-238B-4F7B-BB40-091822882639}" type="pres">
      <dgm:prSet presAssocID="{1181F9AA-1D9B-4DFA-99D2-6A4ED268DECF}" presName="linear" presStyleCnt="0">
        <dgm:presLayoutVars>
          <dgm:animLvl val="lvl"/>
          <dgm:resizeHandles val="exact"/>
        </dgm:presLayoutVars>
      </dgm:prSet>
      <dgm:spPr/>
    </dgm:pt>
    <dgm:pt modelId="{54D45418-3672-4716-B388-3F8C3E873D41}" type="pres">
      <dgm:prSet presAssocID="{6A34BC1A-D76D-41D9-AF4B-DC5BB4D2DD7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479DA09-4149-4448-B4C3-91D11E605773}" type="pres">
      <dgm:prSet presAssocID="{27D7DA4A-1657-482F-A85B-B09F437A35FE}" presName="spacer" presStyleCnt="0"/>
      <dgm:spPr/>
    </dgm:pt>
    <dgm:pt modelId="{F115A59A-7D50-41FA-A755-7BC734166B01}" type="pres">
      <dgm:prSet presAssocID="{9B2688CD-9EF2-4AB0-964A-06D064B82C8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79B4422-CB2C-48F0-9513-7E11BE89B478}" type="presOf" srcId="{9B2688CD-9EF2-4AB0-964A-06D064B82C81}" destId="{F115A59A-7D50-41FA-A755-7BC734166B01}" srcOrd="0" destOrd="0" presId="urn:microsoft.com/office/officeart/2005/8/layout/vList2"/>
    <dgm:cxn modelId="{098BBC28-5964-41B4-AC57-7B9B46359BD1}" type="presOf" srcId="{6A34BC1A-D76D-41D9-AF4B-DC5BB4D2DD78}" destId="{54D45418-3672-4716-B388-3F8C3E873D41}" srcOrd="0" destOrd="0" presId="urn:microsoft.com/office/officeart/2005/8/layout/vList2"/>
    <dgm:cxn modelId="{604F3C36-C572-431F-858A-FF3623C43909}" srcId="{1181F9AA-1D9B-4DFA-99D2-6A4ED268DECF}" destId="{6A34BC1A-D76D-41D9-AF4B-DC5BB4D2DD78}" srcOrd="0" destOrd="0" parTransId="{5387DCC3-830F-469B-B338-05EDECA7CCCC}" sibTransId="{27D7DA4A-1657-482F-A85B-B09F437A35FE}"/>
    <dgm:cxn modelId="{0F907F45-5350-412C-A828-1779B096BE6D}" type="presOf" srcId="{1181F9AA-1D9B-4DFA-99D2-6A4ED268DECF}" destId="{B4ECBECC-238B-4F7B-BB40-091822882639}" srcOrd="0" destOrd="0" presId="urn:microsoft.com/office/officeart/2005/8/layout/vList2"/>
    <dgm:cxn modelId="{E748A473-D734-4596-B709-736B8ADBBCAC}" srcId="{1181F9AA-1D9B-4DFA-99D2-6A4ED268DECF}" destId="{9B2688CD-9EF2-4AB0-964A-06D064B82C81}" srcOrd="1" destOrd="0" parTransId="{BA1BB4BD-B52F-4B9E-A6D4-900281A6B732}" sibTransId="{D8AF272A-1876-4C3D-9D50-F6209375CA00}"/>
    <dgm:cxn modelId="{ECB8108F-F9EF-4290-B2D3-F30816692A01}" type="presParOf" srcId="{B4ECBECC-238B-4F7B-BB40-091822882639}" destId="{54D45418-3672-4716-B388-3F8C3E873D41}" srcOrd="0" destOrd="0" presId="urn:microsoft.com/office/officeart/2005/8/layout/vList2"/>
    <dgm:cxn modelId="{F2BD710F-960B-4276-910D-79BC8F66A50B}" type="presParOf" srcId="{B4ECBECC-238B-4F7B-BB40-091822882639}" destId="{7479DA09-4149-4448-B4C3-91D11E605773}" srcOrd="1" destOrd="0" presId="urn:microsoft.com/office/officeart/2005/8/layout/vList2"/>
    <dgm:cxn modelId="{284F3503-53E5-43E5-AAE8-9AD58A1797BB}" type="presParOf" srcId="{B4ECBECC-238B-4F7B-BB40-091822882639}" destId="{F115A59A-7D50-41FA-A755-7BC734166B0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1FBC5F-8C2E-4410-A305-ED6AC615881D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B26CC29-D921-45E6-BC87-2EB7839E94B9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Keep it Simple</a:t>
          </a:r>
        </a:p>
      </dgm:t>
    </dgm:pt>
    <dgm:pt modelId="{86015FCA-9FAE-4CDF-8BFA-CC22145B1862}" type="parTrans" cxnId="{BFE9F294-22F3-474F-9D67-880A0C3EF4C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CCAA6C-D028-496D-A049-5ED941000474}" type="sibTrans" cxnId="{BFE9F294-22F3-474F-9D67-880A0C3EF4C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E57256-8C59-429A-8BD8-45CF69362ABB}">
      <dgm:prSet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Don’t obsess in trying to model jar testing with plant mixing energies and contact times</a:t>
          </a:r>
        </a:p>
      </dgm:t>
    </dgm:pt>
    <dgm:pt modelId="{EDFE37A8-4A71-4FC3-96B3-71F4652917AA}" type="parTrans" cxnId="{430EED3B-5797-45E9-9E65-14F243D0333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8C1117-6C5C-4339-9F88-E03C3A9EC4BE}" type="sibTrans" cxnId="{430EED3B-5797-45E9-9E65-14F243D0333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7C0043-51D6-49D6-A970-97D0FA1B1BF9}">
      <dgm:prSet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Goal is to mix the chemical and form a floc (fast/slow mixing)</a:t>
          </a:r>
        </a:p>
      </dgm:t>
    </dgm:pt>
    <dgm:pt modelId="{D41B608B-1DD2-4CCB-BF72-F37C406A82C3}" type="parTrans" cxnId="{BAE42FE3-B6D4-4E3C-8D25-1B178EEA402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154C6A-C082-4225-BD0C-6557783E86E2}" type="sibTrans" cxnId="{BAE42FE3-B6D4-4E3C-8D25-1B178EEA402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4038C3-FEF1-42F2-B3EF-271C5CB94ACE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Measurements</a:t>
          </a:r>
        </a:p>
      </dgm:t>
    </dgm:pt>
    <dgm:pt modelId="{5B510ED0-322C-4617-887F-7B65BCD41ACA}" type="parTrans" cxnId="{2C07AC0D-B9D2-4ED6-9E37-7F8C6CE09C7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7FBD3B-607E-4798-86F2-82C5C05BECE3}" type="sibTrans" cxnId="{2C07AC0D-B9D2-4ED6-9E37-7F8C6CE09C7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7FF54E-5159-48A2-907D-212926A631C4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Filtrate NTU </a:t>
          </a:r>
        </a:p>
        <a:p>
          <a:pPr>
            <a:spcAft>
              <a:spcPts val="0"/>
            </a:spcAft>
          </a:pP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Filtrate %UVT/UVA  Settled NTU</a:t>
          </a:r>
        </a:p>
      </dgm:t>
    </dgm:pt>
    <dgm:pt modelId="{2288E848-CF3D-4191-BF05-2388640CD664}" type="parTrans" cxnId="{00C89E8A-0E7D-4659-98A3-0D1F4BDBE92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FA4729-19B2-4DD3-A0FB-42F16DA3BDF5}" type="sibTrans" cxnId="{00C89E8A-0E7D-4659-98A3-0D1F4BDBE92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EDCCC8-A1D4-4849-B649-946F33BACEB1}">
      <dgm:prSet custT="1"/>
      <dgm:spPr/>
      <dgm:t>
        <a:bodyPr/>
        <a:lstStyle/>
        <a:p>
          <a:pPr>
            <a:spcAft>
              <a:spcPct val="15000"/>
            </a:spcAft>
          </a:pP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Don’t rely on visual floc formation and settleability as optimum dosage</a:t>
          </a:r>
        </a:p>
      </dgm:t>
    </dgm:pt>
    <dgm:pt modelId="{F30B541D-2367-49EB-9290-0E3E7E1510B1}" type="parTrans" cxnId="{2538DC87-370A-445D-9DA6-94885CF2B48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CFB3B4-4A42-44AE-8ED7-DE88C23C456A}" type="sibTrans" cxnId="{2538DC87-370A-445D-9DA6-94885CF2B48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726F53-A978-4D4A-AF3E-961D8B4B93CF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Evaluate</a:t>
          </a:r>
        </a:p>
      </dgm:t>
    </dgm:pt>
    <dgm:pt modelId="{104981F1-58B6-4DF0-AB80-17D4A28E1E5A}" type="parTrans" cxnId="{51FCB693-D233-4F74-98C5-02ABB36FDCC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432463-F347-42C5-8F27-CB5EC513DA06}" type="sibTrans" cxnId="{51FCB693-D233-4F74-98C5-02ABB36FDCC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2510AE-7D78-4D2C-8CB9-E05CF39729AD}">
      <dgm:prSet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Evaluate results and determine next course of action</a:t>
          </a:r>
        </a:p>
      </dgm:t>
    </dgm:pt>
    <dgm:pt modelId="{9B839FC8-E87E-4C21-A543-1A72D7FDC3F1}" type="parTrans" cxnId="{6B31D3A6-E923-4014-86A6-1281A11907F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BF7A0F-6035-474D-AAAE-6B4BB751F23B}" type="sibTrans" cxnId="{6B31D3A6-E923-4014-86A6-1281A11907F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26028D-3CE7-435D-9789-1EE8C7EDE767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Repeat</a:t>
          </a:r>
        </a:p>
      </dgm:t>
    </dgm:pt>
    <dgm:pt modelId="{66B97B8C-619B-478B-9E3B-9E8461806F6F}" type="parTrans" cxnId="{F824DD21-0A47-4E7B-AC84-C7EB28B80BB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814ACA-9BC0-4B31-9FF9-705DA02E571F}" type="sibTrans" cxnId="{F824DD21-0A47-4E7B-AC84-C7EB28B80BB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DE665B-3090-4C06-BF70-DB429690F810}">
      <dgm:prSet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Once optimum dose is found, repeat test for confirmation.</a:t>
          </a:r>
        </a:p>
      </dgm:t>
    </dgm:pt>
    <dgm:pt modelId="{5AE3A0C1-3408-4D67-A34B-6DBDF1DC0BE7}" type="parTrans" cxnId="{87F41B21-FB00-4806-AF76-31834F072B7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66EE10-4331-4A68-91F0-3F41C2E93503}" type="sibTrans" cxnId="{87F41B21-FB00-4806-AF76-31834F072B7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BFD5AE-793E-4703-87EC-E399002B86B9}">
      <dgm:prSet custT="1"/>
      <dgm:spPr/>
      <dgm:t>
        <a:bodyPr/>
        <a:lstStyle/>
        <a:p>
          <a:pPr>
            <a:spcAft>
              <a:spcPct val="15000"/>
            </a:spcAft>
          </a:pP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95A476-D6DF-4367-B556-CB5C89C75051}" type="parTrans" cxnId="{793A92E0-E6B0-4543-8FEF-837389B506E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461D12-B676-4ED7-81B0-57CA106C4631}" type="sibTrans" cxnId="{793A92E0-E6B0-4543-8FEF-837389B506E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17D39A-D01A-4C51-A4CA-56D147F16122}" type="pres">
      <dgm:prSet presAssocID="{BA1FBC5F-8C2E-4410-A305-ED6AC615881D}" presName="Name0" presStyleCnt="0">
        <dgm:presLayoutVars>
          <dgm:dir/>
          <dgm:animLvl val="lvl"/>
          <dgm:resizeHandles val="exact"/>
        </dgm:presLayoutVars>
      </dgm:prSet>
      <dgm:spPr/>
    </dgm:pt>
    <dgm:pt modelId="{41C0C94D-65BC-4EC2-8B59-280BC71B574D}" type="pres">
      <dgm:prSet presAssocID="{AB26CC29-D921-45E6-BC87-2EB7839E94B9}" presName="composite" presStyleCnt="0"/>
      <dgm:spPr/>
    </dgm:pt>
    <dgm:pt modelId="{21209EF7-33C3-4933-8B98-37C89C7429AC}" type="pres">
      <dgm:prSet presAssocID="{AB26CC29-D921-45E6-BC87-2EB7839E94B9}" presName="parTx" presStyleLbl="alignNode1" presStyleIdx="0" presStyleCnt="4">
        <dgm:presLayoutVars>
          <dgm:chMax val="0"/>
          <dgm:chPref val="0"/>
        </dgm:presLayoutVars>
      </dgm:prSet>
      <dgm:spPr/>
    </dgm:pt>
    <dgm:pt modelId="{D2F85149-6044-40C8-8029-7CFAE9A641FD}" type="pres">
      <dgm:prSet presAssocID="{AB26CC29-D921-45E6-BC87-2EB7839E94B9}" presName="desTx" presStyleLbl="alignAccFollowNode1" presStyleIdx="0" presStyleCnt="4">
        <dgm:presLayoutVars/>
      </dgm:prSet>
      <dgm:spPr/>
    </dgm:pt>
    <dgm:pt modelId="{4947DE93-B87A-48BA-80BC-95854AA33C97}" type="pres">
      <dgm:prSet presAssocID="{00CCAA6C-D028-496D-A049-5ED941000474}" presName="space" presStyleCnt="0"/>
      <dgm:spPr/>
    </dgm:pt>
    <dgm:pt modelId="{838226DF-1B5F-44EF-8093-0C19C55A7147}" type="pres">
      <dgm:prSet presAssocID="{244038C3-FEF1-42F2-B3EF-271C5CB94ACE}" presName="composite" presStyleCnt="0"/>
      <dgm:spPr/>
    </dgm:pt>
    <dgm:pt modelId="{505740CA-EAFE-4D76-B538-F7B3B433DDDE}" type="pres">
      <dgm:prSet presAssocID="{244038C3-FEF1-42F2-B3EF-271C5CB94ACE}" presName="parTx" presStyleLbl="alignNode1" presStyleIdx="1" presStyleCnt="4">
        <dgm:presLayoutVars>
          <dgm:chMax val="0"/>
          <dgm:chPref val="0"/>
        </dgm:presLayoutVars>
      </dgm:prSet>
      <dgm:spPr/>
    </dgm:pt>
    <dgm:pt modelId="{F2EAD854-314A-4894-A343-2DF38A80F0E1}" type="pres">
      <dgm:prSet presAssocID="{244038C3-FEF1-42F2-B3EF-271C5CB94ACE}" presName="desTx" presStyleLbl="alignAccFollowNode1" presStyleIdx="1" presStyleCnt="4">
        <dgm:presLayoutVars/>
      </dgm:prSet>
      <dgm:spPr/>
    </dgm:pt>
    <dgm:pt modelId="{0602CFEF-F933-4049-A859-FC4CFF75FEC5}" type="pres">
      <dgm:prSet presAssocID="{9D7FBD3B-607E-4798-86F2-82C5C05BECE3}" presName="space" presStyleCnt="0"/>
      <dgm:spPr/>
    </dgm:pt>
    <dgm:pt modelId="{C1820877-CB43-4D60-830C-4654826C15AD}" type="pres">
      <dgm:prSet presAssocID="{96726F53-A978-4D4A-AF3E-961D8B4B93CF}" presName="composite" presStyleCnt="0"/>
      <dgm:spPr/>
    </dgm:pt>
    <dgm:pt modelId="{18740BA6-0444-4943-83E4-D5D6AD4F0F76}" type="pres">
      <dgm:prSet presAssocID="{96726F53-A978-4D4A-AF3E-961D8B4B93CF}" presName="parTx" presStyleLbl="alignNode1" presStyleIdx="2" presStyleCnt="4">
        <dgm:presLayoutVars>
          <dgm:chMax val="0"/>
          <dgm:chPref val="0"/>
        </dgm:presLayoutVars>
      </dgm:prSet>
      <dgm:spPr/>
    </dgm:pt>
    <dgm:pt modelId="{C941A9E1-464D-4649-9A99-F3CB46663E1A}" type="pres">
      <dgm:prSet presAssocID="{96726F53-A978-4D4A-AF3E-961D8B4B93CF}" presName="desTx" presStyleLbl="alignAccFollowNode1" presStyleIdx="2" presStyleCnt="4">
        <dgm:presLayoutVars/>
      </dgm:prSet>
      <dgm:spPr/>
    </dgm:pt>
    <dgm:pt modelId="{6022183E-EBDB-44F9-99C7-8E73D354D320}" type="pres">
      <dgm:prSet presAssocID="{6F432463-F347-42C5-8F27-CB5EC513DA06}" presName="space" presStyleCnt="0"/>
      <dgm:spPr/>
    </dgm:pt>
    <dgm:pt modelId="{FB88E46E-0C9B-4BB0-AA7B-F92ACF170732}" type="pres">
      <dgm:prSet presAssocID="{8126028D-3CE7-435D-9789-1EE8C7EDE767}" presName="composite" presStyleCnt="0"/>
      <dgm:spPr/>
    </dgm:pt>
    <dgm:pt modelId="{D84DBEB6-06A3-4AFD-9B6D-88EE20833955}" type="pres">
      <dgm:prSet presAssocID="{8126028D-3CE7-435D-9789-1EE8C7EDE767}" presName="parTx" presStyleLbl="alignNode1" presStyleIdx="3" presStyleCnt="4">
        <dgm:presLayoutVars>
          <dgm:chMax val="0"/>
          <dgm:chPref val="0"/>
        </dgm:presLayoutVars>
      </dgm:prSet>
      <dgm:spPr/>
    </dgm:pt>
    <dgm:pt modelId="{9CF51501-A483-4813-8E1F-134A03680080}" type="pres">
      <dgm:prSet presAssocID="{8126028D-3CE7-435D-9789-1EE8C7EDE767}" presName="desTx" presStyleLbl="alignAccFollowNode1" presStyleIdx="3" presStyleCnt="4">
        <dgm:presLayoutVars/>
      </dgm:prSet>
      <dgm:spPr/>
    </dgm:pt>
  </dgm:ptLst>
  <dgm:cxnLst>
    <dgm:cxn modelId="{2C07AC0D-B9D2-4ED6-9E37-7F8C6CE09C73}" srcId="{BA1FBC5F-8C2E-4410-A305-ED6AC615881D}" destId="{244038C3-FEF1-42F2-B3EF-271C5CB94ACE}" srcOrd="1" destOrd="0" parTransId="{5B510ED0-322C-4617-887F-7B65BCD41ACA}" sibTransId="{9D7FBD3B-607E-4798-86F2-82C5C05BECE3}"/>
    <dgm:cxn modelId="{82119D19-8DAA-41D4-A0CC-832BB7083256}" type="presOf" srcId="{1A7C0043-51D6-49D6-A970-97D0FA1B1BF9}" destId="{D2F85149-6044-40C8-8029-7CFAE9A641FD}" srcOrd="0" destOrd="1" presId="urn:microsoft.com/office/officeart/2016/7/layout/HorizontalActionList"/>
    <dgm:cxn modelId="{9425031A-FC42-4735-99D7-586B48A538E0}" type="presOf" srcId="{19E57256-8C59-429A-8BD8-45CF69362ABB}" destId="{D2F85149-6044-40C8-8029-7CFAE9A641FD}" srcOrd="0" destOrd="0" presId="urn:microsoft.com/office/officeart/2016/7/layout/HorizontalActionList"/>
    <dgm:cxn modelId="{87F41B21-FB00-4806-AF76-31834F072B75}" srcId="{8126028D-3CE7-435D-9789-1EE8C7EDE767}" destId="{60DE665B-3090-4C06-BF70-DB429690F810}" srcOrd="0" destOrd="0" parTransId="{5AE3A0C1-3408-4D67-A34B-6DBDF1DC0BE7}" sibTransId="{E366EE10-4331-4A68-91F0-3F41C2E93503}"/>
    <dgm:cxn modelId="{F824DD21-0A47-4E7B-AC84-C7EB28B80BB2}" srcId="{BA1FBC5F-8C2E-4410-A305-ED6AC615881D}" destId="{8126028D-3CE7-435D-9789-1EE8C7EDE767}" srcOrd="3" destOrd="0" parTransId="{66B97B8C-619B-478B-9E3B-9E8461806F6F}" sibTransId="{28814ACA-9BC0-4B31-9FF9-705DA02E571F}"/>
    <dgm:cxn modelId="{D1BF9B30-5347-4046-8C6A-D6EEF9F5B8B5}" type="presOf" srcId="{91BFD5AE-793E-4703-87EC-E399002B86B9}" destId="{F2EAD854-314A-4894-A343-2DF38A80F0E1}" srcOrd="0" destOrd="1" presId="urn:microsoft.com/office/officeart/2016/7/layout/HorizontalActionList"/>
    <dgm:cxn modelId="{430EED3B-5797-45E9-9E65-14F243D03338}" srcId="{AB26CC29-D921-45E6-BC87-2EB7839E94B9}" destId="{19E57256-8C59-429A-8BD8-45CF69362ABB}" srcOrd="0" destOrd="0" parTransId="{EDFE37A8-4A71-4FC3-96B3-71F4652917AA}" sibTransId="{F68C1117-6C5C-4339-9F88-E03C3A9EC4BE}"/>
    <dgm:cxn modelId="{A7424F41-4695-4A44-9676-47B6E2EE6A3D}" type="presOf" srcId="{5A7FF54E-5159-48A2-907D-212926A631C4}" destId="{F2EAD854-314A-4894-A343-2DF38A80F0E1}" srcOrd="0" destOrd="0" presId="urn:microsoft.com/office/officeart/2016/7/layout/HorizontalActionList"/>
    <dgm:cxn modelId="{62951748-5462-46BB-AA57-0CC4C1AECC3D}" type="presOf" srcId="{60DE665B-3090-4C06-BF70-DB429690F810}" destId="{9CF51501-A483-4813-8E1F-134A03680080}" srcOrd="0" destOrd="0" presId="urn:microsoft.com/office/officeart/2016/7/layout/HorizontalActionList"/>
    <dgm:cxn modelId="{7422775A-A508-43BD-9FF7-7ED481E3A7F8}" type="presOf" srcId="{732510AE-7D78-4D2C-8CB9-E05CF39729AD}" destId="{C941A9E1-464D-4649-9A99-F3CB46663E1A}" srcOrd="0" destOrd="0" presId="urn:microsoft.com/office/officeart/2016/7/layout/HorizontalActionList"/>
    <dgm:cxn modelId="{24E62684-8F26-4835-B517-FFE8D2954AD9}" type="presOf" srcId="{8126028D-3CE7-435D-9789-1EE8C7EDE767}" destId="{D84DBEB6-06A3-4AFD-9B6D-88EE20833955}" srcOrd="0" destOrd="0" presId="urn:microsoft.com/office/officeart/2016/7/layout/HorizontalActionList"/>
    <dgm:cxn modelId="{58BA5086-16D7-496B-B4C0-AA0A25EC8844}" type="presOf" srcId="{3AEDCCC8-A1D4-4849-B649-946F33BACEB1}" destId="{F2EAD854-314A-4894-A343-2DF38A80F0E1}" srcOrd="0" destOrd="2" presId="urn:microsoft.com/office/officeart/2016/7/layout/HorizontalActionList"/>
    <dgm:cxn modelId="{2538DC87-370A-445D-9DA6-94885CF2B481}" srcId="{244038C3-FEF1-42F2-B3EF-271C5CB94ACE}" destId="{3AEDCCC8-A1D4-4849-B649-946F33BACEB1}" srcOrd="1" destOrd="0" parTransId="{F30B541D-2367-49EB-9290-0E3E7E1510B1}" sibTransId="{C1CFB3B4-4A42-44AE-8ED7-DE88C23C456A}"/>
    <dgm:cxn modelId="{D4EA5688-D30C-4F8D-ABE3-8D2478859716}" type="presOf" srcId="{BA1FBC5F-8C2E-4410-A305-ED6AC615881D}" destId="{B917D39A-D01A-4C51-A4CA-56D147F16122}" srcOrd="0" destOrd="0" presId="urn:microsoft.com/office/officeart/2016/7/layout/HorizontalActionList"/>
    <dgm:cxn modelId="{00C89E8A-0E7D-4659-98A3-0D1F4BDBE92E}" srcId="{244038C3-FEF1-42F2-B3EF-271C5CB94ACE}" destId="{5A7FF54E-5159-48A2-907D-212926A631C4}" srcOrd="0" destOrd="0" parTransId="{2288E848-CF3D-4191-BF05-2388640CD664}" sibTransId="{ACFA4729-19B2-4DD3-A0FB-42F16DA3BDF5}"/>
    <dgm:cxn modelId="{51FCB693-D233-4F74-98C5-02ABB36FDCCB}" srcId="{BA1FBC5F-8C2E-4410-A305-ED6AC615881D}" destId="{96726F53-A978-4D4A-AF3E-961D8B4B93CF}" srcOrd="2" destOrd="0" parTransId="{104981F1-58B6-4DF0-AB80-17D4A28E1E5A}" sibTransId="{6F432463-F347-42C5-8F27-CB5EC513DA06}"/>
    <dgm:cxn modelId="{BFE9F294-22F3-474F-9D67-880A0C3EF4CF}" srcId="{BA1FBC5F-8C2E-4410-A305-ED6AC615881D}" destId="{AB26CC29-D921-45E6-BC87-2EB7839E94B9}" srcOrd="0" destOrd="0" parTransId="{86015FCA-9FAE-4CDF-8BFA-CC22145B1862}" sibTransId="{00CCAA6C-D028-496D-A049-5ED941000474}"/>
    <dgm:cxn modelId="{DD01F795-C260-4521-B9CD-1893C8C39AA1}" type="presOf" srcId="{244038C3-FEF1-42F2-B3EF-271C5CB94ACE}" destId="{505740CA-EAFE-4D76-B538-F7B3B433DDDE}" srcOrd="0" destOrd="0" presId="urn:microsoft.com/office/officeart/2016/7/layout/HorizontalActionList"/>
    <dgm:cxn modelId="{6B31D3A6-E923-4014-86A6-1281A11907F6}" srcId="{96726F53-A978-4D4A-AF3E-961D8B4B93CF}" destId="{732510AE-7D78-4D2C-8CB9-E05CF39729AD}" srcOrd="0" destOrd="0" parTransId="{9B839FC8-E87E-4C21-A543-1A72D7FDC3F1}" sibTransId="{BEBF7A0F-6035-474D-AAAE-6B4BB751F23B}"/>
    <dgm:cxn modelId="{9E47F2C2-5C6A-4B00-8ECC-92A97CE7D3FE}" type="presOf" srcId="{96726F53-A978-4D4A-AF3E-961D8B4B93CF}" destId="{18740BA6-0444-4943-83E4-D5D6AD4F0F76}" srcOrd="0" destOrd="0" presId="urn:microsoft.com/office/officeart/2016/7/layout/HorizontalActionList"/>
    <dgm:cxn modelId="{593970C8-B52D-48D0-845D-613A95E3752C}" type="presOf" srcId="{AB26CC29-D921-45E6-BC87-2EB7839E94B9}" destId="{21209EF7-33C3-4933-8B98-37C89C7429AC}" srcOrd="0" destOrd="0" presId="urn:microsoft.com/office/officeart/2016/7/layout/HorizontalActionList"/>
    <dgm:cxn modelId="{793A92E0-E6B0-4543-8FEF-837389B506E4}" srcId="{5A7FF54E-5159-48A2-907D-212926A631C4}" destId="{91BFD5AE-793E-4703-87EC-E399002B86B9}" srcOrd="0" destOrd="0" parTransId="{5395A476-D6DF-4367-B556-CB5C89C75051}" sibTransId="{A5461D12-B676-4ED7-81B0-57CA106C4631}"/>
    <dgm:cxn modelId="{BAE42FE3-B6D4-4E3C-8D25-1B178EEA4020}" srcId="{AB26CC29-D921-45E6-BC87-2EB7839E94B9}" destId="{1A7C0043-51D6-49D6-A970-97D0FA1B1BF9}" srcOrd="1" destOrd="0" parTransId="{D41B608B-1DD2-4CCB-BF72-F37C406A82C3}" sibTransId="{00154C6A-C082-4225-BD0C-6557783E86E2}"/>
    <dgm:cxn modelId="{3AF5EEED-8D4E-4210-888E-3ECC6B8F7298}" type="presParOf" srcId="{B917D39A-D01A-4C51-A4CA-56D147F16122}" destId="{41C0C94D-65BC-4EC2-8B59-280BC71B574D}" srcOrd="0" destOrd="0" presId="urn:microsoft.com/office/officeart/2016/7/layout/HorizontalActionList"/>
    <dgm:cxn modelId="{055B42D0-8D0D-453B-A0F1-D266905074C9}" type="presParOf" srcId="{41C0C94D-65BC-4EC2-8B59-280BC71B574D}" destId="{21209EF7-33C3-4933-8B98-37C89C7429AC}" srcOrd="0" destOrd="0" presId="urn:microsoft.com/office/officeart/2016/7/layout/HorizontalActionList"/>
    <dgm:cxn modelId="{8D3D504D-F6AF-4D3B-92FE-CAE71F11F25D}" type="presParOf" srcId="{41C0C94D-65BC-4EC2-8B59-280BC71B574D}" destId="{D2F85149-6044-40C8-8029-7CFAE9A641FD}" srcOrd="1" destOrd="0" presId="urn:microsoft.com/office/officeart/2016/7/layout/HorizontalActionList"/>
    <dgm:cxn modelId="{0C77A24E-56F6-4C2A-92E4-591BB7910E0E}" type="presParOf" srcId="{B917D39A-D01A-4C51-A4CA-56D147F16122}" destId="{4947DE93-B87A-48BA-80BC-95854AA33C97}" srcOrd="1" destOrd="0" presId="urn:microsoft.com/office/officeart/2016/7/layout/HorizontalActionList"/>
    <dgm:cxn modelId="{B809D608-2F81-4212-9D3A-9B3AC0952D14}" type="presParOf" srcId="{B917D39A-D01A-4C51-A4CA-56D147F16122}" destId="{838226DF-1B5F-44EF-8093-0C19C55A7147}" srcOrd="2" destOrd="0" presId="urn:microsoft.com/office/officeart/2016/7/layout/HorizontalActionList"/>
    <dgm:cxn modelId="{66A48C70-E7D2-4C77-BBEC-30992BB5B727}" type="presParOf" srcId="{838226DF-1B5F-44EF-8093-0C19C55A7147}" destId="{505740CA-EAFE-4D76-B538-F7B3B433DDDE}" srcOrd="0" destOrd="0" presId="urn:microsoft.com/office/officeart/2016/7/layout/HorizontalActionList"/>
    <dgm:cxn modelId="{8E71CD94-B775-4A45-9C65-1FDDB46BED0F}" type="presParOf" srcId="{838226DF-1B5F-44EF-8093-0C19C55A7147}" destId="{F2EAD854-314A-4894-A343-2DF38A80F0E1}" srcOrd="1" destOrd="0" presId="urn:microsoft.com/office/officeart/2016/7/layout/HorizontalActionList"/>
    <dgm:cxn modelId="{CBA3B8AA-0709-4F11-B93A-524F5D372B31}" type="presParOf" srcId="{B917D39A-D01A-4C51-A4CA-56D147F16122}" destId="{0602CFEF-F933-4049-A859-FC4CFF75FEC5}" srcOrd="3" destOrd="0" presId="urn:microsoft.com/office/officeart/2016/7/layout/HorizontalActionList"/>
    <dgm:cxn modelId="{DC298DF2-46CA-4D2C-8428-42C27BCCCE75}" type="presParOf" srcId="{B917D39A-D01A-4C51-A4CA-56D147F16122}" destId="{C1820877-CB43-4D60-830C-4654826C15AD}" srcOrd="4" destOrd="0" presId="urn:microsoft.com/office/officeart/2016/7/layout/HorizontalActionList"/>
    <dgm:cxn modelId="{AE96009F-12DA-4EFB-ABBF-00EDD5892F3B}" type="presParOf" srcId="{C1820877-CB43-4D60-830C-4654826C15AD}" destId="{18740BA6-0444-4943-83E4-D5D6AD4F0F76}" srcOrd="0" destOrd="0" presId="urn:microsoft.com/office/officeart/2016/7/layout/HorizontalActionList"/>
    <dgm:cxn modelId="{A35B2241-4661-44FA-AFE3-9C15A736D847}" type="presParOf" srcId="{C1820877-CB43-4D60-830C-4654826C15AD}" destId="{C941A9E1-464D-4649-9A99-F3CB46663E1A}" srcOrd="1" destOrd="0" presId="urn:microsoft.com/office/officeart/2016/7/layout/HorizontalActionList"/>
    <dgm:cxn modelId="{7F427E56-6BC8-469D-801C-96D96A154935}" type="presParOf" srcId="{B917D39A-D01A-4C51-A4CA-56D147F16122}" destId="{6022183E-EBDB-44F9-99C7-8E73D354D320}" srcOrd="5" destOrd="0" presId="urn:microsoft.com/office/officeart/2016/7/layout/HorizontalActionList"/>
    <dgm:cxn modelId="{16751465-870B-4871-915D-36E4BDC5142A}" type="presParOf" srcId="{B917D39A-D01A-4C51-A4CA-56D147F16122}" destId="{FB88E46E-0C9B-4BB0-AA7B-F92ACF170732}" srcOrd="6" destOrd="0" presId="urn:microsoft.com/office/officeart/2016/7/layout/HorizontalActionList"/>
    <dgm:cxn modelId="{19FAA1C8-7FB5-485B-BE3D-8F4AF6E72F2E}" type="presParOf" srcId="{FB88E46E-0C9B-4BB0-AA7B-F92ACF170732}" destId="{D84DBEB6-06A3-4AFD-9B6D-88EE20833955}" srcOrd="0" destOrd="0" presId="urn:microsoft.com/office/officeart/2016/7/layout/HorizontalActionList"/>
    <dgm:cxn modelId="{660A39B0-F68B-452A-92EE-C0529AADB0B9}" type="presParOf" srcId="{FB88E46E-0C9B-4BB0-AA7B-F92ACF170732}" destId="{9CF51501-A483-4813-8E1F-134A03680080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635786-6D49-4EA2-896F-63E7A0EE60DA}">
      <dsp:nvSpPr>
        <dsp:cNvPr id="0" name=""/>
        <dsp:cNvSpPr/>
      </dsp:nvSpPr>
      <dsp:spPr>
        <a:xfrm>
          <a:off x="0" y="40290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Arial" panose="020B0604020202020204" pitchFamily="34" charset="0"/>
              <a:cs typeface="Arial" panose="020B0604020202020204" pitchFamily="34" charset="0"/>
            </a:rPr>
            <a:t>(20) Conventional Treatment Plants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Arial" panose="020B0604020202020204" pitchFamily="34" charset="0"/>
              <a:cs typeface="Arial" panose="020B0604020202020204" pitchFamily="34" charset="0"/>
            </a:rPr>
            <a:t>with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Arial" panose="020B0604020202020204" pitchFamily="34" charset="0"/>
              <a:cs typeface="Arial" panose="020B0604020202020204" pitchFamily="34" charset="0"/>
            </a:rPr>
            <a:t>Media Filtration &amp;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Arial" panose="020B0604020202020204" pitchFamily="34" charset="0"/>
              <a:cs typeface="Arial" panose="020B0604020202020204" pitchFamily="34" charset="0"/>
            </a:rPr>
            <a:t>Membrane Filtration</a:t>
          </a:r>
        </a:p>
      </dsp:txBody>
      <dsp:txXfrm>
        <a:off x="0" y="40290"/>
        <a:ext cx="3286125" cy="1971675"/>
      </dsp:txXfrm>
    </dsp:sp>
    <dsp:sp modelId="{C0C6A6B7-B4A4-4300-8CAD-6DD8A9DF1AEB}">
      <dsp:nvSpPr>
        <dsp:cNvPr id="0" name=""/>
        <dsp:cNvSpPr/>
      </dsp:nvSpPr>
      <dsp:spPr>
        <a:xfrm>
          <a:off x="3614737" y="40290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Arial" panose="020B0604020202020204" pitchFamily="34" charset="0"/>
              <a:cs typeface="Arial" panose="020B0604020202020204" pitchFamily="34" charset="0"/>
            </a:rPr>
            <a:t>(3) Direct Filtration Plants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Arial" panose="020B0604020202020204" pitchFamily="34" charset="0"/>
              <a:cs typeface="Arial" panose="020B0604020202020204" pitchFamily="34" charset="0"/>
            </a:rPr>
            <a:t>with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Arial" panose="020B0604020202020204" pitchFamily="34" charset="0"/>
              <a:cs typeface="Arial" panose="020B0604020202020204" pitchFamily="34" charset="0"/>
            </a:rPr>
            <a:t>Media Filtration &amp;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Arial" panose="020B0604020202020204" pitchFamily="34" charset="0"/>
              <a:cs typeface="Arial" panose="020B0604020202020204" pitchFamily="34" charset="0"/>
            </a:rPr>
            <a:t>Membrane Filtration</a:t>
          </a:r>
        </a:p>
      </dsp:txBody>
      <dsp:txXfrm>
        <a:off x="3614737" y="40290"/>
        <a:ext cx="3286125" cy="1971675"/>
      </dsp:txXfrm>
    </dsp:sp>
    <dsp:sp modelId="{511BD611-4C7C-46EF-9177-809624C644EF}">
      <dsp:nvSpPr>
        <dsp:cNvPr id="0" name=""/>
        <dsp:cNvSpPr/>
      </dsp:nvSpPr>
      <dsp:spPr>
        <a:xfrm>
          <a:off x="7229475" y="40290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Arial" panose="020B0604020202020204" pitchFamily="34" charset="0"/>
              <a:cs typeface="Arial" panose="020B0604020202020204" pitchFamily="34" charset="0"/>
            </a:rPr>
            <a:t>(2) Dissolved Air Flotation (DAF) with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Arial" panose="020B0604020202020204" pitchFamily="34" charset="0"/>
              <a:cs typeface="Arial" panose="020B0604020202020204" pitchFamily="34" charset="0"/>
            </a:rPr>
            <a:t>Media Filtration &amp;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Arial" panose="020B0604020202020204" pitchFamily="34" charset="0"/>
              <a:cs typeface="Arial" panose="020B0604020202020204" pitchFamily="34" charset="0"/>
            </a:rPr>
            <a:t>Membrane Filtration</a:t>
          </a:r>
        </a:p>
      </dsp:txBody>
      <dsp:txXfrm>
        <a:off x="7229475" y="40290"/>
        <a:ext cx="3286125" cy="1971675"/>
      </dsp:txXfrm>
    </dsp:sp>
    <dsp:sp modelId="{C3B99CA9-8047-4918-81EE-37EA015D47D0}">
      <dsp:nvSpPr>
        <dsp:cNvPr id="0" name=""/>
        <dsp:cNvSpPr/>
      </dsp:nvSpPr>
      <dsp:spPr>
        <a:xfrm>
          <a:off x="0" y="2340578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Arial" panose="020B0604020202020204" pitchFamily="34" charset="0"/>
              <a:cs typeface="Arial" panose="020B0604020202020204" pitchFamily="34" charset="0"/>
            </a:rPr>
            <a:t>(5) Trident &amp; Roberts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Arial" panose="020B0604020202020204" pitchFamily="34" charset="0"/>
              <a:cs typeface="Arial" panose="020B0604020202020204" pitchFamily="34" charset="0"/>
            </a:rPr>
            <a:t>Absorption/Contact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Arial" panose="020B0604020202020204" pitchFamily="34" charset="0"/>
              <a:cs typeface="Arial" panose="020B0604020202020204" pitchFamily="34" charset="0"/>
            </a:rPr>
            <a:t>Media Filtration</a:t>
          </a:r>
        </a:p>
      </dsp:txBody>
      <dsp:txXfrm>
        <a:off x="0" y="2340578"/>
        <a:ext cx="3286125" cy="1971675"/>
      </dsp:txXfrm>
    </dsp:sp>
    <dsp:sp modelId="{F6F01450-A546-4968-84BA-3DBFD0ECC5D2}">
      <dsp:nvSpPr>
        <dsp:cNvPr id="0" name=""/>
        <dsp:cNvSpPr/>
      </dsp:nvSpPr>
      <dsp:spPr>
        <a:xfrm>
          <a:off x="3614737" y="2340578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Arial" panose="020B0604020202020204" pitchFamily="34" charset="0"/>
              <a:cs typeface="Arial" panose="020B0604020202020204" pitchFamily="34" charset="0"/>
            </a:rPr>
            <a:t>(2) Actiflo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Arial" panose="020B0604020202020204" pitchFamily="34" charset="0"/>
              <a:cs typeface="Arial" panose="020B0604020202020204" pitchFamily="34" charset="0"/>
            </a:rPr>
            <a:t>(ballast sand)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Arial" panose="020B0604020202020204" pitchFamily="34" charset="0"/>
              <a:cs typeface="Arial" panose="020B0604020202020204" pitchFamily="34" charset="0"/>
            </a:rPr>
            <a:t>with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Arial" panose="020B0604020202020204" pitchFamily="34" charset="0"/>
              <a:cs typeface="Arial" panose="020B0604020202020204" pitchFamily="34" charset="0"/>
            </a:rPr>
            <a:t>Media Filtration</a:t>
          </a:r>
        </a:p>
      </dsp:txBody>
      <dsp:txXfrm>
        <a:off x="3614737" y="2340578"/>
        <a:ext cx="3286125" cy="1971675"/>
      </dsp:txXfrm>
    </dsp:sp>
    <dsp:sp modelId="{2CDEBDD2-D677-4131-BD10-F0A24F0CAB13}">
      <dsp:nvSpPr>
        <dsp:cNvPr id="0" name=""/>
        <dsp:cNvSpPr/>
      </dsp:nvSpPr>
      <dsp:spPr>
        <a:xfrm>
          <a:off x="7229475" y="2340578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Arial" panose="020B0604020202020204" pitchFamily="34" charset="0"/>
              <a:cs typeface="Arial" panose="020B0604020202020204" pitchFamily="34" charset="0"/>
            </a:rPr>
            <a:t>(8) Alternative Technologies Roughing Contact Clarifier/Media Filtration &amp;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Arial" panose="020B0604020202020204" pitchFamily="34" charset="0"/>
              <a:cs typeface="Arial" panose="020B0604020202020204" pitchFamily="34" charset="0"/>
            </a:rPr>
            <a:t>Inline Filtration</a:t>
          </a:r>
        </a:p>
      </dsp:txBody>
      <dsp:txXfrm>
        <a:off x="7229475" y="2340578"/>
        <a:ext cx="3286125" cy="197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45418-3672-4716-B388-3F8C3E873D41}">
      <dsp:nvSpPr>
        <dsp:cNvPr id="0" name=""/>
        <dsp:cNvSpPr/>
      </dsp:nvSpPr>
      <dsp:spPr>
        <a:xfrm>
          <a:off x="0" y="2393"/>
          <a:ext cx="5458215" cy="26851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4500" kern="1200" dirty="0"/>
            <a:t>Why 20-30 sec </a:t>
          </a:r>
        </a:p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4500" kern="1200" dirty="0"/>
            <a:t>Flash Mix </a:t>
          </a:r>
        </a:p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4500" kern="1200" dirty="0"/>
            <a:t>(200 RPM)</a:t>
          </a:r>
        </a:p>
      </dsp:txBody>
      <dsp:txXfrm>
        <a:off x="131078" y="133471"/>
        <a:ext cx="5196059" cy="2422994"/>
      </dsp:txXfrm>
    </dsp:sp>
    <dsp:sp modelId="{F115A59A-7D50-41FA-A755-7BC734166B01}">
      <dsp:nvSpPr>
        <dsp:cNvPr id="0" name=""/>
        <dsp:cNvSpPr/>
      </dsp:nvSpPr>
      <dsp:spPr>
        <a:xfrm>
          <a:off x="0" y="2817143"/>
          <a:ext cx="5458215" cy="26851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4500" kern="1200" dirty="0">
              <a:latin typeface="Arial" panose="020B0604020202020204" pitchFamily="34" charset="0"/>
              <a:cs typeface="Arial" panose="020B0604020202020204" pitchFamily="34" charset="0"/>
            </a:rPr>
            <a:t>Why 5 minutes </a:t>
          </a:r>
        </a:p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4500" kern="1200" dirty="0">
              <a:latin typeface="Arial" panose="020B0604020202020204" pitchFamily="34" charset="0"/>
              <a:cs typeface="Arial" panose="020B0604020202020204" pitchFamily="34" charset="0"/>
            </a:rPr>
            <a:t>Floc Mix </a:t>
          </a:r>
        </a:p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4500" kern="1200" dirty="0">
              <a:latin typeface="Arial" panose="020B0604020202020204" pitchFamily="34" charset="0"/>
              <a:cs typeface="Arial" panose="020B0604020202020204" pitchFamily="34" charset="0"/>
            </a:rPr>
            <a:t>(20-30 RPM)</a:t>
          </a:r>
        </a:p>
      </dsp:txBody>
      <dsp:txXfrm>
        <a:off x="131078" y="2948221"/>
        <a:ext cx="5196059" cy="24229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09EF7-33C3-4933-8B98-37C89C7429AC}">
      <dsp:nvSpPr>
        <dsp:cNvPr id="0" name=""/>
        <dsp:cNvSpPr/>
      </dsp:nvSpPr>
      <dsp:spPr>
        <a:xfrm>
          <a:off x="7438" y="201379"/>
          <a:ext cx="2544259" cy="76327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053" tIns="201053" rIns="201053" bIns="20105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Keep it Simple</a:t>
          </a:r>
        </a:p>
      </dsp:txBody>
      <dsp:txXfrm>
        <a:off x="7438" y="201379"/>
        <a:ext cx="2544259" cy="763277"/>
      </dsp:txXfrm>
    </dsp:sp>
    <dsp:sp modelId="{D2F85149-6044-40C8-8029-7CFAE9A641FD}">
      <dsp:nvSpPr>
        <dsp:cNvPr id="0" name=""/>
        <dsp:cNvSpPr/>
      </dsp:nvSpPr>
      <dsp:spPr>
        <a:xfrm>
          <a:off x="7438" y="964657"/>
          <a:ext cx="2544259" cy="31853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316" tIns="251316" rIns="251316" bIns="251316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Don’t obsess in trying to model jar testing with plant mixing energies and contact times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Goal is to mix the chemical and form a floc (fast/slow mixing)</a:t>
          </a:r>
        </a:p>
      </dsp:txBody>
      <dsp:txXfrm>
        <a:off x="7438" y="964657"/>
        <a:ext cx="2544259" cy="3185300"/>
      </dsp:txXfrm>
    </dsp:sp>
    <dsp:sp modelId="{505740CA-EAFE-4D76-B538-F7B3B433DDDE}">
      <dsp:nvSpPr>
        <dsp:cNvPr id="0" name=""/>
        <dsp:cNvSpPr/>
      </dsp:nvSpPr>
      <dsp:spPr>
        <a:xfrm>
          <a:off x="2659592" y="201379"/>
          <a:ext cx="2544259" cy="76327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053" tIns="201053" rIns="201053" bIns="20105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Measurements</a:t>
          </a:r>
        </a:p>
      </dsp:txBody>
      <dsp:txXfrm>
        <a:off x="2659592" y="201379"/>
        <a:ext cx="2544259" cy="763277"/>
      </dsp:txXfrm>
    </dsp:sp>
    <dsp:sp modelId="{F2EAD854-314A-4894-A343-2DF38A80F0E1}">
      <dsp:nvSpPr>
        <dsp:cNvPr id="0" name=""/>
        <dsp:cNvSpPr/>
      </dsp:nvSpPr>
      <dsp:spPr>
        <a:xfrm>
          <a:off x="2659592" y="964657"/>
          <a:ext cx="2544259" cy="31853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316" tIns="251316" rIns="251316" bIns="251316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Filtrate NTU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Filtrate %UVT/UVA  Settled NTU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Don’t rely on visual floc formation and settleability as optimum dosage</a:t>
          </a:r>
        </a:p>
      </dsp:txBody>
      <dsp:txXfrm>
        <a:off x="2659592" y="964657"/>
        <a:ext cx="2544259" cy="3185300"/>
      </dsp:txXfrm>
    </dsp:sp>
    <dsp:sp modelId="{18740BA6-0444-4943-83E4-D5D6AD4F0F76}">
      <dsp:nvSpPr>
        <dsp:cNvPr id="0" name=""/>
        <dsp:cNvSpPr/>
      </dsp:nvSpPr>
      <dsp:spPr>
        <a:xfrm>
          <a:off x="5311747" y="201379"/>
          <a:ext cx="2544259" cy="76327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053" tIns="201053" rIns="201053" bIns="20105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Evaluate</a:t>
          </a:r>
        </a:p>
      </dsp:txBody>
      <dsp:txXfrm>
        <a:off x="5311747" y="201379"/>
        <a:ext cx="2544259" cy="763277"/>
      </dsp:txXfrm>
    </dsp:sp>
    <dsp:sp modelId="{C941A9E1-464D-4649-9A99-F3CB46663E1A}">
      <dsp:nvSpPr>
        <dsp:cNvPr id="0" name=""/>
        <dsp:cNvSpPr/>
      </dsp:nvSpPr>
      <dsp:spPr>
        <a:xfrm>
          <a:off x="5311747" y="964657"/>
          <a:ext cx="2544259" cy="31853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316" tIns="251316" rIns="251316" bIns="251316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Evaluate results and determine next course of action</a:t>
          </a:r>
        </a:p>
      </dsp:txBody>
      <dsp:txXfrm>
        <a:off x="5311747" y="964657"/>
        <a:ext cx="2544259" cy="3185300"/>
      </dsp:txXfrm>
    </dsp:sp>
    <dsp:sp modelId="{D84DBEB6-06A3-4AFD-9B6D-88EE20833955}">
      <dsp:nvSpPr>
        <dsp:cNvPr id="0" name=""/>
        <dsp:cNvSpPr/>
      </dsp:nvSpPr>
      <dsp:spPr>
        <a:xfrm>
          <a:off x="7963901" y="201379"/>
          <a:ext cx="2544259" cy="76327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053" tIns="201053" rIns="201053" bIns="20105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Repeat</a:t>
          </a:r>
        </a:p>
      </dsp:txBody>
      <dsp:txXfrm>
        <a:off x="7963901" y="201379"/>
        <a:ext cx="2544259" cy="763277"/>
      </dsp:txXfrm>
    </dsp:sp>
    <dsp:sp modelId="{9CF51501-A483-4813-8E1F-134A03680080}">
      <dsp:nvSpPr>
        <dsp:cNvPr id="0" name=""/>
        <dsp:cNvSpPr/>
      </dsp:nvSpPr>
      <dsp:spPr>
        <a:xfrm>
          <a:off x="7963901" y="964657"/>
          <a:ext cx="2544259" cy="31853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316" tIns="251316" rIns="251316" bIns="251316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Once optimum dose is found, repeat test for confirmation.</a:t>
          </a:r>
        </a:p>
      </dsp:txBody>
      <dsp:txXfrm>
        <a:off x="7963901" y="964657"/>
        <a:ext cx="2544259" cy="3185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259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269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971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397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055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452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02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627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22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ealtechwater.com/products/p-series/" TargetMode="External"/><Relationship Id="rId2" Type="http://schemas.openxmlformats.org/officeDocument/2006/relationships/hyperlink" Target="https://chemtrac.com/portable-uv254-monitor-uvp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hemtrac.com/laboratory-charge-analyzer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259733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53" y="265958"/>
            <a:ext cx="8194162" cy="2815909"/>
          </a:xfrm>
          <a:prstGeom prst="rect">
            <a:avLst/>
          </a:prstGeom>
        </p:spPr>
      </p:pic>
      <p:grpSp>
        <p:nvGrpSpPr>
          <p:cNvPr id="4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1346200"/>
            <a:ext cx="10400639" cy="6858000"/>
            <a:chOff x="0" y="1346200"/>
            <a:chExt cx="10400639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46200"/>
              <a:ext cx="9499508" cy="68580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 rot="18935184">
              <a:off x="7760436" y="4885341"/>
              <a:ext cx="2640203" cy="137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05134" y="3086215"/>
            <a:ext cx="439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15CA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October 26-29, 2020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6FB7E11-A05D-450A-9918-74D4601BB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Annual Fall Conference 2020</a:t>
            </a:r>
          </a:p>
        </p:txBody>
      </p:sp>
    </p:spTree>
    <p:extLst>
      <p:ext uri="{BB962C8B-B14F-4D97-AF65-F5344CB8AC3E}">
        <p14:creationId xmlns:p14="http://schemas.microsoft.com/office/powerpoint/2010/main" val="2895759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B72C29D9-3B33-4417-A641-375025715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476495"/>
              </p:ext>
            </p:extLst>
          </p:nvPr>
        </p:nvGraphicFramePr>
        <p:xfrm>
          <a:off x="1767663" y="177553"/>
          <a:ext cx="8656674" cy="6392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C37A0CC-BDB9-4C2B-9FDA-0F7C11DE78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Chart – Indirect DOC Reduction</a:t>
            </a:r>
          </a:p>
        </p:txBody>
      </p:sp>
    </p:spTree>
    <p:extLst>
      <p:ext uri="{BB962C8B-B14F-4D97-AF65-F5344CB8AC3E}">
        <p14:creationId xmlns:p14="http://schemas.microsoft.com/office/powerpoint/2010/main" val="2888742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EEB6B4-2EE2-4F5D-93B7-B5199B98C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632" y="1719047"/>
            <a:ext cx="2560320" cy="34137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AE4E90-6637-4E75-A559-4446FE285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4631" y="1747029"/>
            <a:ext cx="2560320" cy="33577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4C71DF-F56D-4ADE-AA2C-630E7E4B0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5726" y="1779419"/>
            <a:ext cx="2560320" cy="32930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4CF029-BD88-41A4-A978-54E1DB85A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0662" y="1859982"/>
            <a:ext cx="2560320" cy="313188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7E0463F-5EA9-4338-B639-5BE845F26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1725"/>
          </a:xfrm>
        </p:spPr>
        <p:txBody>
          <a:bodyPr/>
          <a:lstStyle/>
          <a:p>
            <a:r>
              <a:rPr lang="en-US" dirty="0"/>
              <a:t>Seasonal Shift in Primary Source Water</a:t>
            </a:r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DE42C3CB-6568-4866-B2C6-D0BFCF7FAF45}"/>
              </a:ext>
            </a:extLst>
          </p:cNvPr>
          <p:cNvSpPr txBox="1">
            <a:spLocks/>
          </p:cNvSpPr>
          <p:nvPr/>
        </p:nvSpPr>
        <p:spPr>
          <a:xfrm>
            <a:off x="707011" y="5280025"/>
            <a:ext cx="2016748" cy="1101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Uneventful</a:t>
            </a:r>
          </a:p>
        </p:txBody>
      </p:sp>
      <p:sp>
        <p:nvSpPr>
          <p:cNvPr id="21" name="Title 5">
            <a:extLst>
              <a:ext uri="{FF2B5EF4-FFF2-40B4-BE49-F238E27FC236}">
                <a16:creationId xmlns:a16="http://schemas.microsoft.com/office/drawing/2014/main" id="{BEF2594E-8213-4141-B47A-92DFD14C265F}"/>
              </a:ext>
            </a:extLst>
          </p:cNvPr>
          <p:cNvSpPr txBox="1">
            <a:spLocks/>
          </p:cNvSpPr>
          <p:nvPr/>
        </p:nvSpPr>
        <p:spPr>
          <a:xfrm>
            <a:off x="3633449" y="5280024"/>
            <a:ext cx="2225700" cy="1101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Algal Bloom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(Microcystin)</a:t>
            </a:r>
          </a:p>
        </p:txBody>
      </p:sp>
      <p:sp>
        <p:nvSpPr>
          <p:cNvPr id="22" name="Title 5">
            <a:extLst>
              <a:ext uri="{FF2B5EF4-FFF2-40B4-BE49-F238E27FC236}">
                <a16:creationId xmlns:a16="http://schemas.microsoft.com/office/drawing/2014/main" id="{9B11648D-4285-4952-AF28-4725116FE81E}"/>
              </a:ext>
            </a:extLst>
          </p:cNvPr>
          <p:cNvSpPr txBox="1">
            <a:spLocks/>
          </p:cNvSpPr>
          <p:nvPr/>
        </p:nvSpPr>
        <p:spPr>
          <a:xfrm>
            <a:off x="6965893" y="5280025"/>
            <a:ext cx="1502714" cy="1101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Rain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Event</a:t>
            </a:r>
          </a:p>
        </p:txBody>
      </p:sp>
      <p:sp>
        <p:nvSpPr>
          <p:cNvPr id="23" name="Title 5">
            <a:extLst>
              <a:ext uri="{FF2B5EF4-FFF2-40B4-BE49-F238E27FC236}">
                <a16:creationId xmlns:a16="http://schemas.microsoft.com/office/drawing/2014/main" id="{EDBD21DD-1DAE-45FB-AA32-BDBFBF15675B}"/>
              </a:ext>
            </a:extLst>
          </p:cNvPr>
          <p:cNvSpPr txBox="1">
            <a:spLocks/>
          </p:cNvSpPr>
          <p:nvPr/>
        </p:nvSpPr>
        <p:spPr>
          <a:xfrm>
            <a:off x="9488222" y="5285207"/>
            <a:ext cx="2301900" cy="1101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Algal Bloom (Lyngbya)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007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54496" cy="12280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593129"/>
            <a:ext cx="6254496" cy="4899745"/>
          </a:xfr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Used to determine coagulant demand of a source water entering the treatment plant.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 Liter of source water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Automatic titrates coagulant to charge neutralization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Tool used to narrow down optimum coagulant dose range for jar testing</a:t>
            </a:r>
          </a:p>
        </p:txBody>
      </p:sp>
      <p:pic>
        <p:nvPicPr>
          <p:cNvPr id="5" name="Picture Placeholder 4" descr="Image of LCA.">
            <a:extLst>
              <a:ext uri="{FF2B5EF4-FFF2-40B4-BE49-F238E27FC236}">
                <a16:creationId xmlns:a16="http://schemas.microsoft.com/office/drawing/2014/main" id="{D7BF81C7-E464-47A8-92E3-82AAD935AC4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1793" y="86331"/>
            <a:ext cx="4456138" cy="659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55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D6D4843-5F3B-47F3-A1C8-BC52DB177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748519"/>
              </p:ext>
            </p:extLst>
          </p:nvPr>
        </p:nvGraphicFramePr>
        <p:xfrm>
          <a:off x="561975" y="37317"/>
          <a:ext cx="11155543" cy="67499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3703">
                  <a:extLst>
                    <a:ext uri="{9D8B030D-6E8A-4147-A177-3AD203B41FA5}">
                      <a16:colId xmlns:a16="http://schemas.microsoft.com/office/drawing/2014/main" val="211313751"/>
                    </a:ext>
                  </a:extLst>
                </a:gridCol>
                <a:gridCol w="2130458">
                  <a:extLst>
                    <a:ext uri="{9D8B030D-6E8A-4147-A177-3AD203B41FA5}">
                      <a16:colId xmlns:a16="http://schemas.microsoft.com/office/drawing/2014/main" val="406286543"/>
                    </a:ext>
                  </a:extLst>
                </a:gridCol>
                <a:gridCol w="2168165">
                  <a:extLst>
                    <a:ext uri="{9D8B030D-6E8A-4147-A177-3AD203B41FA5}">
                      <a16:colId xmlns:a16="http://schemas.microsoft.com/office/drawing/2014/main" val="2856526004"/>
                    </a:ext>
                  </a:extLst>
                </a:gridCol>
                <a:gridCol w="1282045">
                  <a:extLst>
                    <a:ext uri="{9D8B030D-6E8A-4147-A177-3AD203B41FA5}">
                      <a16:colId xmlns:a16="http://schemas.microsoft.com/office/drawing/2014/main" val="2146479448"/>
                    </a:ext>
                  </a:extLst>
                </a:gridCol>
                <a:gridCol w="2168165">
                  <a:extLst>
                    <a:ext uri="{9D8B030D-6E8A-4147-A177-3AD203B41FA5}">
                      <a16:colId xmlns:a16="http://schemas.microsoft.com/office/drawing/2014/main" val="3590561845"/>
                    </a:ext>
                  </a:extLst>
                </a:gridCol>
                <a:gridCol w="2253007">
                  <a:extLst>
                    <a:ext uri="{9D8B030D-6E8A-4147-A177-3AD203B41FA5}">
                      <a16:colId xmlns:a16="http://schemas.microsoft.com/office/drawing/2014/main" val="1613738360"/>
                    </a:ext>
                  </a:extLst>
                </a:gridCol>
              </a:tblGrid>
              <a:tr h="11249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Plant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LCA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Coagulant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Best Jar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Coagulant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Plant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LCA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Coagulants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Best Jar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Coagulants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extLst>
                  <a:ext uri="{0D108BD9-81ED-4DB2-BD59-A6C34878D82A}">
                    <a16:rowId xmlns:a16="http://schemas.microsoft.com/office/drawing/2014/main" val="2316278850"/>
                  </a:ext>
                </a:extLst>
              </a:tr>
              <a:tr h="3749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MK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LP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61730292"/>
                  </a:ext>
                </a:extLst>
              </a:tr>
              <a:tr h="3749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BHP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32.5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extLst>
                  <a:ext uri="{0D108BD9-81ED-4DB2-BD59-A6C34878D82A}">
                    <a16:rowId xmlns:a16="http://schemas.microsoft.com/office/drawing/2014/main" val="3491090555"/>
                  </a:ext>
                </a:extLst>
              </a:tr>
              <a:tr h="3749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KCW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NMW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31.8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37559546"/>
                  </a:ext>
                </a:extLst>
              </a:tr>
              <a:tr h="3749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HMW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23.2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GS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26/2.6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7970192"/>
                  </a:ext>
                </a:extLst>
              </a:tr>
              <a:tr h="3749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31.9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CW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1364200"/>
                  </a:ext>
                </a:extLst>
              </a:tr>
              <a:tr h="3749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VH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CF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76/5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76/5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8019659"/>
                  </a:ext>
                </a:extLst>
              </a:tr>
              <a:tr h="3749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HV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LP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7805228"/>
                  </a:ext>
                </a:extLst>
              </a:tr>
              <a:tr h="3749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CW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RV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13011346"/>
                  </a:ext>
                </a:extLst>
              </a:tr>
              <a:tr h="3749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KC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HM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18.8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5431535"/>
                  </a:ext>
                </a:extLst>
              </a:tr>
              <a:tr h="3749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GSD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12.3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SFG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38.4/4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40/4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99316839"/>
                  </a:ext>
                </a:extLst>
              </a:tr>
              <a:tr h="3749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GTD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PV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9511033"/>
                  </a:ext>
                </a:extLst>
              </a:tr>
              <a:tr h="3749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FSP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KsC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14.5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14.5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0281016"/>
                  </a:ext>
                </a:extLst>
              </a:tr>
              <a:tr h="3749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HH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SH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3343502"/>
                  </a:ext>
                </a:extLst>
              </a:tr>
              <a:tr h="3749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AC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192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190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11489866"/>
                  </a:ext>
                </a:extLst>
              </a:tr>
              <a:tr h="3749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9.45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SC41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7.5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8.0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5560737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D5677AB5-5C22-4A0C-8BD4-C9B2E38B29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Table of LCA coagulant vs. Jar Test Coagulant</a:t>
            </a:r>
          </a:p>
        </p:txBody>
      </p:sp>
    </p:spTree>
    <p:extLst>
      <p:ext uri="{BB962C8B-B14F-4D97-AF65-F5344CB8AC3E}">
        <p14:creationId xmlns:p14="http://schemas.microsoft.com/office/powerpoint/2010/main" val="3665683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941C1-3169-4C43-8BCB-3F8A4E8E8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Instruments used to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Assist with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CACDA-4810-43E3-8702-928B72107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Portable UV254 Analyzer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Surrogate measurement for TOC/DOC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https://chemtrac.com/portable-uv254-monitor-uvp/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https://realtechwater.com/products/p-series/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 (LCA)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Coagulation optimization tool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Https://chemtrac.com/laboratory-charge-analyzer/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173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5BB23-5EF6-4F6F-B353-8BBBE4460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076"/>
            <a:ext cx="10515600" cy="876300"/>
          </a:xfrm>
        </p:spPr>
        <p:txBody>
          <a:bodyPr/>
          <a:lstStyle/>
          <a:p>
            <a:r>
              <a:rPr lang="en-US" dirty="0"/>
              <a:t>Jar Testing Procedures, 1-Liters Round Jars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7165075-91C4-429D-9A17-3D923A51AD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0765524"/>
              </p:ext>
            </p:extLst>
          </p:nvPr>
        </p:nvGraphicFramePr>
        <p:xfrm>
          <a:off x="142875" y="1431927"/>
          <a:ext cx="11423816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2935">
                  <a:extLst>
                    <a:ext uri="{9D8B030D-6E8A-4147-A177-3AD203B41FA5}">
                      <a16:colId xmlns:a16="http://schemas.microsoft.com/office/drawing/2014/main" val="255270195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499103967"/>
                    </a:ext>
                  </a:extLst>
                </a:gridCol>
                <a:gridCol w="3431727">
                  <a:extLst>
                    <a:ext uri="{9D8B030D-6E8A-4147-A177-3AD203B41FA5}">
                      <a16:colId xmlns:a16="http://schemas.microsoft.com/office/drawing/2014/main" val="1400912065"/>
                    </a:ext>
                  </a:extLst>
                </a:gridCol>
                <a:gridCol w="2855954">
                  <a:extLst>
                    <a:ext uri="{9D8B030D-6E8A-4147-A177-3AD203B41FA5}">
                      <a16:colId xmlns:a16="http://schemas.microsoft.com/office/drawing/2014/main" val="640702652"/>
                    </a:ext>
                  </a:extLst>
                </a:gridCol>
              </a:tblGrid>
              <a:tr h="2470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 Flash Mix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 RPM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(20-30 sec)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 Flocculation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20-30 RPM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(5 min)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 Filterability &amp; Filtrate %UVT/UVA Analysis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 Settleability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Analysis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10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Pipette coagulant into each jar.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Floc for 5 minutes.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Lift paddles and lock.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Sample at end of flocculation period for plants without settling.  Wait 5 minutes for plants with settling.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After 25 minutes of settling, measure settled water turbidity. 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457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765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4322F-5467-4C2A-B765-7E5847E53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 Testing for a Four-Jar Mixer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C8F9F-42BD-41E2-B8CE-A7363DC2E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329" y="1825625"/>
            <a:ext cx="1110477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minutes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complete jar testing and analysis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 ½ minutes of jar testing (20-30 sec, 200 RPM; 5 min, 20-30 RPM)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5-minute wait before 25 mL of water is drawn from each jar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 minutes Analysis:	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Filtrate Turbidity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Filtrate %UVT/UVA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%UVA Reduction (source to treated, calc.)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 minutes: Settled Water pulled from each jar and turbidity measurements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944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12133F5B-1D36-4AA8-AC87-C15B2669F0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C4E388-70A7-4E9E-A6F2-0B10D9802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 (Source 1).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461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3F5D0272-DCB8-4AF9-A5D6-EB1F6D1C37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1E02DB-D22B-4FEA-9816-BB0D95C0E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109" y="5439790"/>
            <a:ext cx="11802359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996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CFAF33DD-FBCA-4429-A527-FFCC4E1290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83B570-1ED1-47DF-82A4-D593A308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4963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 (Source 1).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563AC0-2C5B-4884-8C4E-9631CD8DC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8590" y="250397"/>
            <a:ext cx="2292166" cy="1569660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coagulant</a:t>
            </a:r>
          </a:p>
          <a:p>
            <a:r>
              <a:rPr lang="en-US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57.5%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0.85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79D81F-3DDA-42CD-8EDA-8DA2580FD0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47651" y="250396"/>
            <a:ext cx="2292166" cy="1569660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mg/L coagulant</a:t>
            </a:r>
          </a:p>
          <a:p>
            <a:r>
              <a:rPr lang="en-US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57.5%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0.65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24A920-5EAD-4047-83C0-77DD30115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00142" y="250395"/>
            <a:ext cx="2292166" cy="1569660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coagulant</a:t>
            </a:r>
          </a:p>
          <a:p>
            <a:r>
              <a:rPr lang="en-US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93.2%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61.3%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50577B-7ED2-4270-A0A1-248DCC5D4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02685" y="250394"/>
            <a:ext cx="2292166" cy="1569660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mg/L coagulant</a:t>
            </a:r>
          </a:p>
          <a:p>
            <a:r>
              <a:rPr lang="en-US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93.1%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61.3%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 NTU</a:t>
            </a:r>
          </a:p>
        </p:txBody>
      </p:sp>
    </p:spTree>
    <p:extLst>
      <p:ext uri="{BB962C8B-B14F-4D97-AF65-F5344CB8AC3E}">
        <p14:creationId xmlns:p14="http://schemas.microsoft.com/office/powerpoint/2010/main" val="1606704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4782" y="5091762"/>
            <a:ext cx="7788692" cy="1264588"/>
          </a:xfrm>
        </p:spPr>
        <p:txBody>
          <a:bodyPr anchor="ctr">
            <a:normAutofit/>
          </a:bodyPr>
          <a:lstStyle/>
          <a:p>
            <a:pPr algn="r"/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TESTING MADE EASY </a:t>
            </a:r>
            <a:b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CA-NV AWWA FALL CONFERENCE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2119" y="5091763"/>
            <a:ext cx="2871195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29, 2020</a:t>
            </a:r>
          </a:p>
        </p:txBody>
      </p:sp>
      <p:pic>
        <p:nvPicPr>
          <p:cNvPr id="6" name="Picture 5" descr="Image of four 1-liters jars during flocculation.">
            <a:extLst>
              <a:ext uri="{FF2B5EF4-FFF2-40B4-BE49-F238E27FC236}">
                <a16:creationId xmlns:a16="http://schemas.microsoft.com/office/drawing/2014/main" id="{5DA35CAE-DC4E-4002-957F-018CA2CFCB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16" name="Straight Connector 12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733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Image of person drawing off water from a jar.">
            <a:extLst>
              <a:ext uri="{FF2B5EF4-FFF2-40B4-BE49-F238E27FC236}">
                <a16:creationId xmlns:a16="http://schemas.microsoft.com/office/drawing/2014/main" id="{406028D1-BE3F-49AD-9CB9-82424D902F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44C7B8-8390-47B9-9299-707365B7E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6143348"/>
            <a:ext cx="6973204" cy="57704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Filterability (25 mL syringed)</a:t>
            </a:r>
          </a:p>
        </p:txBody>
      </p:sp>
    </p:spTree>
    <p:extLst>
      <p:ext uri="{BB962C8B-B14F-4D97-AF65-F5344CB8AC3E}">
        <p14:creationId xmlns:p14="http://schemas.microsoft.com/office/powerpoint/2010/main" val="1017541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571282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Filterability and UVT/UVA Analysis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3" y="2871982"/>
            <a:ext cx="4558309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86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Flocculated water is pushed through a 1.2 um absolute Isopore membrane (drip-rate) and measured for turbidity.</a:t>
            </a:r>
          </a:p>
          <a:p>
            <a:pPr marL="228600" indent="-45720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Water from cuvette is transferred to UVT/UVA cuvette for measurements.</a:t>
            </a:r>
          </a:p>
        </p:txBody>
      </p:sp>
      <p:sp>
        <p:nvSpPr>
          <p:cNvPr id="101" name="Oval 94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Freeform: Shape 96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 bwMode="auto">
          <a:xfrm>
            <a:off x="5969353" y="2850836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400678-E3AF-4C5F-BD87-F98CF5CF3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0603" y="2"/>
            <a:ext cx="4034316" cy="3486455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sp>
        <p:nvSpPr>
          <p:cNvPr id="103" name="Freeform: Shape 98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BCED8E04-2DF7-4636-89A4-97534EF928E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3088" y="4197217"/>
            <a:ext cx="3138912" cy="2660795"/>
          </a:xfrm>
          <a:custGeom>
            <a:avLst/>
            <a:gdLst/>
            <a:ahLst/>
            <a:cxnLst/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2601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2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4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6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6DEE2B-8C26-494F-A970-8619DEC68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2248" y="1481328"/>
            <a:ext cx="2926080" cy="24688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Settleability Test</a:t>
            </a:r>
          </a:p>
        </p:txBody>
      </p:sp>
      <p:sp>
        <p:nvSpPr>
          <p:cNvPr id="48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0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8" name="Content Placeholder 4" descr="Image of settleability sampling.">
            <a:extLst>
              <a:ext uri="{FF2B5EF4-FFF2-40B4-BE49-F238E27FC236}">
                <a16:creationId xmlns:a16="http://schemas.microsoft.com/office/drawing/2014/main" id="{30E406EF-4471-41D7-AE1B-E0BECB079E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00657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C5291A6-4D75-42F2-AD3C-7F8D3C227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621792"/>
            <a:ext cx="5181503" cy="550468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 Test - Flash and Flocculation RPM &amp; Durations</a:t>
            </a:r>
            <a:endParaRPr lang="en-US" sz="48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B019034-5B8E-456C-9990-96C730F1B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0318521"/>
              </p:ext>
            </p:extLst>
          </p:nvPr>
        </p:nvGraphicFramePr>
        <p:xfrm>
          <a:off x="6099047" y="621792"/>
          <a:ext cx="5458215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0478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7B292-09FE-4267-998C-79C0ECFDB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93" y="103696"/>
            <a:ext cx="11228107" cy="838984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Flash Mix Duration (0 – 60 seconds)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89E2F4D-4C98-46DA-86EF-37E9A7BEE0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064749"/>
              </p:ext>
            </p:extLst>
          </p:nvPr>
        </p:nvGraphicFramePr>
        <p:xfrm>
          <a:off x="113121" y="1024347"/>
          <a:ext cx="11538410" cy="52842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4317">
                  <a:extLst>
                    <a:ext uri="{9D8B030D-6E8A-4147-A177-3AD203B41FA5}">
                      <a16:colId xmlns:a16="http://schemas.microsoft.com/office/drawing/2014/main" val="2486499669"/>
                    </a:ext>
                  </a:extLst>
                </a:gridCol>
                <a:gridCol w="1446299">
                  <a:extLst>
                    <a:ext uri="{9D8B030D-6E8A-4147-A177-3AD203B41FA5}">
                      <a16:colId xmlns:a16="http://schemas.microsoft.com/office/drawing/2014/main" val="1800324825"/>
                    </a:ext>
                  </a:extLst>
                </a:gridCol>
                <a:gridCol w="1446299">
                  <a:extLst>
                    <a:ext uri="{9D8B030D-6E8A-4147-A177-3AD203B41FA5}">
                      <a16:colId xmlns:a16="http://schemas.microsoft.com/office/drawing/2014/main" val="2602221281"/>
                    </a:ext>
                  </a:extLst>
                </a:gridCol>
                <a:gridCol w="1446299">
                  <a:extLst>
                    <a:ext uri="{9D8B030D-6E8A-4147-A177-3AD203B41FA5}">
                      <a16:colId xmlns:a16="http://schemas.microsoft.com/office/drawing/2014/main" val="71777853"/>
                    </a:ext>
                  </a:extLst>
                </a:gridCol>
                <a:gridCol w="1446299">
                  <a:extLst>
                    <a:ext uri="{9D8B030D-6E8A-4147-A177-3AD203B41FA5}">
                      <a16:colId xmlns:a16="http://schemas.microsoft.com/office/drawing/2014/main" val="3390527494"/>
                    </a:ext>
                  </a:extLst>
                </a:gridCol>
                <a:gridCol w="1446299">
                  <a:extLst>
                    <a:ext uri="{9D8B030D-6E8A-4147-A177-3AD203B41FA5}">
                      <a16:colId xmlns:a16="http://schemas.microsoft.com/office/drawing/2014/main" val="2879607586"/>
                    </a:ext>
                  </a:extLst>
                </a:gridCol>
                <a:gridCol w="1446299">
                  <a:extLst>
                    <a:ext uri="{9D8B030D-6E8A-4147-A177-3AD203B41FA5}">
                      <a16:colId xmlns:a16="http://schemas.microsoft.com/office/drawing/2014/main" val="2081864532"/>
                    </a:ext>
                  </a:extLst>
                </a:gridCol>
                <a:gridCol w="1446299">
                  <a:extLst>
                    <a:ext uri="{9D8B030D-6E8A-4147-A177-3AD203B41FA5}">
                      <a16:colId xmlns:a16="http://schemas.microsoft.com/office/drawing/2014/main" val="40194792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 Flash, 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 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Coag mg/L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Filtrate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NTU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Filtrate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%UVT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Filtrate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UVA/cm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Settled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9138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SW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5582" marR="5582" marT="5582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95.4</a:t>
                      </a:r>
                    </a:p>
                  </a:txBody>
                  <a:tcPr marL="5582" marR="5582" marT="5582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0.020</a:t>
                      </a:r>
                    </a:p>
                  </a:txBody>
                  <a:tcPr marL="5582" marR="5582" marT="5582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0.90</a:t>
                      </a:r>
                    </a:p>
                  </a:txBody>
                  <a:tcPr marL="5582" marR="5582" marT="5582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84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SW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5582" marR="5582" marT="5582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95.8</a:t>
                      </a:r>
                    </a:p>
                  </a:txBody>
                  <a:tcPr marL="5582" marR="5582" marT="5582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0.019</a:t>
                      </a:r>
                    </a:p>
                  </a:txBody>
                  <a:tcPr marL="5582" marR="5582" marT="5582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0.53</a:t>
                      </a:r>
                    </a:p>
                  </a:txBody>
                  <a:tcPr marL="5582" marR="5582" marT="5582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456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CW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0.06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89.4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0.049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0.28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660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CW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0.06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89.2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0.050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0.34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113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CW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0.07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89.3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0.049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0.36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988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CW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0.07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89.2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0.050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0.26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084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GTD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1.5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0.11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97.8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0.010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1.8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53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GTD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1.5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0.08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97.2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0.012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1.4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645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SC41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8.0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0.13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96.8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0.014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7.0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35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SC41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60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8.0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0.10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96.6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0.015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4.8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970131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6F3F1B7-9BC4-4441-91C8-6E01ECE90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4843" y="3325159"/>
            <a:ext cx="1198146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362ED38-958A-485C-B388-39643AEFA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10533" y="4806741"/>
            <a:ext cx="1198146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05DE6D-08AF-4E2B-8338-446FC7BDA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63395" y="5543604"/>
            <a:ext cx="1198146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EBA57440-0075-469F-8F91-96730B21C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07601" y="3325159"/>
            <a:ext cx="829994" cy="148158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FA47783-B5B9-4D1A-B6F4-5800245B4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96264" y="2560213"/>
            <a:ext cx="829994" cy="744721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03855E7-7D35-4271-8B94-E7D2C27C6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97832" y="4795935"/>
            <a:ext cx="829994" cy="744721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FB95B3-70C1-494B-86F4-FF64692E4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7681" y="5542225"/>
            <a:ext cx="829994" cy="744721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6294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95" y="40959"/>
            <a:ext cx="11990897" cy="106450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Flash vs. No Flash Mixing, variable Floc Duration (1)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4102916"/>
              </p:ext>
            </p:extLst>
          </p:nvPr>
        </p:nvGraphicFramePr>
        <p:xfrm>
          <a:off x="103695" y="1127938"/>
          <a:ext cx="11990897" cy="5209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2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2689">
                  <a:extLst>
                    <a:ext uri="{9D8B030D-6E8A-4147-A177-3AD203B41FA5}">
                      <a16:colId xmlns:a16="http://schemas.microsoft.com/office/drawing/2014/main" val="3456350742"/>
                    </a:ext>
                  </a:extLst>
                </a:gridCol>
                <a:gridCol w="1362689">
                  <a:extLst>
                    <a:ext uri="{9D8B030D-6E8A-4147-A177-3AD203B41FA5}">
                      <a16:colId xmlns:a16="http://schemas.microsoft.com/office/drawing/2014/main" val="460993591"/>
                    </a:ext>
                  </a:extLst>
                </a:gridCol>
                <a:gridCol w="1364343">
                  <a:extLst>
                    <a:ext uri="{9D8B030D-6E8A-4147-A177-3AD203B41FA5}">
                      <a16:colId xmlns:a16="http://schemas.microsoft.com/office/drawing/2014/main" val="2343445637"/>
                    </a:ext>
                  </a:extLst>
                </a:gridCol>
                <a:gridCol w="13643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53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668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358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36050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6843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 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 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 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 F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0.024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62" marR="5562" marT="556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37.7</a:t>
                      </a:r>
                    </a:p>
                  </a:txBody>
                  <a:tcPr marL="5562" marR="5562" marT="556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36.6</a:t>
                      </a:r>
                    </a:p>
                  </a:txBody>
                  <a:tcPr marL="5562" marR="5562" marT="556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94.3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0.025</a:t>
                      </a:r>
                    </a:p>
                  </a:txBody>
                  <a:tcPr marL="5582" marR="5582" marT="558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1.07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0.024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1107" marR="91107" marT="45554" marB="4555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62" marR="5562" marT="55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37.7</a:t>
                      </a:r>
                    </a:p>
                  </a:txBody>
                  <a:tcPr marL="5562" marR="5562" marT="55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36.6</a:t>
                      </a:r>
                    </a:p>
                  </a:txBody>
                  <a:tcPr marL="5562" marR="5562" marT="55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94.3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0.025</a:t>
                      </a:r>
                    </a:p>
                  </a:txBody>
                  <a:tcPr marL="5582" marR="5582" marT="5582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2.51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243469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1107" marR="91107" marT="45554" marB="4555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37.7</a:t>
                      </a:r>
                    </a:p>
                  </a:txBody>
                  <a:tcPr marL="5562" marR="5562" marT="55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36.6</a:t>
                      </a:r>
                    </a:p>
                  </a:txBody>
                  <a:tcPr marL="5562" marR="5562" marT="55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94.0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</a:t>
                      </a:r>
                    </a:p>
                  </a:txBody>
                  <a:tcPr marL="5582" marR="5582" marT="5582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1.53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747745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1107" marR="91107" marT="45554" marB="4555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62" marR="5562" marT="55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37.7</a:t>
                      </a:r>
                    </a:p>
                  </a:txBody>
                  <a:tcPr marL="5562" marR="5562" marT="55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36.6</a:t>
                      </a:r>
                    </a:p>
                  </a:txBody>
                  <a:tcPr marL="5562" marR="5562" marT="55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93.9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0.027</a:t>
                      </a:r>
                    </a:p>
                  </a:txBody>
                  <a:tcPr marL="5582" marR="5582" marT="5582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0.75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736118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1107" marR="91107" marT="45554" marB="4555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62" marR="5562" marT="55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37.7</a:t>
                      </a:r>
                    </a:p>
                  </a:txBody>
                  <a:tcPr marL="5562" marR="5562" marT="55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36.6</a:t>
                      </a:r>
                    </a:p>
                  </a:txBody>
                  <a:tcPr marL="5562" marR="5562" marT="55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94.0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0.43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310522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6210C7-2D5E-4107-BA37-8D17013AE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3695" y="4502050"/>
            <a:ext cx="1199089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82207A4-0C3C-44D9-BCB0-B3DF031E7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7358" y="2667070"/>
            <a:ext cx="707068" cy="1787841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7EBC03-F4D0-4305-BBEF-2BC93C0F1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8929" y="4516294"/>
            <a:ext cx="707068" cy="1787841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89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47" y="141403"/>
            <a:ext cx="11946905" cy="98760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Flash vs. No Flash Mixing, variable Floc Duration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0414842"/>
              </p:ext>
            </p:extLst>
          </p:nvPr>
        </p:nvGraphicFramePr>
        <p:xfrm>
          <a:off x="122548" y="1127939"/>
          <a:ext cx="11981467" cy="5209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2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1618">
                  <a:extLst>
                    <a:ext uri="{9D8B030D-6E8A-4147-A177-3AD203B41FA5}">
                      <a16:colId xmlns:a16="http://schemas.microsoft.com/office/drawing/2014/main" val="3456350742"/>
                    </a:ext>
                  </a:extLst>
                </a:gridCol>
                <a:gridCol w="1361618">
                  <a:extLst>
                    <a:ext uri="{9D8B030D-6E8A-4147-A177-3AD203B41FA5}">
                      <a16:colId xmlns:a16="http://schemas.microsoft.com/office/drawing/2014/main" val="460993591"/>
                    </a:ext>
                  </a:extLst>
                </a:gridCol>
                <a:gridCol w="1363270">
                  <a:extLst>
                    <a:ext uri="{9D8B030D-6E8A-4147-A177-3AD203B41FA5}">
                      <a16:colId xmlns:a16="http://schemas.microsoft.com/office/drawing/2014/main" val="2343445637"/>
                    </a:ext>
                  </a:extLst>
                </a:gridCol>
                <a:gridCol w="13632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42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655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347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34999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6843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 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 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 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 D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5562" marR="5562" marT="556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1.15</a:t>
                      </a:r>
                    </a:p>
                  </a:txBody>
                  <a:tcPr marL="5562" marR="5562" marT="556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94.8</a:t>
                      </a:r>
                    </a:p>
                  </a:txBody>
                  <a:tcPr marL="5562" marR="5562" marT="556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0.023</a:t>
                      </a:r>
                    </a:p>
                  </a:txBody>
                  <a:tcPr marL="5562" marR="5562" marT="556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0.48</a:t>
                      </a:r>
                    </a:p>
                  </a:txBody>
                  <a:tcPr marL="5562" marR="5562" marT="556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0.39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0.36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1107" marR="91107" marT="45554" marB="4555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5562" marR="5562" marT="55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1.15</a:t>
                      </a:r>
                    </a:p>
                  </a:txBody>
                  <a:tcPr marL="5562" marR="5562" marT="55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62" marR="5562" marT="55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94.4</a:t>
                      </a:r>
                    </a:p>
                  </a:txBody>
                  <a:tcPr marL="5562" marR="5562" marT="55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0.025</a:t>
                      </a:r>
                    </a:p>
                  </a:txBody>
                  <a:tcPr marL="5562" marR="5562" marT="55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0.43</a:t>
                      </a:r>
                    </a:p>
                  </a:txBody>
                  <a:tcPr marL="5562" marR="5562" marT="55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243469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1107" marR="91107" marT="45554" marB="4555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62" marR="5562" marT="55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5562" marR="5562" marT="55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1.15</a:t>
                      </a:r>
                    </a:p>
                  </a:txBody>
                  <a:tcPr marL="5562" marR="5562" marT="55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62" marR="5562" marT="55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94.6</a:t>
                      </a:r>
                    </a:p>
                  </a:txBody>
                  <a:tcPr marL="5562" marR="5562" marT="55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0.024</a:t>
                      </a:r>
                    </a:p>
                  </a:txBody>
                  <a:tcPr marL="5562" marR="5562" marT="55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0.30</a:t>
                      </a:r>
                    </a:p>
                  </a:txBody>
                  <a:tcPr marL="5562" marR="5562" marT="55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747745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1107" marR="91107" marT="45554" marB="4555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5562" marR="5562" marT="55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1.15</a:t>
                      </a:r>
                    </a:p>
                  </a:txBody>
                  <a:tcPr marL="5562" marR="5562" marT="55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94.6</a:t>
                      </a:r>
                    </a:p>
                  </a:txBody>
                  <a:tcPr marL="5562" marR="5562" marT="55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0.024</a:t>
                      </a:r>
                    </a:p>
                  </a:txBody>
                  <a:tcPr marL="5562" marR="5562" marT="55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5562" marR="5562" marT="55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736118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1107" marR="91107" marT="45554" marB="4555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62" marR="5562" marT="55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5562" marR="5562" marT="55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1.15</a:t>
                      </a:r>
                    </a:p>
                  </a:txBody>
                  <a:tcPr marL="5562" marR="5562" marT="55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62" marR="5562" marT="55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94.7</a:t>
                      </a:r>
                    </a:p>
                  </a:txBody>
                  <a:tcPr marL="5562" marR="5562" marT="55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0.024</a:t>
                      </a:r>
                    </a:p>
                  </a:txBody>
                  <a:tcPr marL="5562" marR="5562" marT="55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62" marR="5562" marT="55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310522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DB8E32-6AB3-4805-BB3F-98DFA6E19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22548" y="4503509"/>
            <a:ext cx="1198146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AA3F68B-B292-4608-8BF2-C43E2B84B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7358" y="2667070"/>
            <a:ext cx="707068" cy="1787841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A75497-6B25-45E7-AECE-0C40E3150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5563" y="4516294"/>
            <a:ext cx="707068" cy="1787841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335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7B292-09FE-4267-998C-79C0ECFDB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93" y="103696"/>
            <a:ext cx="11228107" cy="84841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Variable Flocculation Duration (3 – 40 minutes)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89E2F4D-4C98-46DA-86EF-37E9A7BEE0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3137225"/>
              </p:ext>
            </p:extLst>
          </p:nvPr>
        </p:nvGraphicFramePr>
        <p:xfrm>
          <a:off x="113121" y="1024347"/>
          <a:ext cx="11953186" cy="562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1962">
                  <a:extLst>
                    <a:ext uri="{9D8B030D-6E8A-4147-A177-3AD203B41FA5}">
                      <a16:colId xmlns:a16="http://schemas.microsoft.com/office/drawing/2014/main" val="2486499669"/>
                    </a:ext>
                  </a:extLst>
                </a:gridCol>
                <a:gridCol w="1331403">
                  <a:extLst>
                    <a:ext uri="{9D8B030D-6E8A-4147-A177-3AD203B41FA5}">
                      <a16:colId xmlns:a16="http://schemas.microsoft.com/office/drawing/2014/main" val="1800324825"/>
                    </a:ext>
                  </a:extLst>
                </a:gridCol>
                <a:gridCol w="1331403">
                  <a:extLst>
                    <a:ext uri="{9D8B030D-6E8A-4147-A177-3AD203B41FA5}">
                      <a16:colId xmlns:a16="http://schemas.microsoft.com/office/drawing/2014/main" val="2602221281"/>
                    </a:ext>
                  </a:extLst>
                </a:gridCol>
                <a:gridCol w="1331403">
                  <a:extLst>
                    <a:ext uri="{9D8B030D-6E8A-4147-A177-3AD203B41FA5}">
                      <a16:colId xmlns:a16="http://schemas.microsoft.com/office/drawing/2014/main" val="1396873451"/>
                    </a:ext>
                  </a:extLst>
                </a:gridCol>
                <a:gridCol w="1331403">
                  <a:extLst>
                    <a:ext uri="{9D8B030D-6E8A-4147-A177-3AD203B41FA5}">
                      <a16:colId xmlns:a16="http://schemas.microsoft.com/office/drawing/2014/main" val="71777853"/>
                    </a:ext>
                  </a:extLst>
                </a:gridCol>
                <a:gridCol w="1331403">
                  <a:extLst>
                    <a:ext uri="{9D8B030D-6E8A-4147-A177-3AD203B41FA5}">
                      <a16:colId xmlns:a16="http://schemas.microsoft.com/office/drawing/2014/main" val="3390527494"/>
                    </a:ext>
                  </a:extLst>
                </a:gridCol>
                <a:gridCol w="1331403">
                  <a:extLst>
                    <a:ext uri="{9D8B030D-6E8A-4147-A177-3AD203B41FA5}">
                      <a16:colId xmlns:a16="http://schemas.microsoft.com/office/drawing/2014/main" val="2879607586"/>
                    </a:ext>
                  </a:extLst>
                </a:gridCol>
                <a:gridCol w="1331403">
                  <a:extLst>
                    <a:ext uri="{9D8B030D-6E8A-4147-A177-3AD203B41FA5}">
                      <a16:colId xmlns:a16="http://schemas.microsoft.com/office/drawing/2014/main" val="2081864532"/>
                    </a:ext>
                  </a:extLst>
                </a:gridCol>
                <a:gridCol w="1331403">
                  <a:extLst>
                    <a:ext uri="{9D8B030D-6E8A-4147-A177-3AD203B41FA5}">
                      <a16:colId xmlns:a16="http://schemas.microsoft.com/office/drawing/2014/main" val="40194792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 Flash, 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 Speed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Floc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Mix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min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Coag/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Aid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mg/L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Filtrate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NTU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Filtrate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%UVT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Filtrate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UVA/cm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Settled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9138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COC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38/37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0.06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94.5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0.024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1.87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84057"/>
                  </a:ext>
                </a:extLst>
              </a:tr>
              <a:tr h="480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COC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38/37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0.07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94.3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0.025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1.07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456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COC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38/37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0.06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94.4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0.024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0.82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767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COC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38/37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0.09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94.3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0.025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0.39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174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GS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29/2.9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0.08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91.7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0.038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0.38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305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GS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29/2.9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0.09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91.8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0.037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0.22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568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GS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29/2.9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0.08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91.8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0.037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0.30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771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CLO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60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23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0.08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94.8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0.023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0.48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660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CLO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23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0.07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94.5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0.025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0.39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113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CLO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23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0.07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94.9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0.023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0.30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988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CLO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23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0.07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94.9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0.023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0.36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084121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E072C3-1D6F-4D13-9FA9-FABECFAF4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5265" y="4052595"/>
            <a:ext cx="1198146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3667027-900C-4D58-82A7-38F7AA13A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35114" y="5185386"/>
            <a:ext cx="1198146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AED4BEB-E70B-4AD1-B26D-6E1D80E6E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01483" y="2602750"/>
            <a:ext cx="1269506" cy="4050231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373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1452380"/>
              </p:ext>
            </p:extLst>
          </p:nvPr>
        </p:nvGraphicFramePr>
        <p:xfrm>
          <a:off x="122548" y="1755368"/>
          <a:ext cx="11769136" cy="48436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7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689">
                  <a:extLst>
                    <a:ext uri="{9D8B030D-6E8A-4147-A177-3AD203B41FA5}">
                      <a16:colId xmlns:a16="http://schemas.microsoft.com/office/drawing/2014/main" val="4282814046"/>
                    </a:ext>
                  </a:extLst>
                </a:gridCol>
                <a:gridCol w="1358284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287262">
                  <a:extLst>
                    <a:ext uri="{9D8B030D-6E8A-4147-A177-3AD203B41FA5}">
                      <a16:colId xmlns:a16="http://schemas.microsoft.com/office/drawing/2014/main" val="3859543635"/>
                    </a:ext>
                  </a:extLst>
                </a:gridCol>
                <a:gridCol w="1331650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518082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6723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13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1220">
                  <a:extLst>
                    <a:ext uri="{9D8B030D-6E8A-4147-A177-3AD203B41FA5}">
                      <a16:colId xmlns:a16="http://schemas.microsoft.com/office/drawing/2014/main" val="2260405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 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1107" marR="91107" marT="45554" marB="4555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90.8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46.1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0.74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0.35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272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1107" marR="91107" marT="45554" marB="4555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90.9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46.1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0.37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0.30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92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1107" marR="91107" marT="45554" marB="4555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91.6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50.0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0.27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0.29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870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1107" marR="91107" marT="45554" marB="4555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91.1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47.4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0.20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389433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23AFC211-3A93-4D35-ABDF-9B8CB1DE2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5" y="119063"/>
            <a:ext cx="12036686" cy="1325562"/>
          </a:xfrm>
        </p:spPr>
        <p:txBody>
          <a:bodyPr>
            <a:no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Filterability (25 mL, syringed); Dose 30 mg/L; 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1-4,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sampled at end of Floc period vs.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5-8,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sampled 5 minutes from end of Floc period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87C8F91-26E9-4A9A-9DB1-A695274E28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3695" y="4766003"/>
            <a:ext cx="1199089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308037E4-3DE3-421E-996F-3E92F776C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96556" y="2932975"/>
            <a:ext cx="707068" cy="1787841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67AC08-551A-4365-9B8F-3AC72B940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18627" y="4799097"/>
            <a:ext cx="707068" cy="1787841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316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8C0B2-62F4-458C-B1B3-771FD1C4E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 Test Cases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DA4FA-022A-4087-88EF-E09369C31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Overdosing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Under Dosing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Optimization – Point of Diminishing Returns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With/without Acid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With/without Pre-Oxidation (NaOCl/Ozone/KMnO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Pre-cursor Reduction Optimization (TTHM/HAA5)</a:t>
            </a:r>
          </a:p>
        </p:txBody>
      </p:sp>
    </p:spTree>
    <p:extLst>
      <p:ext uri="{BB962C8B-B14F-4D97-AF65-F5344CB8AC3E}">
        <p14:creationId xmlns:p14="http://schemas.microsoft.com/office/powerpoint/2010/main" val="702433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1DC22-B665-4C7F-B5CE-B4E31E0B0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Presentation Overview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9BBA5-D1A2-4ABC-9EBC-3C42591A9B1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Testing – 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Application, Research &amp; Assistance</a:t>
            </a: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Equipment/Tools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Protocol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Filterability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UVT/UVA analysis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51D3EC-3BD8-4FBC-9C38-6EF131E64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01936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Overdosing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Under Dosing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Optimization (point of diminishing return)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With/without Acid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With/without Pre-Oxidation (Ozone/NaOCl/KMnO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Pre-cursor Reduction Optimization (TTHM/HAA5)</a:t>
            </a:r>
          </a:p>
        </p:txBody>
      </p:sp>
    </p:spTree>
    <p:extLst>
      <p:ext uri="{BB962C8B-B14F-4D97-AF65-F5344CB8AC3E}">
        <p14:creationId xmlns:p14="http://schemas.microsoft.com/office/powerpoint/2010/main" val="18280795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B1155-0415-4D92-9BE5-7406C182F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94" y="365126"/>
            <a:ext cx="11331018" cy="117144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Case 1.  Coagulant Overdosing – Storm 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0F672-EA0E-4673-AA31-07C1A8C0B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194" y="1536570"/>
            <a:ext cx="10863606" cy="464039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Source turbidity:  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126 NTU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storm event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50% of plant off-line for filter media change out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Plant settled water turbidity 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11 NTU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Filter backwashing once per hour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Plant filtrate turbidity: 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0.27 NTU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Operator overwhelmed/not enough sleep</a:t>
            </a:r>
          </a:p>
          <a:p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 doubles coagulant dose:  110 mg/L</a:t>
            </a:r>
          </a:p>
        </p:txBody>
      </p:sp>
    </p:spTree>
    <p:extLst>
      <p:ext uri="{BB962C8B-B14F-4D97-AF65-F5344CB8AC3E}">
        <p14:creationId xmlns:p14="http://schemas.microsoft.com/office/powerpoint/2010/main" val="28628228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EC094-593F-4195-9970-48AD3166A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816" y="365125"/>
            <a:ext cx="10852984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Case 1.  Jar Test Results vs Plant 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(coagulant overdosing, 110 mg/L)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B01717F-0CE4-4ECA-A2A2-F7BB7D08CB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9806379"/>
              </p:ext>
            </p:extLst>
          </p:nvPr>
        </p:nvGraphicFramePr>
        <p:xfrm>
          <a:off x="500816" y="1806771"/>
          <a:ext cx="10797618" cy="3566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8033">
                  <a:extLst>
                    <a:ext uri="{9D8B030D-6E8A-4147-A177-3AD203B41FA5}">
                      <a16:colId xmlns:a16="http://schemas.microsoft.com/office/drawing/2014/main" val="3334607550"/>
                    </a:ext>
                  </a:extLst>
                </a:gridCol>
                <a:gridCol w="2251173">
                  <a:extLst>
                    <a:ext uri="{9D8B030D-6E8A-4147-A177-3AD203B41FA5}">
                      <a16:colId xmlns:a16="http://schemas.microsoft.com/office/drawing/2014/main" val="3633838100"/>
                    </a:ext>
                  </a:extLst>
                </a:gridCol>
                <a:gridCol w="1799603">
                  <a:extLst>
                    <a:ext uri="{9D8B030D-6E8A-4147-A177-3AD203B41FA5}">
                      <a16:colId xmlns:a16="http://schemas.microsoft.com/office/drawing/2014/main" val="1790851495"/>
                    </a:ext>
                  </a:extLst>
                </a:gridCol>
                <a:gridCol w="1799603">
                  <a:extLst>
                    <a:ext uri="{9D8B030D-6E8A-4147-A177-3AD203B41FA5}">
                      <a16:colId xmlns:a16="http://schemas.microsoft.com/office/drawing/2014/main" val="3054207024"/>
                    </a:ext>
                  </a:extLst>
                </a:gridCol>
                <a:gridCol w="1799603">
                  <a:extLst>
                    <a:ext uri="{9D8B030D-6E8A-4147-A177-3AD203B41FA5}">
                      <a16:colId xmlns:a16="http://schemas.microsoft.com/office/drawing/2014/main" val="1524229717"/>
                    </a:ext>
                  </a:extLst>
                </a:gridCol>
                <a:gridCol w="1799603">
                  <a:extLst>
                    <a:ext uri="{9D8B030D-6E8A-4147-A177-3AD203B41FA5}">
                      <a16:colId xmlns:a16="http://schemas.microsoft.com/office/drawing/2014/main" val="30797239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Coagulant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Settled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771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364974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42913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697297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2.8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682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681665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7.0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31196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2FFA8CF-A365-4711-B62F-CB922861E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69776" y="4921052"/>
            <a:ext cx="707068" cy="404300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ADC2AC-B7D1-47A7-A3F6-308F029185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16307" y="4922622"/>
            <a:ext cx="707068" cy="404300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E0C0B7-3C90-4717-8A60-A867EC8C5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08448" y="4038076"/>
            <a:ext cx="707068" cy="4043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6DA23BB-8AEC-435C-9B15-096612B2E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5634" y="4030222"/>
            <a:ext cx="707068" cy="4043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128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5088B-030B-4A58-A82D-4E04C7707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Case 1. Jar Test Results versus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Adjusted Plant Coagulant Dose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21B311-B5A8-4279-8201-E3F7DFF12E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Results</a:t>
            </a: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38B001-12BD-47FA-BA39-C623B3DC8E5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Dose: 75 mg/L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Settled: 2.8 NTU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88B250-0A84-4042-9726-25BDE4CF06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Results</a:t>
            </a: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71BAE8-8CD5-451C-A37C-78003A5E229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Dose: 75 mg/L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Settled: 2.0 NTU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Filter Run time (increased from 1 to 6 hrs.)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4233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B1155-0415-4D92-9BE5-7406C182F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71444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Case 2.  Coagulant Under dosing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0F672-EA0E-4673-AA31-07C1A8C0B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570"/>
            <a:ext cx="10515600" cy="464039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Source turbidity:  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7.8 NTU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Plant settled water turbidity 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1 NTU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Plant filtrate turbidity: 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0.09 NTU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Has aeration for TTHMs reduction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%TOC Reduction not being met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Plant dose (Coag 1 = 3.4 mg/L, Coag 2 = 3.0 mg/L)</a:t>
            </a:r>
          </a:p>
        </p:txBody>
      </p:sp>
    </p:spTree>
    <p:extLst>
      <p:ext uri="{BB962C8B-B14F-4D97-AF65-F5344CB8AC3E}">
        <p14:creationId xmlns:p14="http://schemas.microsoft.com/office/powerpoint/2010/main" val="8468720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305" y="214403"/>
            <a:ext cx="11663520" cy="130368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Case 2.  Jar Test Results versus Plant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(coagulant under dosing, 3.4/3 mg/L)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7551297"/>
              </p:ext>
            </p:extLst>
          </p:nvPr>
        </p:nvGraphicFramePr>
        <p:xfrm>
          <a:off x="104774" y="1689329"/>
          <a:ext cx="11663519" cy="3838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1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2732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646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88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3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946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31286">
                  <a:extLst>
                    <a:ext uri="{9D8B030D-6E8A-4147-A177-3AD203B41FA5}">
                      <a16:colId xmlns:a16="http://schemas.microsoft.com/office/drawing/2014/main" val="2110399474"/>
                    </a:ext>
                  </a:extLst>
                </a:gridCol>
                <a:gridCol w="1420297">
                  <a:extLst>
                    <a:ext uri="{9D8B030D-6E8A-4147-A177-3AD203B41FA5}">
                      <a16:colId xmlns:a16="http://schemas.microsoft.com/office/drawing/2014/main" val="3994032599"/>
                    </a:ext>
                  </a:extLst>
                </a:gridCol>
              </a:tblGrid>
              <a:tr h="110887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 1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 2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</a:t>
                      </a:r>
                    </a:p>
                  </a:txBody>
                  <a:tcPr marL="5562" marR="5562" marT="55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5562" marR="5562" marT="55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</a:t>
                      </a:r>
                    </a:p>
                  </a:txBody>
                  <a:tcPr marL="5562" marR="5562" marT="55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89.1</a:t>
                      </a:r>
                    </a:p>
                  </a:txBody>
                  <a:tcPr marL="5562" marR="5562" marT="55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0.050</a:t>
                      </a:r>
                    </a:p>
                  </a:txBody>
                  <a:tcPr marL="5562" marR="5562" marT="55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15.3</a:t>
                      </a:r>
                    </a:p>
                  </a:txBody>
                  <a:tcPr marL="5562" marR="5562" marT="55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1.06</a:t>
                      </a:r>
                    </a:p>
                  </a:txBody>
                  <a:tcPr marL="5562" marR="5562" marT="55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0.33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0.31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0.33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52709753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5562" marR="5562" marT="556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5562" marR="5562" marT="556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62" marR="5562" marT="556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92.8</a:t>
                      </a:r>
                    </a:p>
                  </a:txBody>
                  <a:tcPr marL="5562" marR="5562" marT="556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62" marR="5562" marT="556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45.8</a:t>
                      </a:r>
                    </a:p>
                  </a:txBody>
                  <a:tcPr marL="5562" marR="5562" marT="556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0.33</a:t>
                      </a:r>
                    </a:p>
                  </a:txBody>
                  <a:tcPr marL="5562" marR="5562" marT="556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709524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30166E6-B194-43D0-A525-38DECE40F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88407" y="3266983"/>
            <a:ext cx="707068" cy="404300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502C23-C8F6-4091-9341-0E80D5AB4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79529" y="5100055"/>
            <a:ext cx="707068" cy="4043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07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8BD0D-58A7-4648-9BA2-C2B9A9238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31" y="15678"/>
            <a:ext cx="11764648" cy="129772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Case 3.  Jar Test Results - Coagulant Optimization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Point of Diminishing Returns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86BA430-65A6-4682-A10F-47BCACC9D4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0763950"/>
              </p:ext>
            </p:extLst>
          </p:nvPr>
        </p:nvGraphicFramePr>
        <p:xfrm>
          <a:off x="150830" y="1373138"/>
          <a:ext cx="11764649" cy="448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1900">
                  <a:extLst>
                    <a:ext uri="{9D8B030D-6E8A-4147-A177-3AD203B41FA5}">
                      <a16:colId xmlns:a16="http://schemas.microsoft.com/office/drawing/2014/main" val="3273089770"/>
                    </a:ext>
                  </a:extLst>
                </a:gridCol>
                <a:gridCol w="1845249">
                  <a:extLst>
                    <a:ext uri="{9D8B030D-6E8A-4147-A177-3AD203B41FA5}">
                      <a16:colId xmlns:a16="http://schemas.microsoft.com/office/drawing/2014/main" val="3175992199"/>
                    </a:ext>
                  </a:extLst>
                </a:gridCol>
                <a:gridCol w="1583703">
                  <a:extLst>
                    <a:ext uri="{9D8B030D-6E8A-4147-A177-3AD203B41FA5}">
                      <a16:colId xmlns:a16="http://schemas.microsoft.com/office/drawing/2014/main" val="1301378534"/>
                    </a:ext>
                  </a:extLst>
                </a:gridCol>
                <a:gridCol w="1706252">
                  <a:extLst>
                    <a:ext uri="{9D8B030D-6E8A-4147-A177-3AD203B41FA5}">
                      <a16:colId xmlns:a16="http://schemas.microsoft.com/office/drawing/2014/main" val="2093033481"/>
                    </a:ext>
                  </a:extLst>
                </a:gridCol>
                <a:gridCol w="1706252">
                  <a:extLst>
                    <a:ext uri="{9D8B030D-6E8A-4147-A177-3AD203B41FA5}">
                      <a16:colId xmlns:a16="http://schemas.microsoft.com/office/drawing/2014/main" val="3172371528"/>
                    </a:ext>
                  </a:extLst>
                </a:gridCol>
                <a:gridCol w="2080629">
                  <a:extLst>
                    <a:ext uri="{9D8B030D-6E8A-4147-A177-3AD203B41FA5}">
                      <a16:colId xmlns:a16="http://schemas.microsoft.com/office/drawing/2014/main" val="3554369384"/>
                    </a:ext>
                  </a:extLst>
                </a:gridCol>
                <a:gridCol w="1680664">
                  <a:extLst>
                    <a:ext uri="{9D8B030D-6E8A-4147-A177-3AD203B41FA5}">
                      <a16:colId xmlns:a16="http://schemas.microsoft.com/office/drawing/2014/main" val="6159068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Coagulant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Settled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147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829612869"/>
                  </a:ext>
                </a:extLst>
              </a:tr>
              <a:tr h="31462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382098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205302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385255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62163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533417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631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90519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E77616D-E09F-42FD-89A7-3A87D460A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41950" y="4487131"/>
            <a:ext cx="707068" cy="404300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152B87-07C6-4DF1-8543-0B0CB5095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03232" y="4487622"/>
            <a:ext cx="707068" cy="404300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0D03B3-E774-401E-82FA-D3ED10D1E7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29908" y="4489190"/>
            <a:ext cx="707068" cy="404300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93F814-E664-47F1-98F8-DCCF0F2E8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43854" y="5411142"/>
            <a:ext cx="707068" cy="4043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72328A-1451-413A-B38B-A038FAB6C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22976" y="5422141"/>
            <a:ext cx="707068" cy="4043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3808006-660D-4A5D-990E-3090DD398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80591" y="5414285"/>
            <a:ext cx="707068" cy="4043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849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AC534-E69B-4AC4-A516-500529196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Case 4. Pre-Oxidation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03781-E504-4A22-9C4C-0552AC9B2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791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Ozone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Chlorine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KMnO</a:t>
            </a:r>
            <a:r>
              <a:rPr lang="en-US" sz="3200" baseline="-25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0" indent="0">
              <a:buNone/>
            </a:pPr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Improve coagulation process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Improve  settleability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Improve filtrate turbidity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Increase %UVT or lower UVA (positive/negative effects)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Longer filter runs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Reduce sludge production</a:t>
            </a:r>
          </a:p>
          <a:p>
            <a:pPr marL="0" indent="0">
              <a:buNone/>
            </a:pPr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4262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42F796A-4A3D-40B4-AA13-456E45898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49" y="365125"/>
            <a:ext cx="11755773" cy="116192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Case 4.1.  Pre-Oxidation – with &amp; without Ozone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1189667"/>
              </p:ext>
            </p:extLst>
          </p:nvPr>
        </p:nvGraphicFramePr>
        <p:xfrm>
          <a:off x="122549" y="1606915"/>
          <a:ext cx="11906055" cy="44339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8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6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91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742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90412">
                  <a:extLst>
                    <a:ext uri="{9D8B030D-6E8A-4147-A177-3AD203B41FA5}">
                      <a16:colId xmlns:a16="http://schemas.microsoft.com/office/drawing/2014/main" val="104319711"/>
                    </a:ext>
                  </a:extLst>
                </a:gridCol>
                <a:gridCol w="1433178">
                  <a:extLst>
                    <a:ext uri="{9D8B030D-6E8A-4147-A177-3AD203B41FA5}">
                      <a16:colId xmlns:a16="http://schemas.microsoft.com/office/drawing/2014/main" val="1936093272"/>
                    </a:ext>
                  </a:extLst>
                </a:gridCol>
              </a:tblGrid>
              <a:tr h="6383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86260" marR="86260" marT="43130" marB="431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Ozone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added</a:t>
                      </a:r>
                    </a:p>
                  </a:txBody>
                  <a:tcPr marL="86260" marR="86260" marT="43130" marB="431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86260" marR="86260" marT="43130" marB="431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86260" marR="86260" marT="43130" marB="431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86260" marR="86260" marT="43130" marB="431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86260" marR="86260" marT="43130" marB="4313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 marL="86260" marR="86260" marT="43130" marB="431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Settled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86260" marR="86260" marT="43130" marB="4313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5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6260" marR="86260" marT="43130" marB="4313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6" marR="5266" marT="5266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36.2</a:t>
                      </a: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</a:p>
                  </a:txBody>
                  <a:tcPr marL="5266" marR="5266" marT="526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5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6260" marR="86260" marT="43130" marB="4313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6" marR="5266" marT="5266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39.6</a:t>
                      </a: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0.65</a:t>
                      </a:r>
                    </a:p>
                  </a:txBody>
                  <a:tcPr marL="5266" marR="5266" marT="5266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5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6260" marR="86260" marT="43130" marB="4313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0.053</a:t>
                      </a:r>
                    </a:p>
                  </a:txBody>
                  <a:tcPr marL="5266" marR="5266" marT="5266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41.8</a:t>
                      </a: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266" marR="5266" marT="5266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5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6260" marR="86260" marT="43130" marB="4313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42.9</a:t>
                      </a: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5266" marR="5266" marT="5266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5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86260" marR="86260" marT="43130" marB="4313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6" marR="5266" marT="5266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62.6</a:t>
                      </a: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0.85</a:t>
                      </a: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272793"/>
                  </a:ext>
                </a:extLst>
              </a:tr>
              <a:tr h="3795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86260" marR="86260" marT="43130" marB="4313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6" marR="5266" marT="5266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62.6</a:t>
                      </a: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0.65</a:t>
                      </a: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09011"/>
                  </a:ext>
                </a:extLst>
              </a:tr>
              <a:tr h="3795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86260" marR="86260" marT="43130" marB="4313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</a:p>
                  </a:txBody>
                  <a:tcPr marL="5266" marR="5266" marT="5266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65.9</a:t>
                      </a: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0.80</a:t>
                      </a: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814463"/>
                  </a:ext>
                </a:extLst>
              </a:tr>
              <a:tr h="3795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86260" marR="86260" marT="43130" marB="4313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65.9</a:t>
                      </a: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21655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C9A668A-7547-445D-A9E5-AF4817FDD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78474" y="2879387"/>
            <a:ext cx="10495604" cy="136893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354C28-73D0-45B5-9B58-70C811B0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44156" y="5102646"/>
            <a:ext cx="10529922" cy="4636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7964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4728E-6724-4D78-98A5-7DEB92E48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Case 5. 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Performance – with/without Acid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 Water pH and Alkalinity Changes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4A9626E-CE0F-4F02-A717-256DC75A3E1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599" cy="3108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79129">
                  <a:extLst>
                    <a:ext uri="{9D8B030D-6E8A-4147-A177-3AD203B41FA5}">
                      <a16:colId xmlns:a16="http://schemas.microsoft.com/office/drawing/2014/main" val="2922330515"/>
                    </a:ext>
                  </a:extLst>
                </a:gridCol>
                <a:gridCol w="3468235">
                  <a:extLst>
                    <a:ext uri="{9D8B030D-6E8A-4147-A177-3AD203B41FA5}">
                      <a16:colId xmlns:a16="http://schemas.microsoft.com/office/drawing/2014/main" val="1272562029"/>
                    </a:ext>
                  </a:extLst>
                </a:gridCol>
                <a:gridCol w="3468235">
                  <a:extLst>
                    <a:ext uri="{9D8B030D-6E8A-4147-A177-3AD203B41FA5}">
                      <a16:colId xmlns:a16="http://schemas.microsoft.com/office/drawing/2014/main" val="13006355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Constituents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Alkalinity as</a:t>
                      </a:r>
                    </a:p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CaCO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mg/L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078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 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8.92 - 9.0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084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20 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826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30 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089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40 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702011"/>
                  </a:ext>
                </a:extLst>
              </a:tr>
              <a:tr h="366474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60 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558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41728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Case 5.  Performance – with/without Acid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6361729"/>
              </p:ext>
            </p:extLst>
          </p:nvPr>
        </p:nvGraphicFramePr>
        <p:xfrm>
          <a:off x="110837" y="1432628"/>
          <a:ext cx="11738657" cy="29287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1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538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295808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4749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959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907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02034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432469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2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 marL="6939" marR="6939" marT="6939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8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9" marR="6939" marT="6939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967525573"/>
                  </a:ext>
                </a:extLst>
              </a:tr>
              <a:tr h="4398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9" marR="6939" marT="6939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91.1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49.4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0.47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0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9" marR="6939" marT="6939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54.4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0.38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6B1215B-C0EB-4A26-859E-9D8ACEAF3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60127" y="2644813"/>
            <a:ext cx="707068" cy="784187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38322C-5913-4624-BE7E-3A1570775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60127" y="3487613"/>
            <a:ext cx="707068" cy="842318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60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917BE-7565-490D-9AF3-7368906B1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 Testing – What’s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A22E6-7E78-4122-A063-883C38EE8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Timely &amp; Efficient - completed within 1 hour (prep, testing and analysis)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 set of procedures, methods and analysis</a:t>
            </a:r>
          </a:p>
          <a:p>
            <a:pPr marL="548640" indent="0">
              <a:buNone/>
            </a:pP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Procedures: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order of steps to be completed</a:t>
            </a:r>
          </a:p>
          <a:p>
            <a:pPr marL="548640" indent="0">
              <a:buNone/>
            </a:pP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technique for each procedural step</a:t>
            </a:r>
          </a:p>
          <a:p>
            <a:pPr marL="548640" indent="0">
              <a:buNone/>
            </a:pP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Turbidity and UVT/UVA 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Coagulant(s) and dose that provides optimum</a:t>
            </a:r>
          </a:p>
          <a:p>
            <a:pPr marL="548640" indent="0">
              <a:buNone/>
            </a:pP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Filterability (NTU, floc strength)</a:t>
            </a:r>
          </a:p>
          <a:p>
            <a:pPr marL="548640" indent="0">
              <a:buNone/>
            </a:pP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 dissolved organic carbon reduction (UVT/UVA)</a:t>
            </a:r>
          </a:p>
          <a:p>
            <a:pPr marL="548640" indent="0">
              <a:buNone/>
            </a:pP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Settleability (NTU)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Confidence in your jar testing data that is transferable to plant operations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5044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125B6-4731-4809-B9F3-94D061C88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62" y="1825625"/>
            <a:ext cx="10980938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 tested source water over a 12-month period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Tested 12 coagulants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Compare coagulants/doses to filterability and %UVT/UVA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Selected best performing coagulant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Conducted side-by-side study (Treatment Trains 1 &amp; 2)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Compare Filtrate turbidity and %UVT/UVA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Spike filtrate samples with 2.0 mg/L NaOCl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Held for 7-days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Tested TTHMs/HAA5s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C5291A6-4D75-42F2-AD3C-7F8D3C227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61" y="365126"/>
            <a:ext cx="11647503" cy="95764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Case 6</a:t>
            </a:r>
            <a:r>
              <a:rPr lang="en-US" sz="4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Out of Compliance with TTHMs/HAA5s</a:t>
            </a:r>
          </a:p>
        </p:txBody>
      </p:sp>
    </p:spTree>
    <p:extLst>
      <p:ext uri="{BB962C8B-B14F-4D97-AF65-F5344CB8AC3E}">
        <p14:creationId xmlns:p14="http://schemas.microsoft.com/office/powerpoint/2010/main" val="9845560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51712-06D3-4557-A897-1D2953F5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56" y="365125"/>
            <a:ext cx="11193544" cy="1516941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Case 6. Trains 1 and 2, On-site Study – 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*Results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1-liter filtrate samples were taken from each treatment train and spiked with 2.0 mg/L NaOCl and held for 7-days, TTHMs/HAA5s analyzed.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C7E670B-02AF-4B92-A813-B656823549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5161220"/>
              </p:ext>
            </p:extLst>
          </p:nvPr>
        </p:nvGraphicFramePr>
        <p:xfrm>
          <a:off x="107782" y="2091956"/>
          <a:ext cx="11976435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5037">
                  <a:extLst>
                    <a:ext uri="{9D8B030D-6E8A-4147-A177-3AD203B41FA5}">
                      <a16:colId xmlns:a16="http://schemas.microsoft.com/office/drawing/2014/main" val="1941607241"/>
                    </a:ext>
                  </a:extLst>
                </a:gridCol>
                <a:gridCol w="1915998">
                  <a:extLst>
                    <a:ext uri="{9D8B030D-6E8A-4147-A177-3AD203B41FA5}">
                      <a16:colId xmlns:a16="http://schemas.microsoft.com/office/drawing/2014/main" val="1665382060"/>
                    </a:ext>
                  </a:extLst>
                </a:gridCol>
                <a:gridCol w="1383383">
                  <a:extLst>
                    <a:ext uri="{9D8B030D-6E8A-4147-A177-3AD203B41FA5}">
                      <a16:colId xmlns:a16="http://schemas.microsoft.com/office/drawing/2014/main" val="1597464638"/>
                    </a:ext>
                  </a:extLst>
                </a:gridCol>
                <a:gridCol w="1253765">
                  <a:extLst>
                    <a:ext uri="{9D8B030D-6E8A-4147-A177-3AD203B41FA5}">
                      <a16:colId xmlns:a16="http://schemas.microsoft.com/office/drawing/2014/main" val="2291295346"/>
                    </a:ext>
                  </a:extLst>
                </a:gridCol>
                <a:gridCol w="1470582">
                  <a:extLst>
                    <a:ext uri="{9D8B030D-6E8A-4147-A177-3AD203B41FA5}">
                      <a16:colId xmlns:a16="http://schemas.microsoft.com/office/drawing/2014/main" val="3522642328"/>
                    </a:ext>
                  </a:extLst>
                </a:gridCol>
                <a:gridCol w="1857080">
                  <a:extLst>
                    <a:ext uri="{9D8B030D-6E8A-4147-A177-3AD203B41FA5}">
                      <a16:colId xmlns:a16="http://schemas.microsoft.com/office/drawing/2014/main" val="985098302"/>
                    </a:ext>
                  </a:extLst>
                </a:gridCol>
                <a:gridCol w="1527142">
                  <a:extLst>
                    <a:ext uri="{9D8B030D-6E8A-4147-A177-3AD203B41FA5}">
                      <a16:colId xmlns:a16="http://schemas.microsoft.com/office/drawing/2014/main" val="2283970008"/>
                    </a:ext>
                  </a:extLst>
                </a:gridCol>
                <a:gridCol w="1423448">
                  <a:extLst>
                    <a:ext uri="{9D8B030D-6E8A-4147-A177-3AD203B41FA5}">
                      <a16:colId xmlns:a16="http://schemas.microsoft.com/office/drawing/2014/main" val="39729672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 #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3858" marR="13385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Coagulant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3858" marR="13385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 NTU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3858" marR="13385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3858" marR="13385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3858" marR="13385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 marL="133858" marR="13385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TTHMs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ug/L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3858" marR="13385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HAA5s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ug/L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3858" marR="133858" marT="0" marB="0"/>
                </a:tc>
                <a:extLst>
                  <a:ext uri="{0D108BD9-81ED-4DB2-BD59-A6C34878D82A}">
                    <a16:rowId xmlns:a16="http://schemas.microsoft.com/office/drawing/2014/main" val="38012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3858" marR="13385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Coagulant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3858" marR="13385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3858" marR="13385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97.2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3858" marR="13385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0.012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3858" marR="13385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91.1</a:t>
                      </a:r>
                    </a:p>
                  </a:txBody>
                  <a:tcPr marL="133858" marR="13385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3858" marR="13385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9.9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3858" marR="133858" marT="0" marB="0"/>
                </a:tc>
                <a:extLst>
                  <a:ext uri="{0D108BD9-81ED-4DB2-BD59-A6C34878D82A}">
                    <a16:rowId xmlns:a16="http://schemas.microsoft.com/office/drawing/2014/main" val="71747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3858" marR="13385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Original Coagulant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3858" marR="13385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3858" marR="13385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90.8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3858" marR="13385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3858" marR="13385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68.9</a:t>
                      </a:r>
                    </a:p>
                  </a:txBody>
                  <a:tcPr marL="133858" marR="13385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3858" marR="13385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3858" marR="133858" marT="0" marB="0"/>
                </a:tc>
                <a:extLst>
                  <a:ext uri="{0D108BD9-81ED-4DB2-BD59-A6C34878D82A}">
                    <a16:rowId xmlns:a16="http://schemas.microsoft.com/office/drawing/2014/main" val="2771339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79044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E77C6-FCE1-4249-8FE9-E990F796F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Jar Testing Made Easy – Recap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304A5A2-9E3B-469B-B330-88123CEC4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6320803"/>
              </p:ext>
            </p:extLst>
          </p:nvPr>
        </p:nvGraphicFramePr>
        <p:xfrm>
          <a:off x="753359" y="169068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83728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0DFA0FD-AB28-4B25-B870-4D2BBC35B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 descr="Image of fish.">
            <a:extLst>
              <a:ext uri="{FF2B5EF4-FFF2-40B4-BE49-F238E27FC236}">
                <a16:creationId xmlns:a16="http://schemas.microsoft.com/office/drawing/2014/main" id="{475F3AF7-3AF6-40A5-92A7-2B1C023D01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3976" y="10"/>
            <a:ext cx="6394152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D628DFB-9CD1-4E2B-8B44-9FDF7E80F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79564" y="0"/>
            <a:ext cx="6648564" cy="6858000"/>
            <a:chOff x="5705128" y="0"/>
            <a:chExt cx="6648564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CB07514-66C4-498E-85FA-6CCDFB253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8018" y="0"/>
              <a:ext cx="6485674" cy="6858000"/>
            </a:xfrm>
            <a:custGeom>
              <a:avLst/>
              <a:gdLst>
                <a:gd name="connsiteX0" fmla="*/ 1720317 w 6237794"/>
                <a:gd name="connsiteY0" fmla="*/ 0 h 6858000"/>
                <a:gd name="connsiteX1" fmla="*/ 2433560 w 6237794"/>
                <a:gd name="connsiteY1" fmla="*/ 0 h 6858000"/>
                <a:gd name="connsiteX2" fmla="*/ 2351473 w 6237794"/>
                <a:gd name="connsiteY2" fmla="*/ 41605 h 6858000"/>
                <a:gd name="connsiteX3" fmla="*/ 1473152 w 6237794"/>
                <a:gd name="connsiteY3" fmla="*/ 667521 h 6858000"/>
                <a:gd name="connsiteX4" fmla="*/ 982876 w 6237794"/>
                <a:gd name="connsiteY4" fmla="*/ 1193803 h 6858000"/>
                <a:gd name="connsiteX5" fmla="*/ 595242 w 6237794"/>
                <a:gd name="connsiteY5" fmla="*/ 1798192 h 6858000"/>
                <a:gd name="connsiteX6" fmla="*/ 332174 w 6237794"/>
                <a:gd name="connsiteY6" fmla="*/ 2466315 h 6858000"/>
                <a:gd name="connsiteX7" fmla="*/ 236500 w 6237794"/>
                <a:gd name="connsiteY7" fmla="*/ 3178573 h 6858000"/>
                <a:gd name="connsiteX8" fmla="*/ 276860 w 6237794"/>
                <a:gd name="connsiteY8" fmla="*/ 3527298 h 6858000"/>
                <a:gd name="connsiteX9" fmla="*/ 396054 w 6237794"/>
                <a:gd name="connsiteY9" fmla="*/ 3853520 h 6858000"/>
                <a:gd name="connsiteX10" fmla="*/ 479243 w 6237794"/>
                <a:gd name="connsiteY10" fmla="*/ 4007121 h 6858000"/>
                <a:gd name="connsiteX11" fmla="*/ 574772 w 6237794"/>
                <a:gd name="connsiteY11" fmla="*/ 4155787 h 6858000"/>
                <a:gd name="connsiteX12" fmla="*/ 795447 w 6237794"/>
                <a:gd name="connsiteY12" fmla="*/ 4443100 h 6858000"/>
                <a:gd name="connsiteX13" fmla="*/ 1034270 w 6237794"/>
                <a:gd name="connsiteY13" fmla="*/ 4732591 h 6858000"/>
                <a:gd name="connsiteX14" fmla="*/ 1153028 w 6237794"/>
                <a:gd name="connsiteY14" fmla="*/ 4883725 h 6858000"/>
                <a:gd name="connsiteX15" fmla="*/ 1210084 w 6237794"/>
                <a:gd name="connsiteY15" fmla="*/ 4957912 h 6858000"/>
                <a:gd name="connsiteX16" fmla="*/ 1265979 w 6237794"/>
                <a:gd name="connsiteY16" fmla="*/ 5028906 h 6858000"/>
                <a:gd name="connsiteX17" fmla="*/ 1746238 w 6237794"/>
                <a:gd name="connsiteY17" fmla="*/ 5553590 h 6858000"/>
                <a:gd name="connsiteX18" fmla="*/ 2001611 w 6237794"/>
                <a:gd name="connsiteY18" fmla="*/ 5789654 h 6858000"/>
                <a:gd name="connsiteX19" fmla="*/ 2269035 w 6237794"/>
                <a:gd name="connsiteY19" fmla="*/ 6007280 h 6858000"/>
                <a:gd name="connsiteX20" fmla="*/ 2866455 w 6237794"/>
                <a:gd name="connsiteY20" fmla="*/ 6351505 h 6858000"/>
                <a:gd name="connsiteX21" fmla="*/ 3200661 w 6237794"/>
                <a:gd name="connsiteY21" fmla="*/ 6448777 h 6858000"/>
                <a:gd name="connsiteX22" fmla="*/ 3286318 w 6237794"/>
                <a:gd name="connsiteY22" fmla="*/ 6465908 h 6858000"/>
                <a:gd name="connsiteX23" fmla="*/ 3372701 w 6237794"/>
                <a:gd name="connsiteY23" fmla="*/ 6480281 h 6858000"/>
                <a:gd name="connsiteX24" fmla="*/ 3547063 w 6237794"/>
                <a:gd name="connsiteY24" fmla="*/ 6500896 h 6858000"/>
                <a:gd name="connsiteX25" fmla="*/ 3634753 w 6237794"/>
                <a:gd name="connsiteY25" fmla="*/ 6507575 h 6858000"/>
                <a:gd name="connsiteX26" fmla="*/ 3722733 w 6237794"/>
                <a:gd name="connsiteY26" fmla="*/ 6512221 h 6858000"/>
                <a:gd name="connsiteX27" fmla="*/ 3811003 w 6237794"/>
                <a:gd name="connsiteY27" fmla="*/ 6514253 h 6858000"/>
                <a:gd name="connsiteX28" fmla="*/ 3899418 w 6237794"/>
                <a:gd name="connsiteY28" fmla="*/ 6513817 h 6858000"/>
                <a:gd name="connsiteX29" fmla="*/ 3943698 w 6237794"/>
                <a:gd name="connsiteY29" fmla="*/ 6513381 h 6858000"/>
                <a:gd name="connsiteX30" fmla="*/ 3986381 w 6237794"/>
                <a:gd name="connsiteY30" fmla="*/ 6511495 h 6858000"/>
                <a:gd name="connsiteX31" fmla="*/ 4028919 w 6237794"/>
                <a:gd name="connsiteY31" fmla="*/ 6509317 h 6858000"/>
                <a:gd name="connsiteX32" fmla="*/ 4071312 w 6237794"/>
                <a:gd name="connsiteY32" fmla="*/ 6505833 h 6858000"/>
                <a:gd name="connsiteX33" fmla="*/ 4239432 w 6237794"/>
                <a:gd name="connsiteY33" fmla="*/ 6485072 h 6858000"/>
                <a:gd name="connsiteX34" fmla="*/ 4879826 w 6237794"/>
                <a:gd name="connsiteY34" fmla="*/ 6274849 h 6858000"/>
                <a:gd name="connsiteX35" fmla="*/ 5471439 w 6237794"/>
                <a:gd name="connsiteY35" fmla="*/ 5906235 h 6858000"/>
                <a:gd name="connsiteX36" fmla="*/ 5614877 w 6237794"/>
                <a:gd name="connsiteY36" fmla="*/ 5797930 h 6858000"/>
                <a:gd name="connsiteX37" fmla="*/ 5758316 w 6237794"/>
                <a:gd name="connsiteY37" fmla="*/ 5685995 h 6858000"/>
                <a:gd name="connsiteX38" fmla="*/ 6048824 w 6237794"/>
                <a:gd name="connsiteY38" fmla="*/ 5453705 h 6858000"/>
                <a:gd name="connsiteX39" fmla="*/ 6237794 w 6237794"/>
                <a:gd name="connsiteY39" fmla="*/ 5308644 h 6858000"/>
                <a:gd name="connsiteX40" fmla="*/ 6237794 w 6237794"/>
                <a:gd name="connsiteY40" fmla="*/ 6081399 h 6858000"/>
                <a:gd name="connsiteX41" fmla="*/ 6123011 w 6237794"/>
                <a:gd name="connsiteY41" fmla="*/ 6166399 h 6858000"/>
                <a:gd name="connsiteX42" fmla="*/ 5965925 w 6237794"/>
                <a:gd name="connsiteY42" fmla="*/ 6278479 h 6858000"/>
                <a:gd name="connsiteX43" fmla="*/ 5803903 w 6237794"/>
                <a:gd name="connsiteY43" fmla="*/ 6387364 h 6858000"/>
                <a:gd name="connsiteX44" fmla="*/ 5463744 w 6237794"/>
                <a:gd name="connsiteY44" fmla="*/ 6591780 h 6858000"/>
                <a:gd name="connsiteX45" fmla="*/ 5097888 w 6237794"/>
                <a:gd name="connsiteY45" fmla="*/ 6765562 h 6858000"/>
                <a:gd name="connsiteX46" fmla="*/ 4905602 w 6237794"/>
                <a:gd name="connsiteY46" fmla="*/ 6836446 h 6858000"/>
                <a:gd name="connsiteX47" fmla="*/ 4831447 w 6237794"/>
                <a:gd name="connsiteY47" fmla="*/ 6858000 h 6858000"/>
                <a:gd name="connsiteX48" fmla="*/ 3036485 w 6237794"/>
                <a:gd name="connsiteY48" fmla="*/ 6858000 h 6858000"/>
                <a:gd name="connsiteX49" fmla="*/ 2911533 w 6237794"/>
                <a:gd name="connsiteY49" fmla="*/ 6825558 h 6858000"/>
                <a:gd name="connsiteX50" fmla="*/ 2719386 w 6237794"/>
                <a:gd name="connsiteY50" fmla="*/ 6767158 h 6858000"/>
                <a:gd name="connsiteX51" fmla="*/ 1980415 w 6237794"/>
                <a:gd name="connsiteY51" fmla="*/ 6440210 h 6858000"/>
                <a:gd name="connsiteX52" fmla="*/ 1357588 w 6237794"/>
                <a:gd name="connsiteY52" fmla="*/ 5931206 h 6858000"/>
                <a:gd name="connsiteX53" fmla="*/ 1105118 w 6237794"/>
                <a:gd name="connsiteY53" fmla="*/ 5624874 h 6858000"/>
                <a:gd name="connsiteX54" fmla="*/ 884588 w 6237794"/>
                <a:gd name="connsiteY54" fmla="*/ 5300539 h 6858000"/>
                <a:gd name="connsiteX55" fmla="*/ 833049 w 6237794"/>
                <a:gd name="connsiteY55" fmla="*/ 5217931 h 6858000"/>
                <a:gd name="connsiteX56" fmla="*/ 783833 w 6237794"/>
                <a:gd name="connsiteY56" fmla="*/ 5137791 h 6858000"/>
                <a:gd name="connsiteX57" fmla="*/ 686706 w 6237794"/>
                <a:gd name="connsiteY57" fmla="*/ 4982447 h 6858000"/>
                <a:gd name="connsiteX58" fmla="*/ 485485 w 6237794"/>
                <a:gd name="connsiteY58" fmla="*/ 4665082 h 6858000"/>
                <a:gd name="connsiteX59" fmla="*/ 289055 w 6237794"/>
                <a:gd name="connsiteY59" fmla="*/ 4329568 h 6858000"/>
                <a:gd name="connsiteX60" fmla="*/ 200495 w 6237794"/>
                <a:gd name="connsiteY60" fmla="*/ 4151721 h 6858000"/>
                <a:gd name="connsiteX61" fmla="*/ 125291 w 6237794"/>
                <a:gd name="connsiteY61" fmla="*/ 3965600 h 6858000"/>
                <a:gd name="connsiteX62" fmla="*/ 67654 w 6237794"/>
                <a:gd name="connsiteY62" fmla="*/ 3772509 h 6858000"/>
                <a:gd name="connsiteX63" fmla="*/ 46168 w 6237794"/>
                <a:gd name="connsiteY63" fmla="*/ 3674076 h 6858000"/>
                <a:gd name="connsiteX64" fmla="*/ 36731 w 6237794"/>
                <a:gd name="connsiteY64" fmla="*/ 3624714 h 6858000"/>
                <a:gd name="connsiteX65" fmla="*/ 28891 w 6237794"/>
                <a:gd name="connsiteY65" fmla="*/ 3575208 h 6858000"/>
                <a:gd name="connsiteX66" fmla="*/ 0 w 6237794"/>
                <a:gd name="connsiteY66" fmla="*/ 3178573 h 6858000"/>
                <a:gd name="connsiteX67" fmla="*/ 80575 w 6237794"/>
                <a:gd name="connsiteY67" fmla="*/ 2405774 h 6858000"/>
                <a:gd name="connsiteX68" fmla="*/ 322737 w 6237794"/>
                <a:gd name="connsiteY68" fmla="*/ 1665351 h 6858000"/>
                <a:gd name="connsiteX69" fmla="*/ 1230700 w 6237794"/>
                <a:gd name="connsiteY69" fmla="*/ 407938 h 6858000"/>
                <a:gd name="connsiteX70" fmla="*/ 1521825 w 6237794"/>
                <a:gd name="connsiteY70" fmla="*/ 14944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6237794" h="6858000">
                  <a:moveTo>
                    <a:pt x="1720317" y="0"/>
                  </a:moveTo>
                  <a:lnTo>
                    <a:pt x="2433560" y="0"/>
                  </a:lnTo>
                  <a:lnTo>
                    <a:pt x="2351473" y="41605"/>
                  </a:lnTo>
                  <a:cubicBezTo>
                    <a:pt x="2036528" y="216271"/>
                    <a:pt x="1740794" y="426339"/>
                    <a:pt x="1473152" y="667521"/>
                  </a:cubicBezTo>
                  <a:cubicBezTo>
                    <a:pt x="1295305" y="828818"/>
                    <a:pt x="1130525" y="1004777"/>
                    <a:pt x="982876" y="1193803"/>
                  </a:cubicBezTo>
                  <a:cubicBezTo>
                    <a:pt x="834936" y="1382538"/>
                    <a:pt x="704418" y="1584921"/>
                    <a:pt x="595242" y="1798192"/>
                  </a:cubicBezTo>
                  <a:cubicBezTo>
                    <a:pt x="486066" y="2011317"/>
                    <a:pt x="395183" y="2234461"/>
                    <a:pt x="332174" y="2466315"/>
                  </a:cubicBezTo>
                  <a:cubicBezTo>
                    <a:pt x="269166" y="2697588"/>
                    <a:pt x="236355" y="2938008"/>
                    <a:pt x="236500" y="3178573"/>
                  </a:cubicBezTo>
                  <a:cubicBezTo>
                    <a:pt x="237807" y="3296751"/>
                    <a:pt x="249421" y="3414057"/>
                    <a:pt x="276860" y="3527298"/>
                  </a:cubicBezTo>
                  <a:cubicBezTo>
                    <a:pt x="303864" y="3640684"/>
                    <a:pt x="345821" y="3749135"/>
                    <a:pt x="396054" y="3853520"/>
                  </a:cubicBezTo>
                  <a:cubicBezTo>
                    <a:pt x="421461" y="3905640"/>
                    <a:pt x="449626" y="3956743"/>
                    <a:pt x="479243" y="4007121"/>
                  </a:cubicBezTo>
                  <a:cubicBezTo>
                    <a:pt x="509295" y="4057354"/>
                    <a:pt x="541380" y="4106861"/>
                    <a:pt x="574772" y="4155787"/>
                  </a:cubicBezTo>
                  <a:cubicBezTo>
                    <a:pt x="642426" y="4253348"/>
                    <a:pt x="717630" y="4348007"/>
                    <a:pt x="795447" y="4443100"/>
                  </a:cubicBezTo>
                  <a:cubicBezTo>
                    <a:pt x="873264" y="4538339"/>
                    <a:pt x="954565" y="4633577"/>
                    <a:pt x="1034270" y="4732591"/>
                  </a:cubicBezTo>
                  <a:cubicBezTo>
                    <a:pt x="1074195" y="4781952"/>
                    <a:pt x="1113684" y="4832476"/>
                    <a:pt x="1153028" y="4883725"/>
                  </a:cubicBezTo>
                  <a:lnTo>
                    <a:pt x="1210084" y="4957912"/>
                  </a:lnTo>
                  <a:cubicBezTo>
                    <a:pt x="1228813" y="4981576"/>
                    <a:pt x="1246670" y="5005822"/>
                    <a:pt x="1265979" y="5028906"/>
                  </a:cubicBezTo>
                  <a:cubicBezTo>
                    <a:pt x="1416677" y="5216770"/>
                    <a:pt x="1580151" y="5389681"/>
                    <a:pt x="1746238" y="5553590"/>
                  </a:cubicBezTo>
                  <a:cubicBezTo>
                    <a:pt x="1829717" y="5635182"/>
                    <a:pt x="1914648" y="5714015"/>
                    <a:pt x="2001611" y="5789654"/>
                  </a:cubicBezTo>
                  <a:cubicBezTo>
                    <a:pt x="2088575" y="5865293"/>
                    <a:pt x="2177135" y="5938465"/>
                    <a:pt x="2269035" y="6007280"/>
                  </a:cubicBezTo>
                  <a:cubicBezTo>
                    <a:pt x="2452108" y="6145202"/>
                    <a:pt x="2649554" y="6268461"/>
                    <a:pt x="2866455" y="6351505"/>
                  </a:cubicBezTo>
                  <a:cubicBezTo>
                    <a:pt x="2974615" y="6393027"/>
                    <a:pt x="3086694" y="6424821"/>
                    <a:pt x="3200661" y="6448777"/>
                  </a:cubicBezTo>
                  <a:cubicBezTo>
                    <a:pt x="3229262" y="6454438"/>
                    <a:pt x="3257572" y="6460971"/>
                    <a:pt x="3286318" y="6465908"/>
                  </a:cubicBezTo>
                  <a:lnTo>
                    <a:pt x="3372701" y="6480281"/>
                  </a:lnTo>
                  <a:cubicBezTo>
                    <a:pt x="3430628" y="6487975"/>
                    <a:pt x="3488556" y="6496106"/>
                    <a:pt x="3547063" y="6500896"/>
                  </a:cubicBezTo>
                  <a:cubicBezTo>
                    <a:pt x="3576245" y="6503654"/>
                    <a:pt x="3605426" y="6506268"/>
                    <a:pt x="3634753" y="6507575"/>
                  </a:cubicBezTo>
                  <a:cubicBezTo>
                    <a:pt x="3664079" y="6509026"/>
                    <a:pt x="3693261" y="6511350"/>
                    <a:pt x="3722733" y="6512221"/>
                  </a:cubicBezTo>
                  <a:lnTo>
                    <a:pt x="3811003" y="6514253"/>
                  </a:lnTo>
                  <a:cubicBezTo>
                    <a:pt x="3840329" y="6514979"/>
                    <a:pt x="3869946" y="6513963"/>
                    <a:pt x="3899418" y="6513817"/>
                  </a:cubicBezTo>
                  <a:lnTo>
                    <a:pt x="3943698" y="6513381"/>
                  </a:lnTo>
                  <a:cubicBezTo>
                    <a:pt x="3958071" y="6512946"/>
                    <a:pt x="3972154" y="6512075"/>
                    <a:pt x="3986381" y="6511495"/>
                  </a:cubicBezTo>
                  <a:cubicBezTo>
                    <a:pt x="4000609" y="6510768"/>
                    <a:pt x="4014837" y="6510333"/>
                    <a:pt x="4028919" y="6509317"/>
                  </a:cubicBezTo>
                  <a:lnTo>
                    <a:pt x="4071312" y="6505833"/>
                  </a:lnTo>
                  <a:cubicBezTo>
                    <a:pt x="4127788" y="6501332"/>
                    <a:pt x="4183828" y="6493782"/>
                    <a:pt x="4239432" y="6485072"/>
                  </a:cubicBezTo>
                  <a:cubicBezTo>
                    <a:pt x="4461994" y="6448195"/>
                    <a:pt x="4675992" y="6376041"/>
                    <a:pt x="4879826" y="6274849"/>
                  </a:cubicBezTo>
                  <a:cubicBezTo>
                    <a:pt x="5084386" y="6174820"/>
                    <a:pt x="5279074" y="6046770"/>
                    <a:pt x="5471439" y="5906235"/>
                  </a:cubicBezTo>
                  <a:cubicBezTo>
                    <a:pt x="5519494" y="5871246"/>
                    <a:pt x="5567258" y="5834806"/>
                    <a:pt x="5614877" y="5797930"/>
                  </a:cubicBezTo>
                  <a:cubicBezTo>
                    <a:pt x="5662787" y="5761199"/>
                    <a:pt x="5710551" y="5723887"/>
                    <a:pt x="5758316" y="5685995"/>
                  </a:cubicBezTo>
                  <a:lnTo>
                    <a:pt x="6048824" y="5453705"/>
                  </a:lnTo>
                  <a:lnTo>
                    <a:pt x="6237794" y="5308644"/>
                  </a:lnTo>
                  <a:lnTo>
                    <a:pt x="6237794" y="6081399"/>
                  </a:lnTo>
                  <a:lnTo>
                    <a:pt x="6123011" y="6166399"/>
                  </a:lnTo>
                  <a:cubicBezTo>
                    <a:pt x="6071326" y="6204001"/>
                    <a:pt x="6019061" y="6241458"/>
                    <a:pt x="5965925" y="6278479"/>
                  </a:cubicBezTo>
                  <a:cubicBezTo>
                    <a:pt x="5912644" y="6315210"/>
                    <a:pt x="5858927" y="6351650"/>
                    <a:pt x="5803903" y="6387364"/>
                  </a:cubicBezTo>
                  <a:cubicBezTo>
                    <a:pt x="5694437" y="6458938"/>
                    <a:pt x="5581486" y="6528335"/>
                    <a:pt x="5463744" y="6591780"/>
                  </a:cubicBezTo>
                  <a:cubicBezTo>
                    <a:pt x="5346147" y="6655514"/>
                    <a:pt x="5224486" y="6714748"/>
                    <a:pt x="5097888" y="6765562"/>
                  </a:cubicBezTo>
                  <a:cubicBezTo>
                    <a:pt x="5034879" y="6791332"/>
                    <a:pt x="4970700" y="6815005"/>
                    <a:pt x="4905602" y="6836446"/>
                  </a:cubicBezTo>
                  <a:lnTo>
                    <a:pt x="4831447" y="6858000"/>
                  </a:lnTo>
                  <a:lnTo>
                    <a:pt x="3036485" y="6858000"/>
                  </a:lnTo>
                  <a:lnTo>
                    <a:pt x="2911533" y="6825558"/>
                  </a:lnTo>
                  <a:cubicBezTo>
                    <a:pt x="2847182" y="6807410"/>
                    <a:pt x="2783121" y="6787919"/>
                    <a:pt x="2719386" y="6767158"/>
                  </a:cubicBezTo>
                  <a:cubicBezTo>
                    <a:pt x="2464884" y="6683389"/>
                    <a:pt x="2213285" y="6579149"/>
                    <a:pt x="1980415" y="6440210"/>
                  </a:cubicBezTo>
                  <a:cubicBezTo>
                    <a:pt x="1747399" y="6301563"/>
                    <a:pt x="1539355" y="6125749"/>
                    <a:pt x="1357588" y="5931206"/>
                  </a:cubicBezTo>
                  <a:cubicBezTo>
                    <a:pt x="1266269" y="5834080"/>
                    <a:pt x="1183226" y="5730711"/>
                    <a:pt x="1105118" y="5624874"/>
                  </a:cubicBezTo>
                  <a:cubicBezTo>
                    <a:pt x="1027446" y="5518601"/>
                    <a:pt x="953549" y="5410732"/>
                    <a:pt x="884588" y="5300539"/>
                  </a:cubicBezTo>
                  <a:cubicBezTo>
                    <a:pt x="866876" y="5273245"/>
                    <a:pt x="850180" y="5245516"/>
                    <a:pt x="833049" y="5217931"/>
                  </a:cubicBezTo>
                  <a:lnTo>
                    <a:pt x="783833" y="5137791"/>
                  </a:lnTo>
                  <a:cubicBezTo>
                    <a:pt x="752328" y="5085962"/>
                    <a:pt x="719662" y="5034567"/>
                    <a:pt x="686706" y="4982447"/>
                  </a:cubicBezTo>
                  <a:lnTo>
                    <a:pt x="485485" y="4665082"/>
                  </a:lnTo>
                  <a:cubicBezTo>
                    <a:pt x="417976" y="4556922"/>
                    <a:pt x="351338" y="4445568"/>
                    <a:pt x="289055" y="4329568"/>
                  </a:cubicBezTo>
                  <a:cubicBezTo>
                    <a:pt x="257987" y="4271496"/>
                    <a:pt x="227934" y="4212408"/>
                    <a:pt x="200495" y="4151721"/>
                  </a:cubicBezTo>
                  <a:cubicBezTo>
                    <a:pt x="173201" y="4090891"/>
                    <a:pt x="147794" y="4028898"/>
                    <a:pt x="125291" y="3965600"/>
                  </a:cubicBezTo>
                  <a:cubicBezTo>
                    <a:pt x="103224" y="3902155"/>
                    <a:pt x="83624" y="3837840"/>
                    <a:pt x="67654" y="3772509"/>
                  </a:cubicBezTo>
                  <a:cubicBezTo>
                    <a:pt x="60105" y="3739843"/>
                    <a:pt x="52410" y="3707032"/>
                    <a:pt x="46168" y="3674076"/>
                  </a:cubicBezTo>
                  <a:lnTo>
                    <a:pt x="36731" y="3624714"/>
                  </a:lnTo>
                  <a:lnTo>
                    <a:pt x="28891" y="3575208"/>
                  </a:lnTo>
                  <a:cubicBezTo>
                    <a:pt x="8566" y="3442948"/>
                    <a:pt x="0" y="3310252"/>
                    <a:pt x="0" y="3178573"/>
                  </a:cubicBezTo>
                  <a:cubicBezTo>
                    <a:pt x="726" y="2919425"/>
                    <a:pt x="27730" y="2660277"/>
                    <a:pt x="80575" y="2405774"/>
                  </a:cubicBezTo>
                  <a:cubicBezTo>
                    <a:pt x="133276" y="2151417"/>
                    <a:pt x="213997" y="1901996"/>
                    <a:pt x="322737" y="1665351"/>
                  </a:cubicBezTo>
                  <a:cubicBezTo>
                    <a:pt x="541235" y="1192061"/>
                    <a:pt x="857875" y="768568"/>
                    <a:pt x="1230700" y="407938"/>
                  </a:cubicBezTo>
                  <a:cubicBezTo>
                    <a:pt x="1324124" y="317781"/>
                    <a:pt x="1421323" y="231579"/>
                    <a:pt x="1521825" y="14944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3BFB38F-216C-4A75-8C1C-DAF998A5C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698" y="0"/>
              <a:ext cx="6477994" cy="6858000"/>
            </a:xfrm>
            <a:custGeom>
              <a:avLst/>
              <a:gdLst>
                <a:gd name="connsiteX0" fmla="*/ 5634917 w 6230407"/>
                <a:gd name="connsiteY0" fmla="*/ 0 h 6858000"/>
                <a:gd name="connsiteX1" fmla="*/ 6230407 w 6230407"/>
                <a:gd name="connsiteY1" fmla="*/ 0 h 6858000"/>
                <a:gd name="connsiteX2" fmla="*/ 6230407 w 6230407"/>
                <a:gd name="connsiteY2" fmla="*/ 322046 h 6858000"/>
                <a:gd name="connsiteX3" fmla="*/ 6061915 w 6230407"/>
                <a:gd name="connsiteY3" fmla="*/ 206288 h 6858000"/>
                <a:gd name="connsiteX4" fmla="*/ 5814792 w 6230407"/>
                <a:gd name="connsiteY4" fmla="*/ 74312 h 6858000"/>
                <a:gd name="connsiteX5" fmla="*/ 5676576 w 6230407"/>
                <a:gd name="connsiteY5" fmla="*/ 15049 h 6858000"/>
                <a:gd name="connsiteX6" fmla="*/ 1821847 w 6230407"/>
                <a:gd name="connsiteY6" fmla="*/ 0 h 6858000"/>
                <a:gd name="connsiteX7" fmla="*/ 3449591 w 6230407"/>
                <a:gd name="connsiteY7" fmla="*/ 0 h 6858000"/>
                <a:gd name="connsiteX8" fmla="*/ 3354111 w 6230407"/>
                <a:gd name="connsiteY8" fmla="*/ 29819 h 6858000"/>
                <a:gd name="connsiteX9" fmla="*/ 3177287 w 6230407"/>
                <a:gd name="connsiteY9" fmla="*/ 93621 h 6858000"/>
                <a:gd name="connsiteX10" fmla="*/ 1915374 w 6230407"/>
                <a:gd name="connsiteY10" fmla="*/ 844207 h 6858000"/>
                <a:gd name="connsiteX11" fmla="*/ 1042545 w 6230407"/>
                <a:gd name="connsiteY11" fmla="*/ 1926532 h 6858000"/>
                <a:gd name="connsiteX12" fmla="*/ 726050 w 6230407"/>
                <a:gd name="connsiteY12" fmla="*/ 3186123 h 6858000"/>
                <a:gd name="connsiteX13" fmla="*/ 1249864 w 6230407"/>
                <a:gd name="connsiteY13" fmla="*/ 4355701 h 6858000"/>
                <a:gd name="connsiteX14" fmla="*/ 1513803 w 6230407"/>
                <a:gd name="connsiteY14" fmla="*/ 4726929 h 6858000"/>
                <a:gd name="connsiteX15" fmla="*/ 3990446 w 6230407"/>
                <a:gd name="connsiteY15" fmla="*/ 6178014 h 6858000"/>
                <a:gd name="connsiteX16" fmla="*/ 5870541 w 6230407"/>
                <a:gd name="connsiteY16" fmla="*/ 5285296 h 6858000"/>
                <a:gd name="connsiteX17" fmla="*/ 6099347 w 6230407"/>
                <a:gd name="connsiteY17" fmla="*/ 5108030 h 6858000"/>
                <a:gd name="connsiteX18" fmla="*/ 6230407 w 6230407"/>
                <a:gd name="connsiteY18" fmla="*/ 5006078 h 6858000"/>
                <a:gd name="connsiteX19" fmla="*/ 6230407 w 6230407"/>
                <a:gd name="connsiteY19" fmla="*/ 5924458 h 6858000"/>
                <a:gd name="connsiteX20" fmla="*/ 6056186 w 6230407"/>
                <a:gd name="connsiteY20" fmla="*/ 6058925 h 6858000"/>
                <a:gd name="connsiteX21" fmla="*/ 4500343 w 6230407"/>
                <a:gd name="connsiteY21" fmla="*/ 6854086 h 6858000"/>
                <a:gd name="connsiteX22" fmla="*/ 4476760 w 6230407"/>
                <a:gd name="connsiteY22" fmla="*/ 6858000 h 6858000"/>
                <a:gd name="connsiteX23" fmla="*/ 3391617 w 6230407"/>
                <a:gd name="connsiteY23" fmla="*/ 6858000 h 6858000"/>
                <a:gd name="connsiteX24" fmla="*/ 3242986 w 6230407"/>
                <a:gd name="connsiteY24" fmla="*/ 6833894 h 6858000"/>
                <a:gd name="connsiteX25" fmla="*/ 913044 w 6230407"/>
                <a:gd name="connsiteY25" fmla="*/ 5134452 h 6858000"/>
                <a:gd name="connsiteX26" fmla="*/ 0 w 6230407"/>
                <a:gd name="connsiteY26" fmla="*/ 3186123 h 6858000"/>
                <a:gd name="connsiteX27" fmla="*/ 1779764 w 6230407"/>
                <a:gd name="connsiteY27" fmla="*/ 2881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230407" h="6858000">
                  <a:moveTo>
                    <a:pt x="5634917" y="0"/>
                  </a:moveTo>
                  <a:lnTo>
                    <a:pt x="6230407" y="0"/>
                  </a:lnTo>
                  <a:lnTo>
                    <a:pt x="6230407" y="322046"/>
                  </a:lnTo>
                  <a:lnTo>
                    <a:pt x="6061915" y="206288"/>
                  </a:lnTo>
                  <a:cubicBezTo>
                    <a:pt x="5982213" y="157828"/>
                    <a:pt x="5899796" y="113801"/>
                    <a:pt x="5814792" y="74312"/>
                  </a:cubicBezTo>
                  <a:cubicBezTo>
                    <a:pt x="5769441" y="53261"/>
                    <a:pt x="5723362" y="33505"/>
                    <a:pt x="5676576" y="15049"/>
                  </a:cubicBezTo>
                  <a:close/>
                  <a:moveTo>
                    <a:pt x="1821847" y="0"/>
                  </a:moveTo>
                  <a:lnTo>
                    <a:pt x="3449591" y="0"/>
                  </a:lnTo>
                  <a:lnTo>
                    <a:pt x="3354111" y="29819"/>
                  </a:lnTo>
                  <a:cubicBezTo>
                    <a:pt x="3295072" y="49686"/>
                    <a:pt x="3236122" y="70955"/>
                    <a:pt x="3177287" y="93621"/>
                  </a:cubicBezTo>
                  <a:cubicBezTo>
                    <a:pt x="2718951" y="269871"/>
                    <a:pt x="2282682" y="529455"/>
                    <a:pt x="1915374" y="844207"/>
                  </a:cubicBezTo>
                  <a:cubicBezTo>
                    <a:pt x="1541678" y="1164331"/>
                    <a:pt x="1247976" y="1528591"/>
                    <a:pt x="1042545" y="1926532"/>
                  </a:cubicBezTo>
                  <a:cubicBezTo>
                    <a:pt x="832613" y="2333329"/>
                    <a:pt x="726050" y="2757113"/>
                    <a:pt x="726050" y="3186123"/>
                  </a:cubicBezTo>
                  <a:cubicBezTo>
                    <a:pt x="726050" y="3618181"/>
                    <a:pt x="896057" y="3870506"/>
                    <a:pt x="1249864" y="4355701"/>
                  </a:cubicBezTo>
                  <a:cubicBezTo>
                    <a:pt x="1335230" y="4472717"/>
                    <a:pt x="1423500" y="4593798"/>
                    <a:pt x="1513803" y="4726929"/>
                  </a:cubicBezTo>
                  <a:cubicBezTo>
                    <a:pt x="2203848" y="5744068"/>
                    <a:pt x="2944562" y="6178014"/>
                    <a:pt x="3990446" y="6178014"/>
                  </a:cubicBezTo>
                  <a:cubicBezTo>
                    <a:pt x="4676863" y="6178014"/>
                    <a:pt x="5180496" y="5824498"/>
                    <a:pt x="5870541" y="5285296"/>
                  </a:cubicBezTo>
                  <a:cubicBezTo>
                    <a:pt x="5947632" y="5225046"/>
                    <a:pt x="6024723" y="5165521"/>
                    <a:pt x="6099347" y="5108030"/>
                  </a:cubicBezTo>
                  <a:lnTo>
                    <a:pt x="6230407" y="5006078"/>
                  </a:lnTo>
                  <a:lnTo>
                    <a:pt x="6230407" y="5924458"/>
                  </a:lnTo>
                  <a:lnTo>
                    <a:pt x="6056186" y="6058925"/>
                  </a:lnTo>
                  <a:cubicBezTo>
                    <a:pt x="5577260" y="6421454"/>
                    <a:pt x="5092142" y="6735949"/>
                    <a:pt x="4500343" y="6854086"/>
                  </a:cubicBezTo>
                  <a:lnTo>
                    <a:pt x="4476760" y="6858000"/>
                  </a:lnTo>
                  <a:lnTo>
                    <a:pt x="3391617" y="6858000"/>
                  </a:lnTo>
                  <a:lnTo>
                    <a:pt x="3242986" y="6833894"/>
                  </a:lnTo>
                  <a:cubicBezTo>
                    <a:pt x="2233307" y="6634206"/>
                    <a:pt x="1512986" y="6018796"/>
                    <a:pt x="913044" y="5134452"/>
                  </a:cubicBezTo>
                  <a:cubicBezTo>
                    <a:pt x="469951" y="4481428"/>
                    <a:pt x="0" y="4033545"/>
                    <a:pt x="0" y="3186123"/>
                  </a:cubicBezTo>
                  <a:cubicBezTo>
                    <a:pt x="0" y="1915018"/>
                    <a:pt x="732545" y="779286"/>
                    <a:pt x="1779764" y="2881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DF24F7D-73CE-4EF0-86BC-1C1C4C5CB7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698" y="0"/>
              <a:ext cx="6477994" cy="6858000"/>
            </a:xfrm>
            <a:custGeom>
              <a:avLst/>
              <a:gdLst>
                <a:gd name="connsiteX0" fmla="*/ 5061392 w 6230408"/>
                <a:gd name="connsiteY0" fmla="*/ 0 h 6858000"/>
                <a:gd name="connsiteX1" fmla="*/ 6230408 w 6230408"/>
                <a:gd name="connsiteY1" fmla="*/ 0 h 6858000"/>
                <a:gd name="connsiteX2" fmla="*/ 6230408 w 6230408"/>
                <a:gd name="connsiteY2" fmla="*/ 502666 h 6858000"/>
                <a:gd name="connsiteX3" fmla="*/ 6204367 w 6230408"/>
                <a:gd name="connsiteY3" fmla="*/ 480166 h 6858000"/>
                <a:gd name="connsiteX4" fmla="*/ 5753525 w 6230408"/>
                <a:gd name="connsiteY4" fmla="*/ 205991 h 6858000"/>
                <a:gd name="connsiteX5" fmla="*/ 5205685 w 6230408"/>
                <a:gd name="connsiteY5" fmla="*/ 25948 h 6858000"/>
                <a:gd name="connsiteX6" fmla="*/ 1821847 w 6230408"/>
                <a:gd name="connsiteY6" fmla="*/ 0 h 6858000"/>
                <a:gd name="connsiteX7" fmla="*/ 4114919 w 6230408"/>
                <a:gd name="connsiteY7" fmla="*/ 0 h 6858000"/>
                <a:gd name="connsiteX8" fmla="*/ 4086206 w 6230408"/>
                <a:gd name="connsiteY8" fmla="*/ 3507 h 6858000"/>
                <a:gd name="connsiteX9" fmla="*/ 3229262 w 6230408"/>
                <a:gd name="connsiteY9" fmla="*/ 229075 h 6858000"/>
                <a:gd name="connsiteX10" fmla="*/ 2009741 w 6230408"/>
                <a:gd name="connsiteY10" fmla="*/ 954400 h 6858000"/>
                <a:gd name="connsiteX11" fmla="*/ 1171466 w 6230408"/>
                <a:gd name="connsiteY11" fmla="*/ 1993025 h 6858000"/>
                <a:gd name="connsiteX12" fmla="*/ 871086 w 6230408"/>
                <a:gd name="connsiteY12" fmla="*/ 3186123 h 6858000"/>
                <a:gd name="connsiteX13" fmla="*/ 1367025 w 6230408"/>
                <a:gd name="connsiteY13" fmla="*/ 4270190 h 6858000"/>
                <a:gd name="connsiteX14" fmla="*/ 1633868 w 6230408"/>
                <a:gd name="connsiteY14" fmla="*/ 4645483 h 6858000"/>
                <a:gd name="connsiteX15" fmla="*/ 2651877 w 6230408"/>
                <a:gd name="connsiteY15" fmla="*/ 5684689 h 6858000"/>
                <a:gd name="connsiteX16" fmla="*/ 3990301 w 6230408"/>
                <a:gd name="connsiteY16" fmla="*/ 6032833 h 6858000"/>
                <a:gd name="connsiteX17" fmla="*/ 4851225 w 6230408"/>
                <a:gd name="connsiteY17" fmla="*/ 5811141 h 6858000"/>
                <a:gd name="connsiteX18" fmla="*/ 5780965 w 6230408"/>
                <a:gd name="connsiteY18" fmla="*/ 5171038 h 6858000"/>
                <a:gd name="connsiteX19" fmla="*/ 6010496 w 6230408"/>
                <a:gd name="connsiteY19" fmla="*/ 4993191 h 6858000"/>
                <a:gd name="connsiteX20" fmla="*/ 6230408 w 6230408"/>
                <a:gd name="connsiteY20" fmla="*/ 4822117 h 6858000"/>
                <a:gd name="connsiteX21" fmla="*/ 6230408 w 6230408"/>
                <a:gd name="connsiteY21" fmla="*/ 5924457 h 6858000"/>
                <a:gd name="connsiteX22" fmla="*/ 6056186 w 6230408"/>
                <a:gd name="connsiteY22" fmla="*/ 6058925 h 6858000"/>
                <a:gd name="connsiteX23" fmla="*/ 4500343 w 6230408"/>
                <a:gd name="connsiteY23" fmla="*/ 6854086 h 6858000"/>
                <a:gd name="connsiteX24" fmla="*/ 4476760 w 6230408"/>
                <a:gd name="connsiteY24" fmla="*/ 6858000 h 6858000"/>
                <a:gd name="connsiteX25" fmla="*/ 3391617 w 6230408"/>
                <a:gd name="connsiteY25" fmla="*/ 6858000 h 6858000"/>
                <a:gd name="connsiteX26" fmla="*/ 3242986 w 6230408"/>
                <a:gd name="connsiteY26" fmla="*/ 6833894 h 6858000"/>
                <a:gd name="connsiteX27" fmla="*/ 913044 w 6230408"/>
                <a:gd name="connsiteY27" fmla="*/ 5134452 h 6858000"/>
                <a:gd name="connsiteX28" fmla="*/ 0 w 6230408"/>
                <a:gd name="connsiteY28" fmla="*/ 3186123 h 6858000"/>
                <a:gd name="connsiteX29" fmla="*/ 1779764 w 6230408"/>
                <a:gd name="connsiteY29" fmla="*/ 2881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230408" h="6858000">
                  <a:moveTo>
                    <a:pt x="5061392" y="0"/>
                  </a:moveTo>
                  <a:lnTo>
                    <a:pt x="6230408" y="0"/>
                  </a:lnTo>
                  <a:lnTo>
                    <a:pt x="6230408" y="502666"/>
                  </a:lnTo>
                  <a:lnTo>
                    <a:pt x="6204367" y="480166"/>
                  </a:lnTo>
                  <a:cubicBezTo>
                    <a:pt x="6064466" y="372115"/>
                    <a:pt x="5913877" y="280469"/>
                    <a:pt x="5753525" y="205991"/>
                  </a:cubicBezTo>
                  <a:cubicBezTo>
                    <a:pt x="5581848" y="126214"/>
                    <a:pt x="5398775" y="66109"/>
                    <a:pt x="5205685" y="25948"/>
                  </a:cubicBezTo>
                  <a:close/>
                  <a:moveTo>
                    <a:pt x="1821847" y="0"/>
                  </a:moveTo>
                  <a:lnTo>
                    <a:pt x="4114919" y="0"/>
                  </a:lnTo>
                  <a:lnTo>
                    <a:pt x="4086206" y="3507"/>
                  </a:lnTo>
                  <a:cubicBezTo>
                    <a:pt x="3798985" y="45364"/>
                    <a:pt x="3509190" y="121369"/>
                    <a:pt x="3229262" y="229075"/>
                  </a:cubicBezTo>
                  <a:cubicBezTo>
                    <a:pt x="2786315" y="399518"/>
                    <a:pt x="2364564" y="650390"/>
                    <a:pt x="2009741" y="954400"/>
                  </a:cubicBezTo>
                  <a:cubicBezTo>
                    <a:pt x="1655354" y="1257973"/>
                    <a:pt x="1365573" y="1617151"/>
                    <a:pt x="1171466" y="1993025"/>
                  </a:cubicBezTo>
                  <a:cubicBezTo>
                    <a:pt x="972132" y="2379061"/>
                    <a:pt x="871086" y="2780487"/>
                    <a:pt x="871086" y="3186123"/>
                  </a:cubicBezTo>
                  <a:cubicBezTo>
                    <a:pt x="871086" y="3573756"/>
                    <a:pt x="1023091" y="3798642"/>
                    <a:pt x="1367025" y="4270190"/>
                  </a:cubicBezTo>
                  <a:cubicBezTo>
                    <a:pt x="1453117" y="4388222"/>
                    <a:pt x="1542113" y="4510319"/>
                    <a:pt x="1633868" y="4645483"/>
                  </a:cubicBezTo>
                  <a:cubicBezTo>
                    <a:pt x="1958347" y="5123709"/>
                    <a:pt x="2291248" y="5463723"/>
                    <a:pt x="2651877" y="5684689"/>
                  </a:cubicBezTo>
                  <a:cubicBezTo>
                    <a:pt x="3034139" y="5919011"/>
                    <a:pt x="3472005" y="6032833"/>
                    <a:pt x="3990301" y="6032833"/>
                  </a:cubicBezTo>
                  <a:cubicBezTo>
                    <a:pt x="4284438" y="6032833"/>
                    <a:pt x="4557959" y="5962420"/>
                    <a:pt x="4851225" y="5811141"/>
                  </a:cubicBezTo>
                  <a:cubicBezTo>
                    <a:pt x="5152330" y="5655798"/>
                    <a:pt x="5450387" y="5429315"/>
                    <a:pt x="5780965" y="5171038"/>
                  </a:cubicBezTo>
                  <a:cubicBezTo>
                    <a:pt x="5858491" y="5110498"/>
                    <a:pt x="5935727" y="5050828"/>
                    <a:pt x="6010496" y="4993191"/>
                  </a:cubicBezTo>
                  <a:lnTo>
                    <a:pt x="6230408" y="4822117"/>
                  </a:lnTo>
                  <a:lnTo>
                    <a:pt x="6230408" y="5924457"/>
                  </a:lnTo>
                  <a:lnTo>
                    <a:pt x="6056186" y="6058925"/>
                  </a:lnTo>
                  <a:cubicBezTo>
                    <a:pt x="5577260" y="6421454"/>
                    <a:pt x="5092142" y="6735949"/>
                    <a:pt x="4500343" y="6854086"/>
                  </a:cubicBezTo>
                  <a:lnTo>
                    <a:pt x="4476760" y="6858000"/>
                  </a:lnTo>
                  <a:lnTo>
                    <a:pt x="3391617" y="6858000"/>
                  </a:lnTo>
                  <a:lnTo>
                    <a:pt x="3242986" y="6833894"/>
                  </a:lnTo>
                  <a:cubicBezTo>
                    <a:pt x="2233307" y="6634206"/>
                    <a:pt x="1512986" y="6018796"/>
                    <a:pt x="913044" y="5134452"/>
                  </a:cubicBezTo>
                  <a:cubicBezTo>
                    <a:pt x="469951" y="4481428"/>
                    <a:pt x="0" y="4033545"/>
                    <a:pt x="0" y="3186123"/>
                  </a:cubicBezTo>
                  <a:cubicBezTo>
                    <a:pt x="0" y="1915018"/>
                    <a:pt x="732545" y="779286"/>
                    <a:pt x="1779764" y="2881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3445B6-9C0D-4865-BF68-CD74892D0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05128" y="0"/>
              <a:ext cx="6648564" cy="6858000"/>
            </a:xfrm>
            <a:custGeom>
              <a:avLst/>
              <a:gdLst>
                <a:gd name="connsiteX0" fmla="*/ 1242460 w 6394458"/>
                <a:gd name="connsiteY0" fmla="*/ 0 h 6858000"/>
                <a:gd name="connsiteX1" fmla="*/ 2160732 w 6394458"/>
                <a:gd name="connsiteY1" fmla="*/ 0 h 6858000"/>
                <a:gd name="connsiteX2" fmla="*/ 2096124 w 6394458"/>
                <a:gd name="connsiteY2" fmla="*/ 41936 h 6858000"/>
                <a:gd name="connsiteX3" fmla="*/ 1942232 w 6394458"/>
                <a:gd name="connsiteY3" fmla="*/ 154451 h 6858000"/>
                <a:gd name="connsiteX4" fmla="*/ 1941942 w 6394458"/>
                <a:gd name="connsiteY4" fmla="*/ 154741 h 6858000"/>
                <a:gd name="connsiteX5" fmla="*/ 1941652 w 6394458"/>
                <a:gd name="connsiteY5" fmla="*/ 155032 h 6858000"/>
                <a:gd name="connsiteX6" fmla="*/ 1878498 w 6394458"/>
                <a:gd name="connsiteY6" fmla="*/ 203377 h 6858000"/>
                <a:gd name="connsiteX7" fmla="*/ 1865722 w 6394458"/>
                <a:gd name="connsiteY7" fmla="*/ 213395 h 6858000"/>
                <a:gd name="connsiteX8" fmla="*/ 1791679 w 6394458"/>
                <a:gd name="connsiteY8" fmla="*/ 272483 h 6858000"/>
                <a:gd name="connsiteX9" fmla="*/ 1503495 w 6394458"/>
                <a:gd name="connsiteY9" fmla="*/ 525389 h 6858000"/>
                <a:gd name="connsiteX10" fmla="*/ 990135 w 6394458"/>
                <a:gd name="connsiteY10" fmla="*/ 1098128 h 6858000"/>
                <a:gd name="connsiteX11" fmla="*/ 771637 w 6394458"/>
                <a:gd name="connsiteY11" fmla="*/ 1416800 h 6858000"/>
                <a:gd name="connsiteX12" fmla="*/ 585660 w 6394458"/>
                <a:gd name="connsiteY12" fmla="*/ 1756960 h 6858000"/>
                <a:gd name="connsiteX13" fmla="*/ 585515 w 6394458"/>
                <a:gd name="connsiteY13" fmla="*/ 1757395 h 6858000"/>
                <a:gd name="connsiteX14" fmla="*/ 585370 w 6394458"/>
                <a:gd name="connsiteY14" fmla="*/ 1757831 h 6858000"/>
                <a:gd name="connsiteX15" fmla="*/ 544574 w 6394458"/>
                <a:gd name="connsiteY15" fmla="*/ 1845230 h 6858000"/>
                <a:gd name="connsiteX16" fmla="*/ 524539 w 6394458"/>
                <a:gd name="connsiteY16" fmla="*/ 1889510 h 6858000"/>
                <a:gd name="connsiteX17" fmla="*/ 505666 w 6394458"/>
                <a:gd name="connsiteY17" fmla="*/ 1933935 h 6858000"/>
                <a:gd name="connsiteX18" fmla="*/ 502762 w 6394458"/>
                <a:gd name="connsiteY18" fmla="*/ 1940904 h 6858000"/>
                <a:gd name="connsiteX19" fmla="*/ 469661 w 6394458"/>
                <a:gd name="connsiteY19" fmla="*/ 2023512 h 6858000"/>
                <a:gd name="connsiteX20" fmla="*/ 456885 w 6394458"/>
                <a:gd name="connsiteY20" fmla="*/ 2057049 h 6858000"/>
                <a:gd name="connsiteX21" fmla="*/ 435688 w 6394458"/>
                <a:gd name="connsiteY21" fmla="*/ 2114395 h 6858000"/>
                <a:gd name="connsiteX22" fmla="*/ 435543 w 6394458"/>
                <a:gd name="connsiteY22" fmla="*/ 2114976 h 6858000"/>
                <a:gd name="connsiteX23" fmla="*/ 435253 w 6394458"/>
                <a:gd name="connsiteY23" fmla="*/ 2115557 h 6858000"/>
                <a:gd name="connsiteX24" fmla="*/ 324770 w 6394458"/>
                <a:gd name="connsiteY24" fmla="*/ 2488382 h 6858000"/>
                <a:gd name="connsiteX25" fmla="*/ 235338 w 6394458"/>
                <a:gd name="connsiteY25" fmla="*/ 3261036 h 6858000"/>
                <a:gd name="connsiteX26" fmla="*/ 272505 w 6394458"/>
                <a:gd name="connsiteY26" fmla="*/ 3641991 h 6858000"/>
                <a:gd name="connsiteX27" fmla="*/ 385891 w 6394458"/>
                <a:gd name="connsiteY27" fmla="*/ 4006104 h 6858000"/>
                <a:gd name="connsiteX28" fmla="*/ 386182 w 6394458"/>
                <a:gd name="connsiteY28" fmla="*/ 4006685 h 6858000"/>
                <a:gd name="connsiteX29" fmla="*/ 386472 w 6394458"/>
                <a:gd name="connsiteY29" fmla="*/ 4007266 h 6858000"/>
                <a:gd name="connsiteX30" fmla="*/ 413911 w 6394458"/>
                <a:gd name="connsiteY30" fmla="*/ 4068823 h 6858000"/>
                <a:gd name="connsiteX31" fmla="*/ 425380 w 6394458"/>
                <a:gd name="connsiteY31" fmla="*/ 4093794 h 6858000"/>
                <a:gd name="connsiteX32" fmla="*/ 435834 w 6394458"/>
                <a:gd name="connsiteY32" fmla="*/ 4114845 h 6858000"/>
                <a:gd name="connsiteX33" fmla="*/ 468644 w 6394458"/>
                <a:gd name="connsiteY33" fmla="*/ 4178435 h 6858000"/>
                <a:gd name="connsiteX34" fmla="*/ 468935 w 6394458"/>
                <a:gd name="connsiteY34" fmla="*/ 4179015 h 6858000"/>
                <a:gd name="connsiteX35" fmla="*/ 469225 w 6394458"/>
                <a:gd name="connsiteY35" fmla="*/ 4179596 h 6858000"/>
                <a:gd name="connsiteX36" fmla="*/ 566496 w 6394458"/>
                <a:gd name="connsiteY36" fmla="*/ 4345828 h 6858000"/>
                <a:gd name="connsiteX37" fmla="*/ 674366 w 6394458"/>
                <a:gd name="connsiteY37" fmla="*/ 4507124 h 6858000"/>
                <a:gd name="connsiteX38" fmla="*/ 790946 w 6394458"/>
                <a:gd name="connsiteY38" fmla="*/ 4665372 h 6858000"/>
                <a:gd name="connsiteX39" fmla="*/ 938015 w 6394458"/>
                <a:gd name="connsiteY39" fmla="*/ 4855559 h 6858000"/>
                <a:gd name="connsiteX40" fmla="*/ 1035286 w 6394458"/>
                <a:gd name="connsiteY40" fmla="*/ 4980269 h 6858000"/>
                <a:gd name="connsiteX41" fmla="*/ 1158254 w 6394458"/>
                <a:gd name="connsiteY41" fmla="*/ 5140985 h 6858000"/>
                <a:gd name="connsiteX42" fmla="*/ 1221118 w 6394458"/>
                <a:gd name="connsiteY42" fmla="*/ 5226351 h 6858000"/>
                <a:gd name="connsiteX43" fmla="*/ 1277448 w 6394458"/>
                <a:gd name="connsiteY43" fmla="*/ 5303007 h 6858000"/>
                <a:gd name="connsiteX44" fmla="*/ 1277739 w 6394458"/>
                <a:gd name="connsiteY44" fmla="*/ 5303297 h 6858000"/>
                <a:gd name="connsiteX45" fmla="*/ 1278029 w 6394458"/>
                <a:gd name="connsiteY45" fmla="*/ 5303588 h 6858000"/>
                <a:gd name="connsiteX46" fmla="*/ 1376607 w 6394458"/>
                <a:gd name="connsiteY46" fmla="*/ 5433525 h 6858000"/>
                <a:gd name="connsiteX47" fmla="*/ 1395625 w 6394458"/>
                <a:gd name="connsiteY47" fmla="*/ 5458060 h 6858000"/>
                <a:gd name="connsiteX48" fmla="*/ 1405207 w 6394458"/>
                <a:gd name="connsiteY48" fmla="*/ 5469965 h 6858000"/>
                <a:gd name="connsiteX49" fmla="*/ 1518739 w 6394458"/>
                <a:gd name="connsiteY49" fmla="*/ 5607597 h 6858000"/>
                <a:gd name="connsiteX50" fmla="*/ 1779194 w 6394458"/>
                <a:gd name="connsiteY50" fmla="*/ 5888957 h 6858000"/>
                <a:gd name="connsiteX51" fmla="*/ 2361805 w 6394458"/>
                <a:gd name="connsiteY51" fmla="*/ 6356876 h 6858000"/>
                <a:gd name="connsiteX52" fmla="*/ 2682656 w 6394458"/>
                <a:gd name="connsiteY52" fmla="*/ 6532110 h 6858000"/>
                <a:gd name="connsiteX53" fmla="*/ 2682946 w 6394458"/>
                <a:gd name="connsiteY53" fmla="*/ 6532255 h 6858000"/>
                <a:gd name="connsiteX54" fmla="*/ 2683236 w 6394458"/>
                <a:gd name="connsiteY54" fmla="*/ 6532400 h 6858000"/>
                <a:gd name="connsiteX55" fmla="*/ 3021944 w 6394458"/>
                <a:gd name="connsiteY55" fmla="*/ 6664805 h 6858000"/>
                <a:gd name="connsiteX56" fmla="*/ 3375605 w 6394458"/>
                <a:gd name="connsiteY56" fmla="*/ 6756415 h 6858000"/>
                <a:gd name="connsiteX57" fmla="*/ 3555048 w 6394458"/>
                <a:gd name="connsiteY57" fmla="*/ 6786612 h 6858000"/>
                <a:gd name="connsiteX58" fmla="*/ 3735218 w 6394458"/>
                <a:gd name="connsiteY58" fmla="*/ 6807083 h 6858000"/>
                <a:gd name="connsiteX59" fmla="*/ 4108188 w 6394458"/>
                <a:gd name="connsiteY59" fmla="*/ 6823343 h 6858000"/>
                <a:gd name="connsiteX60" fmla="*/ 4126917 w 6394458"/>
                <a:gd name="connsiteY60" fmla="*/ 6823343 h 6858000"/>
                <a:gd name="connsiteX61" fmla="*/ 4151597 w 6394458"/>
                <a:gd name="connsiteY61" fmla="*/ 6823488 h 6858000"/>
                <a:gd name="connsiteX62" fmla="*/ 4199652 w 6394458"/>
                <a:gd name="connsiteY62" fmla="*/ 6822763 h 6858000"/>
                <a:gd name="connsiteX63" fmla="*/ 4200088 w 6394458"/>
                <a:gd name="connsiteY63" fmla="*/ 6822763 h 6858000"/>
                <a:gd name="connsiteX64" fmla="*/ 4200523 w 6394458"/>
                <a:gd name="connsiteY64" fmla="*/ 6822763 h 6858000"/>
                <a:gd name="connsiteX65" fmla="*/ 4245675 w 6394458"/>
                <a:gd name="connsiteY65" fmla="*/ 6821601 h 6858000"/>
                <a:gd name="connsiteX66" fmla="*/ 4291117 w 6394458"/>
                <a:gd name="connsiteY66" fmla="*/ 6819277 h 6858000"/>
                <a:gd name="connsiteX67" fmla="*/ 4469108 w 6394458"/>
                <a:gd name="connsiteY67" fmla="*/ 6803743 h 6858000"/>
                <a:gd name="connsiteX68" fmla="*/ 5157267 w 6394458"/>
                <a:gd name="connsiteY68" fmla="*/ 6617766 h 6858000"/>
                <a:gd name="connsiteX69" fmla="*/ 5484069 w 6394458"/>
                <a:gd name="connsiteY69" fmla="*/ 6455744 h 6858000"/>
                <a:gd name="connsiteX70" fmla="*/ 5801144 w 6394458"/>
                <a:gd name="connsiteY70" fmla="*/ 6257717 h 6858000"/>
                <a:gd name="connsiteX71" fmla="*/ 6111106 w 6394458"/>
                <a:gd name="connsiteY71" fmla="*/ 6032542 h 6858000"/>
                <a:gd name="connsiteX72" fmla="*/ 6264127 w 6394458"/>
                <a:gd name="connsiteY72" fmla="*/ 5913203 h 6858000"/>
                <a:gd name="connsiteX73" fmla="*/ 6394458 w 6394458"/>
                <a:gd name="connsiteY73" fmla="*/ 5808939 h 6858000"/>
                <a:gd name="connsiteX74" fmla="*/ 6394458 w 6394458"/>
                <a:gd name="connsiteY74" fmla="*/ 6858000 h 6858000"/>
                <a:gd name="connsiteX75" fmla="*/ 2234128 w 6394458"/>
                <a:gd name="connsiteY75" fmla="*/ 6858000 h 6858000"/>
                <a:gd name="connsiteX76" fmla="*/ 2151583 w 6394458"/>
                <a:gd name="connsiteY76" fmla="*/ 6802146 h 6858000"/>
                <a:gd name="connsiteX77" fmla="*/ 593791 w 6394458"/>
                <a:gd name="connsiteY77" fmla="*/ 5241450 h 6858000"/>
                <a:gd name="connsiteX78" fmla="*/ 0 w 6394458"/>
                <a:gd name="connsiteY78" fmla="*/ 3044861 h 6858000"/>
                <a:gd name="connsiteX79" fmla="*/ 342337 w 6394458"/>
                <a:gd name="connsiteY79" fmla="*/ 1349581 h 6858000"/>
                <a:gd name="connsiteX80" fmla="*/ 1129762 w 6394458"/>
                <a:gd name="connsiteY80" fmla="*/ 11818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394458" h="6858000">
                  <a:moveTo>
                    <a:pt x="1242460" y="0"/>
                  </a:moveTo>
                  <a:lnTo>
                    <a:pt x="2160732" y="0"/>
                  </a:lnTo>
                  <a:lnTo>
                    <a:pt x="2096124" y="41936"/>
                  </a:lnTo>
                  <a:cubicBezTo>
                    <a:pt x="2053586" y="71988"/>
                    <a:pt x="1997691" y="111913"/>
                    <a:pt x="1942232" y="154451"/>
                  </a:cubicBezTo>
                  <a:lnTo>
                    <a:pt x="1941942" y="154741"/>
                  </a:lnTo>
                  <a:lnTo>
                    <a:pt x="1941652" y="155032"/>
                  </a:lnTo>
                  <a:cubicBezTo>
                    <a:pt x="1920455" y="170711"/>
                    <a:pt x="1899113" y="187262"/>
                    <a:pt x="1878498" y="203377"/>
                  </a:cubicBezTo>
                  <a:lnTo>
                    <a:pt x="1865722" y="213395"/>
                  </a:lnTo>
                  <a:cubicBezTo>
                    <a:pt x="1838863" y="233865"/>
                    <a:pt x="1813311" y="254771"/>
                    <a:pt x="1791679" y="272483"/>
                  </a:cubicBezTo>
                  <a:cubicBezTo>
                    <a:pt x="1684245" y="360463"/>
                    <a:pt x="1590023" y="443216"/>
                    <a:pt x="1503495" y="525389"/>
                  </a:cubicBezTo>
                  <a:cubicBezTo>
                    <a:pt x="1315050" y="703090"/>
                    <a:pt x="1142430" y="895746"/>
                    <a:pt x="990135" y="1098128"/>
                  </a:cubicBezTo>
                  <a:cubicBezTo>
                    <a:pt x="911301" y="1202949"/>
                    <a:pt x="837695" y="1310238"/>
                    <a:pt x="771637" y="1416800"/>
                  </a:cubicBezTo>
                  <a:cubicBezTo>
                    <a:pt x="697595" y="1538898"/>
                    <a:pt x="636764" y="1650106"/>
                    <a:pt x="585660" y="1756960"/>
                  </a:cubicBezTo>
                  <a:lnTo>
                    <a:pt x="585515" y="1757395"/>
                  </a:lnTo>
                  <a:lnTo>
                    <a:pt x="585370" y="1757831"/>
                  </a:lnTo>
                  <a:cubicBezTo>
                    <a:pt x="570271" y="1788174"/>
                    <a:pt x="556334" y="1818952"/>
                    <a:pt x="544574" y="1845230"/>
                  </a:cubicBezTo>
                  <a:lnTo>
                    <a:pt x="524539" y="1889510"/>
                  </a:lnTo>
                  <a:lnTo>
                    <a:pt x="505666" y="1933935"/>
                  </a:lnTo>
                  <a:lnTo>
                    <a:pt x="502762" y="1940904"/>
                  </a:lnTo>
                  <a:cubicBezTo>
                    <a:pt x="491002" y="1969214"/>
                    <a:pt x="479823" y="1996073"/>
                    <a:pt x="469661" y="2023512"/>
                  </a:cubicBezTo>
                  <a:cubicBezTo>
                    <a:pt x="465450" y="2034691"/>
                    <a:pt x="461240" y="2045870"/>
                    <a:pt x="456885" y="2057049"/>
                  </a:cubicBezTo>
                  <a:cubicBezTo>
                    <a:pt x="449190" y="2076794"/>
                    <a:pt x="442076" y="2095522"/>
                    <a:pt x="435688" y="2114395"/>
                  </a:cubicBezTo>
                  <a:lnTo>
                    <a:pt x="435543" y="2114976"/>
                  </a:lnTo>
                  <a:lnTo>
                    <a:pt x="435253" y="2115557"/>
                  </a:lnTo>
                  <a:cubicBezTo>
                    <a:pt x="390392" y="2239687"/>
                    <a:pt x="353226" y="2365123"/>
                    <a:pt x="324770" y="2488382"/>
                  </a:cubicBezTo>
                  <a:cubicBezTo>
                    <a:pt x="265391" y="2742158"/>
                    <a:pt x="235193" y="3002178"/>
                    <a:pt x="235338" y="3261036"/>
                  </a:cubicBezTo>
                  <a:cubicBezTo>
                    <a:pt x="236210" y="3391989"/>
                    <a:pt x="248695" y="3520474"/>
                    <a:pt x="272505" y="3641991"/>
                  </a:cubicBezTo>
                  <a:cubicBezTo>
                    <a:pt x="299073" y="3770621"/>
                    <a:pt x="337110" y="3893154"/>
                    <a:pt x="385891" y="4006104"/>
                  </a:cubicBezTo>
                  <a:lnTo>
                    <a:pt x="386182" y="4006685"/>
                  </a:lnTo>
                  <a:lnTo>
                    <a:pt x="386472" y="4007266"/>
                  </a:lnTo>
                  <a:cubicBezTo>
                    <a:pt x="394747" y="4027591"/>
                    <a:pt x="404039" y="4047626"/>
                    <a:pt x="413911" y="4068823"/>
                  </a:cubicBezTo>
                  <a:cubicBezTo>
                    <a:pt x="417686" y="4077098"/>
                    <a:pt x="421606" y="4085374"/>
                    <a:pt x="425380" y="4093794"/>
                  </a:cubicBezTo>
                  <a:cubicBezTo>
                    <a:pt x="428865" y="4100908"/>
                    <a:pt x="432349" y="4107876"/>
                    <a:pt x="435834" y="4114845"/>
                  </a:cubicBezTo>
                  <a:cubicBezTo>
                    <a:pt x="446867" y="4136913"/>
                    <a:pt x="457320" y="4157819"/>
                    <a:pt x="468644" y="4178435"/>
                  </a:cubicBezTo>
                  <a:lnTo>
                    <a:pt x="468935" y="4179015"/>
                  </a:lnTo>
                  <a:lnTo>
                    <a:pt x="469225" y="4179596"/>
                  </a:lnTo>
                  <a:cubicBezTo>
                    <a:pt x="495213" y="4229103"/>
                    <a:pt x="525120" y="4280352"/>
                    <a:pt x="566496" y="4345828"/>
                  </a:cubicBezTo>
                  <a:cubicBezTo>
                    <a:pt x="598727" y="4397368"/>
                    <a:pt x="633135" y="4447745"/>
                    <a:pt x="674366" y="4507124"/>
                  </a:cubicBezTo>
                  <a:cubicBezTo>
                    <a:pt x="713129" y="4561713"/>
                    <a:pt x="753199" y="4615139"/>
                    <a:pt x="790946" y="4665372"/>
                  </a:cubicBezTo>
                  <a:cubicBezTo>
                    <a:pt x="839001" y="4729106"/>
                    <a:pt x="889379" y="4793421"/>
                    <a:pt x="938015" y="4855559"/>
                  </a:cubicBezTo>
                  <a:cubicBezTo>
                    <a:pt x="969955" y="4896355"/>
                    <a:pt x="1003056" y="4938457"/>
                    <a:pt x="1035286" y="4980269"/>
                  </a:cubicBezTo>
                  <a:cubicBezTo>
                    <a:pt x="1069113" y="5023969"/>
                    <a:pt x="1113684" y="5081606"/>
                    <a:pt x="1158254" y="5140985"/>
                  </a:cubicBezTo>
                  <a:cubicBezTo>
                    <a:pt x="1179451" y="5169005"/>
                    <a:pt x="1200647" y="5198186"/>
                    <a:pt x="1221118" y="5226351"/>
                  </a:cubicBezTo>
                  <a:cubicBezTo>
                    <a:pt x="1240572" y="5253065"/>
                    <a:pt x="1259010" y="5278471"/>
                    <a:pt x="1277448" y="5303007"/>
                  </a:cubicBezTo>
                  <a:lnTo>
                    <a:pt x="1277739" y="5303297"/>
                  </a:lnTo>
                  <a:lnTo>
                    <a:pt x="1278029" y="5303588"/>
                  </a:lnTo>
                  <a:cubicBezTo>
                    <a:pt x="1309824" y="5347287"/>
                    <a:pt x="1343796" y="5391132"/>
                    <a:pt x="1376607" y="5433525"/>
                  </a:cubicBezTo>
                  <a:lnTo>
                    <a:pt x="1395625" y="5458060"/>
                  </a:lnTo>
                  <a:lnTo>
                    <a:pt x="1405207" y="5469965"/>
                  </a:lnTo>
                  <a:cubicBezTo>
                    <a:pt x="1442083" y="5515552"/>
                    <a:pt x="1479976" y="5562736"/>
                    <a:pt x="1518739" y="5607597"/>
                  </a:cubicBezTo>
                  <a:cubicBezTo>
                    <a:pt x="1603960" y="5707481"/>
                    <a:pt x="1691650" y="5802139"/>
                    <a:pt x="1779194" y="5888957"/>
                  </a:cubicBezTo>
                  <a:cubicBezTo>
                    <a:pt x="1965606" y="6072902"/>
                    <a:pt x="2161746" y="6230423"/>
                    <a:pt x="2361805" y="6356876"/>
                  </a:cubicBezTo>
                  <a:cubicBezTo>
                    <a:pt x="2475047" y="6427870"/>
                    <a:pt x="2579867" y="6485217"/>
                    <a:pt x="2682656" y="6532110"/>
                  </a:cubicBezTo>
                  <a:lnTo>
                    <a:pt x="2682946" y="6532255"/>
                  </a:lnTo>
                  <a:lnTo>
                    <a:pt x="2683236" y="6532400"/>
                  </a:lnTo>
                  <a:cubicBezTo>
                    <a:pt x="2787767" y="6581616"/>
                    <a:pt x="2901734" y="6626187"/>
                    <a:pt x="3021944" y="6664805"/>
                  </a:cubicBezTo>
                  <a:cubicBezTo>
                    <a:pt x="3132572" y="6700374"/>
                    <a:pt x="3251620" y="6731298"/>
                    <a:pt x="3375605" y="6756415"/>
                  </a:cubicBezTo>
                  <a:cubicBezTo>
                    <a:pt x="3432661" y="6767738"/>
                    <a:pt x="3493201" y="6777901"/>
                    <a:pt x="3555048" y="6786612"/>
                  </a:cubicBezTo>
                  <a:cubicBezTo>
                    <a:pt x="3613121" y="6794742"/>
                    <a:pt x="3673807" y="6801566"/>
                    <a:pt x="3735218" y="6807083"/>
                  </a:cubicBezTo>
                  <a:cubicBezTo>
                    <a:pt x="3852670" y="6817826"/>
                    <a:pt x="3974622" y="6823052"/>
                    <a:pt x="4108188" y="6823343"/>
                  </a:cubicBezTo>
                  <a:lnTo>
                    <a:pt x="4126917" y="6823343"/>
                  </a:lnTo>
                  <a:cubicBezTo>
                    <a:pt x="4135192" y="6823488"/>
                    <a:pt x="4143322" y="6823488"/>
                    <a:pt x="4151597" y="6823488"/>
                  </a:cubicBezTo>
                  <a:cubicBezTo>
                    <a:pt x="4171487" y="6823488"/>
                    <a:pt x="4186296" y="6823343"/>
                    <a:pt x="4199652" y="6822763"/>
                  </a:cubicBezTo>
                  <a:lnTo>
                    <a:pt x="4200088" y="6822763"/>
                  </a:lnTo>
                  <a:lnTo>
                    <a:pt x="4200523" y="6822763"/>
                  </a:lnTo>
                  <a:lnTo>
                    <a:pt x="4245675" y="6821601"/>
                  </a:lnTo>
                  <a:lnTo>
                    <a:pt x="4291117" y="6819277"/>
                  </a:lnTo>
                  <a:cubicBezTo>
                    <a:pt x="4342801" y="6816955"/>
                    <a:pt x="4397825" y="6812164"/>
                    <a:pt x="4469108" y="6803743"/>
                  </a:cubicBezTo>
                  <a:cubicBezTo>
                    <a:pt x="4700672" y="6775433"/>
                    <a:pt x="4932236" y="6712860"/>
                    <a:pt x="5157267" y="6617766"/>
                  </a:cubicBezTo>
                  <a:cubicBezTo>
                    <a:pt x="5260490" y="6574648"/>
                    <a:pt x="5367344" y="6521656"/>
                    <a:pt x="5484069" y="6455744"/>
                  </a:cubicBezTo>
                  <a:cubicBezTo>
                    <a:pt x="5584535" y="6399414"/>
                    <a:pt x="5688194" y="6334663"/>
                    <a:pt x="5801144" y="6257717"/>
                  </a:cubicBezTo>
                  <a:cubicBezTo>
                    <a:pt x="5894061" y="6194419"/>
                    <a:pt x="5992638" y="6122844"/>
                    <a:pt x="6111106" y="6032542"/>
                  </a:cubicBezTo>
                  <a:cubicBezTo>
                    <a:pt x="6163081" y="5993052"/>
                    <a:pt x="6215491" y="5951676"/>
                    <a:pt x="6264127" y="5913203"/>
                  </a:cubicBezTo>
                  <a:lnTo>
                    <a:pt x="6394458" y="5808939"/>
                  </a:lnTo>
                  <a:lnTo>
                    <a:pt x="6394458" y="6858000"/>
                  </a:lnTo>
                  <a:lnTo>
                    <a:pt x="2234128" y="6858000"/>
                  </a:lnTo>
                  <a:lnTo>
                    <a:pt x="2151583" y="6802146"/>
                  </a:lnTo>
                  <a:cubicBezTo>
                    <a:pt x="1509012" y="6424386"/>
                    <a:pt x="970245" y="5884748"/>
                    <a:pt x="593791" y="5241450"/>
                  </a:cubicBezTo>
                  <a:cubicBezTo>
                    <a:pt x="205286" y="4577683"/>
                    <a:pt x="0" y="3818240"/>
                    <a:pt x="0" y="3044861"/>
                  </a:cubicBezTo>
                  <a:cubicBezTo>
                    <a:pt x="0" y="2457023"/>
                    <a:pt x="115129" y="1886606"/>
                    <a:pt x="342337" y="1349581"/>
                  </a:cubicBezTo>
                  <a:cubicBezTo>
                    <a:pt x="534284" y="895692"/>
                    <a:pt x="798705" y="482372"/>
                    <a:pt x="1129762" y="1181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1905757E-C772-4187-BD34-A12DC33F3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4266" y="0"/>
              <a:ext cx="6419426" cy="6858000"/>
            </a:xfrm>
            <a:custGeom>
              <a:avLst/>
              <a:gdLst>
                <a:gd name="connsiteX0" fmla="*/ 6419426 w 6419426"/>
                <a:gd name="connsiteY0" fmla="*/ 6276207 h 6858000"/>
                <a:gd name="connsiteX1" fmla="*/ 6419426 w 6419426"/>
                <a:gd name="connsiteY1" fmla="*/ 6858000 h 6858000"/>
                <a:gd name="connsiteX2" fmla="*/ 5377226 w 6419426"/>
                <a:gd name="connsiteY2" fmla="*/ 6858000 h 6858000"/>
                <a:gd name="connsiteX3" fmla="*/ 5526079 w 6419426"/>
                <a:gd name="connsiteY3" fmla="*/ 6799309 h 6858000"/>
                <a:gd name="connsiteX4" fmla="*/ 6372097 w 6419426"/>
                <a:gd name="connsiteY4" fmla="*/ 6313400 h 6858000"/>
                <a:gd name="connsiteX5" fmla="*/ 0 w 6419426"/>
                <a:gd name="connsiteY5" fmla="*/ 3944218 h 6858000"/>
                <a:gd name="connsiteX6" fmla="*/ 31811 w 6419426"/>
                <a:gd name="connsiteY6" fmla="*/ 4082046 h 6858000"/>
                <a:gd name="connsiteX7" fmla="*/ 2375871 w 6419426"/>
                <a:gd name="connsiteY7" fmla="*/ 6799309 h 6858000"/>
                <a:gd name="connsiteX8" fmla="*/ 2524724 w 6419426"/>
                <a:gd name="connsiteY8" fmla="*/ 6858000 h 6858000"/>
                <a:gd name="connsiteX9" fmla="*/ 0 w 6419426"/>
                <a:gd name="connsiteY9" fmla="*/ 6858000 h 6858000"/>
                <a:gd name="connsiteX10" fmla="*/ 0 w 6419426"/>
                <a:gd name="connsiteY10" fmla="*/ 0 h 6858000"/>
                <a:gd name="connsiteX11" fmla="*/ 1320019 w 6419426"/>
                <a:gd name="connsiteY11" fmla="*/ 0 h 6858000"/>
                <a:gd name="connsiteX12" fmla="*/ 1089625 w 6419426"/>
                <a:gd name="connsiteY12" fmla="*/ 209396 h 6858000"/>
                <a:gd name="connsiteX13" fmla="*/ 31811 w 6419426"/>
                <a:gd name="connsiteY13" fmla="*/ 2059448 h 6858000"/>
                <a:gd name="connsiteX14" fmla="*/ 0 w 6419426"/>
                <a:gd name="connsiteY14" fmla="*/ 219727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19426" h="6858000">
                  <a:moveTo>
                    <a:pt x="6419426" y="6276207"/>
                  </a:moveTo>
                  <a:lnTo>
                    <a:pt x="6419426" y="6858000"/>
                  </a:lnTo>
                  <a:lnTo>
                    <a:pt x="5377226" y="6858000"/>
                  </a:lnTo>
                  <a:lnTo>
                    <a:pt x="5526079" y="6799309"/>
                  </a:lnTo>
                  <a:cubicBezTo>
                    <a:pt x="5828657" y="6671330"/>
                    <a:pt x="6112428" y="6507594"/>
                    <a:pt x="6372097" y="6313400"/>
                  </a:cubicBezTo>
                  <a:close/>
                  <a:moveTo>
                    <a:pt x="0" y="3944218"/>
                  </a:moveTo>
                  <a:lnTo>
                    <a:pt x="31811" y="4082046"/>
                  </a:lnTo>
                  <a:cubicBezTo>
                    <a:pt x="347839" y="5310348"/>
                    <a:pt x="1226077" y="6312987"/>
                    <a:pt x="2375871" y="6799309"/>
                  </a:cubicBezTo>
                  <a:lnTo>
                    <a:pt x="2524724" y="6858000"/>
                  </a:lnTo>
                  <a:lnTo>
                    <a:pt x="0" y="6858000"/>
                  </a:lnTo>
                  <a:close/>
                  <a:moveTo>
                    <a:pt x="0" y="0"/>
                  </a:moveTo>
                  <a:lnTo>
                    <a:pt x="1320019" y="0"/>
                  </a:lnTo>
                  <a:lnTo>
                    <a:pt x="1089625" y="209396"/>
                  </a:lnTo>
                  <a:cubicBezTo>
                    <a:pt x="586180" y="712841"/>
                    <a:pt x="214775" y="1348326"/>
                    <a:pt x="31811" y="2059448"/>
                  </a:cubicBezTo>
                  <a:lnTo>
                    <a:pt x="0" y="219727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1CBCFE4-64FE-4A94-9B25-D7B393DBD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919" y="130630"/>
            <a:ext cx="6008914" cy="2369974"/>
          </a:xfrm>
        </p:spPr>
        <p:txBody>
          <a:bodyPr anchor="b">
            <a:normAutofit fontScale="90000"/>
          </a:bodyPr>
          <a:lstStyle/>
          <a:p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– Practice – Practice </a:t>
            </a:r>
            <a:b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“Don’t end-up sleeping with the fishes.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B7166-E5A8-4577-8C4D-277871807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920" y="2724539"/>
            <a:ext cx="5231556" cy="406687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testing should be performed regularly during non-water quality events to develop and maintain the necessary skills and confidence to be able to confront real water quality changes.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Initial skill and confidence building will require several hours (~100 hours) of jar testing and practice. </a:t>
            </a: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5318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40" y="58184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 and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9" y="1800521"/>
            <a:ext cx="11720264" cy="4706812"/>
          </a:xfrm>
        </p:spPr>
        <p:txBody>
          <a:bodyPr anchor="ctr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Jar Test Results/Procedures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03224-A073-4094-9AA1-BE818A06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99" y="365125"/>
            <a:ext cx="11934333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Case 4.2. Pre-Oxidation – with/without chlorine</a:t>
            </a:r>
            <a:endParaRPr lang="en-US" sz="40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CB9EDC8-6FC0-41F3-9661-E3FBAB4F838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1400" y="1825625"/>
          <a:ext cx="11934334" cy="45127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6122">
                  <a:extLst>
                    <a:ext uri="{9D8B030D-6E8A-4147-A177-3AD203B41FA5}">
                      <a16:colId xmlns:a16="http://schemas.microsoft.com/office/drawing/2014/main" val="1423005012"/>
                    </a:ext>
                  </a:extLst>
                </a:gridCol>
                <a:gridCol w="1291472">
                  <a:extLst>
                    <a:ext uri="{9D8B030D-6E8A-4147-A177-3AD203B41FA5}">
                      <a16:colId xmlns:a16="http://schemas.microsoft.com/office/drawing/2014/main" val="1183241846"/>
                    </a:ext>
                  </a:extLst>
                </a:gridCol>
                <a:gridCol w="1018095">
                  <a:extLst>
                    <a:ext uri="{9D8B030D-6E8A-4147-A177-3AD203B41FA5}">
                      <a16:colId xmlns:a16="http://schemas.microsoft.com/office/drawing/2014/main" val="2948911098"/>
                    </a:ext>
                  </a:extLst>
                </a:gridCol>
                <a:gridCol w="1027521">
                  <a:extLst>
                    <a:ext uri="{9D8B030D-6E8A-4147-A177-3AD203B41FA5}">
                      <a16:colId xmlns:a16="http://schemas.microsoft.com/office/drawing/2014/main" val="3268661126"/>
                    </a:ext>
                  </a:extLst>
                </a:gridCol>
                <a:gridCol w="1272619">
                  <a:extLst>
                    <a:ext uri="{9D8B030D-6E8A-4147-A177-3AD203B41FA5}">
                      <a16:colId xmlns:a16="http://schemas.microsoft.com/office/drawing/2014/main" val="1564465794"/>
                    </a:ext>
                  </a:extLst>
                </a:gridCol>
                <a:gridCol w="1489435">
                  <a:extLst>
                    <a:ext uri="{9D8B030D-6E8A-4147-A177-3AD203B41FA5}">
                      <a16:colId xmlns:a16="http://schemas.microsoft.com/office/drawing/2014/main" val="25276804"/>
                    </a:ext>
                  </a:extLst>
                </a:gridCol>
                <a:gridCol w="1640264">
                  <a:extLst>
                    <a:ext uri="{9D8B030D-6E8A-4147-A177-3AD203B41FA5}">
                      <a16:colId xmlns:a16="http://schemas.microsoft.com/office/drawing/2014/main" val="3504683696"/>
                    </a:ext>
                  </a:extLst>
                </a:gridCol>
                <a:gridCol w="1875934">
                  <a:extLst>
                    <a:ext uri="{9D8B030D-6E8A-4147-A177-3AD203B41FA5}">
                      <a16:colId xmlns:a16="http://schemas.microsoft.com/office/drawing/2014/main" val="3570628201"/>
                    </a:ext>
                  </a:extLst>
                </a:gridCol>
                <a:gridCol w="1432872">
                  <a:extLst>
                    <a:ext uri="{9D8B030D-6E8A-4147-A177-3AD203B41FA5}">
                      <a16:colId xmlns:a16="http://schemas.microsoft.com/office/drawing/2014/main" val="25378089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113668" marR="113668" marT="56834" marB="568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113668" marR="113668" marT="56834" marB="568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113668" marR="113668" marT="56834" marB="568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Aid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113668" marR="113668" marT="56834" marB="568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113668" marR="113668" marT="56834" marB="568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113668" marR="113668" marT="56834" marB="568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113668" marR="113668" marT="56834" marB="5683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 marL="113668" marR="113668" marT="56834" marB="568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Settled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 marL="113668" marR="113668" marT="56834" marB="56834"/>
                </a:tc>
                <a:extLst>
                  <a:ext uri="{0D108BD9-81ED-4DB2-BD59-A6C34878D82A}">
                    <a16:rowId xmlns:a16="http://schemas.microsoft.com/office/drawing/2014/main" val="2026339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 marL="6939" marR="6939" marT="69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939" marR="6939" marT="69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9" marR="6939" marT="69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9" marR="6939" marT="69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9" marR="6939" marT="69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9" marR="6939" marT="69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0.054</a:t>
                      </a:r>
                    </a:p>
                  </a:txBody>
                  <a:tcPr marL="6939" marR="6939" marT="6939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34.1</a:t>
                      </a:r>
                    </a:p>
                  </a:txBody>
                  <a:tcPr marL="6939" marR="6939" marT="69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0.39</a:t>
                      </a:r>
                    </a:p>
                  </a:txBody>
                  <a:tcPr marL="6939" marR="6939" marT="69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601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9" marR="6939" marT="69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6939" marR="6939" marT="69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9" marR="6939" marT="69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9" marR="6939" marT="69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9" marR="6939" marT="69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9" marR="6939" marT="69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0.048</a:t>
                      </a:r>
                    </a:p>
                  </a:txBody>
                  <a:tcPr marL="6939" marR="6939" marT="6939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41.5</a:t>
                      </a:r>
                    </a:p>
                  </a:txBody>
                  <a:tcPr marL="6939" marR="6939" marT="69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939" marR="6939" marT="69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506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9" marR="6939" marT="69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939" marR="6939" marT="69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9" marR="6939" marT="69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9" marR="6939" marT="69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9" marR="6939" marT="69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9" marR="6939" marT="69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9" marR="6939" marT="69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36.6</a:t>
                      </a:r>
                    </a:p>
                  </a:txBody>
                  <a:tcPr marL="6939" marR="6939" marT="69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0.50</a:t>
                      </a:r>
                    </a:p>
                  </a:txBody>
                  <a:tcPr marL="6939" marR="6939" marT="6939" marB="0" anchor="ctr"/>
                </a:tc>
                <a:extLst>
                  <a:ext uri="{0D108BD9-81ED-4DB2-BD59-A6C34878D82A}">
                    <a16:rowId xmlns:a16="http://schemas.microsoft.com/office/drawing/2014/main" val="343061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9" marR="6939" marT="69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6939" marR="6939" marT="69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6939" marR="6939" marT="69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9" marR="6939" marT="69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9" marR="6939" marT="69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9" marR="6939" marT="69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9" marR="6939" marT="69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43.9</a:t>
                      </a:r>
                    </a:p>
                  </a:txBody>
                  <a:tcPr marL="6939" marR="6939" marT="69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939" marR="6939" marT="6939" marB="0" anchor="ctr"/>
                </a:tc>
                <a:extLst>
                  <a:ext uri="{0D108BD9-81ED-4DB2-BD59-A6C34878D82A}">
                    <a16:rowId xmlns:a16="http://schemas.microsoft.com/office/drawing/2014/main" val="2778602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 marL="113668" marR="113668" marT="56834" marB="5683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939" marR="6939" marT="693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9" marR="6939" marT="693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9" marR="6939" marT="693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9" marR="6939" marT="693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9" marR="6939" marT="693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0.052</a:t>
                      </a:r>
                    </a:p>
                  </a:txBody>
                  <a:tcPr marL="6939" marR="6939" marT="6939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36.6</a:t>
                      </a:r>
                    </a:p>
                  </a:txBody>
                  <a:tcPr marL="6939" marR="6939" marT="693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0.24</a:t>
                      </a:r>
                    </a:p>
                  </a:txBody>
                  <a:tcPr marL="6939" marR="6939" marT="693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049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 marL="6939" marR="6939" marT="69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6939" marR="6939" marT="693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9" marR="6939" marT="693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939" marR="6939" marT="693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9" marR="6939" marT="693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9" marR="6939" marT="693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9" marR="6939" marT="6939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46.3</a:t>
                      </a:r>
                    </a:p>
                  </a:txBody>
                  <a:tcPr marL="6939" marR="6939" marT="693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9" marR="6939" marT="693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091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 marL="113668" marR="113668" marT="56834" marB="5683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939" marR="6939" marT="69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9" marR="6939" marT="69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939" marR="6939" marT="69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9" marR="6939" marT="69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9" marR="6939" marT="69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9" marR="6939" marT="69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40.2</a:t>
                      </a:r>
                    </a:p>
                  </a:txBody>
                  <a:tcPr marL="6939" marR="6939" marT="69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0.30</a:t>
                      </a:r>
                    </a:p>
                  </a:txBody>
                  <a:tcPr marL="6939" marR="6939" marT="6939" marB="0" anchor="ctr"/>
                </a:tc>
                <a:extLst>
                  <a:ext uri="{0D108BD9-81ED-4DB2-BD59-A6C34878D82A}">
                    <a16:rowId xmlns:a16="http://schemas.microsoft.com/office/drawing/2014/main" val="3759339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 marL="113668" marR="113668" marT="56834" marB="5683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6939" marR="6939" marT="69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9" marR="6939" marT="69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939" marR="6939" marT="69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9" marR="6939" marT="69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9" marR="6939" marT="693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9" marR="6939" marT="6939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45.1</a:t>
                      </a:r>
                    </a:p>
                  </a:txBody>
                  <a:tcPr marL="6939" marR="6939" marT="69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939" marR="6939" marT="6939" marB="0" anchor="ctr"/>
                </a:tc>
                <a:extLst>
                  <a:ext uri="{0D108BD9-81ED-4DB2-BD59-A6C34878D82A}">
                    <a16:rowId xmlns:a16="http://schemas.microsoft.com/office/drawing/2014/main" val="3564895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15046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B38BE-F615-4159-93F6-C811314E5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NaOCl Pre-Oxidation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28B82-A669-4749-9EE6-EF9556567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Generally: 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a given coagulant dose, there will be an increase in %UVT or decrease in UVA when NaOCl is added.  It is believed that some of the DOC is converted to disinfection by-products giving a false indication of improved DOC reduction via coagulation.  </a:t>
            </a:r>
          </a:p>
        </p:txBody>
      </p:sp>
    </p:spTree>
    <p:extLst>
      <p:ext uri="{BB962C8B-B14F-4D97-AF65-F5344CB8AC3E}">
        <p14:creationId xmlns:p14="http://schemas.microsoft.com/office/powerpoint/2010/main" val="33432790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42F796A-4A3D-40B4-AA13-456E45898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1" y="365125"/>
            <a:ext cx="11792932" cy="1325563"/>
          </a:xfrm>
        </p:spPr>
        <p:txBody>
          <a:bodyPr>
            <a:normAutofit/>
          </a:bodyPr>
          <a:lstStyle/>
          <a:p>
            <a:r>
              <a:rPr lang="en-US" dirty="0"/>
              <a:t>Case 4.3. Pre-Oxidation – with &amp; without KMnO</a:t>
            </a:r>
            <a:r>
              <a:rPr lang="en-US" baseline="-25000" dirty="0"/>
              <a:t>4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4841" y="1606915"/>
          <a:ext cx="11868346" cy="44339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9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7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77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54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082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628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47814">
                  <a:extLst>
                    <a:ext uri="{9D8B030D-6E8A-4147-A177-3AD203B41FA5}">
                      <a16:colId xmlns:a16="http://schemas.microsoft.com/office/drawing/2014/main" val="953441552"/>
                    </a:ext>
                  </a:extLst>
                </a:gridCol>
                <a:gridCol w="1428639">
                  <a:extLst>
                    <a:ext uri="{9D8B030D-6E8A-4147-A177-3AD203B41FA5}">
                      <a16:colId xmlns:a16="http://schemas.microsoft.com/office/drawing/2014/main" val="1936093272"/>
                    </a:ext>
                  </a:extLst>
                </a:gridCol>
              </a:tblGrid>
              <a:tr h="6383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86260" marR="86260" marT="43130" marB="431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KMnO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Added</a:t>
                      </a:r>
                    </a:p>
                  </a:txBody>
                  <a:tcPr marL="86260" marR="86260" marT="43130" marB="431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86260" marR="86260" marT="43130" marB="431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86260" marR="86260" marT="43130" marB="431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86260" marR="86260" marT="43130" marB="431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86260" marR="86260" marT="43130" marB="431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 marL="86260" marR="86260" marT="43130" marB="431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Settled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86260" marR="86260" marT="43130" marB="4313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5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6260" marR="86260" marT="43130" marB="4313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24/2.4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0.10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90.5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0.043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0.31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5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6260" marR="86260" marT="43130" marB="4313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26/2.6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0.08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90.6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0.043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0.41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5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6260" marR="86260" marT="43130" marB="4313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28/2.8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0.08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90.6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0.043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0.32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5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6260" marR="86260" marT="43130" marB="4313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30/3.0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0.07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90.8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0.042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0.37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5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86260" marR="86260" marT="43130" marB="4313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23/2.3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0.12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91.1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0.040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42.0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0.48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272793"/>
                  </a:ext>
                </a:extLst>
              </a:tr>
              <a:tr h="3795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86260" marR="86260" marT="43130" marB="4313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25/2.5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0.10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91.5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0.039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43.5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0.40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09011"/>
                  </a:ext>
                </a:extLst>
              </a:tr>
              <a:tr h="3795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86260" marR="86260" marT="43130" marB="4313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27/2.7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0.09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91.5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0.039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43.5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0.39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814463"/>
                  </a:ext>
                </a:extLst>
              </a:tr>
              <a:tr h="3795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86260" marR="86260" marT="43130" marB="4313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29/2.8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0.08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91.7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0.038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44.9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0.38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216550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1F0CAB3-3C17-4E06-825A-1C85BDE3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2107" y="3766567"/>
            <a:ext cx="10784264" cy="452462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195790-A7E3-4680-AD26-2ED49F42B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6117" y="5550735"/>
            <a:ext cx="10850254" cy="452462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9961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776"/>
            <a:ext cx="10924032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General 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380339"/>
            <a:ext cx="1180490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15-30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175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D535C-358C-46AE-8407-B2F708394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 Test Application/Research/Assistance (2018-2020)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B5E4B-2FB4-463F-9D3D-896EFAD63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14 Counties (California)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40 Public Surface Water Treatment Plants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11 of those Plants Visited Multiple Times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Plant Size from 30 gpm – 50 MGD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&gt;1,800 Jars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4232759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B84D60-0CB2-4443-8FE3-8BBCE9D50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Applied Jar Test Procedures, Methods &amp; Analysis for Various Treatment Plants</a:t>
            </a:r>
            <a:endParaRPr lang="en-US" sz="3600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452537F7-C75C-43A9-8DD7-8A9B2FF45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2963302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8316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9F3D9C-4315-464E-B821-44656DE9D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3B9C2FE-52D7-476D-BE1F-892D824C7F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</a:p>
        </p:txBody>
      </p:sp>
    </p:spTree>
    <p:extLst>
      <p:ext uri="{BB962C8B-B14F-4D97-AF65-F5344CB8AC3E}">
        <p14:creationId xmlns:p14="http://schemas.microsoft.com/office/powerpoint/2010/main" val="412480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04472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</a:t>
            </a:r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9249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131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3272</Words>
  <Application>Microsoft Office PowerPoint</Application>
  <PresentationFormat>Widescreen</PresentationFormat>
  <Paragraphs>1394</Paragraphs>
  <Slides>48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Open Sans</vt:lpstr>
      <vt:lpstr>Rockwell</vt:lpstr>
      <vt:lpstr>Times New Roman</vt:lpstr>
      <vt:lpstr>Office Theme</vt:lpstr>
      <vt:lpstr>Annual Fall Conference 2020</vt:lpstr>
      <vt:lpstr>JAR TESTING MADE EASY  CA-NV AWWA FALL CONFERENCE</vt:lpstr>
      <vt:lpstr>Presentation Overview</vt:lpstr>
      <vt:lpstr>Jar Testing – What’s Important</vt:lpstr>
      <vt:lpstr>Jar Test Application/Research/Assistance (2018-2020)</vt:lpstr>
      <vt:lpstr>Applied Jar Test Procedures, Methods &amp; Analysis for Various Treatment Plants</vt:lpstr>
      <vt:lpstr>Lab</vt:lpstr>
      <vt:lpstr>Jar Test Filterability Test Equipment</vt:lpstr>
      <vt:lpstr>UVT/UVA</vt:lpstr>
      <vt:lpstr>Chart – Indirect DOC Reduction</vt:lpstr>
      <vt:lpstr>Seasonal Shift in Primary Source Water</vt:lpstr>
      <vt:lpstr>Laboratory Charge Analyzer</vt:lpstr>
      <vt:lpstr>Table of LCA coagulant vs. Jar Test Coagulant</vt:lpstr>
      <vt:lpstr>Instruments used to  Assist with Jar Testing</vt:lpstr>
      <vt:lpstr>Jar Testing Procedures, 1-Liters Round Jars</vt:lpstr>
      <vt:lpstr>Jar Testing for a Four-Jar Mixer</vt:lpstr>
      <vt:lpstr>Jars 1-4:  End of 5-minute flocculation (30 RPM) duration (Source 1). </vt:lpstr>
      <vt:lpstr>Jars 1-4: After 5 min of settling, 25 mL is syringed for filterability and %UVT/UVA. </vt:lpstr>
      <vt:lpstr>Jars 1-4: After 25-minutes of settling, settled water turbidity is taken (Source 1). </vt:lpstr>
      <vt:lpstr>Filterability (25 mL syringed)</vt:lpstr>
      <vt:lpstr>Filterability and UVT/UVA Analysis</vt:lpstr>
      <vt:lpstr>Settleability Test</vt:lpstr>
      <vt:lpstr>Jar Test - Flash and Flocculation RPM &amp; Durations</vt:lpstr>
      <vt:lpstr>Flash Mix Duration (0 – 60 seconds)</vt:lpstr>
      <vt:lpstr>Flash vs. No Flash Mixing, variable Floc Duration (1)</vt:lpstr>
      <vt:lpstr>Flash vs. No Flash Mixing, variable Floc Duration</vt:lpstr>
      <vt:lpstr>Variable Flocculation Duration (3 – 40 minutes)</vt:lpstr>
      <vt:lpstr>Filterability (25 mL, syringed); Dose 30 mg/L;  Jars 1-4, sampled at end of Floc period vs. Jars 5-8, sampled 5 minutes from end of Floc period </vt:lpstr>
      <vt:lpstr>Jar Test Cases</vt:lpstr>
      <vt:lpstr>Case 1.  Coagulant Overdosing – Storm Event</vt:lpstr>
      <vt:lpstr>Case 1.  Jar Test Results vs Plant  (coagulant overdosing, 110 mg/L)</vt:lpstr>
      <vt:lpstr>Case 1. Jar Test Results versus  Adjusted Plant Coagulant Dose</vt:lpstr>
      <vt:lpstr>Case 2.  Coagulant Under dosing</vt:lpstr>
      <vt:lpstr>Case 2.  Jar Test Results versus Plant  (coagulant under dosing, 3.4/3 mg/L)</vt:lpstr>
      <vt:lpstr>Case 3.  Jar Test Results - Coagulant Optimization Point of Diminishing Returns</vt:lpstr>
      <vt:lpstr>Case 4. Pre-Oxidation</vt:lpstr>
      <vt:lpstr>Case 4.1.  Pre-Oxidation – with &amp; without Ozone</vt:lpstr>
      <vt:lpstr>Case 5.  Performance – with/without Acid Source Water pH and Alkalinity Changes</vt:lpstr>
      <vt:lpstr>Case 5.  Performance – with/without Acid</vt:lpstr>
      <vt:lpstr>Case 6. Out of Compliance with TTHMs/HAA5s</vt:lpstr>
      <vt:lpstr>Case 6. Trains 1 and 2, On-site Study –   *Results 1-liter filtrate samples were taken from each treatment train and spiked with 2.0 mg/L NaOCl and held for 7-days, TTHMs/HAA5s analyzed. </vt:lpstr>
      <vt:lpstr>Jar Testing Made Easy – Recap</vt:lpstr>
      <vt:lpstr>Practice – Practice – Practice   “Don’t end-up sleeping with the fishes.</vt:lpstr>
      <vt:lpstr>Contact and Links</vt:lpstr>
      <vt:lpstr>Case 4.2. Pre-Oxidation – with/without chlorine</vt:lpstr>
      <vt:lpstr>NaOCl Pre-Oxidation</vt:lpstr>
      <vt:lpstr>Case 4.3. Pre-Oxidation – with &amp; without KMnO4</vt:lpstr>
      <vt:lpstr>Jar Testing for 1-Liter Jars:  General Procedures for Most Treatment Plants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Fall Conference 2020</dc:title>
  <dc:creator>Schott, Guy@Waterboards</dc:creator>
  <cp:lastModifiedBy>Schott, Guy@Waterboards</cp:lastModifiedBy>
  <cp:revision>5</cp:revision>
  <dcterms:created xsi:type="dcterms:W3CDTF">2020-10-30T23:57:44Z</dcterms:created>
  <dcterms:modified xsi:type="dcterms:W3CDTF">2020-12-09T16:33:01Z</dcterms:modified>
</cp:coreProperties>
</file>