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1562" r:id="rId2"/>
    <p:sldId id="1544" r:id="rId3"/>
    <p:sldId id="1326" r:id="rId4"/>
    <p:sldId id="1265" r:id="rId5"/>
    <p:sldId id="1341" r:id="rId6"/>
    <p:sldId id="1563" r:id="rId7"/>
    <p:sldId id="1539" r:id="rId8"/>
    <p:sldId id="1565" r:id="rId9"/>
    <p:sldId id="1180" r:id="rId10"/>
    <p:sldId id="1560" r:id="rId11"/>
    <p:sldId id="290" r:id="rId12"/>
    <p:sldId id="259" r:id="rId13"/>
    <p:sldId id="1428" r:id="rId14"/>
    <p:sldId id="1427" r:id="rId15"/>
    <p:sldId id="1532" r:id="rId16"/>
    <p:sldId id="1533" r:id="rId17"/>
    <p:sldId id="1153" r:id="rId18"/>
    <p:sldId id="1566" r:id="rId19"/>
    <p:sldId id="1430" r:id="rId20"/>
    <p:sldId id="1358" r:id="rId21"/>
    <p:sldId id="1185" r:id="rId22"/>
    <p:sldId id="1186" r:id="rId23"/>
    <p:sldId id="1056" r:id="rId24"/>
    <p:sldId id="1057" r:id="rId25"/>
    <p:sldId id="1551" r:id="rId26"/>
    <p:sldId id="1333" r:id="rId27"/>
    <p:sldId id="1335" r:id="rId28"/>
    <p:sldId id="1058" r:id="rId29"/>
    <p:sldId id="1261" r:id="rId30"/>
    <p:sldId id="1530" r:id="rId31"/>
    <p:sldId id="1352" r:id="rId32"/>
    <p:sldId id="1531" r:id="rId33"/>
    <p:sldId id="1320" r:id="rId34"/>
    <p:sldId id="1552" r:id="rId35"/>
    <p:sldId id="1553" r:id="rId36"/>
    <p:sldId id="1568" r:id="rId37"/>
    <p:sldId id="1536" r:id="rId38"/>
    <p:sldId id="1543" r:id="rId39"/>
    <p:sldId id="1193" r:id="rId40"/>
    <p:sldId id="1194" r:id="rId41"/>
    <p:sldId id="1432" r:id="rId42"/>
    <p:sldId id="1327" r:id="rId43"/>
    <p:sldId id="874" r:id="rId44"/>
    <p:sldId id="1198" r:id="rId45"/>
    <p:sldId id="1549" r:id="rId46"/>
    <p:sldId id="1548" r:id="rId47"/>
    <p:sldId id="1431" r:id="rId48"/>
    <p:sldId id="1554" r:id="rId49"/>
    <p:sldId id="1547" r:id="rId50"/>
    <p:sldId id="689" r:id="rId51"/>
    <p:sldId id="1529" r:id="rId52"/>
    <p:sldId id="1330" r:id="rId53"/>
    <p:sldId id="1433" r:id="rId54"/>
    <p:sldId id="788" r:id="rId55"/>
    <p:sldId id="1385" r:id="rId56"/>
    <p:sldId id="1555" r:id="rId57"/>
    <p:sldId id="1556" r:id="rId58"/>
    <p:sldId id="1557" r:id="rId59"/>
    <p:sldId id="1357" r:id="rId60"/>
    <p:sldId id="1434" r:id="rId61"/>
    <p:sldId id="1171" r:id="rId6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y Schott" initials="GS" lastIdx="1" clrIdx="0">
    <p:extLst>
      <p:ext uri="{19B8F6BF-5375-455C-9EA6-DF929625EA0E}">
        <p15:presenceInfo xmlns:p15="http://schemas.microsoft.com/office/powerpoint/2012/main" userId="12cc45eee8d6a3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595" autoAdjust="0"/>
  </p:normalViewPr>
  <p:slideViewPr>
    <p:cSldViewPr snapToGrid="0">
      <p:cViewPr varScale="1">
        <p:scale>
          <a:sx n="108" d="100"/>
          <a:sy n="108" d="100"/>
        </p:scale>
        <p:origin x="6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JarTest\UVA_UVT%20table\UVA_UVT_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Jar%20Test%20ADA\Jar%20Test%20PowerPoint%20ADA\BassLakeCl2Decay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JarTest\Jar%20Test%20ADA\Jar%20Test%20PowerPoint%20ADA\MillertonNewTownCl2Decay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Jar%20Test%20ADA\Jar%20Test%20PowerPoint%20ADA\NacimientoCl2Decay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0" i="0" baseline="0" dirty="0">
                <a:effectLst/>
              </a:rPr>
              <a:t>Indirect DOC (UVA) Reduction - Example </a:t>
            </a:r>
            <a:endParaRPr lang="en-US" sz="2400" dirty="0">
              <a:effectLst/>
            </a:endParaRPr>
          </a:p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400" b="0" i="0" baseline="0" dirty="0">
                <a:effectLst/>
              </a:rPr>
              <a:t>(</a:t>
            </a:r>
            <a:r>
              <a:rPr lang="en-US" sz="2400" b="0" i="0" baseline="0" dirty="0">
                <a:solidFill>
                  <a:srgbClr val="FF0000"/>
                </a:solidFill>
                <a:effectLst/>
              </a:rPr>
              <a:t>Source</a:t>
            </a:r>
            <a:r>
              <a:rPr lang="en-US" sz="2400" b="0" i="0" baseline="0" dirty="0">
                <a:effectLst/>
              </a:rPr>
              <a:t> to Treated)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3492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E-49D1-ADF2-CF628358E13F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193E-49D1-ADF2-CF628358E13F}"/>
              </c:ext>
            </c:extLst>
          </c:dPt>
          <c:xVal>
            <c:numRef>
              <c:f>Data1!$M$4:$M$53</c:f>
              <c:numCache>
                <c:formatCode>0.0%</c:formatCode>
                <c:ptCount val="50"/>
                <c:pt idx="0">
                  <c:v>0</c:v>
                </c:pt>
                <c:pt idx="1">
                  <c:v>2.8571428571428595E-2</c:v>
                </c:pt>
                <c:pt idx="2">
                  <c:v>5.714285714285719E-2</c:v>
                </c:pt>
                <c:pt idx="3">
                  <c:v>8.5714285714285784E-2</c:v>
                </c:pt>
                <c:pt idx="4">
                  <c:v>0.11428571428571438</c:v>
                </c:pt>
                <c:pt idx="5">
                  <c:v>0.14285714285714296</c:v>
                </c:pt>
                <c:pt idx="6">
                  <c:v>0.17142857142857146</c:v>
                </c:pt>
                <c:pt idx="7">
                  <c:v>0.20000000000000007</c:v>
                </c:pt>
                <c:pt idx="8">
                  <c:v>0.22857142857142865</c:v>
                </c:pt>
                <c:pt idx="9">
                  <c:v>0.25714285714285862</c:v>
                </c:pt>
                <c:pt idx="10">
                  <c:v>0.28571428571428725</c:v>
                </c:pt>
                <c:pt idx="11">
                  <c:v>0.31428571428571583</c:v>
                </c:pt>
                <c:pt idx="12">
                  <c:v>0.3428571428571443</c:v>
                </c:pt>
                <c:pt idx="13">
                  <c:v>0.37142857142857294</c:v>
                </c:pt>
                <c:pt idx="14">
                  <c:v>0.40000000000000152</c:v>
                </c:pt>
                <c:pt idx="15">
                  <c:v>0.4285714285714301</c:v>
                </c:pt>
                <c:pt idx="16">
                  <c:v>0.45714285714285857</c:v>
                </c:pt>
                <c:pt idx="17">
                  <c:v>0.48571428571428721</c:v>
                </c:pt>
                <c:pt idx="18">
                  <c:v>0.51428571428571579</c:v>
                </c:pt>
                <c:pt idx="19">
                  <c:v>0.54285714285714437</c:v>
                </c:pt>
                <c:pt idx="20">
                  <c:v>0.57142857142857284</c:v>
                </c:pt>
                <c:pt idx="21">
                  <c:v>0.60000000000000142</c:v>
                </c:pt>
                <c:pt idx="22">
                  <c:v>0.62857142857143011</c:v>
                </c:pt>
                <c:pt idx="23">
                  <c:v>0.65714285714285869</c:v>
                </c:pt>
                <c:pt idx="24">
                  <c:v>0.68571428571428716</c:v>
                </c:pt>
                <c:pt idx="25">
                  <c:v>0.71428571428571574</c:v>
                </c:pt>
                <c:pt idx="26">
                  <c:v>0.74285714285714421</c:v>
                </c:pt>
                <c:pt idx="27">
                  <c:v>0.7714285714285728</c:v>
                </c:pt>
                <c:pt idx="28">
                  <c:v>0.80000000000000138</c:v>
                </c:pt>
                <c:pt idx="29">
                  <c:v>0.82857142857143007</c:v>
                </c:pt>
              </c:numCache>
            </c:numRef>
          </c:xVal>
          <c:yVal>
            <c:numRef>
              <c:f>Data1!$N$4:$N$53</c:f>
              <c:numCache>
                <c:formatCode>0.000</c:formatCode>
                <c:ptCount val="50"/>
                <c:pt idx="0">
                  <c:v>7.0000000000000007E-2</c:v>
                </c:pt>
                <c:pt idx="1">
                  <c:v>6.8000000000000005E-2</c:v>
                </c:pt>
                <c:pt idx="2">
                  <c:v>6.6000000000000003E-2</c:v>
                </c:pt>
                <c:pt idx="3">
                  <c:v>6.4000000000000001E-2</c:v>
                </c:pt>
                <c:pt idx="4">
                  <c:v>6.2E-2</c:v>
                </c:pt>
                <c:pt idx="5">
                  <c:v>0.06</c:v>
                </c:pt>
                <c:pt idx="6">
                  <c:v>5.8000000000000003E-2</c:v>
                </c:pt>
                <c:pt idx="7">
                  <c:v>5.6000000000000001E-2</c:v>
                </c:pt>
                <c:pt idx="8">
                  <c:v>5.3999999999999999E-2</c:v>
                </c:pt>
                <c:pt idx="9">
                  <c:v>5.19999999999999E-2</c:v>
                </c:pt>
                <c:pt idx="10">
                  <c:v>4.9999999999999899E-2</c:v>
                </c:pt>
                <c:pt idx="11">
                  <c:v>4.7999999999999897E-2</c:v>
                </c:pt>
                <c:pt idx="12">
                  <c:v>4.5999999999999902E-2</c:v>
                </c:pt>
                <c:pt idx="13">
                  <c:v>4.39999999999999E-2</c:v>
                </c:pt>
                <c:pt idx="14">
                  <c:v>4.1999999999999899E-2</c:v>
                </c:pt>
                <c:pt idx="15">
                  <c:v>3.9999999999999897E-2</c:v>
                </c:pt>
                <c:pt idx="16">
                  <c:v>3.7999999999999902E-2</c:v>
                </c:pt>
                <c:pt idx="17">
                  <c:v>3.59999999999999E-2</c:v>
                </c:pt>
                <c:pt idx="18">
                  <c:v>3.3999999999999898E-2</c:v>
                </c:pt>
                <c:pt idx="19">
                  <c:v>3.1999999999999897E-2</c:v>
                </c:pt>
                <c:pt idx="20">
                  <c:v>2.9999999999999898E-2</c:v>
                </c:pt>
                <c:pt idx="21">
                  <c:v>2.79999999999999E-2</c:v>
                </c:pt>
                <c:pt idx="22">
                  <c:v>2.5999999999999902E-2</c:v>
                </c:pt>
                <c:pt idx="23">
                  <c:v>2.39999999999999E-2</c:v>
                </c:pt>
                <c:pt idx="24">
                  <c:v>2.1999999999999902E-2</c:v>
                </c:pt>
                <c:pt idx="25">
                  <c:v>1.99999999999999E-2</c:v>
                </c:pt>
                <c:pt idx="26">
                  <c:v>1.7999999999999901E-2</c:v>
                </c:pt>
                <c:pt idx="27">
                  <c:v>1.59999999999999E-2</c:v>
                </c:pt>
                <c:pt idx="28">
                  <c:v>1.39999999999999E-2</c:v>
                </c:pt>
                <c:pt idx="29">
                  <c:v>1.19999999999999E-2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3E-49D1-ADF2-CF628358E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017599"/>
        <c:axId val="1328975359"/>
      </c:scatterChart>
      <c:valAx>
        <c:axId val="1119017599"/>
        <c:scaling>
          <c:orientation val="minMax"/>
          <c:max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UVA</a:t>
                </a:r>
                <a:r>
                  <a:rPr lang="en-US" sz="16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 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28975359"/>
        <c:crossesAt val="0"/>
        <c:crossBetween val="midCat"/>
        <c:majorUnit val="0.1"/>
      </c:valAx>
      <c:valAx>
        <c:axId val="1328975359"/>
        <c:scaling>
          <c:orientation val="minMax"/>
          <c:max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UVA/cm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Red][&gt;0.065]0.000;0.000" sourceLinked="0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9017599"/>
        <c:crosses val="autoZero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Chlorine Residual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Source (0.2 um absolute Isopore Membrane): UVA: 0.041/cm, UVT: 90.8%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Decay!$A$21:$A$35</c:f>
              <c:numCache>
                <c:formatCode>0.00</c:formatCode>
                <c:ptCount val="15"/>
                <c:pt idx="0" formatCode="General">
                  <c:v>0</c:v>
                </c:pt>
                <c:pt idx="1">
                  <c:v>4.1666666666666664E-2</c:v>
                </c:pt>
                <c:pt idx="2">
                  <c:v>0.375</c:v>
                </c:pt>
                <c:pt idx="3">
                  <c:v>1.375</c:v>
                </c:pt>
                <c:pt idx="4">
                  <c:v>2.3541666666666665</c:v>
                </c:pt>
                <c:pt idx="5">
                  <c:v>3.3541666666666665</c:v>
                </c:pt>
                <c:pt idx="6">
                  <c:v>4.208333333333333</c:v>
                </c:pt>
                <c:pt idx="7">
                  <c:v>5.4208333333333334</c:v>
                </c:pt>
                <c:pt idx="8">
                  <c:v>6.3999999999999995</c:v>
                </c:pt>
                <c:pt idx="9">
                  <c:v>7.4458333333333329</c:v>
                </c:pt>
                <c:pt idx="10">
                  <c:v>8.4416666666666664</c:v>
                </c:pt>
                <c:pt idx="11">
                  <c:v>9.4416666666666664</c:v>
                </c:pt>
                <c:pt idx="12">
                  <c:v>11.441666666666668</c:v>
                </c:pt>
                <c:pt idx="13">
                  <c:v>13.441666666666668</c:v>
                </c:pt>
                <c:pt idx="14">
                  <c:v>15.441666666666668</c:v>
                </c:pt>
              </c:numCache>
            </c:numRef>
          </c:xVal>
          <c:yVal>
            <c:numRef>
              <c:f>Decay!$C$21:$C$35</c:f>
              <c:numCache>
                <c:formatCode>General</c:formatCode>
                <c:ptCount val="15"/>
                <c:pt idx="1">
                  <c:v>1.23</c:v>
                </c:pt>
                <c:pt idx="2">
                  <c:v>0.78</c:v>
                </c:pt>
                <c:pt idx="3">
                  <c:v>0.45</c:v>
                </c:pt>
                <c:pt idx="4">
                  <c:v>0.27</c:v>
                </c:pt>
                <c:pt idx="5">
                  <c:v>0.16</c:v>
                </c:pt>
                <c:pt idx="6">
                  <c:v>0.05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E3-4BE8-9813-F98D42185B75}"/>
            </c:ext>
          </c:extLst>
        </c:ser>
        <c:ser>
          <c:idx val="1"/>
          <c:order val="1"/>
          <c:tx>
            <c:v>CTC-00011: 7.5 mg/L, Nalcolyte 8105: 1.5 mg/L, UVA: 0.019/cm, UVT: 95.6%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Decay!$A$21:$A$37</c:f>
              <c:numCache>
                <c:formatCode>0.00</c:formatCode>
                <c:ptCount val="17"/>
                <c:pt idx="0" formatCode="General">
                  <c:v>0</c:v>
                </c:pt>
                <c:pt idx="1">
                  <c:v>4.1666666666666664E-2</c:v>
                </c:pt>
                <c:pt idx="2">
                  <c:v>0.375</c:v>
                </c:pt>
                <c:pt idx="3">
                  <c:v>1.375</c:v>
                </c:pt>
                <c:pt idx="4">
                  <c:v>2.3541666666666665</c:v>
                </c:pt>
                <c:pt idx="5">
                  <c:v>3.3541666666666665</c:v>
                </c:pt>
                <c:pt idx="6">
                  <c:v>4.208333333333333</c:v>
                </c:pt>
                <c:pt idx="7">
                  <c:v>5.4208333333333334</c:v>
                </c:pt>
                <c:pt idx="8">
                  <c:v>6.3999999999999995</c:v>
                </c:pt>
                <c:pt idx="9">
                  <c:v>7.4458333333333329</c:v>
                </c:pt>
                <c:pt idx="10">
                  <c:v>8.4416666666666664</c:v>
                </c:pt>
                <c:pt idx="11">
                  <c:v>9.4416666666666664</c:v>
                </c:pt>
                <c:pt idx="12">
                  <c:v>11.441666666666668</c:v>
                </c:pt>
                <c:pt idx="13">
                  <c:v>13.441666666666668</c:v>
                </c:pt>
                <c:pt idx="14">
                  <c:v>15.441666666666668</c:v>
                </c:pt>
                <c:pt idx="15">
                  <c:v>17.441666666666666</c:v>
                </c:pt>
                <c:pt idx="16">
                  <c:v>18.927916666666668</c:v>
                </c:pt>
              </c:numCache>
            </c:numRef>
          </c:xVal>
          <c:yVal>
            <c:numRef>
              <c:f>Decay!$D$21:$D$37</c:f>
              <c:numCache>
                <c:formatCode>General</c:formatCode>
                <c:ptCount val="17"/>
                <c:pt idx="0">
                  <c:v>1.55</c:v>
                </c:pt>
                <c:pt idx="2">
                  <c:v>1.35</c:v>
                </c:pt>
                <c:pt idx="3">
                  <c:v>1.19</c:v>
                </c:pt>
                <c:pt idx="4">
                  <c:v>1.03</c:v>
                </c:pt>
                <c:pt idx="5">
                  <c:v>0.97</c:v>
                </c:pt>
                <c:pt idx="6">
                  <c:v>0.82</c:v>
                </c:pt>
                <c:pt idx="7">
                  <c:v>0.66</c:v>
                </c:pt>
                <c:pt idx="8">
                  <c:v>0.59</c:v>
                </c:pt>
                <c:pt idx="9">
                  <c:v>0.51</c:v>
                </c:pt>
                <c:pt idx="10">
                  <c:v>0.48</c:v>
                </c:pt>
                <c:pt idx="11">
                  <c:v>0.4</c:v>
                </c:pt>
                <c:pt idx="12">
                  <c:v>0.32</c:v>
                </c:pt>
                <c:pt idx="13">
                  <c:v>0.27</c:v>
                </c:pt>
                <c:pt idx="14">
                  <c:v>0.22</c:v>
                </c:pt>
                <c:pt idx="15">
                  <c:v>0.13</c:v>
                </c:pt>
                <c:pt idx="16">
                  <c:v>7.0000000000000007E-2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E3-4BE8-9813-F98D42185B7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00124272"/>
        <c:axId val="1100124688"/>
      </c:scatterChart>
      <c:valAx>
        <c:axId val="1100124272"/>
        <c:scaling>
          <c:orientation val="minMax"/>
          <c:max val="19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688"/>
        <c:crosses val="autoZero"/>
        <c:crossBetween val="midCat"/>
        <c:majorUnit val="1"/>
      </c:valAx>
      <c:valAx>
        <c:axId val="11001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Chlorine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Pre-Chlorination (2.0 mg/L)</a:t>
            </a:r>
          </a:p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%UVA Reduction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Sheet1!$I$5:$I$9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38</c:v>
                </c:pt>
                <c:pt idx="3">
                  <c:v>85</c:v>
                </c:pt>
                <c:pt idx="4">
                  <c:v>124</c:v>
                </c:pt>
              </c:numCache>
            </c:numRef>
          </c:xVal>
          <c:yVal>
            <c:numRef>
              <c:f>Sheet1!$J$5:$J$9</c:f>
              <c:numCache>
                <c:formatCode>General</c:formatCode>
                <c:ptCount val="5"/>
                <c:pt idx="0">
                  <c:v>0</c:v>
                </c:pt>
                <c:pt idx="1">
                  <c:v>8.6999999999999993</c:v>
                </c:pt>
                <c:pt idx="2">
                  <c:v>12.3</c:v>
                </c:pt>
                <c:pt idx="3">
                  <c:v>18.100000000000001</c:v>
                </c:pt>
                <c:pt idx="4">
                  <c:v>18.8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DA-4F2D-B363-EEE2276B7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572975"/>
        <c:axId val="799591695"/>
      </c:scatterChart>
      <c:valAx>
        <c:axId val="799572975"/>
        <c:scaling>
          <c:orientation val="minMax"/>
          <c:max val="13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Hold 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591695"/>
        <c:crosses val="autoZero"/>
        <c:crossBetween val="midCat"/>
        <c:majorUnit val="5"/>
      </c:valAx>
      <c:valAx>
        <c:axId val="799591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%UVA 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5729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Chlorine Residual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SWT 8809: 1.8 mg/L, UVA: 0.032/cm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99-466B-9AE1-25574FBF298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99-466B-9AE1-25574FBF298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99-466B-9AE1-25574FBF298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99-466B-9AE1-25574FBF298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99-466B-9AE1-25574FBF298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99-466B-9AE1-25574FBF298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Decay!$A$4:$A$18</c:f>
              <c:numCache>
                <c:formatCode>0.00</c:formatCode>
                <c:ptCount val="15"/>
                <c:pt idx="0" formatCode="General">
                  <c:v>0</c:v>
                </c:pt>
                <c:pt idx="1">
                  <c:v>1.1458333333333333</c:v>
                </c:pt>
                <c:pt idx="2">
                  <c:v>2.1666666666666665</c:v>
                </c:pt>
                <c:pt idx="3">
                  <c:v>3.1875</c:v>
                </c:pt>
                <c:pt idx="4">
                  <c:v>4.1875</c:v>
                </c:pt>
                <c:pt idx="5">
                  <c:v>5.1875</c:v>
                </c:pt>
                <c:pt idx="6">
                  <c:v>6.1875</c:v>
                </c:pt>
                <c:pt idx="7">
                  <c:v>7.1875</c:v>
                </c:pt>
                <c:pt idx="8">
                  <c:v>8.1875</c:v>
                </c:pt>
                <c:pt idx="9">
                  <c:v>11.1875</c:v>
                </c:pt>
                <c:pt idx="10">
                  <c:v>18.729166666666668</c:v>
                </c:pt>
                <c:pt idx="11">
                  <c:v>21.208333333333332</c:v>
                </c:pt>
                <c:pt idx="12">
                  <c:v>24.208333333333332</c:v>
                </c:pt>
                <c:pt idx="13">
                  <c:v>26.1875</c:v>
                </c:pt>
                <c:pt idx="14">
                  <c:v>27.8125</c:v>
                </c:pt>
              </c:numCache>
            </c:numRef>
          </c:xVal>
          <c:yVal>
            <c:numRef>
              <c:f>Decay!$C$4:$C$18</c:f>
              <c:numCache>
                <c:formatCode>General</c:formatCode>
                <c:ptCount val="15"/>
                <c:pt idx="0">
                  <c:v>1.84</c:v>
                </c:pt>
                <c:pt idx="1">
                  <c:v>0.96</c:v>
                </c:pt>
                <c:pt idx="2">
                  <c:v>0.81</c:v>
                </c:pt>
                <c:pt idx="3">
                  <c:v>0.66</c:v>
                </c:pt>
                <c:pt idx="4">
                  <c:v>0.57999999999999996</c:v>
                </c:pt>
                <c:pt idx="5">
                  <c:v>0.5</c:v>
                </c:pt>
                <c:pt idx="6">
                  <c:v>0.38</c:v>
                </c:pt>
                <c:pt idx="7">
                  <c:v>0.26</c:v>
                </c:pt>
                <c:pt idx="8">
                  <c:v>0.2</c:v>
                </c:pt>
                <c:pt idx="9">
                  <c:v>0.09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499-466B-9AE1-25574FBF2985}"/>
            </c:ext>
          </c:extLst>
        </c:ser>
        <c:ser>
          <c:idx val="1"/>
          <c:order val="1"/>
          <c:tx>
            <c:v>CTC-00011: 15 mg/L, SWT 8809: 2.8 mg/L, UVA: 0.017/cm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99-466B-9AE1-25574FBF298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Decay!$A$4:$A$18</c:f>
              <c:numCache>
                <c:formatCode>0.00</c:formatCode>
                <c:ptCount val="15"/>
                <c:pt idx="0" formatCode="General">
                  <c:v>0</c:v>
                </c:pt>
                <c:pt idx="1">
                  <c:v>1.1458333333333333</c:v>
                </c:pt>
                <c:pt idx="2">
                  <c:v>2.1666666666666665</c:v>
                </c:pt>
                <c:pt idx="3">
                  <c:v>3.1875</c:v>
                </c:pt>
                <c:pt idx="4">
                  <c:v>4.1875</c:v>
                </c:pt>
                <c:pt idx="5">
                  <c:v>5.1875</c:v>
                </c:pt>
                <c:pt idx="6">
                  <c:v>6.1875</c:v>
                </c:pt>
                <c:pt idx="7">
                  <c:v>7.1875</c:v>
                </c:pt>
                <c:pt idx="8">
                  <c:v>8.1875</c:v>
                </c:pt>
                <c:pt idx="9">
                  <c:v>11.1875</c:v>
                </c:pt>
                <c:pt idx="10">
                  <c:v>18.729166666666668</c:v>
                </c:pt>
                <c:pt idx="11">
                  <c:v>21.208333333333332</c:v>
                </c:pt>
                <c:pt idx="12">
                  <c:v>24.208333333333332</c:v>
                </c:pt>
                <c:pt idx="13">
                  <c:v>26.1875</c:v>
                </c:pt>
                <c:pt idx="14">
                  <c:v>27.8125</c:v>
                </c:pt>
              </c:numCache>
            </c:numRef>
          </c:xVal>
          <c:yVal>
            <c:numRef>
              <c:f>Decay!$D$4:$D$18</c:f>
              <c:numCache>
                <c:formatCode>General</c:formatCode>
                <c:ptCount val="15"/>
                <c:pt idx="0">
                  <c:v>1.91</c:v>
                </c:pt>
                <c:pt idx="1">
                  <c:v>1.42</c:v>
                </c:pt>
                <c:pt idx="2">
                  <c:v>1.25</c:v>
                </c:pt>
                <c:pt idx="3">
                  <c:v>1.1399999999999999</c:v>
                </c:pt>
                <c:pt idx="4">
                  <c:v>1.04</c:v>
                </c:pt>
                <c:pt idx="5">
                  <c:v>0.95</c:v>
                </c:pt>
                <c:pt idx="6">
                  <c:v>0.86</c:v>
                </c:pt>
                <c:pt idx="7">
                  <c:v>0.8</c:v>
                </c:pt>
                <c:pt idx="8">
                  <c:v>0.74</c:v>
                </c:pt>
                <c:pt idx="9">
                  <c:v>0.61</c:v>
                </c:pt>
                <c:pt idx="10">
                  <c:v>0.37</c:v>
                </c:pt>
                <c:pt idx="11">
                  <c:v>0.28999999999999998</c:v>
                </c:pt>
                <c:pt idx="12">
                  <c:v>0.22</c:v>
                </c:pt>
                <c:pt idx="13">
                  <c:v>0.18</c:v>
                </c:pt>
                <c:pt idx="14">
                  <c:v>0.14000000000000001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499-466B-9AE1-25574FBF298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00124272"/>
        <c:axId val="1100124688"/>
      </c:scatterChart>
      <c:valAx>
        <c:axId val="1100124272"/>
        <c:scaling>
          <c:orientation val="minMax"/>
          <c:max val="28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 dirty="0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688"/>
        <c:crosses val="autoZero"/>
        <c:crossBetween val="midCat"/>
        <c:majorUnit val="1"/>
      </c:valAx>
      <c:valAx>
        <c:axId val="110012468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 dirty="0"/>
                  <a:t>Chlorine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Chlorine Residual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Alum: 35 mg/L, CatFloc 186KH: 6.0 mg/L, UVA: 0.049/cm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CA-47BD-8A7F-16696C28B68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CA-47BD-8A7F-16696C28B68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CA-47BD-8A7F-16696C28B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Sheet1!$A$4:$A$17</c:f>
              <c:numCache>
                <c:formatCode>0.00</c:formatCode>
                <c:ptCount val="14"/>
                <c:pt idx="0" formatCode="General">
                  <c:v>0</c:v>
                </c:pt>
                <c:pt idx="1">
                  <c:v>0.21666666666666667</c:v>
                </c:pt>
                <c:pt idx="2">
                  <c:v>0.7416666666666667</c:v>
                </c:pt>
                <c:pt idx="3">
                  <c:v>1.2166666666666666</c:v>
                </c:pt>
                <c:pt idx="4">
                  <c:v>1.7208333333333332</c:v>
                </c:pt>
                <c:pt idx="5">
                  <c:v>2.1999999999999997</c:v>
                </c:pt>
                <c:pt idx="6">
                  <c:v>3.1999999999999997</c:v>
                </c:pt>
                <c:pt idx="7">
                  <c:v>4.166666666666667</c:v>
                </c:pt>
                <c:pt idx="8">
                  <c:v>5.166666666666667</c:v>
                </c:pt>
                <c:pt idx="9">
                  <c:v>6.166666666666667</c:v>
                </c:pt>
                <c:pt idx="10">
                  <c:v>6.645833333333333</c:v>
                </c:pt>
                <c:pt idx="11">
                  <c:v>7.916666666666667</c:v>
                </c:pt>
                <c:pt idx="12">
                  <c:v>0</c:v>
                </c:pt>
                <c:pt idx="13">
                  <c:v>0</c:v>
                </c:pt>
              </c:numCache>
            </c:numRef>
          </c:xVal>
          <c:yVal>
            <c:numRef>
              <c:f>Sheet1!$C$4:$C$17</c:f>
              <c:numCache>
                <c:formatCode>General</c:formatCode>
                <c:ptCount val="14"/>
                <c:pt idx="0">
                  <c:v>1.69</c:v>
                </c:pt>
                <c:pt idx="1">
                  <c:v>0.55000000000000004</c:v>
                </c:pt>
                <c:pt idx="2">
                  <c:v>0.18</c:v>
                </c:pt>
                <c:pt idx="3">
                  <c:v>0.16</c:v>
                </c:pt>
                <c:pt idx="4">
                  <c:v>0.06</c:v>
                </c:pt>
                <c:pt idx="5">
                  <c:v>0.06</c:v>
                </c:pt>
                <c:pt idx="6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9CA-47BD-8A7F-16696C28B688}"/>
            </c:ext>
          </c:extLst>
        </c:ser>
        <c:ser>
          <c:idx val="1"/>
          <c:order val="1"/>
          <c:tx>
            <c:v>Alum: 80 mg/L, CatFloc 186KH: 6.0 mg/L, UVA: 0.031/cm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CA-47BD-8A7F-16696C28B688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CA-47BD-8A7F-16696C28B688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CA-47BD-8A7F-16696C28B688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CA-47BD-8A7F-16696C28B688}"/>
                </c:ext>
              </c:extLst>
            </c:dLbl>
            <c:dLbl>
              <c:idx val="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CA-47BD-8A7F-16696C28B688}"/>
                </c:ext>
              </c:extLst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CA-47BD-8A7F-16696C28B688}"/>
                </c:ext>
              </c:extLst>
            </c:dLbl>
            <c:dLbl>
              <c:idx val="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CA-47BD-8A7F-16696C28B68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CA-47BD-8A7F-16696C28B68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CA-47BD-8A7F-16696C28B68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CA-47BD-8A7F-16696C28B68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Sheet1!$A$4:$A$17</c:f>
              <c:numCache>
                <c:formatCode>0.00</c:formatCode>
                <c:ptCount val="14"/>
                <c:pt idx="0" formatCode="General">
                  <c:v>0</c:v>
                </c:pt>
                <c:pt idx="1">
                  <c:v>0.21666666666666667</c:v>
                </c:pt>
                <c:pt idx="2">
                  <c:v>0.7416666666666667</c:v>
                </c:pt>
                <c:pt idx="3">
                  <c:v>1.2166666666666666</c:v>
                </c:pt>
                <c:pt idx="4">
                  <c:v>1.7208333333333332</c:v>
                </c:pt>
                <c:pt idx="5">
                  <c:v>2.1999999999999997</c:v>
                </c:pt>
                <c:pt idx="6">
                  <c:v>3.1999999999999997</c:v>
                </c:pt>
                <c:pt idx="7">
                  <c:v>4.166666666666667</c:v>
                </c:pt>
                <c:pt idx="8">
                  <c:v>5.166666666666667</c:v>
                </c:pt>
                <c:pt idx="9">
                  <c:v>6.166666666666667</c:v>
                </c:pt>
                <c:pt idx="10">
                  <c:v>6.645833333333333</c:v>
                </c:pt>
                <c:pt idx="11">
                  <c:v>7.916666666666667</c:v>
                </c:pt>
                <c:pt idx="12">
                  <c:v>0</c:v>
                </c:pt>
                <c:pt idx="13">
                  <c:v>0</c:v>
                </c:pt>
              </c:numCache>
            </c:numRef>
          </c:xVal>
          <c:yVal>
            <c:numRef>
              <c:f>Sheet1!$D$4:$D$17</c:f>
              <c:numCache>
                <c:formatCode>General</c:formatCode>
                <c:ptCount val="14"/>
                <c:pt idx="0">
                  <c:v>1.98</c:v>
                </c:pt>
                <c:pt idx="1">
                  <c:v>1.1100000000000001</c:v>
                </c:pt>
                <c:pt idx="2">
                  <c:v>0.8</c:v>
                </c:pt>
                <c:pt idx="3">
                  <c:v>0.66</c:v>
                </c:pt>
                <c:pt idx="4">
                  <c:v>0.54</c:v>
                </c:pt>
                <c:pt idx="5">
                  <c:v>0.43</c:v>
                </c:pt>
                <c:pt idx="6">
                  <c:v>0.3</c:v>
                </c:pt>
                <c:pt idx="7">
                  <c:v>0.2</c:v>
                </c:pt>
                <c:pt idx="8">
                  <c:v>0.12</c:v>
                </c:pt>
                <c:pt idx="9">
                  <c:v>0.08</c:v>
                </c:pt>
                <c:pt idx="10">
                  <c:v>0.05</c:v>
                </c:pt>
                <c:pt idx="11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89CA-47BD-8A7F-16696C28B688}"/>
            </c:ext>
          </c:extLst>
        </c:ser>
        <c:ser>
          <c:idx val="2"/>
          <c:order val="2"/>
          <c:tx>
            <c:v>CTC-0011: 200 mg/L, CatFloc 186KH: 6.0 mg/L, UVA: 0.029/cm</c:v>
          </c:tx>
          <c:spPr>
            <a:ln w="95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FF00"/>
              </a:solidFill>
              <a:ln w="9525" cap="rnd">
                <a:solidFill>
                  <a:srgbClr val="FFFF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Sheet1!$A$4:$A$15</c:f>
              <c:numCache>
                <c:formatCode>0.00</c:formatCode>
                <c:ptCount val="12"/>
                <c:pt idx="0" formatCode="General">
                  <c:v>0</c:v>
                </c:pt>
                <c:pt idx="1">
                  <c:v>0.21666666666666667</c:v>
                </c:pt>
                <c:pt idx="2">
                  <c:v>0.7416666666666667</c:v>
                </c:pt>
                <c:pt idx="3">
                  <c:v>1.2166666666666666</c:v>
                </c:pt>
                <c:pt idx="4">
                  <c:v>1.7208333333333332</c:v>
                </c:pt>
                <c:pt idx="5">
                  <c:v>2.1999999999999997</c:v>
                </c:pt>
                <c:pt idx="6">
                  <c:v>3.1999999999999997</c:v>
                </c:pt>
                <c:pt idx="7">
                  <c:v>4.166666666666667</c:v>
                </c:pt>
                <c:pt idx="8">
                  <c:v>5.166666666666667</c:v>
                </c:pt>
                <c:pt idx="9">
                  <c:v>6.166666666666667</c:v>
                </c:pt>
                <c:pt idx="10">
                  <c:v>6.645833333333333</c:v>
                </c:pt>
                <c:pt idx="11">
                  <c:v>7.916666666666667</c:v>
                </c:pt>
              </c:numCache>
            </c:numRef>
          </c:xVal>
          <c:yVal>
            <c:numRef>
              <c:f>Sheet1!$E$4:$E$15</c:f>
              <c:numCache>
                <c:formatCode>General</c:formatCode>
                <c:ptCount val="12"/>
                <c:pt idx="0">
                  <c:v>1.99</c:v>
                </c:pt>
                <c:pt idx="1">
                  <c:v>1.24</c:v>
                </c:pt>
                <c:pt idx="2">
                  <c:v>0.98</c:v>
                </c:pt>
                <c:pt idx="3">
                  <c:v>0.85</c:v>
                </c:pt>
                <c:pt idx="4">
                  <c:v>0.72</c:v>
                </c:pt>
                <c:pt idx="5">
                  <c:v>0.67</c:v>
                </c:pt>
                <c:pt idx="6">
                  <c:v>0.54</c:v>
                </c:pt>
                <c:pt idx="7">
                  <c:v>0.45</c:v>
                </c:pt>
                <c:pt idx="8">
                  <c:v>0.42</c:v>
                </c:pt>
                <c:pt idx="9">
                  <c:v>0.34</c:v>
                </c:pt>
                <c:pt idx="10">
                  <c:v>0.3</c:v>
                </c:pt>
                <c:pt idx="11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89CA-47BD-8A7F-16696C28B68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00124272"/>
        <c:axId val="1100124688"/>
      </c:scatterChart>
      <c:valAx>
        <c:axId val="1100124272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cap="none" baseline="0" dirty="0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688"/>
        <c:crosses val="autoZero"/>
        <c:crossBetween val="midCat"/>
        <c:majorUnit val="0.5"/>
      </c:valAx>
      <c:valAx>
        <c:axId val="11001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cap="none" baseline="0" dirty="0"/>
                  <a:t>Chlorine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27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93022-7B06-4413-9584-DC33F419370D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5EB3BD-3CD3-42A0-9254-31911E382304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(24)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Conventional Treatment Plants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C36F564F-A644-4553-A21D-F43CC4C62673}" type="parTrans" cxnId="{C13584FA-E075-4349-9C19-0E0D72373DF3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E9D68-75D1-458F-BFE9-59E439B364DC}" type="sibTrans" cxnId="{C13584FA-E075-4349-9C19-0E0D72373D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487BC-5C9F-4A98-91E9-494D6566D150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(3)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Direct Filtration Plants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EB14CCAA-921B-4AD3-B70A-5F350189D865}" type="parTrans" cxnId="{EBA48804-A516-4532-88C9-69BC930232EE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9141E-2ADC-4A43-BF49-0A40B4BCE720}" type="sibTrans" cxnId="{EBA48804-A516-4532-88C9-69BC930232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26F93-501D-47CA-91A1-07A02ED49688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(2)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Dissolved Air Flotation (DAF) with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gm:t>
    </dgm:pt>
    <dgm:pt modelId="{E15D247B-FC9C-42CB-BCAC-9BD083E8B8DB}" type="parTrans" cxnId="{A20E8A86-DD3C-4EF7-B35A-E7425DF26925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F0B54-6784-4DD1-9D7F-E426BBF14021}" type="sibTrans" cxnId="{A20E8A86-DD3C-4EF7-B35A-E7425DF269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8C38E7-081A-44F1-8C31-46AC5A89BB69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(10)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Trident &amp; Roberts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Absorption/Contact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gm:t>
    </dgm:pt>
    <dgm:pt modelId="{14977FA8-C5F5-49F2-AF1A-2C832DAD07CA}" type="parTrans" cxnId="{76D368FE-D634-4270-BF82-90DCF3D2902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26A17-C9C6-47C7-9A8C-EF1B569193F4}" type="sibTrans" cxnId="{76D368FE-D634-4270-BF82-90DCF3D290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9B5C6-F244-44ED-862E-2F18FD82A2CC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(2)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Actifloc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(ballast sand)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gm:t>
    </dgm:pt>
    <dgm:pt modelId="{54B48E4D-E9DE-48D5-A87D-3691BA55AF75}" type="parTrans" cxnId="{3CBE21C8-1039-42E3-873F-D036AEDE23F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8E4AD-570F-4709-BB03-A9F33CA05F64}" type="sibTrans" cxnId="{3CBE21C8-1039-42E3-873F-D036AEDE23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81DA5-AD91-4F89-93FF-22B0D37DBEAF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(10)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Alternative Technologies Roughing Contact Clarifier/Media Filtration &amp;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Inline Filtration</a:t>
          </a:r>
        </a:p>
      </dgm:t>
    </dgm:pt>
    <dgm:pt modelId="{673D4FF6-B2AB-464C-985F-ECC7B1DB3BC6}" type="parTrans" cxnId="{61D7237A-3B1B-440A-B398-6A0D0C337E84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663B7-2F33-4FA2-9041-EC8F7CB08940}" type="sibTrans" cxnId="{61D7237A-3B1B-440A-B398-6A0D0C337E8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11953-E6D4-4B6C-8B75-AAE6FB13AD33}" type="pres">
      <dgm:prSet presAssocID="{37893022-7B06-4413-9584-DC33F419370D}" presName="diagram" presStyleCnt="0">
        <dgm:presLayoutVars>
          <dgm:dir/>
          <dgm:resizeHandles val="exact"/>
        </dgm:presLayoutVars>
      </dgm:prSet>
      <dgm:spPr/>
    </dgm:pt>
    <dgm:pt modelId="{0B584EC9-ED58-4FD0-883B-81B9057ED6D0}" type="pres">
      <dgm:prSet presAssocID="{165EB3BD-3CD3-42A0-9254-31911E382304}" presName="node" presStyleLbl="node1" presStyleIdx="0" presStyleCnt="6">
        <dgm:presLayoutVars>
          <dgm:bulletEnabled val="1"/>
        </dgm:presLayoutVars>
      </dgm:prSet>
      <dgm:spPr/>
    </dgm:pt>
    <dgm:pt modelId="{190C490F-CF85-4C75-987F-A1B147B87277}" type="pres">
      <dgm:prSet presAssocID="{F08E9D68-75D1-458F-BFE9-59E439B364DC}" presName="sibTrans" presStyleCnt="0"/>
      <dgm:spPr/>
    </dgm:pt>
    <dgm:pt modelId="{D9501A91-FB82-47D8-8A9C-85BC0554C8CC}" type="pres">
      <dgm:prSet presAssocID="{D3D487BC-5C9F-4A98-91E9-494D6566D150}" presName="node" presStyleLbl="node1" presStyleIdx="1" presStyleCnt="6">
        <dgm:presLayoutVars>
          <dgm:bulletEnabled val="1"/>
        </dgm:presLayoutVars>
      </dgm:prSet>
      <dgm:spPr/>
    </dgm:pt>
    <dgm:pt modelId="{F9400428-4C2E-4E0C-ACA0-3E786027576D}" type="pres">
      <dgm:prSet presAssocID="{88D9141E-2ADC-4A43-BF49-0A40B4BCE720}" presName="sibTrans" presStyleCnt="0"/>
      <dgm:spPr/>
    </dgm:pt>
    <dgm:pt modelId="{DA5588D8-85C2-49BF-9898-2CC8C504176B}" type="pres">
      <dgm:prSet presAssocID="{11226F93-501D-47CA-91A1-07A02ED49688}" presName="node" presStyleLbl="node1" presStyleIdx="2" presStyleCnt="6">
        <dgm:presLayoutVars>
          <dgm:bulletEnabled val="1"/>
        </dgm:presLayoutVars>
      </dgm:prSet>
      <dgm:spPr/>
    </dgm:pt>
    <dgm:pt modelId="{2311BA4D-1905-4DA9-A4CA-19FB95BC3522}" type="pres">
      <dgm:prSet presAssocID="{8B6F0B54-6784-4DD1-9D7F-E426BBF14021}" presName="sibTrans" presStyleCnt="0"/>
      <dgm:spPr/>
    </dgm:pt>
    <dgm:pt modelId="{8565D187-C2DE-46AF-AD4B-B3C5FF85B918}" type="pres">
      <dgm:prSet presAssocID="{518C38E7-081A-44F1-8C31-46AC5A89BB69}" presName="node" presStyleLbl="node1" presStyleIdx="3" presStyleCnt="6">
        <dgm:presLayoutVars>
          <dgm:bulletEnabled val="1"/>
        </dgm:presLayoutVars>
      </dgm:prSet>
      <dgm:spPr/>
    </dgm:pt>
    <dgm:pt modelId="{BD490E52-25FE-4EE2-B7AA-F4C053539555}" type="pres">
      <dgm:prSet presAssocID="{04026A17-C9C6-47C7-9A8C-EF1B569193F4}" presName="sibTrans" presStyleCnt="0"/>
      <dgm:spPr/>
    </dgm:pt>
    <dgm:pt modelId="{E15B17FE-22CF-4754-9407-1E97A308DDB8}" type="pres">
      <dgm:prSet presAssocID="{FE69B5C6-F244-44ED-862E-2F18FD82A2CC}" presName="node" presStyleLbl="node1" presStyleIdx="4" presStyleCnt="6">
        <dgm:presLayoutVars>
          <dgm:bulletEnabled val="1"/>
        </dgm:presLayoutVars>
      </dgm:prSet>
      <dgm:spPr/>
    </dgm:pt>
    <dgm:pt modelId="{C35E9755-81C8-49CB-8654-03367F6F5351}" type="pres">
      <dgm:prSet presAssocID="{1AD8E4AD-570F-4709-BB03-A9F33CA05F64}" presName="sibTrans" presStyleCnt="0"/>
      <dgm:spPr/>
    </dgm:pt>
    <dgm:pt modelId="{C5C26F5A-2F4F-4E43-8ABF-99E7E022D795}" type="pres">
      <dgm:prSet presAssocID="{FEB81DA5-AD91-4F89-93FF-22B0D37DBEAF}" presName="node" presStyleLbl="node1" presStyleIdx="5" presStyleCnt="6">
        <dgm:presLayoutVars>
          <dgm:bulletEnabled val="1"/>
        </dgm:presLayoutVars>
      </dgm:prSet>
      <dgm:spPr/>
    </dgm:pt>
  </dgm:ptLst>
  <dgm:cxnLst>
    <dgm:cxn modelId="{EBA48804-A516-4532-88C9-69BC930232EE}" srcId="{37893022-7B06-4413-9584-DC33F419370D}" destId="{D3D487BC-5C9F-4A98-91E9-494D6566D150}" srcOrd="1" destOrd="0" parTransId="{EB14CCAA-921B-4AD3-B70A-5F350189D865}" sibTransId="{88D9141E-2ADC-4A43-BF49-0A40B4BCE720}"/>
    <dgm:cxn modelId="{5CDF250C-E1B3-46A9-9DDE-1597E61E5438}" type="presOf" srcId="{37893022-7B06-4413-9584-DC33F419370D}" destId="{83A11953-E6D4-4B6C-8B75-AAE6FB13AD33}" srcOrd="0" destOrd="0" presId="urn:microsoft.com/office/officeart/2005/8/layout/default"/>
    <dgm:cxn modelId="{6C267D21-71BC-4D14-B07A-6448297519E9}" type="presOf" srcId="{165EB3BD-3CD3-42A0-9254-31911E382304}" destId="{0B584EC9-ED58-4FD0-883B-81B9057ED6D0}" srcOrd="0" destOrd="0" presId="urn:microsoft.com/office/officeart/2005/8/layout/default"/>
    <dgm:cxn modelId="{E4626926-4404-4DD1-9336-537B34357E8C}" type="presOf" srcId="{FEB81DA5-AD91-4F89-93FF-22B0D37DBEAF}" destId="{C5C26F5A-2F4F-4E43-8ABF-99E7E022D795}" srcOrd="0" destOrd="0" presId="urn:microsoft.com/office/officeart/2005/8/layout/default"/>
    <dgm:cxn modelId="{61D7237A-3B1B-440A-B398-6A0D0C337E84}" srcId="{37893022-7B06-4413-9584-DC33F419370D}" destId="{FEB81DA5-AD91-4F89-93FF-22B0D37DBEAF}" srcOrd="5" destOrd="0" parTransId="{673D4FF6-B2AB-464C-985F-ECC7B1DB3BC6}" sibTransId="{EAE663B7-2F33-4FA2-9041-EC8F7CB08940}"/>
    <dgm:cxn modelId="{A20E8A86-DD3C-4EF7-B35A-E7425DF26925}" srcId="{37893022-7B06-4413-9584-DC33F419370D}" destId="{11226F93-501D-47CA-91A1-07A02ED49688}" srcOrd="2" destOrd="0" parTransId="{E15D247B-FC9C-42CB-BCAC-9BD083E8B8DB}" sibTransId="{8B6F0B54-6784-4DD1-9D7F-E426BBF14021}"/>
    <dgm:cxn modelId="{1552A887-712B-43AC-BE2C-DD396FA825F1}" type="presOf" srcId="{11226F93-501D-47CA-91A1-07A02ED49688}" destId="{DA5588D8-85C2-49BF-9898-2CC8C504176B}" srcOrd="0" destOrd="0" presId="urn:microsoft.com/office/officeart/2005/8/layout/default"/>
    <dgm:cxn modelId="{2F8F30BA-B97F-4835-B259-FBC6CBCD77EB}" type="presOf" srcId="{FE69B5C6-F244-44ED-862E-2F18FD82A2CC}" destId="{E15B17FE-22CF-4754-9407-1E97A308DDB8}" srcOrd="0" destOrd="0" presId="urn:microsoft.com/office/officeart/2005/8/layout/default"/>
    <dgm:cxn modelId="{5B32E3BF-651D-4F40-BFE2-701610310004}" type="presOf" srcId="{D3D487BC-5C9F-4A98-91E9-494D6566D150}" destId="{D9501A91-FB82-47D8-8A9C-85BC0554C8CC}" srcOrd="0" destOrd="0" presId="urn:microsoft.com/office/officeart/2005/8/layout/default"/>
    <dgm:cxn modelId="{3CBE21C8-1039-42E3-873F-D036AEDE23F2}" srcId="{37893022-7B06-4413-9584-DC33F419370D}" destId="{FE69B5C6-F244-44ED-862E-2F18FD82A2CC}" srcOrd="4" destOrd="0" parTransId="{54B48E4D-E9DE-48D5-A87D-3691BA55AF75}" sibTransId="{1AD8E4AD-570F-4709-BB03-A9F33CA05F64}"/>
    <dgm:cxn modelId="{9B4A31F2-923F-4A3D-99D2-50B95654A9DB}" type="presOf" srcId="{518C38E7-081A-44F1-8C31-46AC5A89BB69}" destId="{8565D187-C2DE-46AF-AD4B-B3C5FF85B918}" srcOrd="0" destOrd="0" presId="urn:microsoft.com/office/officeart/2005/8/layout/default"/>
    <dgm:cxn modelId="{C13584FA-E075-4349-9C19-0E0D72373DF3}" srcId="{37893022-7B06-4413-9584-DC33F419370D}" destId="{165EB3BD-3CD3-42A0-9254-31911E382304}" srcOrd="0" destOrd="0" parTransId="{C36F564F-A644-4553-A21D-F43CC4C62673}" sibTransId="{F08E9D68-75D1-458F-BFE9-59E439B364DC}"/>
    <dgm:cxn modelId="{76D368FE-D634-4270-BF82-90DCF3D29029}" srcId="{37893022-7B06-4413-9584-DC33F419370D}" destId="{518C38E7-081A-44F1-8C31-46AC5A89BB69}" srcOrd="3" destOrd="0" parTransId="{14977FA8-C5F5-49F2-AF1A-2C832DAD07CA}" sibTransId="{04026A17-C9C6-47C7-9A8C-EF1B569193F4}"/>
    <dgm:cxn modelId="{539A9A24-55DF-491E-B976-71E095CFA49D}" type="presParOf" srcId="{83A11953-E6D4-4B6C-8B75-AAE6FB13AD33}" destId="{0B584EC9-ED58-4FD0-883B-81B9057ED6D0}" srcOrd="0" destOrd="0" presId="urn:microsoft.com/office/officeart/2005/8/layout/default"/>
    <dgm:cxn modelId="{597F5836-B043-4956-94BA-0BBCFE845A67}" type="presParOf" srcId="{83A11953-E6D4-4B6C-8B75-AAE6FB13AD33}" destId="{190C490F-CF85-4C75-987F-A1B147B87277}" srcOrd="1" destOrd="0" presId="urn:microsoft.com/office/officeart/2005/8/layout/default"/>
    <dgm:cxn modelId="{AB362E7A-8C94-4531-A805-44CF291F53D4}" type="presParOf" srcId="{83A11953-E6D4-4B6C-8B75-AAE6FB13AD33}" destId="{D9501A91-FB82-47D8-8A9C-85BC0554C8CC}" srcOrd="2" destOrd="0" presId="urn:microsoft.com/office/officeart/2005/8/layout/default"/>
    <dgm:cxn modelId="{BC798846-475A-4040-9C68-30F5125E4F1E}" type="presParOf" srcId="{83A11953-E6D4-4B6C-8B75-AAE6FB13AD33}" destId="{F9400428-4C2E-4E0C-ACA0-3E786027576D}" srcOrd="3" destOrd="0" presId="urn:microsoft.com/office/officeart/2005/8/layout/default"/>
    <dgm:cxn modelId="{43A3C22D-EA23-4EE4-8E67-6C810917BA5C}" type="presParOf" srcId="{83A11953-E6D4-4B6C-8B75-AAE6FB13AD33}" destId="{DA5588D8-85C2-49BF-9898-2CC8C504176B}" srcOrd="4" destOrd="0" presId="urn:microsoft.com/office/officeart/2005/8/layout/default"/>
    <dgm:cxn modelId="{93278AF9-C122-4529-9A48-5788B71912CC}" type="presParOf" srcId="{83A11953-E6D4-4B6C-8B75-AAE6FB13AD33}" destId="{2311BA4D-1905-4DA9-A4CA-19FB95BC3522}" srcOrd="5" destOrd="0" presId="urn:microsoft.com/office/officeart/2005/8/layout/default"/>
    <dgm:cxn modelId="{140C8BF4-AACF-4C9F-90AD-DC79C6FF1524}" type="presParOf" srcId="{83A11953-E6D4-4B6C-8B75-AAE6FB13AD33}" destId="{8565D187-C2DE-46AF-AD4B-B3C5FF85B918}" srcOrd="6" destOrd="0" presId="urn:microsoft.com/office/officeart/2005/8/layout/default"/>
    <dgm:cxn modelId="{8CF3E0D8-786E-43C0-B625-E6DDDB71EA44}" type="presParOf" srcId="{83A11953-E6D4-4B6C-8B75-AAE6FB13AD33}" destId="{BD490E52-25FE-4EE2-B7AA-F4C053539555}" srcOrd="7" destOrd="0" presId="urn:microsoft.com/office/officeart/2005/8/layout/default"/>
    <dgm:cxn modelId="{ED6D2319-5890-4749-BE34-33F2071F2D58}" type="presParOf" srcId="{83A11953-E6D4-4B6C-8B75-AAE6FB13AD33}" destId="{E15B17FE-22CF-4754-9407-1E97A308DDB8}" srcOrd="8" destOrd="0" presId="urn:microsoft.com/office/officeart/2005/8/layout/default"/>
    <dgm:cxn modelId="{AC96E16B-A5D4-40D5-873C-45BAF88A8E34}" type="presParOf" srcId="{83A11953-E6D4-4B6C-8B75-AAE6FB13AD33}" destId="{C35E9755-81C8-49CB-8654-03367F6F5351}" srcOrd="9" destOrd="0" presId="urn:microsoft.com/office/officeart/2005/8/layout/default"/>
    <dgm:cxn modelId="{3C262213-590D-45A5-8673-3D715E37DAC5}" type="presParOf" srcId="{83A11953-E6D4-4B6C-8B75-AAE6FB13AD33}" destId="{C5C26F5A-2F4F-4E43-8ABF-99E7E022D795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1F9AA-1D9B-4DFA-99D2-6A4ED268DEC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A34BC1A-D76D-41D9-AF4B-DC5BB4D2DD78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20-30 sec </a:t>
          </a:r>
        </a:p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Flash Mix </a:t>
          </a:r>
        </a:p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(200 RPM)</a:t>
          </a:r>
        </a:p>
      </dgm:t>
    </dgm:pt>
    <dgm:pt modelId="{5387DCC3-830F-469B-B338-05EDECA7CCCC}" type="parTrans" cxnId="{604F3C36-C572-431F-858A-FF3623C43909}">
      <dgm:prSet/>
      <dgm:spPr/>
      <dgm:t>
        <a:bodyPr/>
        <a:lstStyle/>
        <a:p>
          <a:endParaRPr lang="en-US"/>
        </a:p>
      </dgm:t>
    </dgm:pt>
    <dgm:pt modelId="{27D7DA4A-1657-482F-A85B-B09F437A35FE}" type="sibTrans" cxnId="{604F3C36-C572-431F-858A-FF3623C43909}">
      <dgm:prSet/>
      <dgm:spPr/>
      <dgm:t>
        <a:bodyPr/>
        <a:lstStyle/>
        <a:p>
          <a:endParaRPr lang="en-US"/>
        </a:p>
      </dgm:t>
    </dgm:pt>
    <dgm:pt modelId="{9B2688CD-9EF2-4AB0-964A-06D064B82C81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5 minutes </a:t>
          </a:r>
        </a:p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Floc Mix </a:t>
          </a:r>
        </a:p>
        <a:p>
          <a:pPr>
            <a:spcAft>
              <a:spcPts val="6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(20-30 RPM)</a:t>
          </a:r>
        </a:p>
      </dgm:t>
    </dgm:pt>
    <dgm:pt modelId="{BA1BB4BD-B52F-4B9E-A6D4-900281A6B732}" type="parTrans" cxnId="{E748A473-D734-4596-B709-736B8ADBBCAC}">
      <dgm:prSet/>
      <dgm:spPr/>
      <dgm:t>
        <a:bodyPr/>
        <a:lstStyle/>
        <a:p>
          <a:endParaRPr lang="en-US"/>
        </a:p>
      </dgm:t>
    </dgm:pt>
    <dgm:pt modelId="{D8AF272A-1876-4C3D-9D50-F6209375CA00}" type="sibTrans" cxnId="{E748A473-D734-4596-B709-736B8ADBBCAC}">
      <dgm:prSet/>
      <dgm:spPr/>
      <dgm:t>
        <a:bodyPr/>
        <a:lstStyle/>
        <a:p>
          <a:endParaRPr lang="en-US"/>
        </a:p>
      </dgm:t>
    </dgm:pt>
    <dgm:pt modelId="{B4ECBECC-238B-4F7B-BB40-091822882639}" type="pres">
      <dgm:prSet presAssocID="{1181F9AA-1D9B-4DFA-99D2-6A4ED268DECF}" presName="linear" presStyleCnt="0">
        <dgm:presLayoutVars>
          <dgm:animLvl val="lvl"/>
          <dgm:resizeHandles val="exact"/>
        </dgm:presLayoutVars>
      </dgm:prSet>
      <dgm:spPr/>
    </dgm:pt>
    <dgm:pt modelId="{54D45418-3672-4716-B388-3F8C3E873D41}" type="pres">
      <dgm:prSet presAssocID="{6A34BC1A-D76D-41D9-AF4B-DC5BB4D2DD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79DA09-4149-4448-B4C3-91D11E605773}" type="pres">
      <dgm:prSet presAssocID="{27D7DA4A-1657-482F-A85B-B09F437A35FE}" presName="spacer" presStyleCnt="0"/>
      <dgm:spPr/>
    </dgm:pt>
    <dgm:pt modelId="{F115A59A-7D50-41FA-A755-7BC734166B01}" type="pres">
      <dgm:prSet presAssocID="{9B2688CD-9EF2-4AB0-964A-06D064B82C8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04F3C36-C572-431F-858A-FF3623C43909}" srcId="{1181F9AA-1D9B-4DFA-99D2-6A4ED268DECF}" destId="{6A34BC1A-D76D-41D9-AF4B-DC5BB4D2DD78}" srcOrd="0" destOrd="0" parTransId="{5387DCC3-830F-469B-B338-05EDECA7CCCC}" sibTransId="{27D7DA4A-1657-482F-A85B-B09F437A35FE}"/>
    <dgm:cxn modelId="{61B96471-0A1B-49C9-A0C7-21A9EEF586E5}" type="presOf" srcId="{6A34BC1A-D76D-41D9-AF4B-DC5BB4D2DD78}" destId="{54D45418-3672-4716-B388-3F8C3E873D41}" srcOrd="0" destOrd="0" presId="urn:microsoft.com/office/officeart/2005/8/layout/vList2"/>
    <dgm:cxn modelId="{E748A473-D734-4596-B709-736B8ADBBCAC}" srcId="{1181F9AA-1D9B-4DFA-99D2-6A4ED268DECF}" destId="{9B2688CD-9EF2-4AB0-964A-06D064B82C81}" srcOrd="1" destOrd="0" parTransId="{BA1BB4BD-B52F-4B9E-A6D4-900281A6B732}" sibTransId="{D8AF272A-1876-4C3D-9D50-F6209375CA00}"/>
    <dgm:cxn modelId="{AC4CF786-E6BA-4A1D-BFF9-3EBC0A87DFEC}" type="presOf" srcId="{1181F9AA-1D9B-4DFA-99D2-6A4ED268DECF}" destId="{B4ECBECC-238B-4F7B-BB40-091822882639}" srcOrd="0" destOrd="0" presId="urn:microsoft.com/office/officeart/2005/8/layout/vList2"/>
    <dgm:cxn modelId="{3691C6BB-1B51-45FA-98CC-75042B792F34}" type="presOf" srcId="{9B2688CD-9EF2-4AB0-964A-06D064B82C81}" destId="{F115A59A-7D50-41FA-A755-7BC734166B01}" srcOrd="0" destOrd="0" presId="urn:microsoft.com/office/officeart/2005/8/layout/vList2"/>
    <dgm:cxn modelId="{DB469AF6-6F3A-4001-A6E9-DB8836EFF6EA}" type="presParOf" srcId="{B4ECBECC-238B-4F7B-BB40-091822882639}" destId="{54D45418-3672-4716-B388-3F8C3E873D41}" srcOrd="0" destOrd="0" presId="urn:microsoft.com/office/officeart/2005/8/layout/vList2"/>
    <dgm:cxn modelId="{0D5A41CD-A9E2-4BB2-86FC-56C5B2C9682F}" type="presParOf" srcId="{B4ECBECC-238B-4F7B-BB40-091822882639}" destId="{7479DA09-4149-4448-B4C3-91D11E605773}" srcOrd="1" destOrd="0" presId="urn:microsoft.com/office/officeart/2005/8/layout/vList2"/>
    <dgm:cxn modelId="{07F74865-E511-46C0-95BD-C7BD3D9F8F70}" type="presParOf" srcId="{B4ECBECC-238B-4F7B-BB40-091822882639}" destId="{F115A59A-7D50-41FA-A755-7BC734166B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FBC5F-8C2E-4410-A305-ED6AC615881D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B26CC29-D921-45E6-BC87-2EB7839E94B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Keep it Simple</a:t>
          </a:r>
        </a:p>
      </dgm:t>
    </dgm:pt>
    <dgm:pt modelId="{86015FCA-9FAE-4CDF-8BFA-CC22145B1862}" type="parTrans" cxnId="{BFE9F294-22F3-474F-9D67-880A0C3EF4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CAA6C-D028-496D-A049-5ED941000474}" type="sibTrans" cxnId="{BFE9F294-22F3-474F-9D67-880A0C3EF4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57256-8C59-429A-8BD8-45CF69362ABB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Don’t obsess in trying to model jar testing with plant mixing energies and contact times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FE37A8-4A71-4FC3-96B3-71F4652917AA}" type="parTrans" cxnId="{430EED3B-5797-45E9-9E65-14F243D033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C1117-6C5C-4339-9F88-E03C3A9EC4BE}" type="sibTrans" cxnId="{430EED3B-5797-45E9-9E65-14F243D033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C0043-51D6-49D6-A970-97D0FA1B1BF9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Goal is to mix the chemical and form a floc (fast/slow mixing)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B608B-1DD2-4CCB-BF72-F37C406A82C3}" type="parTrans" cxnId="{BAE42FE3-B6D4-4E3C-8D25-1B178EEA40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54C6A-C082-4225-BD0C-6557783E86E2}" type="sibTrans" cxnId="{BAE42FE3-B6D4-4E3C-8D25-1B178EEA40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038C3-FEF1-42F2-B3EF-271C5CB94AC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Measurements</a:t>
          </a:r>
        </a:p>
      </dgm:t>
    </dgm:pt>
    <dgm:pt modelId="{5B510ED0-322C-4617-887F-7B65BCD41ACA}" type="parTrans" cxnId="{2C07AC0D-B9D2-4ED6-9E37-7F8C6CE09C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FBD3B-607E-4798-86F2-82C5C05BECE3}" type="sibTrans" cxnId="{2C07AC0D-B9D2-4ED6-9E37-7F8C6CE09C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7FF54E-5159-48A2-907D-212926A631C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Filtrate: NTU </a:t>
          </a:r>
        </a:p>
        <a:p>
          <a:pPr>
            <a:spcAft>
              <a:spcPts val="0"/>
            </a:spcAft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and %UVT/UVA,  Settled NTU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8E848-CF3D-4191-BF05-2388640CD664}" type="parTrans" cxnId="{00C89E8A-0E7D-4659-98A3-0D1F4BDBE9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A4729-19B2-4DD3-A0FB-42F16DA3BDF5}" type="sibTrans" cxnId="{00C89E8A-0E7D-4659-98A3-0D1F4BDBE9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DCCC8-A1D4-4849-B649-946F33BACEB1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Don’t rely on visual floc formation and settleability as optimum dose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0B541D-2367-49EB-9290-0E3E7E1510B1}" type="parTrans" cxnId="{2538DC87-370A-445D-9DA6-94885CF2B4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FB3B4-4A42-44AE-8ED7-DE88C23C456A}" type="sibTrans" cxnId="{2538DC87-370A-445D-9DA6-94885CF2B4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26F53-A978-4D4A-AF3E-961D8B4B93C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gm:t>
    </dgm:pt>
    <dgm:pt modelId="{104981F1-58B6-4DF0-AB80-17D4A28E1E5A}" type="parTrans" cxnId="{51FCB693-D233-4F74-98C5-02ABB36FDC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32463-F347-42C5-8F27-CB5EC513DA06}" type="sibTrans" cxnId="{51FCB693-D233-4F74-98C5-02ABB36FDC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510AE-7D78-4D2C-8CB9-E05CF39729AD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Evaluate results and determine next course of action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39FC8-E87E-4C21-A543-1A72D7FDC3F1}" type="parTrans" cxnId="{6B31D3A6-E923-4014-86A6-1281A11907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F7A0F-6035-474D-AAAE-6B4BB751F23B}" type="sibTrans" cxnId="{6B31D3A6-E923-4014-86A6-1281A11907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6028D-3CE7-435D-9789-1EE8C7EDE76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Repeat</a:t>
          </a:r>
        </a:p>
      </dgm:t>
    </dgm:pt>
    <dgm:pt modelId="{66B97B8C-619B-478B-9E3B-9E8461806F6F}" type="parTrans" cxnId="{F824DD21-0A47-4E7B-AC84-C7EB28B80B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14ACA-9BC0-4B31-9FF9-705DA02E571F}" type="sibTrans" cxnId="{F824DD21-0A47-4E7B-AC84-C7EB28B80B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E665B-3090-4C06-BF70-DB429690F810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Once optimum coagulant and dose are found, repeat test for confirmation.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3A0C1-3408-4D67-A34B-6DBDF1DC0BE7}" type="parTrans" cxnId="{87F41B21-FB00-4806-AF76-31834F072B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66EE10-4331-4A68-91F0-3F41C2E93503}" type="sibTrans" cxnId="{87F41B21-FB00-4806-AF76-31834F072B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FD5AE-793E-4703-87EC-E399002B86B9}">
      <dgm:prSet custT="1"/>
      <dgm:spPr/>
      <dgm:t>
        <a:bodyPr/>
        <a:lstStyle/>
        <a:p>
          <a:pPr>
            <a:spcAft>
              <a:spcPct val="15000"/>
            </a:spcAft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5A476-D6DF-4367-B556-CB5C89C75051}" type="parTrans" cxnId="{793A92E0-E6B0-4543-8FEF-837389B506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61D12-B676-4ED7-81B0-57CA106C4631}" type="sibTrans" cxnId="{793A92E0-E6B0-4543-8FEF-837389B506E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7D39A-D01A-4C51-A4CA-56D147F16122}" type="pres">
      <dgm:prSet presAssocID="{BA1FBC5F-8C2E-4410-A305-ED6AC615881D}" presName="Name0" presStyleCnt="0">
        <dgm:presLayoutVars>
          <dgm:dir/>
          <dgm:animLvl val="lvl"/>
          <dgm:resizeHandles val="exact"/>
        </dgm:presLayoutVars>
      </dgm:prSet>
      <dgm:spPr/>
    </dgm:pt>
    <dgm:pt modelId="{41C0C94D-65BC-4EC2-8B59-280BC71B574D}" type="pres">
      <dgm:prSet presAssocID="{AB26CC29-D921-45E6-BC87-2EB7839E94B9}" presName="composite" presStyleCnt="0"/>
      <dgm:spPr/>
    </dgm:pt>
    <dgm:pt modelId="{21209EF7-33C3-4933-8B98-37C89C7429AC}" type="pres">
      <dgm:prSet presAssocID="{AB26CC29-D921-45E6-BC87-2EB7839E94B9}" presName="parTx" presStyleLbl="alignNode1" presStyleIdx="0" presStyleCnt="4">
        <dgm:presLayoutVars>
          <dgm:chMax val="0"/>
          <dgm:chPref val="0"/>
        </dgm:presLayoutVars>
      </dgm:prSet>
      <dgm:spPr/>
    </dgm:pt>
    <dgm:pt modelId="{D2F85149-6044-40C8-8029-7CFAE9A641FD}" type="pres">
      <dgm:prSet presAssocID="{AB26CC29-D921-45E6-BC87-2EB7839E94B9}" presName="desTx" presStyleLbl="alignAccFollowNode1" presStyleIdx="0" presStyleCnt="4">
        <dgm:presLayoutVars/>
      </dgm:prSet>
      <dgm:spPr/>
    </dgm:pt>
    <dgm:pt modelId="{4947DE93-B87A-48BA-80BC-95854AA33C97}" type="pres">
      <dgm:prSet presAssocID="{00CCAA6C-D028-496D-A049-5ED941000474}" presName="space" presStyleCnt="0"/>
      <dgm:spPr/>
    </dgm:pt>
    <dgm:pt modelId="{838226DF-1B5F-44EF-8093-0C19C55A7147}" type="pres">
      <dgm:prSet presAssocID="{244038C3-FEF1-42F2-B3EF-271C5CB94ACE}" presName="composite" presStyleCnt="0"/>
      <dgm:spPr/>
    </dgm:pt>
    <dgm:pt modelId="{505740CA-EAFE-4D76-B538-F7B3B433DDDE}" type="pres">
      <dgm:prSet presAssocID="{244038C3-FEF1-42F2-B3EF-271C5CB94ACE}" presName="parTx" presStyleLbl="alignNode1" presStyleIdx="1" presStyleCnt="4">
        <dgm:presLayoutVars>
          <dgm:chMax val="0"/>
          <dgm:chPref val="0"/>
        </dgm:presLayoutVars>
      </dgm:prSet>
      <dgm:spPr/>
    </dgm:pt>
    <dgm:pt modelId="{F2EAD854-314A-4894-A343-2DF38A80F0E1}" type="pres">
      <dgm:prSet presAssocID="{244038C3-FEF1-42F2-B3EF-271C5CB94ACE}" presName="desTx" presStyleLbl="alignAccFollowNode1" presStyleIdx="1" presStyleCnt="4">
        <dgm:presLayoutVars/>
      </dgm:prSet>
      <dgm:spPr/>
    </dgm:pt>
    <dgm:pt modelId="{0602CFEF-F933-4049-A859-FC4CFF75FEC5}" type="pres">
      <dgm:prSet presAssocID="{9D7FBD3B-607E-4798-86F2-82C5C05BECE3}" presName="space" presStyleCnt="0"/>
      <dgm:spPr/>
    </dgm:pt>
    <dgm:pt modelId="{C1820877-CB43-4D60-830C-4654826C15AD}" type="pres">
      <dgm:prSet presAssocID="{96726F53-A978-4D4A-AF3E-961D8B4B93CF}" presName="composite" presStyleCnt="0"/>
      <dgm:spPr/>
    </dgm:pt>
    <dgm:pt modelId="{18740BA6-0444-4943-83E4-D5D6AD4F0F76}" type="pres">
      <dgm:prSet presAssocID="{96726F53-A978-4D4A-AF3E-961D8B4B93CF}" presName="parTx" presStyleLbl="alignNode1" presStyleIdx="2" presStyleCnt="4">
        <dgm:presLayoutVars>
          <dgm:chMax val="0"/>
          <dgm:chPref val="0"/>
        </dgm:presLayoutVars>
      </dgm:prSet>
      <dgm:spPr/>
    </dgm:pt>
    <dgm:pt modelId="{C941A9E1-464D-4649-9A99-F3CB46663E1A}" type="pres">
      <dgm:prSet presAssocID="{96726F53-A978-4D4A-AF3E-961D8B4B93CF}" presName="desTx" presStyleLbl="alignAccFollowNode1" presStyleIdx="2" presStyleCnt="4">
        <dgm:presLayoutVars/>
      </dgm:prSet>
      <dgm:spPr/>
    </dgm:pt>
    <dgm:pt modelId="{6022183E-EBDB-44F9-99C7-8E73D354D320}" type="pres">
      <dgm:prSet presAssocID="{6F432463-F347-42C5-8F27-CB5EC513DA06}" presName="space" presStyleCnt="0"/>
      <dgm:spPr/>
    </dgm:pt>
    <dgm:pt modelId="{FB88E46E-0C9B-4BB0-AA7B-F92ACF170732}" type="pres">
      <dgm:prSet presAssocID="{8126028D-3CE7-435D-9789-1EE8C7EDE767}" presName="composite" presStyleCnt="0"/>
      <dgm:spPr/>
    </dgm:pt>
    <dgm:pt modelId="{D84DBEB6-06A3-4AFD-9B6D-88EE20833955}" type="pres">
      <dgm:prSet presAssocID="{8126028D-3CE7-435D-9789-1EE8C7EDE767}" presName="parTx" presStyleLbl="alignNode1" presStyleIdx="3" presStyleCnt="4">
        <dgm:presLayoutVars>
          <dgm:chMax val="0"/>
          <dgm:chPref val="0"/>
        </dgm:presLayoutVars>
      </dgm:prSet>
      <dgm:spPr/>
    </dgm:pt>
    <dgm:pt modelId="{9CF51501-A483-4813-8E1F-134A03680080}" type="pres">
      <dgm:prSet presAssocID="{8126028D-3CE7-435D-9789-1EE8C7EDE767}" presName="desTx" presStyleLbl="alignAccFollowNode1" presStyleIdx="3" presStyleCnt="4">
        <dgm:presLayoutVars/>
      </dgm:prSet>
      <dgm:spPr/>
    </dgm:pt>
  </dgm:ptLst>
  <dgm:cxnLst>
    <dgm:cxn modelId="{2C07AC0D-B9D2-4ED6-9E37-7F8C6CE09C73}" srcId="{BA1FBC5F-8C2E-4410-A305-ED6AC615881D}" destId="{244038C3-FEF1-42F2-B3EF-271C5CB94ACE}" srcOrd="1" destOrd="0" parTransId="{5B510ED0-322C-4617-887F-7B65BCD41ACA}" sibTransId="{9D7FBD3B-607E-4798-86F2-82C5C05BECE3}"/>
    <dgm:cxn modelId="{D9CF4D17-D0A1-493A-990A-D6DE99466C9F}" type="presOf" srcId="{1A7C0043-51D6-49D6-A970-97D0FA1B1BF9}" destId="{D2F85149-6044-40C8-8029-7CFAE9A641FD}" srcOrd="0" destOrd="1" presId="urn:microsoft.com/office/officeart/2016/7/layout/HorizontalActionList"/>
    <dgm:cxn modelId="{87F41B21-FB00-4806-AF76-31834F072B75}" srcId="{8126028D-3CE7-435D-9789-1EE8C7EDE767}" destId="{60DE665B-3090-4C06-BF70-DB429690F810}" srcOrd="0" destOrd="0" parTransId="{5AE3A0C1-3408-4D67-A34B-6DBDF1DC0BE7}" sibTransId="{E366EE10-4331-4A68-91F0-3F41C2E93503}"/>
    <dgm:cxn modelId="{F824DD21-0A47-4E7B-AC84-C7EB28B80BB2}" srcId="{BA1FBC5F-8C2E-4410-A305-ED6AC615881D}" destId="{8126028D-3CE7-435D-9789-1EE8C7EDE767}" srcOrd="3" destOrd="0" parTransId="{66B97B8C-619B-478B-9E3B-9E8461806F6F}" sibTransId="{28814ACA-9BC0-4B31-9FF9-705DA02E571F}"/>
    <dgm:cxn modelId="{430EED3B-5797-45E9-9E65-14F243D03338}" srcId="{AB26CC29-D921-45E6-BC87-2EB7839E94B9}" destId="{19E57256-8C59-429A-8BD8-45CF69362ABB}" srcOrd="0" destOrd="0" parTransId="{EDFE37A8-4A71-4FC3-96B3-71F4652917AA}" sibTransId="{F68C1117-6C5C-4339-9F88-E03C3A9EC4BE}"/>
    <dgm:cxn modelId="{B9FAE05D-1034-4D56-9221-FDA636A2442B}" type="presOf" srcId="{AB26CC29-D921-45E6-BC87-2EB7839E94B9}" destId="{21209EF7-33C3-4933-8B98-37C89C7429AC}" srcOrd="0" destOrd="0" presId="urn:microsoft.com/office/officeart/2016/7/layout/HorizontalActionList"/>
    <dgm:cxn modelId="{A7EAD84F-A4EA-44AA-8D84-C14FCE84D23C}" type="presOf" srcId="{8126028D-3CE7-435D-9789-1EE8C7EDE767}" destId="{D84DBEB6-06A3-4AFD-9B6D-88EE20833955}" srcOrd="0" destOrd="0" presId="urn:microsoft.com/office/officeart/2016/7/layout/HorizontalActionList"/>
    <dgm:cxn modelId="{69A81E7A-9651-47E1-BC44-47744BBFB789}" type="presOf" srcId="{732510AE-7D78-4D2C-8CB9-E05CF39729AD}" destId="{C941A9E1-464D-4649-9A99-F3CB46663E1A}" srcOrd="0" destOrd="0" presId="urn:microsoft.com/office/officeart/2016/7/layout/HorizontalActionList"/>
    <dgm:cxn modelId="{2538DC87-370A-445D-9DA6-94885CF2B481}" srcId="{244038C3-FEF1-42F2-B3EF-271C5CB94ACE}" destId="{3AEDCCC8-A1D4-4849-B649-946F33BACEB1}" srcOrd="1" destOrd="0" parTransId="{F30B541D-2367-49EB-9290-0E3E7E1510B1}" sibTransId="{C1CFB3B4-4A42-44AE-8ED7-DE88C23C456A}"/>
    <dgm:cxn modelId="{00C89E8A-0E7D-4659-98A3-0D1F4BDBE92E}" srcId="{244038C3-FEF1-42F2-B3EF-271C5CB94ACE}" destId="{5A7FF54E-5159-48A2-907D-212926A631C4}" srcOrd="0" destOrd="0" parTransId="{2288E848-CF3D-4191-BF05-2388640CD664}" sibTransId="{ACFA4729-19B2-4DD3-A0FB-42F16DA3BDF5}"/>
    <dgm:cxn modelId="{D8E09891-7C3A-4457-B061-294D3057E080}" type="presOf" srcId="{96726F53-A978-4D4A-AF3E-961D8B4B93CF}" destId="{18740BA6-0444-4943-83E4-D5D6AD4F0F76}" srcOrd="0" destOrd="0" presId="urn:microsoft.com/office/officeart/2016/7/layout/HorizontalActionList"/>
    <dgm:cxn modelId="{51FCB693-D233-4F74-98C5-02ABB36FDCCB}" srcId="{BA1FBC5F-8C2E-4410-A305-ED6AC615881D}" destId="{96726F53-A978-4D4A-AF3E-961D8B4B93CF}" srcOrd="2" destOrd="0" parTransId="{104981F1-58B6-4DF0-AB80-17D4A28E1E5A}" sibTransId="{6F432463-F347-42C5-8F27-CB5EC513DA06}"/>
    <dgm:cxn modelId="{BFE9F294-22F3-474F-9D67-880A0C3EF4CF}" srcId="{BA1FBC5F-8C2E-4410-A305-ED6AC615881D}" destId="{AB26CC29-D921-45E6-BC87-2EB7839E94B9}" srcOrd="0" destOrd="0" parTransId="{86015FCA-9FAE-4CDF-8BFA-CC22145B1862}" sibTransId="{00CCAA6C-D028-496D-A049-5ED941000474}"/>
    <dgm:cxn modelId="{6B31D3A6-E923-4014-86A6-1281A11907F6}" srcId="{96726F53-A978-4D4A-AF3E-961D8B4B93CF}" destId="{732510AE-7D78-4D2C-8CB9-E05CF39729AD}" srcOrd="0" destOrd="0" parTransId="{9B839FC8-E87E-4C21-A543-1A72D7FDC3F1}" sibTransId="{BEBF7A0F-6035-474D-AAAE-6B4BB751F23B}"/>
    <dgm:cxn modelId="{9ED89FB0-A623-428F-8E18-CEF684B9D94C}" type="presOf" srcId="{244038C3-FEF1-42F2-B3EF-271C5CB94ACE}" destId="{505740CA-EAFE-4D76-B538-F7B3B433DDDE}" srcOrd="0" destOrd="0" presId="urn:microsoft.com/office/officeart/2016/7/layout/HorizontalActionList"/>
    <dgm:cxn modelId="{63FAF5B1-ABAC-4B39-89C2-AB45D6C53676}" type="presOf" srcId="{5A7FF54E-5159-48A2-907D-212926A631C4}" destId="{F2EAD854-314A-4894-A343-2DF38A80F0E1}" srcOrd="0" destOrd="0" presId="urn:microsoft.com/office/officeart/2016/7/layout/HorizontalActionList"/>
    <dgm:cxn modelId="{84D82EC0-13C6-4DA0-ABD6-91BB97989337}" type="presOf" srcId="{60DE665B-3090-4C06-BF70-DB429690F810}" destId="{9CF51501-A483-4813-8E1F-134A03680080}" srcOrd="0" destOrd="0" presId="urn:microsoft.com/office/officeart/2016/7/layout/HorizontalActionList"/>
    <dgm:cxn modelId="{167FF5DF-C2DA-466E-9195-684A3FFF7F6E}" type="presOf" srcId="{91BFD5AE-793E-4703-87EC-E399002B86B9}" destId="{F2EAD854-314A-4894-A343-2DF38A80F0E1}" srcOrd="0" destOrd="1" presId="urn:microsoft.com/office/officeart/2016/7/layout/HorizontalActionList"/>
    <dgm:cxn modelId="{793A92E0-E6B0-4543-8FEF-837389B506E4}" srcId="{5A7FF54E-5159-48A2-907D-212926A631C4}" destId="{91BFD5AE-793E-4703-87EC-E399002B86B9}" srcOrd="0" destOrd="0" parTransId="{5395A476-D6DF-4367-B556-CB5C89C75051}" sibTransId="{A5461D12-B676-4ED7-81B0-57CA106C4631}"/>
    <dgm:cxn modelId="{23A7B3E0-4C50-4F90-82F0-97D75E665727}" type="presOf" srcId="{3AEDCCC8-A1D4-4849-B649-946F33BACEB1}" destId="{F2EAD854-314A-4894-A343-2DF38A80F0E1}" srcOrd="0" destOrd="2" presId="urn:microsoft.com/office/officeart/2016/7/layout/HorizontalActionList"/>
    <dgm:cxn modelId="{BAE42FE3-B6D4-4E3C-8D25-1B178EEA4020}" srcId="{AB26CC29-D921-45E6-BC87-2EB7839E94B9}" destId="{1A7C0043-51D6-49D6-A970-97D0FA1B1BF9}" srcOrd="1" destOrd="0" parTransId="{D41B608B-1DD2-4CCB-BF72-F37C406A82C3}" sibTransId="{00154C6A-C082-4225-BD0C-6557783E86E2}"/>
    <dgm:cxn modelId="{D1FA61F2-70D0-4A86-A223-A427984DBD27}" type="presOf" srcId="{19E57256-8C59-429A-8BD8-45CF69362ABB}" destId="{D2F85149-6044-40C8-8029-7CFAE9A641FD}" srcOrd="0" destOrd="0" presId="urn:microsoft.com/office/officeart/2016/7/layout/HorizontalActionList"/>
    <dgm:cxn modelId="{42BCF6F2-48ED-4B19-B087-CCD0F8F00030}" type="presOf" srcId="{BA1FBC5F-8C2E-4410-A305-ED6AC615881D}" destId="{B917D39A-D01A-4C51-A4CA-56D147F16122}" srcOrd="0" destOrd="0" presId="urn:microsoft.com/office/officeart/2016/7/layout/HorizontalActionList"/>
    <dgm:cxn modelId="{BF6EE4BC-3FAA-4255-AE81-B3EB91D8A54D}" type="presParOf" srcId="{B917D39A-D01A-4C51-A4CA-56D147F16122}" destId="{41C0C94D-65BC-4EC2-8B59-280BC71B574D}" srcOrd="0" destOrd="0" presId="urn:microsoft.com/office/officeart/2016/7/layout/HorizontalActionList"/>
    <dgm:cxn modelId="{A53602FC-BB19-4136-8108-0C350C7729A9}" type="presParOf" srcId="{41C0C94D-65BC-4EC2-8B59-280BC71B574D}" destId="{21209EF7-33C3-4933-8B98-37C89C7429AC}" srcOrd="0" destOrd="0" presId="urn:microsoft.com/office/officeart/2016/7/layout/HorizontalActionList"/>
    <dgm:cxn modelId="{1C25BD55-AD90-46BB-A859-9A03E8B52A2C}" type="presParOf" srcId="{41C0C94D-65BC-4EC2-8B59-280BC71B574D}" destId="{D2F85149-6044-40C8-8029-7CFAE9A641FD}" srcOrd="1" destOrd="0" presId="urn:microsoft.com/office/officeart/2016/7/layout/HorizontalActionList"/>
    <dgm:cxn modelId="{DDB33771-0CB5-4F86-9095-8CAE85C51BD9}" type="presParOf" srcId="{B917D39A-D01A-4C51-A4CA-56D147F16122}" destId="{4947DE93-B87A-48BA-80BC-95854AA33C97}" srcOrd="1" destOrd="0" presId="urn:microsoft.com/office/officeart/2016/7/layout/HorizontalActionList"/>
    <dgm:cxn modelId="{BC6A1EA8-F8E4-4E7D-AE48-931D9C509ED9}" type="presParOf" srcId="{B917D39A-D01A-4C51-A4CA-56D147F16122}" destId="{838226DF-1B5F-44EF-8093-0C19C55A7147}" srcOrd="2" destOrd="0" presId="urn:microsoft.com/office/officeart/2016/7/layout/HorizontalActionList"/>
    <dgm:cxn modelId="{BDC91C02-2B8C-4F83-BA7C-61CE52AE1EB3}" type="presParOf" srcId="{838226DF-1B5F-44EF-8093-0C19C55A7147}" destId="{505740CA-EAFE-4D76-B538-F7B3B433DDDE}" srcOrd="0" destOrd="0" presId="urn:microsoft.com/office/officeart/2016/7/layout/HorizontalActionList"/>
    <dgm:cxn modelId="{6C4A4C71-B2AA-4B47-A587-71CDE962CDF7}" type="presParOf" srcId="{838226DF-1B5F-44EF-8093-0C19C55A7147}" destId="{F2EAD854-314A-4894-A343-2DF38A80F0E1}" srcOrd="1" destOrd="0" presId="urn:microsoft.com/office/officeart/2016/7/layout/HorizontalActionList"/>
    <dgm:cxn modelId="{572D54C3-F083-4D4F-B96C-B506939D86F6}" type="presParOf" srcId="{B917D39A-D01A-4C51-A4CA-56D147F16122}" destId="{0602CFEF-F933-4049-A859-FC4CFF75FEC5}" srcOrd="3" destOrd="0" presId="urn:microsoft.com/office/officeart/2016/7/layout/HorizontalActionList"/>
    <dgm:cxn modelId="{B9B2DDEC-5BA4-4B70-94B3-89E6468B8B61}" type="presParOf" srcId="{B917D39A-D01A-4C51-A4CA-56D147F16122}" destId="{C1820877-CB43-4D60-830C-4654826C15AD}" srcOrd="4" destOrd="0" presId="urn:microsoft.com/office/officeart/2016/7/layout/HorizontalActionList"/>
    <dgm:cxn modelId="{FC3188AE-25FD-4F12-9EBB-8FA97A315F18}" type="presParOf" srcId="{C1820877-CB43-4D60-830C-4654826C15AD}" destId="{18740BA6-0444-4943-83E4-D5D6AD4F0F76}" srcOrd="0" destOrd="0" presId="urn:microsoft.com/office/officeart/2016/7/layout/HorizontalActionList"/>
    <dgm:cxn modelId="{1428F16D-85DC-441C-9452-4719B1FB25BA}" type="presParOf" srcId="{C1820877-CB43-4D60-830C-4654826C15AD}" destId="{C941A9E1-464D-4649-9A99-F3CB46663E1A}" srcOrd="1" destOrd="0" presId="urn:microsoft.com/office/officeart/2016/7/layout/HorizontalActionList"/>
    <dgm:cxn modelId="{3F6D97D1-D154-4F74-8B53-7FE4A0F25288}" type="presParOf" srcId="{B917D39A-D01A-4C51-A4CA-56D147F16122}" destId="{6022183E-EBDB-44F9-99C7-8E73D354D320}" srcOrd="5" destOrd="0" presId="urn:microsoft.com/office/officeart/2016/7/layout/HorizontalActionList"/>
    <dgm:cxn modelId="{5A04E903-4237-4AB1-A9EC-574D746C2DF6}" type="presParOf" srcId="{B917D39A-D01A-4C51-A4CA-56D147F16122}" destId="{FB88E46E-0C9B-4BB0-AA7B-F92ACF170732}" srcOrd="6" destOrd="0" presId="urn:microsoft.com/office/officeart/2016/7/layout/HorizontalActionList"/>
    <dgm:cxn modelId="{75604C90-5454-4B75-9A35-3A9C67E119C9}" type="presParOf" srcId="{FB88E46E-0C9B-4BB0-AA7B-F92ACF170732}" destId="{D84DBEB6-06A3-4AFD-9B6D-88EE20833955}" srcOrd="0" destOrd="0" presId="urn:microsoft.com/office/officeart/2016/7/layout/HorizontalActionList"/>
    <dgm:cxn modelId="{A09C5CE6-39A0-4540-BF05-F7196A242FFB}" type="presParOf" srcId="{FB88E46E-0C9B-4BB0-AA7B-F92ACF170732}" destId="{9CF51501-A483-4813-8E1F-134A0368008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84EC9-ED58-4FD0-883B-81B9057ED6D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(24) 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Conventional Treatment Plants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0" y="39687"/>
        <a:ext cx="3286125" cy="1971675"/>
      </dsp:txXfrm>
    </dsp:sp>
    <dsp:sp modelId="{D9501A91-FB82-47D8-8A9C-85BC0554C8C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(3)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Direct Filtration Plants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3614737" y="39687"/>
        <a:ext cx="3286125" cy="1971675"/>
      </dsp:txXfrm>
    </dsp:sp>
    <dsp:sp modelId="{DA5588D8-85C2-49BF-9898-2CC8C504176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(2)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Dissolved Air Flotation (DAF) 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Membrane Filtration</a:t>
          </a:r>
        </a:p>
      </dsp:txBody>
      <dsp:txXfrm>
        <a:off x="7229475" y="39687"/>
        <a:ext cx="3286125" cy="1971675"/>
      </dsp:txXfrm>
    </dsp:sp>
    <dsp:sp modelId="{8565D187-C2DE-46AF-AD4B-B3C5FF85B918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(10)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Trident &amp; Roberts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Absorption/Contact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sp:txBody>
      <dsp:txXfrm>
        <a:off x="0" y="2339975"/>
        <a:ext cx="3286125" cy="1971675"/>
      </dsp:txXfrm>
    </dsp:sp>
    <dsp:sp modelId="{E15B17FE-22CF-4754-9407-1E97A308DDB8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(2)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Actifloc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(ballast sand)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Media Filtration</a:t>
          </a:r>
        </a:p>
      </dsp:txBody>
      <dsp:txXfrm>
        <a:off x="3614737" y="2339975"/>
        <a:ext cx="3286125" cy="1971675"/>
      </dsp:txXfrm>
    </dsp:sp>
    <dsp:sp modelId="{C5C26F5A-2F4F-4E43-8ABF-99E7E022D795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(10)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Alternative Technologies Roughing Contact Clarifier/Media Filtration &amp;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Inline Filtration</a:t>
          </a:r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45418-3672-4716-B388-3F8C3E873D41}">
      <dsp:nvSpPr>
        <dsp:cNvPr id="0" name=""/>
        <dsp:cNvSpPr/>
      </dsp:nvSpPr>
      <dsp:spPr>
        <a:xfrm>
          <a:off x="0" y="45143"/>
          <a:ext cx="5458215" cy="26395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700" kern="1200" dirty="0">
              <a:latin typeface="Arial" panose="020B0604020202020204" pitchFamily="34" charset="0"/>
              <a:cs typeface="Arial" panose="020B0604020202020204" pitchFamily="34" charset="0"/>
            </a:rPr>
            <a:t>20-30 sec </a:t>
          </a:r>
        </a:p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700" kern="1200" dirty="0">
              <a:latin typeface="Arial" panose="020B0604020202020204" pitchFamily="34" charset="0"/>
              <a:cs typeface="Arial" panose="020B0604020202020204" pitchFamily="34" charset="0"/>
            </a:rPr>
            <a:t>Flash Mix </a:t>
          </a:r>
        </a:p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700" kern="1200" dirty="0">
              <a:latin typeface="Arial" panose="020B0604020202020204" pitchFamily="34" charset="0"/>
              <a:cs typeface="Arial" panose="020B0604020202020204" pitchFamily="34" charset="0"/>
            </a:rPr>
            <a:t>(200 RPM)</a:t>
          </a:r>
        </a:p>
      </dsp:txBody>
      <dsp:txXfrm>
        <a:off x="128851" y="173994"/>
        <a:ext cx="5200513" cy="2381818"/>
      </dsp:txXfrm>
    </dsp:sp>
    <dsp:sp modelId="{F115A59A-7D50-41FA-A755-7BC734166B01}">
      <dsp:nvSpPr>
        <dsp:cNvPr id="0" name=""/>
        <dsp:cNvSpPr/>
      </dsp:nvSpPr>
      <dsp:spPr>
        <a:xfrm>
          <a:off x="0" y="2820023"/>
          <a:ext cx="5458215" cy="26395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700" kern="1200" dirty="0">
              <a:latin typeface="Arial" panose="020B0604020202020204" pitchFamily="34" charset="0"/>
              <a:cs typeface="Arial" panose="020B0604020202020204" pitchFamily="34" charset="0"/>
            </a:rPr>
            <a:t>5 minutes </a:t>
          </a:r>
        </a:p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700" kern="1200" dirty="0">
              <a:latin typeface="Arial" panose="020B0604020202020204" pitchFamily="34" charset="0"/>
              <a:cs typeface="Arial" panose="020B0604020202020204" pitchFamily="34" charset="0"/>
            </a:rPr>
            <a:t>Floc Mix </a:t>
          </a:r>
        </a:p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700" kern="1200" dirty="0">
              <a:latin typeface="Arial" panose="020B0604020202020204" pitchFamily="34" charset="0"/>
              <a:cs typeface="Arial" panose="020B0604020202020204" pitchFamily="34" charset="0"/>
            </a:rPr>
            <a:t>(20-30 RPM)</a:t>
          </a:r>
        </a:p>
      </dsp:txBody>
      <dsp:txXfrm>
        <a:off x="128851" y="2948874"/>
        <a:ext cx="5200513" cy="2381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EF7-33C3-4933-8B98-37C89C7429AC}">
      <dsp:nvSpPr>
        <dsp:cNvPr id="0" name=""/>
        <dsp:cNvSpPr/>
      </dsp:nvSpPr>
      <dsp:spPr>
        <a:xfrm>
          <a:off x="7438" y="292916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Keep it Simple</a:t>
          </a:r>
        </a:p>
      </dsp:txBody>
      <dsp:txXfrm>
        <a:off x="7438" y="292916"/>
        <a:ext cx="2544259" cy="763277"/>
      </dsp:txXfrm>
    </dsp:sp>
    <dsp:sp modelId="{D2F85149-6044-40C8-8029-7CFAE9A641FD}">
      <dsp:nvSpPr>
        <dsp:cNvPr id="0" name=""/>
        <dsp:cNvSpPr/>
      </dsp:nvSpPr>
      <dsp:spPr>
        <a:xfrm>
          <a:off x="7438" y="1056194"/>
          <a:ext cx="2544259" cy="30022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Don’t obsess in trying to model jar testing with plant mixing energies and contact times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Goal is to mix the chemical and form a floc (fast/slow mixing)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38" y="1056194"/>
        <a:ext cx="2544259" cy="3002227"/>
      </dsp:txXfrm>
    </dsp:sp>
    <dsp:sp modelId="{505740CA-EAFE-4D76-B538-F7B3B433DDDE}">
      <dsp:nvSpPr>
        <dsp:cNvPr id="0" name=""/>
        <dsp:cNvSpPr/>
      </dsp:nvSpPr>
      <dsp:spPr>
        <a:xfrm>
          <a:off x="2659592" y="292916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Measurements</a:t>
          </a:r>
        </a:p>
      </dsp:txBody>
      <dsp:txXfrm>
        <a:off x="2659592" y="292916"/>
        <a:ext cx="2544259" cy="763277"/>
      </dsp:txXfrm>
    </dsp:sp>
    <dsp:sp modelId="{F2EAD854-314A-4894-A343-2DF38A80F0E1}">
      <dsp:nvSpPr>
        <dsp:cNvPr id="0" name=""/>
        <dsp:cNvSpPr/>
      </dsp:nvSpPr>
      <dsp:spPr>
        <a:xfrm>
          <a:off x="2659592" y="1056194"/>
          <a:ext cx="2544259" cy="30022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Filtrate: NTU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and %UVT/UVA,  Settled NTU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Don’t rely on visual floc formation and settleability as optimum dose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9592" y="1056194"/>
        <a:ext cx="2544259" cy="3002227"/>
      </dsp:txXfrm>
    </dsp:sp>
    <dsp:sp modelId="{18740BA6-0444-4943-83E4-D5D6AD4F0F76}">
      <dsp:nvSpPr>
        <dsp:cNvPr id="0" name=""/>
        <dsp:cNvSpPr/>
      </dsp:nvSpPr>
      <dsp:spPr>
        <a:xfrm>
          <a:off x="5311747" y="292916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sp:txBody>
      <dsp:txXfrm>
        <a:off x="5311747" y="292916"/>
        <a:ext cx="2544259" cy="763277"/>
      </dsp:txXfrm>
    </dsp:sp>
    <dsp:sp modelId="{C941A9E1-464D-4649-9A99-F3CB46663E1A}">
      <dsp:nvSpPr>
        <dsp:cNvPr id="0" name=""/>
        <dsp:cNvSpPr/>
      </dsp:nvSpPr>
      <dsp:spPr>
        <a:xfrm>
          <a:off x="5311747" y="1056194"/>
          <a:ext cx="2544259" cy="30022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Evaluate results and determine next course of action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1747" y="1056194"/>
        <a:ext cx="2544259" cy="3002227"/>
      </dsp:txXfrm>
    </dsp:sp>
    <dsp:sp modelId="{D84DBEB6-06A3-4AFD-9B6D-88EE20833955}">
      <dsp:nvSpPr>
        <dsp:cNvPr id="0" name=""/>
        <dsp:cNvSpPr/>
      </dsp:nvSpPr>
      <dsp:spPr>
        <a:xfrm>
          <a:off x="7963901" y="292916"/>
          <a:ext cx="2544259" cy="7632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Repeat</a:t>
          </a:r>
        </a:p>
      </dsp:txBody>
      <dsp:txXfrm>
        <a:off x="7963901" y="292916"/>
        <a:ext cx="2544259" cy="763277"/>
      </dsp:txXfrm>
    </dsp:sp>
    <dsp:sp modelId="{9CF51501-A483-4813-8E1F-134A03680080}">
      <dsp:nvSpPr>
        <dsp:cNvPr id="0" name=""/>
        <dsp:cNvSpPr/>
      </dsp:nvSpPr>
      <dsp:spPr>
        <a:xfrm>
          <a:off x="7963901" y="1056194"/>
          <a:ext cx="2544259" cy="300222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Once optimum coagulant and dose are found, repeat test for confirmation.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3901" y="1056194"/>
        <a:ext cx="2544259" cy="3002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0.27587</cdr:x>
      <cdr:y>0.28342</cdr:y>
    </cdr:from>
    <cdr:to>
      <cdr:x>0.36797</cdr:x>
      <cdr:y>0.45098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4989439-FFF2-4378-B055-9EC95E6E1C3D}"/>
            </a:ext>
          </a:extLst>
        </cdr:cNvPr>
        <cdr:cNvCxnSpPr/>
      </cdr:nvCxnSpPr>
      <cdr:spPr>
        <a:xfrm xmlns:a="http://schemas.openxmlformats.org/drawingml/2006/main" flipH="1">
          <a:off x="2900083" y="1440573"/>
          <a:ext cx="968188" cy="85164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0.2861</cdr:x>
      <cdr:y>0.47082</cdr:y>
    </cdr:from>
    <cdr:to>
      <cdr:x>0.43712</cdr:x>
      <cdr:y>0.72083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E8BF8E98-3A0C-4B85-BE81-C1982D1BABC8}"/>
            </a:ext>
          </a:extLst>
        </cdr:cNvPr>
        <cdr:cNvCxnSpPr/>
      </cdr:nvCxnSpPr>
      <cdr:spPr>
        <a:xfrm xmlns:a="http://schemas.openxmlformats.org/drawingml/2006/main" flipH="1">
          <a:off x="3007659" y="2393037"/>
          <a:ext cx="1587569" cy="127078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29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C53EA-8B40-497C-A368-32C14B0DC2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91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71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C53EA-8B40-497C-A368-32C14B0DC23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84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1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53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8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7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53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97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0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11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56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03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02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55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11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52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49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49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7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28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01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19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63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89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43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94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4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47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2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914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111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50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528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547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189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63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78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023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3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81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361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617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695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261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486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5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277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971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999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4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06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6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1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68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45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C53EA-8B40-497C-A368-32C14B0DC2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7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nsf.org/Certified/PwsChemical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drinking_water/programs/districts/mendocino_district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hyperlink" Target="mailto:Guy.Schott@waterboards.ca.g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24" y="5091762"/>
            <a:ext cx="7812850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TESTING MADE EASY </a:t>
            </a:r>
            <a:b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BOARD, DIVISION OF DRINKING 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14, 2021</a:t>
            </a:r>
          </a:p>
        </p:txBody>
      </p:sp>
      <p:pic>
        <p:nvPicPr>
          <p:cNvPr id="6" name="Picture 5" descr="Image of four 1-liters jars during flocculation.">
            <a:extLst>
              <a:ext uri="{FF2B5EF4-FFF2-40B4-BE49-F238E27FC236}">
                <a16:creationId xmlns:a16="http://schemas.microsoft.com/office/drawing/2014/main" id="{5DA35CAE-DC4E-4002-957F-018CA2CFC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34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DA04-CE4D-4386-9DC7-39E633CA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%Basicity of a Coagulant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8ED0-3D8B-4022-AA9A-85E1E6D7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the formation of PACl/PACS coagulants, some of the acid (H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that would have been released is neutralized with base (OH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when coagulant is manufactured.  The degree to which the hydrogen ions that would be released by hydrolysis are preneutralized is known as the basicity of the product.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FB6655-0E0F-4CF4-9846-E32FEE089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580" y="3420130"/>
            <a:ext cx="9120791" cy="1906723"/>
            <a:chOff x="1248693" y="3169306"/>
            <a:chExt cx="9120791" cy="18128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A99913-381D-4628-9830-5CA812ACE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248693" y="3169306"/>
              <a:ext cx="9120791" cy="790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Example: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ACH, </a:t>
              </a:r>
              <a:r>
                <a: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Cl(OH)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there are 5 moles of [OH] and 2 moles of [Al]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51A21B-2FF5-4DF5-92C6-7D0E149D33EB}"/>
                </a:ext>
              </a:extLst>
            </p:cNvPr>
            <p:cNvGrpSpPr/>
            <p:nvPr/>
          </p:nvGrpSpPr>
          <p:grpSpPr>
            <a:xfrm>
              <a:off x="1317110" y="4082887"/>
              <a:ext cx="7811267" cy="899293"/>
              <a:chOff x="1317111" y="4120595"/>
              <a:chExt cx="5739324" cy="89929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3A838DA-1DB8-4D31-990F-765924871DB6}"/>
                  </a:ext>
                </a:extLst>
              </p:cNvPr>
              <p:cNvGrpSpPr/>
              <p:nvPr/>
            </p:nvGrpSpPr>
            <p:grpSpPr>
              <a:xfrm>
                <a:off x="1317111" y="4120595"/>
                <a:ext cx="5739324" cy="899293"/>
                <a:chOff x="2369574" y="3423004"/>
                <a:chExt cx="5739324" cy="899293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D50A8F16-2C7E-477B-A09B-D99C56FB727B}"/>
                    </a:ext>
                  </a:extLst>
                </p:cNvPr>
                <p:cNvGrpSpPr/>
                <p:nvPr/>
              </p:nvGrpSpPr>
              <p:grpSpPr>
                <a:xfrm>
                  <a:off x="5617940" y="3423004"/>
                  <a:ext cx="1041092" cy="899293"/>
                  <a:chOff x="10673484" y="3535411"/>
                  <a:chExt cx="3419841" cy="899293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3AFCA6B-EE08-4BAA-B16B-75B4BB30F835}"/>
                      </a:ext>
                    </a:extLst>
                  </p:cNvPr>
                  <p:cNvSpPr txBox="1"/>
                  <p:nvPr/>
                </p:nvSpPr>
                <p:spPr>
                  <a:xfrm>
                    <a:off x="10945626" y="3535411"/>
                    <a:ext cx="31476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[5]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76BA24A-56D2-4000-B8C1-91D99861DBE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5369" y="3973039"/>
                    <a:ext cx="31129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3[2]</a:t>
                    </a:r>
                  </a:p>
                </p:txBody>
              </p: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8F4B9A8D-C6E2-42D0-BAB3-213875C214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73484" y="3999272"/>
                    <a:ext cx="176555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0A2270-2220-44A7-9F52-673F231A1CA7}"/>
                    </a:ext>
                  </a:extLst>
                </p:cNvPr>
                <p:cNvSpPr txBox="1"/>
                <p:nvPr/>
              </p:nvSpPr>
              <p:spPr>
                <a:xfrm>
                  <a:off x="2369574" y="3607141"/>
                  <a:ext cx="1543665" cy="4389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:r>
                    <a:rPr lang="en-US" sz="2400" dirty="0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Basicity</a:t>
                  </a:r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% = 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816C49D-E4FD-4F4C-83FF-6DB15BCE7377}"/>
                    </a:ext>
                  </a:extLst>
                </p:cNvPr>
                <p:cNvSpPr txBox="1"/>
                <p:nvPr/>
              </p:nvSpPr>
              <p:spPr>
                <a:xfrm>
                  <a:off x="6203550" y="3631723"/>
                  <a:ext cx="1905348" cy="4389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 100% = </a:t>
                  </a:r>
                  <a:r>
                    <a:rPr lang="en-US" sz="2400" dirty="0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83%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C267B5-CD7B-4797-AD8E-8A9F834397E6}"/>
                  </a:ext>
                </a:extLst>
              </p:cNvPr>
              <p:cNvGrpSpPr/>
              <p:nvPr/>
            </p:nvGrpSpPr>
            <p:grpSpPr>
              <a:xfrm>
                <a:off x="2694656" y="4146684"/>
                <a:ext cx="2152621" cy="860370"/>
                <a:chOff x="6569078" y="2949480"/>
                <a:chExt cx="2152621" cy="86037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6494ABE-651F-4E10-A4CA-D52C2ABCC299}"/>
                    </a:ext>
                  </a:extLst>
                </p:cNvPr>
                <p:cNvSpPr txBox="1"/>
                <p:nvPr/>
              </p:nvSpPr>
              <p:spPr>
                <a:xfrm>
                  <a:off x="6569977" y="2949480"/>
                  <a:ext cx="11192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[OH]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F908832-23F3-4696-8FE5-271974540A14}"/>
                    </a:ext>
                  </a:extLst>
                </p:cNvPr>
                <p:cNvSpPr txBox="1"/>
                <p:nvPr/>
              </p:nvSpPr>
              <p:spPr>
                <a:xfrm>
                  <a:off x="6582323" y="3348185"/>
                  <a:ext cx="11069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3[Al]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8465D0A-72BB-4056-AA66-4F5F1B84B636}"/>
                    </a:ext>
                  </a:extLst>
                </p:cNvPr>
                <p:cNvSpPr txBox="1"/>
                <p:nvPr/>
              </p:nvSpPr>
              <p:spPr>
                <a:xfrm>
                  <a:off x="7243618" y="3148772"/>
                  <a:ext cx="147808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 100% =</a:t>
                  </a:r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A4FD1B9-A54D-4900-A7C3-C957346583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69078" y="3374418"/>
                  <a:ext cx="6046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9D6A765-0F4A-4200-8030-7F708B090D70}"/>
              </a:ext>
            </a:extLst>
          </p:cNvPr>
          <p:cNvSpPr txBox="1"/>
          <p:nvPr/>
        </p:nvSpPr>
        <p:spPr>
          <a:xfrm>
            <a:off x="909581" y="5387789"/>
            <a:ext cx="10444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means that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formed hydrogen ions (H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are pre-neutralized.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955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DA04-CE4D-4386-9DC7-39E633CA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Common Organic Coagulants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8ED0-3D8B-4022-AA9A-85E1E6D7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631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Organic coagulants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long-chained, medium to high-molecular-weight polymers (sticky) used for bridging floc, improve settleability, filterability, filter-run-time and organic reduction.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[PY] Polyamine (max dose 5 mg/L as active PY)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[pDADMAC] Polydialyldimethylammonium chloride (max dose 10 mg/L as active pDADMAC)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[PC] Polyacrylamide, dry or emulsion (max dose 1 mg/L as active PC)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Shelf-life 6-9 month as an emulsion; once mixed with water, use within 2-3 days.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Shelf-life years for dry; once mixed with water, use within 7 days.</a:t>
            </a:r>
          </a:p>
          <a:p>
            <a:pPr lvl="2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8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50501-FF90-4E78-8A7B-45140371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NSF Certified Drinking Water Treatment Chemicals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1DE-E711-4CFA-8288-2EF3BADC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NSF Certified Drinking Water Treatment Chemicals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website to determine coagulant type for selected chemical products.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http://info.nsf.org/Certified/PwsChemicals/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headings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listed in NSF for different products: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[AL] Aluminum base coagulants; (inorganic)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[PY] Polyamines; (organic)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[AL] [PY] Blends; (inorganic/organic blends)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 (Diallyldimethylammonium Chloride) (pDADMAC); (organic)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[AL, PY, pDADMAC, PC] NSF symbols for type of coagulants</a:t>
            </a:r>
          </a:p>
        </p:txBody>
      </p:sp>
    </p:spTree>
    <p:extLst>
      <p:ext uri="{BB962C8B-B14F-4D97-AF65-F5344CB8AC3E}">
        <p14:creationId xmlns:p14="http://schemas.microsoft.com/office/powerpoint/2010/main" val="87172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A9D2A-1A1D-4D6A-A525-BAB38D62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1. Filterability Analysis -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DA62-DC6C-4D6D-928B-34C510AF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Developed technique and analysis for predicting full-scale media filtration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mL Syringe w/Luer-Lock Tip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holder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1.2 um absolute Isopore membrane filter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Samples collected at end of flocculation period (0-5 minutes) to assess floc strength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Filtration and Analysis: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minutes per Jar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complete and record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7" descr="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90C454F2-D019-403B-99AE-03979FDF7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8" y="118720"/>
            <a:ext cx="9853482" cy="13235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Filterability Sensitivity Performance Analysis –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Plant ID: COB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min/Jar)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383005"/>
              </p:ext>
            </p:extLst>
          </p:nvPr>
        </p:nvGraphicFramePr>
        <p:xfrm>
          <a:off x="622169" y="1479757"/>
          <a:ext cx="9417378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2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11663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(dry)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pDADMAC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Fair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Fair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616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Fair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0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76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8" y="118720"/>
            <a:ext cx="9800216" cy="13235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Filterability Sensitivity Performance Analysis –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Plant ID: HRCSD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min/Jar)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867017"/>
              </p:ext>
            </p:extLst>
          </p:nvPr>
        </p:nvGraphicFramePr>
        <p:xfrm>
          <a:off x="622169" y="1479757"/>
          <a:ext cx="9417378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2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386">
                  <a:extLst>
                    <a:ext uri="{9D8B030D-6E8A-4147-A177-3AD203B41FA5}">
                      <a16:colId xmlns:a16="http://schemas.microsoft.com/office/drawing/2014/main" val="11663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(dry)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pDADMAC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Very Weak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Very Weak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616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Weak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0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601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A9D2A-1A1D-4D6A-A525-BAB38D62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2. UV-Absorption Analysis</a:t>
            </a:r>
            <a:endParaRPr lang="en-US" sz="5400" dirty="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DA62-DC6C-4D6D-928B-34C510AF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4525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Surrogate for predicting indirect DOC reduction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Compares different jar testing coagulants and doses for best indirect DOC (UVA) reduction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 with DPB issues, UVA measurements are critical for determining optimum coagulant and dose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measurements: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Source (0.4 um Isopore filter)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Filtrate water from each tested jar (1.2 um Isopore filter)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UVA Analysis: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 per Jar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complete and record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4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8" y="238539"/>
            <a:ext cx="11039266" cy="1434415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UVT/UVA Instrument,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pathlength 10 or 40 mm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A0CC-BDB9-4C2B-9FDA-0F7C11DE78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Chart – Indirect DOC Reduction</a:t>
            </a:r>
          </a:p>
        </p:txBody>
      </p:sp>
      <p:graphicFrame>
        <p:nvGraphicFramePr>
          <p:cNvPr id="9" name="Chart 8" descr="Chart on UVA reduction.">
            <a:extLst>
              <a:ext uri="{FF2B5EF4-FFF2-40B4-BE49-F238E27FC236}">
                <a16:creationId xmlns:a16="http://schemas.microsoft.com/office/drawing/2014/main" id="{B72C29D9-3B33-4417-A641-375025715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6859"/>
              </p:ext>
            </p:extLst>
          </p:nvPr>
        </p:nvGraphicFramePr>
        <p:xfrm>
          <a:off x="1767663" y="287965"/>
          <a:ext cx="8656674" cy="628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8E29D986-961B-437B-A47F-85B567D09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8729" y="1858627"/>
            <a:ext cx="301841" cy="328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83CAC0-127E-4489-8E8B-327BCDD87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9796" y="3344114"/>
            <a:ext cx="301841" cy="3284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70CEBD-7B7D-4213-88D8-B5CCE5BC1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6477" y="2434697"/>
            <a:ext cx="180364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Operating Performance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6ACF2-9F17-4254-962D-94F2A1FCE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4008" y="4093573"/>
            <a:ext cx="234497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based on Jar testing</a:t>
            </a:r>
          </a:p>
        </p:txBody>
      </p:sp>
    </p:spTree>
    <p:extLst>
      <p:ext uri="{BB962C8B-B14F-4D97-AF65-F5344CB8AC3E}">
        <p14:creationId xmlns:p14="http://schemas.microsoft.com/office/powerpoint/2010/main" val="148538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A9D2A-1A1D-4D6A-A525-BAB38D62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3. Settleability Analysis</a:t>
            </a:r>
            <a:endParaRPr lang="en-US" sz="5400" dirty="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DA62-DC6C-4D6D-928B-34C510AF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conducted for plants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with settling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performance measurement between jars based on coagulant type, dose and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flocculation duration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Samples collected 25 minutes from the end of the flocculation period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Settleability Analysis: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minutes per Jar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sample, complete and record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0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24BCA-DAAA-45FF-91F9-EB8BB41F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1CBA-3C67-49E3-A494-4AE2BF083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– Application, Research &amp; Assistance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Tester/Lab Equipment/Materials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Coagulants (inorganic/organic)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Analysis (Filterability, UVT/UVA &amp; Settleability)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Laboratory Charged Analyzer (LCA)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2814384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52AAB-D594-4139-B20A-F6B4F42A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Settleability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– shouldn’t be used as the sole source of data to determine optimum coagulant/dose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59062-B0CA-4680-8252-7A6EF4B0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supporting data on floc strength and filterability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supporting data on indirect DOC reduction (UVA surrogate)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all treatment plants have settling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Settleability only provides relative data on settling performance as it relates to pre-oxidation, coagulants and doses, and flocculation duration</a:t>
            </a:r>
          </a:p>
        </p:txBody>
      </p:sp>
    </p:spTree>
    <p:extLst>
      <p:ext uri="{BB962C8B-B14F-4D97-AF65-F5344CB8AC3E}">
        <p14:creationId xmlns:p14="http://schemas.microsoft.com/office/powerpoint/2010/main" val="173180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BB23-5EF6-4F6F-B353-8BBBE446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76"/>
            <a:ext cx="10515600" cy="8763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Procedures and Analysis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165075-91C4-429D-9A17-3D923A51A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853681"/>
              </p:ext>
            </p:extLst>
          </p:nvPr>
        </p:nvGraphicFramePr>
        <p:xfrm>
          <a:off x="142875" y="1431927"/>
          <a:ext cx="1142381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935">
                  <a:extLst>
                    <a:ext uri="{9D8B030D-6E8A-4147-A177-3AD203B41FA5}">
                      <a16:colId xmlns:a16="http://schemas.microsoft.com/office/drawing/2014/main" val="25527019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99103967"/>
                    </a:ext>
                  </a:extLst>
                </a:gridCol>
                <a:gridCol w="3431727">
                  <a:extLst>
                    <a:ext uri="{9D8B030D-6E8A-4147-A177-3AD203B41FA5}">
                      <a16:colId xmlns:a16="http://schemas.microsoft.com/office/drawing/2014/main" val="1400912065"/>
                    </a:ext>
                  </a:extLst>
                </a:gridCol>
                <a:gridCol w="2855954">
                  <a:extLst>
                    <a:ext uri="{9D8B030D-6E8A-4147-A177-3AD203B41FA5}">
                      <a16:colId xmlns:a16="http://schemas.microsoft.com/office/drawing/2014/main" val="640702652"/>
                    </a:ext>
                  </a:extLst>
                </a:gridCol>
              </a:tblGrid>
              <a:tr h="2470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Flash Mix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RPM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(20-30 sec)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Flocculation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20-30 RPM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 min)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Filterability &amp; Filtrate %UVT/UVA Analysis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Settleability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Analysis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1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20-30 RPM; Pipette coagulant into each jar then start Flash Mix.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Floc for 5 minutes.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Lift paddles and lock.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Sample at end of flocculation period for plants without settling.  Wait 5 minutes for plants with settling.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After 25 minutes of settling, sample and measure settled water turbidity. 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5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765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322F-5467-4C2A-B765-7E5847E5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for a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-Jar Mixer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8F9F-42BD-41E2-B8CE-A7363DC2E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9" y="1825625"/>
            <a:ext cx="111047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35 minutes 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complete jar testing and analysis; 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26 minutes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plants without settling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½ minutes jar testing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5-minute wait before sampling (only for plants w/settling)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 minutes Analysis:	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Filtrate Turbidity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Filtrate %UVT/UVA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Settled water turbidity</a:t>
            </a:r>
          </a:p>
        </p:txBody>
      </p:sp>
    </p:spTree>
    <p:extLst>
      <p:ext uri="{BB962C8B-B14F-4D97-AF65-F5344CB8AC3E}">
        <p14:creationId xmlns:p14="http://schemas.microsoft.com/office/powerpoint/2010/main" val="4182944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5" name="Picture 4" descr="Image of flocculation">
            <a:extLst>
              <a:ext uri="{FF2B5EF4-FFF2-40B4-BE49-F238E27FC236}">
                <a16:creationId xmlns:a16="http://schemas.microsoft.com/office/drawing/2014/main" id="{11A963F8-D58E-481E-91B4-22AC7726BD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7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5186423"/>
            <a:ext cx="11605098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20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9DDC0ECE-9C5A-43BA-BCDB-3091EC419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2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AF5DB-B41C-4C5E-A5CF-EA3F5227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C4B387-2CB6-43B1-8322-FC28EFC20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40080" y="3519475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Filterability (20-25 mL syringed)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C59A8-6479-4FA5-9EF0-DFE6A980C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Syringing</a:t>
            </a:r>
          </a:p>
        </p:txBody>
      </p:sp>
    </p:spTree>
    <p:extLst>
      <p:ext uri="{BB962C8B-B14F-4D97-AF65-F5344CB8AC3E}">
        <p14:creationId xmlns:p14="http://schemas.microsoft.com/office/powerpoint/2010/main" val="3735700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65125"/>
            <a:ext cx="974852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Filterability and UVT/UVA Analysis (5 min/Jar)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D8E04-2DF7-4636-89A4-97534EF92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 b="-5"/>
          <a:stretch/>
        </p:blipFill>
        <p:spPr>
          <a:xfrm>
            <a:off x="9293016" y="1892665"/>
            <a:ext cx="2560320" cy="2560320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4B370B-A964-4F5D-A6D5-43CD44F6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703950" y="1892665"/>
            <a:ext cx="2560320" cy="2560320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43EF75-1F0E-46DB-9F32-8D9EF137D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3690832" y="1892665"/>
            <a:ext cx="2560320" cy="2560320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1EA3BD-C7DA-4E60-BAC5-A3DE17A56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6399806" y="1892665"/>
            <a:ext cx="2560320" cy="2560320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950" y="4862739"/>
            <a:ext cx="10502115" cy="172779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Flocculated water is pushed through a 1.2 um absolute Isopore membrane (drip-rate) into cuvette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Measured filtrate turbidity and record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Transfer water from cuvette to UVT/UVA cuvette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 UVT/UVA and record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7D6FBC-C426-4745-9BF9-AA480E697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82066" y="445088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DEA007-0643-48CA-BA7F-32C9F6412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1295" y="44702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AEC6FB-88F4-4252-A968-5770426A3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29643" y="45099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BD5F9F-238B-494C-B736-EBAF5ADE3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47736" y="451130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02601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DEE2B-8C26-494F-A970-8619DEC6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Settleability Sampling</a:t>
            </a:r>
          </a:p>
        </p:txBody>
      </p:sp>
      <p:sp>
        <p:nvSpPr>
          <p:cNvPr id="4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Content Placeholder 4" descr="Image of settleability sampling.">
            <a:extLst>
              <a:ext uri="{FF2B5EF4-FFF2-40B4-BE49-F238E27FC236}">
                <a16:creationId xmlns:a16="http://schemas.microsoft.com/office/drawing/2014/main" id="{30E406EF-4471-41D7-AE1B-E0BECB079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0657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9FFCB58-7B49-45CD-B615-FD6C5766FD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8890928-0E86-4162-AFB2-EA1AC78A3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7097" y="60204"/>
            <a:ext cx="2361096" cy="2062103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ACH Product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ACH/PY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57.0%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E448A2-26C7-40B0-ACF2-08B9A5269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9488" y="41351"/>
            <a:ext cx="2361096" cy="2062103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ACH Product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ACH/PY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86.0%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57.6%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E0283E-809F-485C-9C3A-4CF525594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1097" y="31926"/>
            <a:ext cx="2361096" cy="2062103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ACH Product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ACH/PY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60.0%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ECBB60-3741-4BD6-9343-1BB589A07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6117" y="22502"/>
            <a:ext cx="2361096" cy="2062103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ACH Product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pDADMAC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86.0%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57.5%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0.47NTU</a:t>
            </a:r>
          </a:p>
        </p:txBody>
      </p:sp>
    </p:spTree>
    <p:extLst>
      <p:ext uri="{BB962C8B-B14F-4D97-AF65-F5344CB8AC3E}">
        <p14:creationId xmlns:p14="http://schemas.microsoft.com/office/powerpoint/2010/main" val="242938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5291A6-4D75-42F2-AD3C-7F8D3C227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958840" cy="55046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Jar Testing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Impact of Flash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and Flocculation Durations</a:t>
            </a:r>
            <a:endParaRPr lang="en-US" sz="4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B019034-5B8E-456C-9990-96C730F1B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047152"/>
              </p:ext>
            </p:extLst>
          </p:nvPr>
        </p:nvGraphicFramePr>
        <p:xfrm>
          <a:off x="6478385" y="676656"/>
          <a:ext cx="5458215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047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D535C-358C-46AE-8407-B2F70839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Jar Testing Procedures &amp; Analysis Application/Research/Assistance (2018-2021)</a:t>
            </a:r>
            <a:endParaRPr lang="en-US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5E4B-2FB4-463F-9D3D-896EFAD63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51 Public Surface Water Treatment Plants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 Counties (California)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Size from 5 gpm – 50 MGD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&gt;2,500 Jars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232759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CAAB8-7539-4F2B-8167-D991C1A9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Impact of Flash Mixing –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8401-814A-4062-93F4-ECF63A565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Inadequate flash mixing can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negatively impact settleability performance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affect filterability in some cases (site specific)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impact on indirect DOC reduction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testing:  Flash mix 20-30 seconds (200 RPM) is adequate for dispersing coagulant</a:t>
            </a:r>
          </a:p>
        </p:txBody>
      </p:sp>
      <p:pic>
        <p:nvPicPr>
          <p:cNvPr id="5" name="Picture 4" descr="Diagram of the flash mix chamber">
            <a:extLst>
              <a:ext uri="{FF2B5EF4-FFF2-40B4-BE49-F238E27FC236}">
                <a16:creationId xmlns:a16="http://schemas.microsoft.com/office/drawing/2014/main" id="{6BDF4C9F-C563-4DCF-8531-E3D22C04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03974" y="168876"/>
            <a:ext cx="3777974" cy="26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lash Mixing: Instomix">
            <a:extLst>
              <a:ext uri="{FF2B5EF4-FFF2-40B4-BE49-F238E27FC236}">
                <a16:creationId xmlns:a16="http://schemas.microsoft.com/office/drawing/2014/main" id="{2A19EF30-982B-411A-867A-A8D02830A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3973" y="3388942"/>
            <a:ext cx="4294419" cy="25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19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B292-09FE-4267-998C-79C0ECFD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93" y="103696"/>
            <a:ext cx="11228107" cy="83898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Duration (0 – 60 seconds)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9E2F4D-4C98-46DA-86EF-37E9A7BEE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947735"/>
              </p:ext>
            </p:extLst>
          </p:nvPr>
        </p:nvGraphicFramePr>
        <p:xfrm>
          <a:off x="113121" y="1024347"/>
          <a:ext cx="11868344" cy="528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759">
                  <a:extLst>
                    <a:ext uri="{9D8B030D-6E8A-4147-A177-3AD203B41FA5}">
                      <a16:colId xmlns:a16="http://schemas.microsoft.com/office/drawing/2014/main" val="2486499669"/>
                    </a:ext>
                  </a:extLst>
                </a:gridCol>
                <a:gridCol w="1487655">
                  <a:extLst>
                    <a:ext uri="{9D8B030D-6E8A-4147-A177-3AD203B41FA5}">
                      <a16:colId xmlns:a16="http://schemas.microsoft.com/office/drawing/2014/main" val="1800324825"/>
                    </a:ext>
                  </a:extLst>
                </a:gridCol>
                <a:gridCol w="1487655">
                  <a:extLst>
                    <a:ext uri="{9D8B030D-6E8A-4147-A177-3AD203B41FA5}">
                      <a16:colId xmlns:a16="http://schemas.microsoft.com/office/drawing/2014/main" val="2602221281"/>
                    </a:ext>
                  </a:extLst>
                </a:gridCol>
                <a:gridCol w="1487655">
                  <a:extLst>
                    <a:ext uri="{9D8B030D-6E8A-4147-A177-3AD203B41FA5}">
                      <a16:colId xmlns:a16="http://schemas.microsoft.com/office/drawing/2014/main" val="71777853"/>
                    </a:ext>
                  </a:extLst>
                </a:gridCol>
                <a:gridCol w="1487655">
                  <a:extLst>
                    <a:ext uri="{9D8B030D-6E8A-4147-A177-3AD203B41FA5}">
                      <a16:colId xmlns:a16="http://schemas.microsoft.com/office/drawing/2014/main" val="3390527494"/>
                    </a:ext>
                  </a:extLst>
                </a:gridCol>
                <a:gridCol w="1487655">
                  <a:extLst>
                    <a:ext uri="{9D8B030D-6E8A-4147-A177-3AD203B41FA5}">
                      <a16:colId xmlns:a16="http://schemas.microsoft.com/office/drawing/2014/main" val="2879607586"/>
                    </a:ext>
                  </a:extLst>
                </a:gridCol>
                <a:gridCol w="1487655">
                  <a:extLst>
                    <a:ext uri="{9D8B030D-6E8A-4147-A177-3AD203B41FA5}">
                      <a16:colId xmlns:a16="http://schemas.microsoft.com/office/drawing/2014/main" val="2081864532"/>
                    </a:ext>
                  </a:extLst>
                </a:gridCol>
                <a:gridCol w="1487655">
                  <a:extLst>
                    <a:ext uri="{9D8B030D-6E8A-4147-A177-3AD203B41FA5}">
                      <a16:colId xmlns:a16="http://schemas.microsoft.com/office/drawing/2014/main" val="401947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Flash,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Duration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Coag 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%UVT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UVA/cm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1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8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5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6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11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8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89.2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GTD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97.8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GTD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97.2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4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SC41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0.13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96.8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0.014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SC41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0.10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96.6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0.015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4.8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7013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F3F1B7-9BC4-4441-91C8-6E01ECE90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843" y="3325159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62ED38-958A-485C-B388-39643AEFA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0533" y="4806741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05DE6D-08AF-4E2B-8338-446FC7BD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3395" y="5543604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BA57440-0075-469F-8F91-96730B21C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4163" y="3325159"/>
            <a:ext cx="829994" cy="148158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A47783-B5B9-4D1A-B6F4-5800245B4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1680" y="2560213"/>
            <a:ext cx="829994" cy="74472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3855E7-7D35-4271-8B94-E7D2C27C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54394" y="4795935"/>
            <a:ext cx="829994" cy="74472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FB95B3-70C1-494B-86F4-FF64692E4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5389" y="5542225"/>
            <a:ext cx="829994" cy="74472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9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CAAB8-7539-4F2B-8167-D991C1A9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9403"/>
            <a:ext cx="9561945" cy="133083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Impact of Flocculation Duration in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8401-814A-4062-93F4-ECF63A565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4791072" cy="390858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Flocculation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duration only impacts settleability performance</a:t>
            </a:r>
          </a:p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Filterability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DOC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reduction are not affected by flocculation duration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testing:  5 minutes (20 - 30 RPM) is adequate for floc formation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pply These 5 Secret Techniques To Improve Your Water Treatment Systems –  Escarpment Fund">
            <a:extLst>
              <a:ext uri="{FF2B5EF4-FFF2-40B4-BE49-F238E27FC236}">
                <a16:creationId xmlns:a16="http://schemas.microsoft.com/office/drawing/2014/main" id="{87DF6FB7-D2DD-418E-A392-61147BD5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2930" y="1970116"/>
            <a:ext cx="6155141" cy="29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30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B292-09FE-4267-998C-79C0ECFD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93" y="103696"/>
            <a:ext cx="11228107" cy="8484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Flocculation Duration (3 – 40 minutes)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9E2F4D-4C98-46DA-86EF-37E9A7BEE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891520"/>
              </p:ext>
            </p:extLst>
          </p:nvPr>
        </p:nvGraphicFramePr>
        <p:xfrm>
          <a:off x="113120" y="1024347"/>
          <a:ext cx="11866443" cy="553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414">
                  <a:extLst>
                    <a:ext uri="{9D8B030D-6E8A-4147-A177-3AD203B41FA5}">
                      <a16:colId xmlns:a16="http://schemas.microsoft.com/office/drawing/2014/main" val="2486499669"/>
                    </a:ext>
                  </a:extLst>
                </a:gridCol>
                <a:gridCol w="1472324">
                  <a:extLst>
                    <a:ext uri="{9D8B030D-6E8A-4147-A177-3AD203B41FA5}">
                      <a16:colId xmlns:a16="http://schemas.microsoft.com/office/drawing/2014/main" val="1800324825"/>
                    </a:ext>
                  </a:extLst>
                </a:gridCol>
                <a:gridCol w="1734532">
                  <a:extLst>
                    <a:ext uri="{9D8B030D-6E8A-4147-A177-3AD203B41FA5}">
                      <a16:colId xmlns:a16="http://schemas.microsoft.com/office/drawing/2014/main" val="1396873451"/>
                    </a:ext>
                  </a:extLst>
                </a:gridCol>
                <a:gridCol w="1357459">
                  <a:extLst>
                    <a:ext uri="{9D8B030D-6E8A-4147-A177-3AD203B41FA5}">
                      <a16:colId xmlns:a16="http://schemas.microsoft.com/office/drawing/2014/main" val="71777853"/>
                    </a:ext>
                  </a:extLst>
                </a:gridCol>
                <a:gridCol w="1365466">
                  <a:extLst>
                    <a:ext uri="{9D8B030D-6E8A-4147-A177-3AD203B41FA5}">
                      <a16:colId xmlns:a16="http://schemas.microsoft.com/office/drawing/2014/main" val="3390527494"/>
                    </a:ext>
                  </a:extLst>
                </a:gridCol>
                <a:gridCol w="1492416">
                  <a:extLst>
                    <a:ext uri="{9D8B030D-6E8A-4147-A177-3AD203B41FA5}">
                      <a16:colId xmlns:a16="http://schemas.microsoft.com/office/drawing/2014/main" val="2879607586"/>
                    </a:ext>
                  </a:extLst>
                </a:gridCol>
                <a:gridCol w="1492416">
                  <a:extLst>
                    <a:ext uri="{9D8B030D-6E8A-4147-A177-3AD203B41FA5}">
                      <a16:colId xmlns:a16="http://schemas.microsoft.com/office/drawing/2014/main" val="2081864532"/>
                    </a:ext>
                  </a:extLst>
                </a:gridCol>
                <a:gridCol w="1492416">
                  <a:extLst>
                    <a:ext uri="{9D8B030D-6E8A-4147-A177-3AD203B41FA5}">
                      <a16:colId xmlns:a16="http://schemas.microsoft.com/office/drawing/2014/main" val="401947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Flash,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Duration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Coag/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%UVT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Filtrate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UVA/cm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1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1.87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84057"/>
                  </a:ext>
                </a:extLst>
              </a:tr>
              <a:tr h="48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5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6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38/37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74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29/2.9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91.7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0.038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0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29/2.9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6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29/2.9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91.8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7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6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113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8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0.023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412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E072C3-1D6F-4D13-9FA9-FABECFAF4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265" y="3977179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667027-900C-4D58-82A7-38F7AA13A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5114" y="5091116"/>
            <a:ext cx="11981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B2DB444-32E1-4F00-A65D-A2763BF93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98342" y="2861557"/>
            <a:ext cx="1145309" cy="378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0E003-C243-4D73-BA2C-1E971324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26454" y="3962770"/>
            <a:ext cx="1145309" cy="378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69CD2-4928-4D30-BC9F-F9330FE1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10725" y="5074509"/>
            <a:ext cx="1145309" cy="378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B4F983-B60F-442D-A7FC-0D7B9826A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5000" y="2488604"/>
            <a:ext cx="829994" cy="148158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78425E-CCBA-4CF5-BA69-6F0698AA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5000" y="3984172"/>
            <a:ext cx="829994" cy="110694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0E4687-3A63-4D32-A9FC-FAFA7897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5000" y="5098107"/>
            <a:ext cx="829994" cy="148158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37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002E8-62ED-4C54-8DCE-4D794C21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When Shorter or Longer Flocculation is Required</a:t>
            </a:r>
            <a:endParaRPr lang="en-US" sz="5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BCAA8-913E-46F2-A510-A96CD555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Inline Filtration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floc for 1 minute (10-20 RPMs)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3600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NaMnO</a:t>
            </a:r>
            <a:r>
              <a:rPr lang="en-US" sz="3600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Duration mix (HRT) for transmission line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added with coagulant, then floc for at least 15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 Activated Carbon (PAC)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added with coagulant, floc for at least 5-10 minutes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Evaluate PAC injection before and after coagulant to assess settleability and UVA reduction performances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79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E0463F-5EA9-4338-B639-5BE845F26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Seasonal Shift in Primary Source Water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DE42C3CB-6568-4866-B2C6-D0BFCF7FA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762636" y="5104825"/>
            <a:ext cx="1676194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Drought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EF2594E-8213-4141-B47A-92DFD14C2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9225" y="5280024"/>
            <a:ext cx="2225700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Algal Bloom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(Microcystin)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9B11648D-4285-4952-AF28-4725116FE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151669" y="5280025"/>
            <a:ext cx="1502714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EDBD21DD-1DAE-45FB-AA32-BDBFBF156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673998" y="5285207"/>
            <a:ext cx="2301900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Algal Bloom (Lyngbya)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C45F1D-3911-419B-8AEE-11812C940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35" y="1747029"/>
            <a:ext cx="2560320" cy="3357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BF58F4-65B6-4A71-B104-65C7A9F9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564" y="1779419"/>
            <a:ext cx="2560320" cy="3293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7751CA-954C-457E-BBFB-A381450FD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500" y="1922128"/>
            <a:ext cx="2560320" cy="3131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D2A202-D888-4EFE-B607-1742E335E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790" y="1714640"/>
            <a:ext cx="2426333" cy="33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to determine coagulant demand of a source water entering the treatment plant.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Liter of source water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Automatic titrates coagulant to charge neutralization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Tool used for determining starting coagulant dose range for jar testing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7BF81C7-E464-47A8-92E3-82AAD935A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472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50BEE50-547B-4AD2-9172-1B548C361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5590" y="6191125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Piston on streaming current moves particles that causes a charge.</a:t>
            </a:r>
          </a:p>
        </p:txBody>
      </p:sp>
    </p:spTree>
    <p:extLst>
      <p:ext uri="{BB962C8B-B14F-4D97-AF65-F5344CB8AC3E}">
        <p14:creationId xmlns:p14="http://schemas.microsoft.com/office/powerpoint/2010/main" val="2874251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6D4843-5F3B-47F3-A1C8-BC52DB177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45812"/>
              </p:ext>
            </p:extLst>
          </p:nvPr>
        </p:nvGraphicFramePr>
        <p:xfrm>
          <a:off x="561975" y="37317"/>
          <a:ext cx="11155543" cy="6749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703">
                  <a:extLst>
                    <a:ext uri="{9D8B030D-6E8A-4147-A177-3AD203B41FA5}">
                      <a16:colId xmlns:a16="http://schemas.microsoft.com/office/drawing/2014/main" val="211313751"/>
                    </a:ext>
                  </a:extLst>
                </a:gridCol>
                <a:gridCol w="2130458">
                  <a:extLst>
                    <a:ext uri="{9D8B030D-6E8A-4147-A177-3AD203B41FA5}">
                      <a16:colId xmlns:a16="http://schemas.microsoft.com/office/drawing/2014/main" val="406286543"/>
                    </a:ext>
                  </a:extLst>
                </a:gridCol>
                <a:gridCol w="2168165">
                  <a:extLst>
                    <a:ext uri="{9D8B030D-6E8A-4147-A177-3AD203B41FA5}">
                      <a16:colId xmlns:a16="http://schemas.microsoft.com/office/drawing/2014/main" val="2856526004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146479448"/>
                    </a:ext>
                  </a:extLst>
                </a:gridCol>
                <a:gridCol w="2168165">
                  <a:extLst>
                    <a:ext uri="{9D8B030D-6E8A-4147-A177-3AD203B41FA5}">
                      <a16:colId xmlns:a16="http://schemas.microsoft.com/office/drawing/2014/main" val="3590561845"/>
                    </a:ext>
                  </a:extLst>
                </a:gridCol>
                <a:gridCol w="2253007">
                  <a:extLst>
                    <a:ext uri="{9D8B030D-6E8A-4147-A177-3AD203B41FA5}">
                      <a16:colId xmlns:a16="http://schemas.microsoft.com/office/drawing/2014/main" val="1613738360"/>
                    </a:ext>
                  </a:extLst>
                </a:gridCol>
              </a:tblGrid>
              <a:tr h="11249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Jar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Jar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316278850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LP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1730292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491090555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NMW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31.8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755954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26/2.6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970192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CW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364200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CF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76/5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76/5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8019659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LP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805228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CW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301134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5431535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SFG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38.4/4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40/4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9316839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9511033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KsC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028101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SH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3343502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64.8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1489866"/>
                  </a:ext>
                </a:extLst>
              </a:tr>
              <a:tr h="374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SC41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556073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5677AB5-5C22-4A0C-8BD4-C9B2E38B29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Table of LCA coagulant vs. Jar Test Coagulant</a:t>
            </a:r>
          </a:p>
        </p:txBody>
      </p:sp>
    </p:spTree>
    <p:extLst>
      <p:ext uri="{BB962C8B-B14F-4D97-AF65-F5344CB8AC3E}">
        <p14:creationId xmlns:p14="http://schemas.microsoft.com/office/powerpoint/2010/main" val="865587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24BCA-DAAA-45FF-91F9-EB8BB41F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1CBA-3C67-49E3-A494-4AE2BF083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44223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overdosing (Filtrate NTU issues)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underdosing (Filtrate NTU/DBP issues)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Inline to proposed membrane filtration (DBP issues?)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 with/without Acid and PAC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 with/without Pre-Oxidation (Ozone/NaOCl/KMnO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Pre-cursor Reduction Optimization (TTHM/HAA5)</a:t>
            </a:r>
          </a:p>
        </p:txBody>
      </p:sp>
    </p:spTree>
    <p:extLst>
      <p:ext uri="{BB962C8B-B14F-4D97-AF65-F5344CB8AC3E}">
        <p14:creationId xmlns:p14="http://schemas.microsoft.com/office/powerpoint/2010/main" val="1098578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B1155-0415-4D92-9BE5-7406C182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5"/>
            <a:ext cx="11271918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1.  </a:t>
            </a:r>
            <a:b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Coagulant Overdosing – Storm Event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F672-EA0E-4673-AA31-07C1A8C0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turbidity: 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storm event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50% of plant off-line for filter media change out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settled water turbidity &gt;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backwashing once per hour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filtrate turbidity: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0.27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overwhelmed/not enough sleep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doubles coagulant dose: 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</a:t>
            </a:r>
          </a:p>
        </p:txBody>
      </p:sp>
    </p:spTree>
    <p:extLst>
      <p:ext uri="{BB962C8B-B14F-4D97-AF65-F5344CB8AC3E}">
        <p14:creationId xmlns:p14="http://schemas.microsoft.com/office/powerpoint/2010/main" val="286282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84D60-0CB2-4443-8FE3-8BBCE9D5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Jar Test Procedures, Methods &amp; Analysis for Various Treatment Plants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52537F7-C75C-43A9-8DD7-8A9B2FF4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0341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8316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C094-593F-4195-9970-48AD3166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16" y="365125"/>
            <a:ext cx="10852984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1.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Jar Test Results vs Plant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(coagulant overdosing, 110 mg/L)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01717F-0CE4-4ECA-A2A2-F7BB7D08C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300857"/>
              </p:ext>
            </p:extLst>
          </p:nvPr>
        </p:nvGraphicFramePr>
        <p:xfrm>
          <a:off x="500815" y="1806771"/>
          <a:ext cx="10179020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206">
                  <a:extLst>
                    <a:ext uri="{9D8B030D-6E8A-4147-A177-3AD203B41FA5}">
                      <a16:colId xmlns:a16="http://schemas.microsoft.com/office/drawing/2014/main" val="3334607550"/>
                    </a:ext>
                  </a:extLst>
                </a:gridCol>
                <a:gridCol w="3183304">
                  <a:extLst>
                    <a:ext uri="{9D8B030D-6E8A-4147-A177-3AD203B41FA5}">
                      <a16:colId xmlns:a16="http://schemas.microsoft.com/office/drawing/2014/main" val="3633838100"/>
                    </a:ext>
                  </a:extLst>
                </a:gridCol>
                <a:gridCol w="2544755">
                  <a:extLst>
                    <a:ext uri="{9D8B030D-6E8A-4147-A177-3AD203B41FA5}">
                      <a16:colId xmlns:a16="http://schemas.microsoft.com/office/drawing/2014/main" val="1790851495"/>
                    </a:ext>
                  </a:extLst>
                </a:gridCol>
                <a:gridCol w="2544755">
                  <a:extLst>
                    <a:ext uri="{9D8B030D-6E8A-4147-A177-3AD203B41FA5}">
                      <a16:colId xmlns:a16="http://schemas.microsoft.com/office/drawing/2014/main" val="3079723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 Product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7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36497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291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9729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8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8166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1196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2FFA8CF-A365-4711-B62F-CB922861E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7456" y="4921052"/>
            <a:ext cx="707068" cy="4043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DC2AC-B7D1-47A7-A3F6-308F02918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1627" y="4922622"/>
            <a:ext cx="707068" cy="40430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0C0B7-3C90-4717-8A60-A867EC8C5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6013" y="4038076"/>
            <a:ext cx="707068" cy="4043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DA23BB-8AEC-435C-9B15-096612B2E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7701" y="4030222"/>
            <a:ext cx="707068" cy="4043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12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FB1E-898B-48B4-80BF-7A344F0D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 Results versus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Adjusted Plant Coagulant Dose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1115-B7E3-4A7B-9818-521B120690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Results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Dose: 75 mg/L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46D7B-E51A-4AE1-BA23-4B1728B5B9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Results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Dose: 75 mg/L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Run time (increased from 1 to 6 hrs.)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80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B1155-0415-4D92-9BE5-7406C182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365125"/>
            <a:ext cx="1108844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2. 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Coagulant under Dosing (TTHMs/Filtrate NTU)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6695C5-39CC-459B-9D11-B6D6203D0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8628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8.77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 2.4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84.7%,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064503-E458-4DE0-B2FC-3C605F019BB8}"/>
              </a:ext>
            </a:extLst>
          </p:cNvPr>
          <p:cNvSpPr txBox="1">
            <a:spLocks/>
          </p:cNvSpPr>
          <p:nvPr/>
        </p:nvSpPr>
        <p:spPr>
          <a:xfrm>
            <a:off x="5165889" y="1825625"/>
            <a:ext cx="6187911" cy="4667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 Dose: 22 mg/L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Filtrate: 0.17 – 0.22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Settled: 2.5 NTU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87.5%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%UVA Reduction: 19.7%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TTHMs RAA: 182 ug/L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72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2.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Coagulant Under dosing (TTHMs/NTU)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(Note: LCA: 42 mg/L as Alum)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385918"/>
              </p:ext>
            </p:extLst>
          </p:nvPr>
        </p:nvGraphicFramePr>
        <p:xfrm>
          <a:off x="110837" y="1432628"/>
          <a:ext cx="1178579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62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908699">
                  <a:extLst>
                    <a:ext uri="{9D8B030D-6E8A-4147-A177-3AD203B41FA5}">
                      <a16:colId xmlns:a16="http://schemas.microsoft.com/office/drawing/2014/main" val="3247576311"/>
                    </a:ext>
                  </a:extLst>
                </a:gridCol>
                <a:gridCol w="1272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52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74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(dry)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pDADMAC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</a:t>
                      </a:r>
                    </a:p>
                  </a:txBody>
                  <a:tcPr marL="5582" marR="5582" marT="558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AC534-E69B-4AC4-A516-50052919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3. </a:t>
            </a:r>
            <a:br>
              <a:rPr lang="en-US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Replacement of inline filtration with membrane filtration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03781-E504-4A22-9C4C-0552AC9B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811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Plant: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Inline filtration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injection, 1 minute reaction time, filtration.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issues with DBPs.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Replacement Plant: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Filtration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pre-coagulant treatment.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 if DBPs may be an issue without pre-coagulant treatment via jar testing.</a:t>
            </a:r>
          </a:p>
          <a:p>
            <a:pPr marL="0" indent="0">
              <a:buNone/>
            </a:pP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26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6" y="144064"/>
            <a:ext cx="11915774" cy="17224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3. </a:t>
            </a:r>
            <a:b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and TTHMs/HAA5s Laboratory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NaOCl dose after filtration: 2.0 mg/L (Hold Time 4.2 days)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67182"/>
              </p:ext>
            </p:extLst>
          </p:nvPr>
        </p:nvGraphicFramePr>
        <p:xfrm>
          <a:off x="138113" y="1893778"/>
          <a:ext cx="11844337" cy="2479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528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464815">
                  <a:extLst>
                    <a:ext uri="{9D8B030D-6E8A-4147-A177-3AD203B41FA5}">
                      <a16:colId xmlns:a16="http://schemas.microsoft.com/office/drawing/2014/main" val="585763398"/>
                    </a:ext>
                  </a:extLst>
                </a:gridCol>
                <a:gridCol w="1542152">
                  <a:extLst>
                    <a:ext uri="{9D8B030D-6E8A-4147-A177-3AD203B41FA5}">
                      <a16:colId xmlns:a16="http://schemas.microsoft.com/office/drawing/2014/main" val="700122517"/>
                    </a:ext>
                  </a:extLst>
                </a:gridCol>
                <a:gridCol w="1046376">
                  <a:extLst>
                    <a:ext uri="{9D8B030D-6E8A-4147-A177-3AD203B41FA5}">
                      <a16:colId xmlns:a16="http://schemas.microsoft.com/office/drawing/2014/main" val="4097091693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06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1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796">
                  <a:extLst>
                    <a:ext uri="{9D8B030D-6E8A-4147-A177-3AD203B41FA5}">
                      <a16:colId xmlns:a16="http://schemas.microsoft.com/office/drawing/2014/main" val="3493278796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[AL]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ClSO4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Polyamine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TTHM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HAA5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Membrane       Filtration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Inline Filtration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823052-BEE2-41B0-B146-D4158EA2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876" y="5790607"/>
            <a:ext cx="749551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4.2 days: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#1: UVT: 93.7%, UVA: 0.027/cm; (additional UVA reduction: 41.3%)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#2: UVT: 97.2%, UVA: 0.012/cm; (additional UVA reduction: 15.2%)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9B256-CA9E-4310-8546-8BCF01780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76" y="4445665"/>
            <a:ext cx="11533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–water filtered through a 0.2 um absolute Isopore membrane. 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filtered through 1.2 um absolute Isopore membranes used for the filterability and UVT/UVA analysis. </a:t>
            </a:r>
          </a:p>
        </p:txBody>
      </p:sp>
    </p:spTree>
    <p:extLst>
      <p:ext uri="{BB962C8B-B14F-4D97-AF65-F5344CB8AC3E}">
        <p14:creationId xmlns:p14="http://schemas.microsoft.com/office/powerpoint/2010/main" val="2734270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A24A-F333-40BB-AA68-47C4E27C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028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3. 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Jar Test – Filtrate Water Spiked with 2.0 mg/L NaOCl</a:t>
            </a:r>
            <a:b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Membrane Filtrate Water vs. Filtrate Optimum Coagulant/Dose</a:t>
            </a:r>
          </a:p>
        </p:txBody>
      </p:sp>
      <p:graphicFrame>
        <p:nvGraphicFramePr>
          <p:cNvPr id="4" name="Chart 3" descr="Chart on chlorine decay">
            <a:extLst>
              <a:ext uri="{FF2B5EF4-FFF2-40B4-BE49-F238E27FC236}">
                <a16:creationId xmlns:a16="http://schemas.microsoft.com/office/drawing/2014/main" id="{73D5E3E8-2BF0-4DA2-AF12-CD9995944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889889"/>
              </p:ext>
            </p:extLst>
          </p:nvPr>
        </p:nvGraphicFramePr>
        <p:xfrm>
          <a:off x="838200" y="1212980"/>
          <a:ext cx="10512547" cy="508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C05BA2-5354-4D5B-A0ED-736271294A47}"/>
              </a:ext>
            </a:extLst>
          </p:cNvPr>
          <p:cNvSpPr txBox="1"/>
          <p:nvPr/>
        </p:nvSpPr>
        <p:spPr>
          <a:xfrm>
            <a:off x="3738283" y="1917989"/>
            <a:ext cx="1695144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TTHM: 45 ug/L, </a:t>
            </a:r>
          </a:p>
          <a:p>
            <a:r>
              <a:rPr lang="en-US" dirty="0"/>
              <a:t>HAA5: 34 ug/L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4041B-E401-4A2D-BBD1-D27A9CCBDF53}"/>
              </a:ext>
            </a:extLst>
          </p:cNvPr>
          <p:cNvSpPr txBox="1"/>
          <p:nvPr/>
        </p:nvSpPr>
        <p:spPr>
          <a:xfrm>
            <a:off x="5433427" y="2946163"/>
            <a:ext cx="1695144" cy="646331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TTHM: 80 ug/L, </a:t>
            </a:r>
          </a:p>
          <a:p>
            <a:r>
              <a:rPr lang="en-US" dirty="0"/>
              <a:t>HAA5: 73 ug/L</a:t>
            </a:r>
          </a:p>
        </p:txBody>
      </p:sp>
    </p:spTree>
    <p:extLst>
      <p:ext uri="{BB962C8B-B14F-4D97-AF65-F5344CB8AC3E}">
        <p14:creationId xmlns:p14="http://schemas.microsoft.com/office/powerpoint/2010/main" val="2060307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38BE-F615-4159-93F6-C811314E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4: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 w/Acid and PAC addition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28B82-A669-4749-9EE6-EF955656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 with Pressure Driven Membrane Filtration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Optimize DOC reduction (UVA surrogate)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Optimize solids loading reduction to membrane filters (settleability)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 adjustment via acid addition to optimize the coagulation process. Also evaluate PAC addition.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81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57810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4.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Performance – with/without Acid and PAC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Source pH: 9.10, Alkalinity: 181 mg/L CaCO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789691"/>
              </p:ext>
            </p:extLst>
          </p:nvPr>
        </p:nvGraphicFramePr>
        <p:xfrm>
          <a:off x="110837" y="1561674"/>
          <a:ext cx="11970325" cy="326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48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63369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40669">
                  <a:extLst>
                    <a:ext uri="{9D8B030D-6E8A-4147-A177-3AD203B41FA5}">
                      <a16:colId xmlns:a16="http://schemas.microsoft.com/office/drawing/2014/main" val="3591226561"/>
                    </a:ext>
                  </a:extLst>
                </a:gridCol>
                <a:gridCol w="1228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9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1874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804548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1261800">
                  <a:extLst>
                    <a:ext uri="{9D8B030D-6E8A-4147-A177-3AD203B41FA5}">
                      <a16:colId xmlns:a16="http://schemas.microsoft.com/office/drawing/2014/main" val="4082113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30.9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57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2886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5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710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AC534-E69B-4AC4-A516-50052919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5. </a:t>
            </a:r>
            <a:br>
              <a:rPr lang="en-US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Pre-Oxidation Performance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03781-E504-4A22-9C4C-0552AC9B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Ozone – 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Chlorine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coagulation process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 settleability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filtrate turbidity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indirect DOC reduction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Longer filter runs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sludge production</a:t>
            </a:r>
          </a:p>
          <a:p>
            <a:pPr marL="0" indent="0">
              <a:buNone/>
            </a:pP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4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917BE-7565-490D-9AF3-7368906B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Jar Testing – Who’s Doing Them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22E6-7E78-4122-A063-883C38EE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665"/>
            <a:ext cx="10515600" cy="4251960"/>
          </a:xfrm>
        </p:spPr>
        <p:txBody>
          <a:bodyPr>
            <a:normAutofit/>
          </a:bodyPr>
          <a:lstStyle/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than 10% of the utility's visited conduct jar testing.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plants don’t have jar testing equipment.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Plants with jar testers don’t have the laboratory equipment, materials and training to properly conduct jar testing and analysis. 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Plants that perform limited jar testing have little supporting data on coagulant selection and dose for plant optimization (filterability and indirect DOC reduction).</a:t>
            </a:r>
          </a:p>
        </p:txBody>
      </p:sp>
    </p:spTree>
    <p:extLst>
      <p:ext uri="{BB962C8B-B14F-4D97-AF65-F5344CB8AC3E}">
        <p14:creationId xmlns:p14="http://schemas.microsoft.com/office/powerpoint/2010/main" val="3372504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2F796A-4A3D-40B4-AA13-456E4589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9" y="365125"/>
            <a:ext cx="11755773" cy="11619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5.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Pre-Oxidation – with &amp; without Ozone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135539"/>
              </p:ext>
            </p:extLst>
          </p:nvPr>
        </p:nvGraphicFramePr>
        <p:xfrm>
          <a:off x="122549" y="1606915"/>
          <a:ext cx="11906055" cy="4433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4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90412">
                  <a:extLst>
                    <a:ext uri="{9D8B030D-6E8A-4147-A177-3AD203B41FA5}">
                      <a16:colId xmlns:a16="http://schemas.microsoft.com/office/drawing/2014/main" val="104319711"/>
                    </a:ext>
                  </a:extLst>
                </a:gridCol>
                <a:gridCol w="1433178">
                  <a:extLst>
                    <a:ext uri="{9D8B030D-6E8A-4147-A177-3AD203B41FA5}">
                      <a16:colId xmlns:a16="http://schemas.microsoft.com/office/drawing/2014/main" val="1936093272"/>
                    </a:ext>
                  </a:extLst>
                </a:gridCol>
              </a:tblGrid>
              <a:tr h="638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86260" marR="86260" marT="43130" marB="431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266" marR="5266" marT="5266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260" marR="86260" marT="43130" marB="43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42.9</a:t>
                      </a: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266" marR="5266" marT="52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62.6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7279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62.6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9011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266" marR="5266" marT="5266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14463"/>
                  </a:ext>
                </a:extLst>
              </a:tr>
              <a:tr h="3795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260" marR="86260" marT="43130" marB="431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266" marR="5266" marT="526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1655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C9A668A-7547-445D-A9E5-AF4817FDD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74" y="2879387"/>
            <a:ext cx="10495604" cy="136893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54C28-73D0-45B5-9B58-70C811B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4156" y="5102646"/>
            <a:ext cx="10529922" cy="4636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964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320511"/>
            <a:ext cx="11914906" cy="160255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Pre-Oxidation – with &amp; without KMnO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Same Source – Constant dose/compares two coagulants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732842"/>
              </p:ext>
            </p:extLst>
          </p:nvPr>
        </p:nvGraphicFramePr>
        <p:xfrm>
          <a:off x="110837" y="2170736"/>
          <a:ext cx="11914904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220">
                  <a:extLst>
                    <a:ext uri="{9D8B030D-6E8A-4147-A177-3AD203B41FA5}">
                      <a16:colId xmlns:a16="http://schemas.microsoft.com/office/drawing/2014/main" val="41177271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22051885"/>
                    </a:ext>
                  </a:extLst>
                </a:gridCol>
                <a:gridCol w="1065320">
                  <a:extLst>
                    <a:ext uri="{9D8B030D-6E8A-4147-A177-3AD203B41FA5}">
                      <a16:colId xmlns:a16="http://schemas.microsoft.com/office/drawing/2014/main" val="363808930"/>
                    </a:ext>
                  </a:extLst>
                </a:gridCol>
                <a:gridCol w="1713390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145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42668">
                  <a:extLst>
                    <a:ext uri="{9D8B030D-6E8A-4147-A177-3AD203B41FA5}">
                      <a16:colId xmlns:a16="http://schemas.microsoft.com/office/drawing/2014/main" val="2665683653"/>
                    </a:ext>
                  </a:extLst>
                </a:gridCol>
                <a:gridCol w="116152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[AL]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ClSO4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pDADMAC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2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9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79.4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37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82.4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1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103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38BE-F615-4159-93F6-C811314E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Note on Chlorine Pre-Oxidation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28B82-A669-4749-9EE6-EF955656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Generally: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 given coagulant dose, there will be an increase in %UVT or decrease in UVA when chlorine is added.  It is believed that some of the DOC is converted to disinfection by-products giving a false indication of improved DOC reduction via coagulation.  </a:t>
            </a:r>
          </a:p>
        </p:txBody>
      </p:sp>
    </p:spTree>
    <p:extLst>
      <p:ext uri="{BB962C8B-B14F-4D97-AF65-F5344CB8AC3E}">
        <p14:creationId xmlns:p14="http://schemas.microsoft.com/office/powerpoint/2010/main" val="7705472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4A4A5-9CD3-459F-9BC2-37DF23BE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%UVA Reduction via 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Source Water Pre-Chlorination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 descr="Graph - chlorine decay rate">
            <a:extLst>
              <a:ext uri="{FF2B5EF4-FFF2-40B4-BE49-F238E27FC236}">
                <a16:creationId xmlns:a16="http://schemas.microsoft.com/office/drawing/2014/main" id="{0785ED34-9B9B-4B27-BC7A-487A5FEB7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7547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2598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5291A6-4D75-42F2-AD3C-7F8D3C2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6</a:t>
            </a:r>
            <a:r>
              <a:rPr lang="en-US" sz="42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200" kern="1200" dirty="0">
                <a:latin typeface="Arial" panose="020B0604020202020204" pitchFamily="34" charset="0"/>
                <a:cs typeface="Arial" panose="020B0604020202020204" pitchFamily="34" charset="0"/>
              </a:rPr>
              <a:t>Jar Testing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to Improve the reduction of Disinfection Precursors</a:t>
            </a:r>
            <a:endParaRPr lang="en-US" sz="4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125B6-4731-4809-B9F3-94D061C88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plant coagulant(s)/dose with optimize coagulant(s)/dose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Measurements of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Chlorine decay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TTHMs/HAA5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56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4063"/>
            <a:ext cx="11915774" cy="23133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6:  Study #1: </a:t>
            </a:r>
            <a:b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TTHMs/HAA5s Laboratory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NaOCl dose after filtration: 2.2 mg/L (Hold Time 6 days)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483530"/>
              </p:ext>
            </p:extLst>
          </p:nvPr>
        </p:nvGraphicFramePr>
        <p:xfrm>
          <a:off x="142876" y="2783743"/>
          <a:ext cx="11631199" cy="2208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771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138518">
                  <a:extLst>
                    <a:ext uri="{9D8B030D-6E8A-4147-A177-3AD203B41FA5}">
                      <a16:colId xmlns:a16="http://schemas.microsoft.com/office/drawing/2014/main" val="585763398"/>
                    </a:ext>
                  </a:extLst>
                </a:gridCol>
                <a:gridCol w="1237129">
                  <a:extLst>
                    <a:ext uri="{9D8B030D-6E8A-4147-A177-3AD203B41FA5}">
                      <a16:colId xmlns:a16="http://schemas.microsoft.com/office/drawing/2014/main" val="700122517"/>
                    </a:ext>
                  </a:extLst>
                </a:gridCol>
                <a:gridCol w="1039906">
                  <a:extLst>
                    <a:ext uri="{9D8B030D-6E8A-4147-A177-3AD203B41FA5}">
                      <a16:colId xmlns:a16="http://schemas.microsoft.com/office/drawing/2014/main" val="209886605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308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0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3493278796"/>
                    </a:ext>
                  </a:extLst>
                </a:gridCol>
                <a:gridCol w="1446734">
                  <a:extLst>
                    <a:ext uri="{9D8B030D-6E8A-4147-A177-3AD203B41FA5}">
                      <a16:colId xmlns:a16="http://schemas.microsoft.com/office/drawing/2014/main" val="2889971692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[AL]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ClSO4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Blend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ACH/PY 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TTHM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HAA5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Cl2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27965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823052-BEE2-41B0-B146-D4158EA2D0A7}"/>
              </a:ext>
            </a:extLst>
          </p:cNvPr>
          <p:cNvSpPr txBox="1"/>
          <p:nvPr/>
        </p:nvSpPr>
        <p:spPr>
          <a:xfrm>
            <a:off x="206188" y="5172635"/>
            <a:ext cx="753035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6 days: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#1: UVT: 95.3%, UVA: 0.020/cm (26.1% UVA additional reduction)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#2: UVT: 97.0%, UVA: 0.013/cm (8.7% UVA additional reduction)</a:t>
            </a:r>
          </a:p>
        </p:txBody>
      </p:sp>
    </p:spTree>
    <p:extLst>
      <p:ext uri="{BB962C8B-B14F-4D97-AF65-F5344CB8AC3E}">
        <p14:creationId xmlns:p14="http://schemas.microsoft.com/office/powerpoint/2010/main" val="1572432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A24A-F333-40BB-AA68-47C4E27C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946411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Jar Test – Filtrate Water Spiked with 2.2 mg/L NaOCl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Coagulant Dose vs. Optimum Dose and Coagulant.</a:t>
            </a:r>
          </a:p>
        </p:txBody>
      </p:sp>
      <p:graphicFrame>
        <p:nvGraphicFramePr>
          <p:cNvPr id="5" name="Chart 4" descr="Image of Chart&#10;">
            <a:extLst>
              <a:ext uri="{FF2B5EF4-FFF2-40B4-BE49-F238E27FC236}">
                <a16:creationId xmlns:a16="http://schemas.microsoft.com/office/drawing/2014/main" id="{9359E209-69C8-4B5D-BB1C-68936618A3C1}"/>
              </a:ext>
            </a:extLst>
          </p:cNvPr>
          <p:cNvGraphicFramePr>
            <a:graphicFrameLocks/>
          </p:cNvGraphicFramePr>
          <p:nvPr/>
        </p:nvGraphicFramePr>
        <p:xfrm>
          <a:off x="841253" y="1316021"/>
          <a:ext cx="10512547" cy="497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9CA651-E911-437B-853F-AFE1DC1042C7}"/>
              </a:ext>
            </a:extLst>
          </p:cNvPr>
          <p:cNvSpPr txBox="1"/>
          <p:nvPr/>
        </p:nvSpPr>
        <p:spPr>
          <a:xfrm>
            <a:off x="4377478" y="2005001"/>
            <a:ext cx="1851789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TTHM: 44 ug/L,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HAA5: 29 ug/L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99D65-45B1-41FA-B3FC-63452C7152C4}"/>
              </a:ext>
            </a:extLst>
          </p:cNvPr>
          <p:cNvSpPr txBox="1"/>
          <p:nvPr/>
        </p:nvSpPr>
        <p:spPr>
          <a:xfrm>
            <a:off x="5081493" y="2792047"/>
            <a:ext cx="1851789" cy="646331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TTHM: 71 ug/L,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HAA5: 41 ug/L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18AFB6-65D8-44D8-A999-4E95DF9D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777449" y="2537032"/>
            <a:ext cx="701335" cy="1015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77116A-95EF-408F-9DBC-CA5408F5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44031" y="3438291"/>
            <a:ext cx="1326177" cy="958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ADB553E-BCC9-481C-9980-D41F11DCC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3946" y="138968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6:  Study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58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4063"/>
            <a:ext cx="11915774" cy="231338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6:  Study #2: </a:t>
            </a:r>
            <a:b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TTHMs/HAA5s Laboratory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NaOCl dose after filtration: 2.4 mg/L (72 hrs hold time, 3 days);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Second NaOCl dose 1 mg/L (at 72 hrs), (48 hrs hold time, 2 days);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DBPs measurements (5 days total hold time)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159184"/>
              </p:ext>
            </p:extLst>
          </p:nvPr>
        </p:nvGraphicFramePr>
        <p:xfrm>
          <a:off x="142876" y="2783743"/>
          <a:ext cx="11735444" cy="2886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431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152063">
                  <a:extLst>
                    <a:ext uri="{9D8B030D-6E8A-4147-A177-3AD203B41FA5}">
                      <a16:colId xmlns:a16="http://schemas.microsoft.com/office/drawing/2014/main" val="2536618934"/>
                    </a:ext>
                  </a:extLst>
                </a:gridCol>
                <a:gridCol w="1099296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13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5405">
                  <a:extLst>
                    <a:ext uri="{9D8B030D-6E8A-4147-A177-3AD203B41FA5}">
                      <a16:colId xmlns:a16="http://schemas.microsoft.com/office/drawing/2014/main" val="3384730401"/>
                    </a:ext>
                  </a:extLst>
                </a:gridCol>
                <a:gridCol w="1056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1483">
                  <a:extLst>
                    <a:ext uri="{9D8B030D-6E8A-4147-A177-3AD203B41FA5}">
                      <a16:colId xmlns:a16="http://schemas.microsoft.com/office/drawing/2014/main" val="3493278796"/>
                    </a:ext>
                  </a:extLst>
                </a:gridCol>
                <a:gridCol w="1291198">
                  <a:extLst>
                    <a:ext uri="{9D8B030D-6E8A-4147-A177-3AD203B41FA5}">
                      <a16:colId xmlns:a16="http://schemas.microsoft.com/office/drawing/2014/main" val="2889971692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(Dose, mg/L)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Settled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TTHM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HAA5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Cl2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 (dry) (35)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pDADMAC (6.0)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versus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7966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 (dry) (80)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pDADMAC (6.0)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[AL] ClSO4 (200) 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pDADMAC (6.0)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4C1764-732A-4ED1-985E-9E23A55ED78A}"/>
              </a:ext>
            </a:extLst>
          </p:cNvPr>
          <p:cNvSpPr txBox="1"/>
          <p:nvPr/>
        </p:nvSpPr>
        <p:spPr>
          <a:xfrm>
            <a:off x="428038" y="5914867"/>
            <a:ext cx="1185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 existing treatment plant dose (Alum: 35 mg/L, pDADMAC: 6 mg/L) is compared to optimum dose (Alum: 80 mg/L, </a:t>
            </a:r>
          </a:p>
          <a:p>
            <a:r>
              <a:rPr lang="en-US" dirty="0"/>
              <a:t>pDADMAC: 6 mg/L) and to a different coagulant/dose ([AL] ClSO4: 200 mg/L, pDADMAC: 6 mg/L).  </a:t>
            </a:r>
          </a:p>
        </p:txBody>
      </p:sp>
    </p:spTree>
    <p:extLst>
      <p:ext uri="{BB962C8B-B14F-4D97-AF65-F5344CB8AC3E}">
        <p14:creationId xmlns:p14="http://schemas.microsoft.com/office/powerpoint/2010/main" val="29917715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A24A-F333-40BB-AA68-47C4E27C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48"/>
            <a:ext cx="10515600" cy="1193508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Jar Test – Filtrate Water Spiked with 2.2 mg/L NaOCl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Coagulant Dose vs. Optimum Dose and Coagulant</a:t>
            </a:r>
          </a:p>
        </p:txBody>
      </p:sp>
      <p:graphicFrame>
        <p:nvGraphicFramePr>
          <p:cNvPr id="5" name="Chart 4" descr="Chart showing chlorine decay.">
            <a:extLst>
              <a:ext uri="{FF2B5EF4-FFF2-40B4-BE49-F238E27FC236}">
                <a16:creationId xmlns:a16="http://schemas.microsoft.com/office/drawing/2014/main" id="{9359E209-69C8-4B5D-BB1C-68936618A3C1}"/>
              </a:ext>
            </a:extLst>
          </p:cNvPr>
          <p:cNvGraphicFramePr>
            <a:graphicFrameLocks/>
          </p:cNvGraphicFramePr>
          <p:nvPr/>
        </p:nvGraphicFramePr>
        <p:xfrm>
          <a:off x="838200" y="1283156"/>
          <a:ext cx="10512547" cy="501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8F352EB-8FC0-4C8A-BF2A-FD1902EDD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9355" y="1283156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6:  Study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397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77C6-FCE1-4249-8FE9-E990F796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Jar Testing Made Easy – Recap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04A5A2-9E3B-469B-B330-88123CEC4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244344"/>
              </p:ext>
            </p:extLst>
          </p:nvPr>
        </p:nvGraphicFramePr>
        <p:xfrm>
          <a:off x="753359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837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917BE-7565-490D-9AF3-7368906B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Training and Applied Jar Testing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22E6-7E78-4122-A063-883C38EE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plant filterability (turbidity) performance 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Less violations in meeting turbidity performance standards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DOC reduction (disinfection precursors)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Less violations of disinfection by-products (TTHMs/HAA5s)</a:t>
            </a:r>
          </a:p>
          <a:p>
            <a:pPr marL="45720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treated water quality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Build customer confidence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2895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BCFE4-64FE-4A94-9B25-D7B393DB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Practice – Practice – Practice  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(minimum of 100 hours of practice)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Image of four 1-liter jars during flocculation process.">
            <a:extLst>
              <a:ext uri="{FF2B5EF4-FFF2-40B4-BE49-F238E27FC236}">
                <a16:creationId xmlns:a16="http://schemas.microsoft.com/office/drawing/2014/main" id="{F385FFA5-4DBC-4114-974D-C1705652F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0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7166-E5A8-4577-8C4D-27787180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should be performed regularly during non-water quality events to develop and maintain the necessary skills and confidence to be able to confront real water quality changes.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 skill and confidence building will require several hours (~100 hours) of jar testing and practice.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66243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581844"/>
            <a:ext cx="834373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for attending!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1800521"/>
            <a:ext cx="11720264" cy="4706812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Jar Test Results/Procedures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917BE-7565-490D-9AF3-7368906B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Jar Testing Procedures/Methods/Analysis – </a:t>
            </a:r>
            <a:r>
              <a:rPr lang="en-US" sz="4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Important and End Goals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22E6-7E78-4122-A063-883C38EE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Timely, Efficient &amp; Straightforward that is completed within 1 hour (prep, testing and analysis) -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make is complicated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set of procedures, methods and analysis that can be applied to most treatment plants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Results that clearly depict which pre-oxidant, coagulant(s) and dose that provides optimum (End Goals)</a:t>
            </a:r>
          </a:p>
          <a:p>
            <a:pPr marL="891540" indent="-342900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Filterability (floc strength, turbidity, and perceived head loss)</a:t>
            </a:r>
          </a:p>
          <a:p>
            <a:pPr marL="891540" indent="-342900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Dissolved organic carbon reduction (UVA surrogate)</a:t>
            </a:r>
          </a:p>
          <a:p>
            <a:pPr marL="891540" indent="-342900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Settleability (turbidity)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Confidence in your jar testing data that is transferable to plant operations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2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44D8E-EF96-43E1-B6AC-3DD62AD65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B9C2FE-52D7-476D-BE1F-892D824C7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D05AE-A051-4301-9073-3BD99D511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1338" y="1649689"/>
            <a:ext cx="178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UVA/%UVT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5645D-C0ED-4AD1-A09B-99433897D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12794" y="5179641"/>
            <a:ext cx="1476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750D4-68DE-435A-9D65-83CAE4CE7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1474" y="1381147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Cuvettes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0D448-8BE1-4727-A61E-5CD806C35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4815" y="4265241"/>
            <a:ext cx="158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3A356-6887-484E-A80B-B19FCF6AD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65334" y="4948808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Pipettes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E0777-B6C2-414D-B716-1FC035FC6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5074" y="47319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93216-2544-4922-BAD6-01D48607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8368" y="1611979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Syringes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E456D4-23F2-4CD6-BA85-B6111D45E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58499" y="1842812"/>
            <a:ext cx="219279" cy="1805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B1D931-4285-44C7-8DEF-45F842724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233394" y="1842812"/>
            <a:ext cx="735292" cy="1805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7F8EBB-2446-4B24-85F6-74AEB3B2A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004115" y="4392891"/>
            <a:ext cx="886120" cy="405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E5A28D-794C-49A9-A0D1-AFA3B2AC6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606672" y="4147794"/>
            <a:ext cx="706224" cy="650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75183-5A4A-47BD-94EB-1EEA86420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004115" y="2073644"/>
            <a:ext cx="443060" cy="1355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4BC5DF-EAB6-495F-B8F0-B51C07D95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59072" y="2073644"/>
            <a:ext cx="447600" cy="1355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2F011E-D574-4F6A-A1F4-FDF65F41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25081" y="-19911"/>
            <a:ext cx="190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4-Jar Tester</a:t>
            </a:r>
          </a:p>
        </p:txBody>
      </p:sp>
    </p:spTree>
    <p:extLst>
      <p:ext uri="{BB962C8B-B14F-4D97-AF65-F5344CB8AC3E}">
        <p14:creationId xmlns:p14="http://schemas.microsoft.com/office/powerpoint/2010/main" val="162166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DA04-CE4D-4386-9DC7-39E633CA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Common Inorganic Coagulants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F8ED0-3D8B-4022-AA9A-85E1E6D7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Inorganic coagulants are positively charged metal salts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[AL] Aluminum Sulfate, Al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* 14.3H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[AL] Aluminum Chlorohydrate (ACH), Al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Cl(OH)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[AL] Polyaluminum Chloride (PACl), Al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3n-m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[AL] Polyaluminum Chlorosulfate (PACS) , Al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(Cl)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(SO4)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Ferric Chloride, FeCl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1"/>
            <a:r>
              <a:rPr lang="en-US" sz="2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Ferric Sulfate, Fe</a:t>
            </a:r>
            <a:r>
              <a:rPr lang="en-US" sz="2200" b="0" i="0" u="none" strike="noStrike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200" b="0" i="0" u="none" strike="noStrike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b="0" i="0" u="none" strike="noStrike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*8.8H</a:t>
            </a:r>
            <a:r>
              <a:rPr lang="en-US" sz="2200" b="0" i="0" u="none" strike="noStrike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inorganic coagulants hydrolyze, hydrogen ions (H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are released that react with the alkalinity of the water and depresses the pH.</a:t>
            </a:r>
          </a:p>
        </p:txBody>
      </p:sp>
    </p:spTree>
    <p:extLst>
      <p:ext uri="{BB962C8B-B14F-4D97-AF65-F5344CB8AC3E}">
        <p14:creationId xmlns:p14="http://schemas.microsoft.com/office/powerpoint/2010/main" val="296786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4401</Words>
  <Application>Microsoft Office PowerPoint</Application>
  <PresentationFormat>Widescreen</PresentationFormat>
  <Paragraphs>1318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Rockwell</vt:lpstr>
      <vt:lpstr>Times New Roman</vt:lpstr>
      <vt:lpstr>Office Theme</vt:lpstr>
      <vt:lpstr>JAR TESTING MADE EASY  STATE WATER RESOURCES CONTROL BOARD, DIVISION OF DRINKING WATER</vt:lpstr>
      <vt:lpstr>Presentation Overview</vt:lpstr>
      <vt:lpstr>New Jar Testing Procedures &amp; Analysis Application/Research/Assistance (2018-2021)</vt:lpstr>
      <vt:lpstr>Applied Jar Test Procedures, Methods &amp; Analysis for Various Treatment Plants</vt:lpstr>
      <vt:lpstr>Jar Testing – Who’s Doing Them</vt:lpstr>
      <vt:lpstr>Operator Training and Applied Jar Testing</vt:lpstr>
      <vt:lpstr>Jar Testing Procedures/Methods/Analysis – What’s Important and End Goals</vt:lpstr>
      <vt:lpstr>Lab</vt:lpstr>
      <vt:lpstr>Common Inorganic Coagulants</vt:lpstr>
      <vt:lpstr>%Basicity of a Coagulant</vt:lpstr>
      <vt:lpstr>Common Organic Coagulants</vt:lpstr>
      <vt:lpstr>NSF Certified Drinking Water Treatment Chemicals</vt:lpstr>
      <vt:lpstr>1. Filterability Analysis - New</vt:lpstr>
      <vt:lpstr>Filterability Sensitivity Performance Analysis –  Plant ID: COB (4 min/Jar)</vt:lpstr>
      <vt:lpstr>Filterability Sensitivity Performance Analysis – Plant ID: HRCSD (4 min/Jar)</vt:lpstr>
      <vt:lpstr>2. UV-Absorption Analysis</vt:lpstr>
      <vt:lpstr>UVT/UVA Instrument,  pathlength 10 or 40 mm</vt:lpstr>
      <vt:lpstr>Chart – Indirect DOC Reduction</vt:lpstr>
      <vt:lpstr>3. Settleability Analysis</vt:lpstr>
      <vt:lpstr>Settleability – shouldn’t be used as the sole source of data to determine optimum coagulant/dose</vt:lpstr>
      <vt:lpstr>Jar Testing Procedures and Analysis</vt:lpstr>
      <vt:lpstr>Jar Testing for a 4-Jar Mixer</vt:lpstr>
      <vt:lpstr>Jars 1-4:  End of 5-minute flocculation (30 RPM) duration. </vt:lpstr>
      <vt:lpstr>Jars 1-4: After 5 min of settling, 20 mL is syringed for filterability and %UVT/UVA.</vt:lpstr>
      <vt:lpstr>Syringing</vt:lpstr>
      <vt:lpstr>Filterability and UVT/UVA Analysis (5 min/Jar)</vt:lpstr>
      <vt:lpstr>Settleability Sampling</vt:lpstr>
      <vt:lpstr>Jars 5-8: After 25-minutes of settling, settled water turbidity is taken.</vt:lpstr>
      <vt:lpstr>Jar Testing   Impact of Flash  and Flocculation Durations</vt:lpstr>
      <vt:lpstr>Impact of Flash Mixing – Jar Testing</vt:lpstr>
      <vt:lpstr>Flash Mix Duration (0 – 60 seconds)</vt:lpstr>
      <vt:lpstr>Impact of Flocculation Duration in Jar Testing</vt:lpstr>
      <vt:lpstr>Variable Flocculation Duration (3 – 40 minutes)</vt:lpstr>
      <vt:lpstr>When Shorter or Longer Flocculation is Required</vt:lpstr>
      <vt:lpstr>Seasonal Shift in Primary Source Water</vt:lpstr>
      <vt:lpstr>Laboratory Charge Analyzer</vt:lpstr>
      <vt:lpstr>Table of LCA coagulant vs. Jar Test Coagulant</vt:lpstr>
      <vt:lpstr>Case Studies</vt:lpstr>
      <vt:lpstr>Case 1.   Coagulant Overdosing – Storm Event</vt:lpstr>
      <vt:lpstr>Case 1.  Jar Test Results vs Plant  (coagulant overdosing, 110 mg/L)</vt:lpstr>
      <vt:lpstr>Case 1. Jar Test Results versus  Adjusted Plant Coagulant Dose</vt:lpstr>
      <vt:lpstr>Case 2.   Coagulant under Dosing (TTHMs/Filtrate NTU)</vt:lpstr>
      <vt:lpstr>Case 2.  Coagulant Under dosing (TTHMs/NTU) (Note: LCA: 42 mg/L as Alum)</vt:lpstr>
      <vt:lpstr>Case 3.  Replacement of inline filtration with membrane filtration</vt:lpstr>
      <vt:lpstr>Case 3.  Jar Test and TTHMs/HAA5s Laboratory Results NaOCl dose after filtration: 2.0 mg/L (Hold Time 4.2 days)</vt:lpstr>
      <vt:lpstr>Case 3. Jar Test – Filtrate Water Spiked with 2.0 mg/L NaOCl Membrane Filtrate Water vs. Filtrate Optimum Coagulant/Dose</vt:lpstr>
      <vt:lpstr>Case 4: Performance Evaluation w/Acid and PAC addition</vt:lpstr>
      <vt:lpstr>Case 4.  Performance – with/without Acid and PAC Source pH: 9.10, Alkalinity: 181 mg/L CaCO3</vt:lpstr>
      <vt:lpstr>Case 5.  Pre-Oxidation Performance</vt:lpstr>
      <vt:lpstr>Case 5.  Pre-Oxidation – with &amp; without Ozone</vt:lpstr>
      <vt:lpstr>Case 5.  Pre-Oxidation – with &amp; without KMnO4 Same Source – Constant dose/compares two coagulants </vt:lpstr>
      <vt:lpstr>Note on Chlorine Pre-Oxidation</vt:lpstr>
      <vt:lpstr>%UVA Reduction via  Source Water Pre-Chlorination</vt:lpstr>
      <vt:lpstr>Case 6.  Jar Testing to Improve the reduction of Disinfection Precursors</vt:lpstr>
      <vt:lpstr>Case 6:  Study #1:  TTHMs/HAA5s Laboratory Results NaOCl dose after filtration: 2.2 mg/L (Hold Time 6 days)</vt:lpstr>
      <vt:lpstr>Jar Test – Filtrate Water Spiked with 2.2 mg/L NaOCl Plant Coagulant Dose vs. Optimum Dose and Coagulant.</vt:lpstr>
      <vt:lpstr>Case 6:  Study #2:  TTHMs/HAA5s Laboratory Results NaOCl dose after filtration: 2.4 mg/L (72 hrs hold time, 3 days);  Second NaOCl dose 1 mg/L (at 72 hrs), (48 hrs hold time, 2 days);  DBPs measurements (5 days total hold time)</vt:lpstr>
      <vt:lpstr>Jar Test – Filtrate Water Spiked with 2.2 mg/L NaOCl Plant Coagulant Dose vs. Optimum Dose and Coagulant</vt:lpstr>
      <vt:lpstr>Jar Testing Made Easy – Recap</vt:lpstr>
      <vt:lpstr>Practice – Practice – Practice   (minimum of 100 hours of practice) </vt:lpstr>
      <vt:lpstr>Thank you for attending! Contact and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 TESTING MADE EASY  STATE WATER RESOURCES CONTROL BOARD, DIVISION OF DRINKING WATER</dc:title>
  <dc:creator>Schott, Guy@Waterboards</dc:creator>
  <cp:lastModifiedBy>Schott, Guy@Waterboards</cp:lastModifiedBy>
  <cp:revision>18</cp:revision>
  <cp:lastPrinted>2021-10-13T19:46:29Z</cp:lastPrinted>
  <dcterms:created xsi:type="dcterms:W3CDTF">2021-10-07T22:09:07Z</dcterms:created>
  <dcterms:modified xsi:type="dcterms:W3CDTF">2021-10-14T21:39:29Z</dcterms:modified>
</cp:coreProperties>
</file>