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0" r:id="rId4"/>
    <p:sldId id="312" r:id="rId5"/>
    <p:sldId id="313" r:id="rId6"/>
    <p:sldId id="314" r:id="rId7"/>
    <p:sldId id="259" r:id="rId8"/>
    <p:sldId id="260" r:id="rId9"/>
    <p:sldId id="315" r:id="rId10"/>
    <p:sldId id="316" r:id="rId11"/>
    <p:sldId id="262" r:id="rId12"/>
    <p:sldId id="264" r:id="rId13"/>
    <p:sldId id="266" r:id="rId14"/>
    <p:sldId id="257" r:id="rId15"/>
    <p:sldId id="269" r:id="rId16"/>
    <p:sldId id="270" r:id="rId17"/>
    <p:sldId id="290" r:id="rId18"/>
    <p:sldId id="297" r:id="rId19"/>
    <p:sldId id="308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702-E117-42F2-9788-912B6D9A404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C1C2-7A2D-4D19-AEF2-11BD8A8E1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y.schott@waterboards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133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Lake County CSA 2 – Spring Valley</a:t>
            </a:r>
            <a:br>
              <a:rPr lang="en-US" sz="3200" dirty="0" smtClean="0"/>
            </a:br>
            <a:r>
              <a:rPr lang="en-US" sz="3200" dirty="0" smtClean="0"/>
              <a:t>Clearlake Oaks, CA</a:t>
            </a:r>
            <a:br>
              <a:rPr lang="en-US" sz="3200" dirty="0" smtClean="0"/>
            </a:br>
            <a:r>
              <a:rPr lang="en-US" sz="3200" dirty="0" err="1" smtClean="0"/>
              <a:t>GridBee</a:t>
            </a:r>
            <a:r>
              <a:rPr lang="en-US" sz="3200" dirty="0" smtClean="0"/>
              <a:t> TTHM Aeration</a:t>
            </a:r>
            <a:br>
              <a:rPr lang="en-US" sz="3200" dirty="0" smtClean="0"/>
            </a:br>
            <a:r>
              <a:rPr lang="en-US" sz="3200" dirty="0" smtClean="0"/>
              <a:t>Tracer Studies, August 2015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Guy Schott, P.E.</a:t>
            </a:r>
          </a:p>
          <a:p>
            <a:r>
              <a:rPr lang="en-US" dirty="0" smtClean="0">
                <a:hlinkClick r:id="rId2"/>
              </a:rPr>
              <a:t>Guy.schott@waterboards.ca.gov</a:t>
            </a:r>
            <a:endParaRPr lang="en-US" dirty="0" smtClean="0"/>
          </a:p>
          <a:p>
            <a:r>
              <a:rPr lang="en-US" dirty="0" smtClean="0"/>
              <a:t>707-576-2732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10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1710470"/>
            <a:ext cx="223170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Top of Clearwell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96000" y="1828800"/>
            <a:ext cx="25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8-inch outlet pipe </a:t>
            </a:r>
          </a:p>
          <a:p>
            <a:r>
              <a:rPr lang="en-US" sz="2400" b="1" dirty="0" smtClean="0"/>
              <a:t>on Clearwell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48400" y="27432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2514600"/>
            <a:ext cx="2583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6-inch inlet pipe </a:t>
            </a:r>
          </a:p>
          <a:p>
            <a:r>
              <a:rPr lang="en-US" sz="2400" b="1" dirty="0" smtClean="0"/>
              <a:t>on Clearwell – </a:t>
            </a:r>
          </a:p>
          <a:p>
            <a:r>
              <a:rPr lang="en-US" sz="2400" b="1" dirty="0" smtClean="0"/>
              <a:t>goes to top of tank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3114764"/>
            <a:ext cx="685800" cy="600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0" y="3429000"/>
            <a:ext cx="213712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Blower Pump</a:t>
            </a:r>
          </a:p>
          <a:p>
            <a:r>
              <a:rPr lang="en-US" sz="2400" b="1" dirty="0" smtClean="0"/>
              <a:t>2 HP (750 CFM)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14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86200" y="1524000"/>
            <a:ext cx="234634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Fluoride Analysis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638800" y="2057400"/>
            <a:ext cx="304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838200"/>
            <a:ext cx="240816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Distribution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Pumps (270 gpm)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67200" y="914400"/>
            <a:ext cx="234634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Fluoride Analysis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76200"/>
            <a:ext cx="234634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Fluoride Analysis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76800" y="1447800"/>
            <a:ext cx="195309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Blower Intake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1909465"/>
            <a:ext cx="685800" cy="909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5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867400" y="2514599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GridBee</a:t>
            </a:r>
            <a:r>
              <a:rPr lang="en-US" sz="2400" b="1" dirty="0" smtClean="0">
                <a:solidFill>
                  <a:srgbClr val="FF0000"/>
                </a:solidFill>
              </a:rPr>
              <a:t> - off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06865"/>
            <a:ext cx="283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Inlet Flow – 123 gpm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schott\Desktop\SolarBe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452354"/>
            <a:ext cx="8816221" cy="51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609600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GridBee</a:t>
            </a:r>
            <a:r>
              <a:rPr lang="en-US" sz="2400" b="1" dirty="0" smtClean="0">
                <a:solidFill>
                  <a:srgbClr val="FF0000"/>
                </a:solidFill>
              </a:rPr>
              <a:t> – On – 229 gpm (5HP)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Tracer Test Overview for</a:t>
            </a:r>
            <a:br>
              <a:rPr lang="en-US" dirty="0" smtClean="0"/>
            </a:br>
            <a:r>
              <a:rPr lang="en-US" dirty="0" smtClean="0"/>
              <a:t>384,9000 Gal Max Capacity Clearwell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Tank configuration – inlet at top; outlet at bottom 180 degrees from inlet.  No baffles.</a:t>
            </a:r>
          </a:p>
          <a:p>
            <a:r>
              <a:rPr lang="en-US" sz="2800" dirty="0" smtClean="0"/>
              <a:t>Tracer Test 1: </a:t>
            </a:r>
            <a:r>
              <a:rPr lang="en-US" sz="2800" dirty="0" err="1" smtClean="0"/>
              <a:t>GridBee</a:t>
            </a:r>
            <a:r>
              <a:rPr lang="en-US" sz="2800" dirty="0" smtClean="0"/>
              <a:t> spray aeration on (229 gpm).</a:t>
            </a:r>
          </a:p>
          <a:p>
            <a:r>
              <a:rPr lang="en-US" sz="2800" dirty="0" smtClean="0"/>
              <a:t>Tracer Test 2: </a:t>
            </a:r>
            <a:r>
              <a:rPr lang="en-US" sz="2800" dirty="0" err="1" smtClean="0"/>
              <a:t>GridBee</a:t>
            </a:r>
            <a:r>
              <a:rPr lang="en-US" sz="2800" dirty="0" smtClean="0"/>
              <a:t> spray aeration off (0 gpm).</a:t>
            </a:r>
          </a:p>
          <a:p>
            <a:r>
              <a:rPr lang="en-US" sz="2800" dirty="0" smtClean="0"/>
              <a:t>Inlet constant flow of 123 gpm</a:t>
            </a:r>
          </a:p>
          <a:p>
            <a:r>
              <a:rPr lang="en-US" sz="2800" dirty="0" smtClean="0"/>
              <a:t>Outlet constant flow 270 gpm</a:t>
            </a:r>
          </a:p>
          <a:p>
            <a:r>
              <a:rPr lang="en-US" sz="2800" dirty="0" smtClean="0"/>
              <a:t>Tracer Test Type:  Modified Step-Dose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92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Clearwell – 384,900 Gal Max Capacity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22" t="7329" r="54545" b="15799"/>
          <a:stretch/>
        </p:blipFill>
        <p:spPr bwMode="auto">
          <a:xfrm>
            <a:off x="2209800" y="990600"/>
            <a:ext cx="4343400" cy="538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Tracer Study – Clearwell</a:t>
            </a:r>
            <a:br>
              <a:rPr lang="en-US" dirty="0" smtClean="0"/>
            </a:br>
            <a:r>
              <a:rPr lang="en-US" dirty="0" smtClean="0"/>
              <a:t>12,432 Gal/</a:t>
            </a:r>
            <a:r>
              <a:rPr lang="en-US" dirty="0" err="1" smtClean="0"/>
              <a:t>ft</a:t>
            </a:r>
            <a:r>
              <a:rPr lang="en-US" dirty="0" smtClean="0"/>
              <a:t> (</a:t>
            </a:r>
            <a:r>
              <a:rPr lang="en-US" dirty="0" err="1" smtClean="0"/>
              <a:t>Diam</a:t>
            </a:r>
            <a:r>
              <a:rPr lang="en-US" dirty="0" smtClean="0"/>
              <a:t> – 46-ft)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Test 1:</a:t>
            </a:r>
          </a:p>
          <a:p>
            <a:r>
              <a:rPr lang="en-US" dirty="0" err="1" smtClean="0"/>
              <a:t>GridBee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On</a:t>
            </a:r>
            <a:r>
              <a:rPr lang="en-US" dirty="0" smtClean="0"/>
              <a:t> – August 13,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Baffling factor: </a:t>
            </a:r>
            <a:r>
              <a:rPr lang="en-US" b="1" u="sng" dirty="0" smtClean="0"/>
              <a:t>0.30</a:t>
            </a:r>
            <a:r>
              <a:rPr lang="en-US" dirty="0" smtClean="0"/>
              <a:t> (t</a:t>
            </a:r>
            <a:r>
              <a:rPr lang="en-US" baseline="-25000" dirty="0" smtClean="0"/>
              <a:t>10</a:t>
            </a:r>
            <a:r>
              <a:rPr lang="en-US" dirty="0" smtClean="0"/>
              <a:t>/T)*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tank level: 26.2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tank </a:t>
            </a:r>
            <a:r>
              <a:rPr lang="en-US" dirty="0" err="1" smtClean="0"/>
              <a:t>vol</a:t>
            </a:r>
            <a:r>
              <a:rPr lang="en-US" dirty="0" smtClean="0"/>
              <a:t>: 325,700 gal</a:t>
            </a:r>
          </a:p>
          <a:p>
            <a:r>
              <a:rPr lang="en-US" dirty="0" smtClean="0"/>
              <a:t>Aeration flow: 229 gpm</a:t>
            </a:r>
          </a:p>
          <a:p>
            <a:r>
              <a:rPr lang="en-US" dirty="0" smtClean="0"/>
              <a:t>Inlet flow: 123 gpm</a:t>
            </a:r>
          </a:p>
          <a:p>
            <a:r>
              <a:rPr lang="en-US" dirty="0" smtClean="0"/>
              <a:t>Outlet flow: 269 gpm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2000" dirty="0"/>
              <a:t>N</a:t>
            </a:r>
            <a:r>
              <a:rPr lang="en-US" sz="2000" dirty="0" smtClean="0"/>
              <a:t>ote: Test 1 was cut short; the predicted Baffling factor was 0.37 </a:t>
            </a:r>
            <a:r>
              <a:rPr lang="en-US" sz="2000" dirty="0" smtClean="0"/>
              <a:t>(t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/T) based on tracer trending.</a:t>
            </a:r>
            <a:endParaRPr lang="en-US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Test 2:</a:t>
            </a:r>
          </a:p>
          <a:p>
            <a:r>
              <a:rPr lang="en-US" dirty="0" err="1" smtClean="0"/>
              <a:t>GridBee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Off</a:t>
            </a:r>
            <a:r>
              <a:rPr lang="en-US" dirty="0" smtClean="0"/>
              <a:t> – August 25, 2015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Baffling factor: </a:t>
            </a:r>
            <a:r>
              <a:rPr lang="en-US" b="1" u="sng" dirty="0" smtClean="0"/>
              <a:t>0.28</a:t>
            </a:r>
            <a:r>
              <a:rPr lang="en-US" dirty="0" smtClean="0"/>
              <a:t> (t</a:t>
            </a:r>
            <a:r>
              <a:rPr lang="en-US" baseline="-25000" dirty="0" smtClean="0"/>
              <a:t>10</a:t>
            </a:r>
            <a:r>
              <a:rPr lang="en-US" dirty="0" smtClean="0"/>
              <a:t>/T)*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tank level: 23.8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tank </a:t>
            </a:r>
            <a:r>
              <a:rPr lang="en-US" dirty="0" err="1" smtClean="0"/>
              <a:t>vol</a:t>
            </a:r>
            <a:r>
              <a:rPr lang="en-US" dirty="0" smtClean="0"/>
              <a:t>: 295,880 gal</a:t>
            </a:r>
          </a:p>
          <a:p>
            <a:r>
              <a:rPr lang="en-US" dirty="0" smtClean="0"/>
              <a:t>Aeration flow: 0 gpm</a:t>
            </a:r>
          </a:p>
          <a:p>
            <a:r>
              <a:rPr lang="en-US" dirty="0" smtClean="0"/>
              <a:t>Inlet flow: 123 gpm</a:t>
            </a:r>
          </a:p>
          <a:p>
            <a:r>
              <a:rPr lang="en-US" dirty="0" smtClean="0"/>
              <a:t>Outlet flow: 271 gpm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2000" dirty="0" smtClean="0"/>
              <a:t>Note: Tracer mass for Test 2 was seen much earlier than Test 1.  There was a comparable difference in tracer trending between both 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47" y="762000"/>
            <a:ext cx="7748253" cy="468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791200"/>
            <a:ext cx="3533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baffling factor: 0.30 t</a:t>
            </a:r>
            <a:r>
              <a:rPr lang="en-US" baseline="-25000" dirty="0" smtClean="0"/>
              <a:t>10</a:t>
            </a:r>
            <a:r>
              <a:rPr lang="en-US" dirty="0" smtClean="0"/>
              <a:t>/T</a:t>
            </a:r>
          </a:p>
          <a:p>
            <a:r>
              <a:rPr lang="en-US" dirty="0" smtClean="0"/>
              <a:t>Predicted baffling factor: 0.37 t</a:t>
            </a:r>
            <a:r>
              <a:rPr lang="en-US" baseline="-25000" dirty="0" smtClean="0"/>
              <a:t>10</a:t>
            </a:r>
            <a:r>
              <a:rPr lang="en-US" dirty="0" smtClean="0"/>
              <a:t>/T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39504" cy="468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791200"/>
            <a:ext cx="251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Baffling factor: 0.28 t</a:t>
            </a:r>
            <a:r>
              <a:rPr lang="en-US" baseline="-25000" dirty="0" smtClean="0"/>
              <a:t>10</a:t>
            </a:r>
            <a:r>
              <a:rPr lang="en-US" dirty="0" smtClean="0"/>
              <a:t>/T</a:t>
            </a:r>
          </a:p>
        </p:txBody>
      </p:sp>
    </p:spTree>
    <p:extLst>
      <p:ext uri="{BB962C8B-B14F-4D97-AF65-F5344CB8AC3E}">
        <p14:creationId xmlns:p14="http://schemas.microsoft.com/office/powerpoint/2010/main" val="11356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81600" y="1598266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Tracer Injection Point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72000" y="1930608"/>
            <a:ext cx="1945876" cy="134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4407932"/>
            <a:ext cx="209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Transfer pump vault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(123 gpm)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4800" y="4731097"/>
            <a:ext cx="1524000" cy="1669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67200" y="1371600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Tracer Injection Point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43400" y="1740932"/>
            <a:ext cx="457200" cy="1764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2133600"/>
            <a:ext cx="167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Suction Pipe to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transfer pumps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57800" y="2779931"/>
            <a:ext cx="762000" cy="725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9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10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1219200"/>
            <a:ext cx="2949205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384,900 Gal Clearwell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321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Lake County CSA 2 – Spring Valley Clearlake Oaks, CA GridBee TTHM Aeration Tracer Studies, August 2015</vt:lpstr>
      <vt:lpstr>Tracer Test Overview for 384,9000 Gal Max Capacity Clearwell</vt:lpstr>
      <vt:lpstr>Clearwell – 384,900 Gal Max Capacity</vt:lpstr>
      <vt:lpstr>Tracer Study – Clearwell 12,432 Gal/ft (Diam – 46-ft)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SWRCB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Schott, Guy@Waterboards</dc:creator>
  <cp:lastModifiedBy>Schott, Guy@Waterboards</cp:lastModifiedBy>
  <cp:revision>11</cp:revision>
  <dcterms:created xsi:type="dcterms:W3CDTF">2015-08-26T18:21:02Z</dcterms:created>
  <dcterms:modified xsi:type="dcterms:W3CDTF">2015-08-26T21:27:11Z</dcterms:modified>
</cp:coreProperties>
</file>