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5" r:id="rId2"/>
    <p:sldId id="257" r:id="rId3"/>
    <p:sldId id="306" r:id="rId4"/>
    <p:sldId id="295" r:id="rId5"/>
    <p:sldId id="297" r:id="rId6"/>
    <p:sldId id="294" r:id="rId7"/>
    <p:sldId id="298" r:id="rId8"/>
    <p:sldId id="296" r:id="rId9"/>
    <p:sldId id="302" r:id="rId10"/>
    <p:sldId id="303" r:id="rId11"/>
    <p:sldId id="304" r:id="rId12"/>
    <p:sldId id="301" r:id="rId13"/>
    <p:sldId id="300" r:id="rId14"/>
    <p:sldId id="276" r:id="rId15"/>
    <p:sldId id="277" r:id="rId16"/>
    <p:sldId id="281" r:id="rId17"/>
    <p:sldId id="279" r:id="rId18"/>
    <p:sldId id="290" r:id="rId19"/>
    <p:sldId id="275" r:id="rId20"/>
    <p:sldId id="26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8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MID_2019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MID_Station4_2019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MID_Station4_2019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MID_Station5_2019.xlsm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TracerPrograms\TracerPrograms\TracerProgram2014\Tracer!Pro1_4M_MID_Station5_2019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Slug-Dose Curve - Station 3, 10.2 MGD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8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SlugDoseMethod1!$C$12:$C$107</c:f>
              <c:numCache>
                <c:formatCode>#,##0.0</c:formatCode>
                <c:ptCount val="9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6.5</c:v>
                </c:pt>
                <c:pt idx="9">
                  <c:v>7</c:v>
                </c:pt>
                <c:pt idx="10">
                  <c:v>7.5</c:v>
                </c:pt>
                <c:pt idx="11">
                  <c:v>8</c:v>
                </c:pt>
                <c:pt idx="12">
                  <c:v>8.5</c:v>
                </c:pt>
                <c:pt idx="13">
                  <c:v>9</c:v>
                </c:pt>
                <c:pt idx="14">
                  <c:v>9.5</c:v>
                </c:pt>
                <c:pt idx="15">
                  <c:v>10</c:v>
                </c:pt>
                <c:pt idx="16">
                  <c:v>10.5</c:v>
                </c:pt>
                <c:pt idx="17">
                  <c:v>11</c:v>
                </c:pt>
                <c:pt idx="18">
                  <c:v>11.5</c:v>
                </c:pt>
                <c:pt idx="19">
                  <c:v>12</c:v>
                </c:pt>
                <c:pt idx="20">
                  <c:v>12.5</c:v>
                </c:pt>
                <c:pt idx="21">
                  <c:v>13</c:v>
                </c:pt>
                <c:pt idx="22">
                  <c:v>13.5</c:v>
                </c:pt>
                <c:pt idx="23">
                  <c:v>14</c:v>
                </c:pt>
                <c:pt idx="24">
                  <c:v>14.5</c:v>
                </c:pt>
                <c:pt idx="25">
                  <c:v>15</c:v>
                </c:pt>
                <c:pt idx="26">
                  <c:v>15.5</c:v>
                </c:pt>
                <c:pt idx="27">
                  <c:v>16</c:v>
                </c:pt>
                <c:pt idx="28">
                  <c:v>16.5</c:v>
                </c:pt>
                <c:pt idx="29">
                  <c:v>17</c:v>
                </c:pt>
                <c:pt idx="30">
                  <c:v>17.5</c:v>
                </c:pt>
                <c:pt idx="31">
                  <c:v>18</c:v>
                </c:pt>
                <c:pt idx="32">
                  <c:v>18.5</c:v>
                </c:pt>
                <c:pt idx="33">
                  <c:v>19</c:v>
                </c:pt>
                <c:pt idx="34">
                  <c:v>19.5</c:v>
                </c:pt>
                <c:pt idx="35">
                  <c:v>20</c:v>
                </c:pt>
                <c:pt idx="36">
                  <c:v>20.5</c:v>
                </c:pt>
                <c:pt idx="37">
                  <c:v>21</c:v>
                </c:pt>
                <c:pt idx="38">
                  <c:v>21.5</c:v>
                </c:pt>
                <c:pt idx="39">
                  <c:v>22</c:v>
                </c:pt>
                <c:pt idx="40">
                  <c:v>22.5</c:v>
                </c:pt>
                <c:pt idx="41">
                  <c:v>23</c:v>
                </c:pt>
                <c:pt idx="42">
                  <c:v>23.5</c:v>
                </c:pt>
                <c:pt idx="43">
                  <c:v>24</c:v>
                </c:pt>
                <c:pt idx="44">
                  <c:v>25</c:v>
                </c:pt>
                <c:pt idx="45">
                  <c:v>26</c:v>
                </c:pt>
                <c:pt idx="46">
                  <c:v>27</c:v>
                </c:pt>
                <c:pt idx="47">
                  <c:v>28</c:v>
                </c:pt>
                <c:pt idx="48">
                  <c:v>29</c:v>
                </c:pt>
                <c:pt idx="49">
                  <c:v>30</c:v>
                </c:pt>
                <c:pt idx="50">
                  <c:v>31</c:v>
                </c:pt>
                <c:pt idx="51">
                  <c:v>32</c:v>
                </c:pt>
                <c:pt idx="52">
                  <c:v>33</c:v>
                </c:pt>
                <c:pt idx="53">
                  <c:v>34</c:v>
                </c:pt>
                <c:pt idx="54">
                  <c:v>35</c:v>
                </c:pt>
                <c:pt idx="55">
                  <c:v>36</c:v>
                </c:pt>
                <c:pt idx="56">
                  <c:v>37</c:v>
                </c:pt>
              </c:numCache>
            </c:numRef>
          </c:xVal>
          <c:yVal>
            <c:numRef>
              <c:f>SlugDoseMethod1!$K$12:$K$107</c:f>
              <c:numCache>
                <c:formatCode>0.00</c:formatCode>
                <c:ptCount val="9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4.2999999999999983E-3</c:v>
                </c:pt>
                <c:pt idx="8">
                  <c:v>0.98070000000000002</c:v>
                </c:pt>
                <c:pt idx="9">
                  <c:v>0.34870000000000001</c:v>
                </c:pt>
                <c:pt idx="10">
                  <c:v>0.72670000000000001</c:v>
                </c:pt>
                <c:pt idx="11">
                  <c:v>5.6806999999999999</c:v>
                </c:pt>
                <c:pt idx="12">
                  <c:v>5.1707000000000001</c:v>
                </c:pt>
                <c:pt idx="13">
                  <c:v>7.6506999999999996</c:v>
                </c:pt>
                <c:pt idx="14">
                  <c:v>7.6406999999999998</c:v>
                </c:pt>
                <c:pt idx="15">
                  <c:v>7.8506999999999998</c:v>
                </c:pt>
                <c:pt idx="16">
                  <c:v>3.5406999999999997</c:v>
                </c:pt>
                <c:pt idx="17">
                  <c:v>4.7706999999999997</c:v>
                </c:pt>
                <c:pt idx="18">
                  <c:v>4.6906999999999996</c:v>
                </c:pt>
                <c:pt idx="19">
                  <c:v>4.9706999999999999</c:v>
                </c:pt>
                <c:pt idx="20">
                  <c:v>5.9207000000000001</c:v>
                </c:pt>
                <c:pt idx="21">
                  <c:v>5.9806999999999997</c:v>
                </c:pt>
                <c:pt idx="22">
                  <c:v>5.1006999999999998</c:v>
                </c:pt>
                <c:pt idx="23">
                  <c:v>5.2406999999999995</c:v>
                </c:pt>
                <c:pt idx="24">
                  <c:v>4.0407000000000002</c:v>
                </c:pt>
                <c:pt idx="25">
                  <c:v>2.7006999999999999</c:v>
                </c:pt>
                <c:pt idx="26">
                  <c:v>2.9906999999999999</c:v>
                </c:pt>
                <c:pt idx="27">
                  <c:v>2.6606999999999998</c:v>
                </c:pt>
                <c:pt idx="28">
                  <c:v>1.5507</c:v>
                </c:pt>
                <c:pt idx="29">
                  <c:v>1.2506999999999999</c:v>
                </c:pt>
                <c:pt idx="30">
                  <c:v>1.3506999999999998</c:v>
                </c:pt>
                <c:pt idx="31">
                  <c:v>1.0106999999999999</c:v>
                </c:pt>
                <c:pt idx="32">
                  <c:v>1.0507</c:v>
                </c:pt>
                <c:pt idx="33">
                  <c:v>0.67069999999999996</c:v>
                </c:pt>
                <c:pt idx="34">
                  <c:v>0.75970000000000004</c:v>
                </c:pt>
                <c:pt idx="35">
                  <c:v>0.77770000000000006</c:v>
                </c:pt>
                <c:pt idx="36">
                  <c:v>0.61270000000000002</c:v>
                </c:pt>
                <c:pt idx="37">
                  <c:v>0.45469999999999999</c:v>
                </c:pt>
                <c:pt idx="38">
                  <c:v>0.45369999999999999</c:v>
                </c:pt>
                <c:pt idx="39">
                  <c:v>0.26769999999999999</c:v>
                </c:pt>
                <c:pt idx="40">
                  <c:v>0.20070000000000002</c:v>
                </c:pt>
                <c:pt idx="41">
                  <c:v>0.1527</c:v>
                </c:pt>
                <c:pt idx="42">
                  <c:v>0.1527</c:v>
                </c:pt>
                <c:pt idx="43">
                  <c:v>0.55569999999999997</c:v>
                </c:pt>
                <c:pt idx="44">
                  <c:v>8.8700000000000001E-2</c:v>
                </c:pt>
                <c:pt idx="45">
                  <c:v>0.3417</c:v>
                </c:pt>
                <c:pt idx="46">
                  <c:v>0.22770000000000001</c:v>
                </c:pt>
                <c:pt idx="47">
                  <c:v>0.31270000000000003</c:v>
                </c:pt>
                <c:pt idx="48">
                  <c:v>1.9200000000000002E-2</c:v>
                </c:pt>
                <c:pt idx="49">
                  <c:v>1.3499999999999998E-2</c:v>
                </c:pt>
                <c:pt idx="50">
                  <c:v>8.100000000000003E-3</c:v>
                </c:pt>
                <c:pt idx="51">
                  <c:v>7.4000000000000038E-3</c:v>
                </c:pt>
                <c:pt idx="52">
                  <c:v>6.8000000000000005E-3</c:v>
                </c:pt>
                <c:pt idx="53">
                  <c:v>1.7800000000000003E-2</c:v>
                </c:pt>
                <c:pt idx="54">
                  <c:v>1.8999999999999989E-3</c:v>
                </c:pt>
                <c:pt idx="55">
                  <c:v>5.9999999999999984E-4</c:v>
                </c:pt>
                <c:pt idx="56">
                  <c:v>5.0000000000000044E-4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8CA-4298-9334-8DC7591361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1099896"/>
        <c:axId val="371100288"/>
      </c:scatterChart>
      <c:valAx>
        <c:axId val="371099896"/>
        <c:scaling>
          <c:orientation val="minMax"/>
          <c:max val="38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Time, minutes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00288"/>
        <c:crosses val="autoZero"/>
        <c:crossBetween val="midCat"/>
        <c:majorUnit val="2"/>
      </c:valAx>
      <c:valAx>
        <c:axId val="371100288"/>
        <c:scaling>
          <c:orientation val="minMax"/>
          <c:max val="8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Tracer Concentration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099896"/>
        <c:crosses val="autoZero"/>
        <c:crossBetween val="midCat"/>
      </c:valAx>
      <c:spPr>
        <a:noFill/>
        <a:ln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Slug-Dose Curve - Station</a:t>
            </a:r>
            <a:r>
              <a:rPr lang="en-US" baseline="0" dirty="0"/>
              <a:t> 4, 10.2 MGD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8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SlugDoseMethod1!$C$12:$C$107</c:f>
              <c:numCache>
                <c:formatCode>#,##0.0</c:formatCode>
                <c:ptCount val="9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9.5</c:v>
                </c:pt>
                <c:pt idx="12">
                  <c:v>10</c:v>
                </c:pt>
                <c:pt idx="13">
                  <c:v>10.5</c:v>
                </c:pt>
                <c:pt idx="14">
                  <c:v>11</c:v>
                </c:pt>
                <c:pt idx="15">
                  <c:v>11.5</c:v>
                </c:pt>
                <c:pt idx="16">
                  <c:v>12</c:v>
                </c:pt>
                <c:pt idx="17">
                  <c:v>12.5</c:v>
                </c:pt>
                <c:pt idx="18">
                  <c:v>13</c:v>
                </c:pt>
                <c:pt idx="19">
                  <c:v>13.5</c:v>
                </c:pt>
                <c:pt idx="20">
                  <c:v>14</c:v>
                </c:pt>
                <c:pt idx="21">
                  <c:v>14.5</c:v>
                </c:pt>
                <c:pt idx="22">
                  <c:v>15</c:v>
                </c:pt>
                <c:pt idx="23">
                  <c:v>15.5</c:v>
                </c:pt>
                <c:pt idx="24">
                  <c:v>16</c:v>
                </c:pt>
                <c:pt idx="25">
                  <c:v>16.5</c:v>
                </c:pt>
                <c:pt idx="26">
                  <c:v>17</c:v>
                </c:pt>
                <c:pt idx="27">
                  <c:v>17.5</c:v>
                </c:pt>
                <c:pt idx="28">
                  <c:v>18</c:v>
                </c:pt>
                <c:pt idx="29">
                  <c:v>18.5</c:v>
                </c:pt>
                <c:pt idx="30">
                  <c:v>19</c:v>
                </c:pt>
                <c:pt idx="31">
                  <c:v>19.5</c:v>
                </c:pt>
                <c:pt idx="32">
                  <c:v>20</c:v>
                </c:pt>
                <c:pt idx="33">
                  <c:v>20.5</c:v>
                </c:pt>
                <c:pt idx="34">
                  <c:v>21</c:v>
                </c:pt>
                <c:pt idx="35">
                  <c:v>21.5</c:v>
                </c:pt>
                <c:pt idx="36">
                  <c:v>22</c:v>
                </c:pt>
                <c:pt idx="37">
                  <c:v>22.5</c:v>
                </c:pt>
                <c:pt idx="38">
                  <c:v>23</c:v>
                </c:pt>
                <c:pt idx="39">
                  <c:v>23.5</c:v>
                </c:pt>
                <c:pt idx="40">
                  <c:v>24</c:v>
                </c:pt>
                <c:pt idx="41">
                  <c:v>24.5</c:v>
                </c:pt>
                <c:pt idx="42">
                  <c:v>25</c:v>
                </c:pt>
                <c:pt idx="43">
                  <c:v>25.5</c:v>
                </c:pt>
                <c:pt idx="44">
                  <c:v>26</c:v>
                </c:pt>
                <c:pt idx="45">
                  <c:v>26.5</c:v>
                </c:pt>
                <c:pt idx="46">
                  <c:v>27</c:v>
                </c:pt>
                <c:pt idx="47">
                  <c:v>28</c:v>
                </c:pt>
                <c:pt idx="48">
                  <c:v>29</c:v>
                </c:pt>
                <c:pt idx="49">
                  <c:v>30</c:v>
                </c:pt>
                <c:pt idx="50">
                  <c:v>31</c:v>
                </c:pt>
                <c:pt idx="51">
                  <c:v>32</c:v>
                </c:pt>
                <c:pt idx="52">
                  <c:v>33</c:v>
                </c:pt>
                <c:pt idx="53">
                  <c:v>34</c:v>
                </c:pt>
                <c:pt idx="54">
                  <c:v>35</c:v>
                </c:pt>
                <c:pt idx="55">
                  <c:v>36</c:v>
                </c:pt>
                <c:pt idx="56">
                  <c:v>37</c:v>
                </c:pt>
                <c:pt idx="57">
                  <c:v>39</c:v>
                </c:pt>
                <c:pt idx="58">
                  <c:v>41</c:v>
                </c:pt>
                <c:pt idx="59">
                  <c:v>43</c:v>
                </c:pt>
                <c:pt idx="60">
                  <c:v>45</c:v>
                </c:pt>
                <c:pt idx="61">
                  <c:v>47</c:v>
                </c:pt>
                <c:pt idx="62">
                  <c:v>49</c:v>
                </c:pt>
                <c:pt idx="63">
                  <c:v>51</c:v>
                </c:pt>
              </c:numCache>
            </c:numRef>
          </c:xVal>
          <c:yVal>
            <c:numRef>
              <c:f>SlugDoseMethod1!$K$12:$K$107</c:f>
              <c:numCache>
                <c:formatCode>0.00</c:formatCode>
                <c:ptCount val="9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-2.0000000000000226E-4</c:v>
                </c:pt>
                <c:pt idx="8">
                  <c:v>9.9999999999999742E-4</c:v>
                </c:pt>
                <c:pt idx="9">
                  <c:v>1.1999999999999997E-3</c:v>
                </c:pt>
                <c:pt idx="10">
                  <c:v>1.2499999999999997E-2</c:v>
                </c:pt>
                <c:pt idx="11">
                  <c:v>1.2299999999999998E-2</c:v>
                </c:pt>
                <c:pt idx="12">
                  <c:v>0.2863</c:v>
                </c:pt>
                <c:pt idx="13">
                  <c:v>0.26829999999999998</c:v>
                </c:pt>
                <c:pt idx="14">
                  <c:v>0.52829999999999999</c:v>
                </c:pt>
                <c:pt idx="15">
                  <c:v>1.0633000000000001</c:v>
                </c:pt>
                <c:pt idx="16">
                  <c:v>0.66030000000000011</c:v>
                </c:pt>
                <c:pt idx="17">
                  <c:v>0.88129999999999997</c:v>
                </c:pt>
                <c:pt idx="18">
                  <c:v>0.7773000000000001</c:v>
                </c:pt>
                <c:pt idx="19">
                  <c:v>0.62030000000000007</c:v>
                </c:pt>
                <c:pt idx="20">
                  <c:v>1.1233</c:v>
                </c:pt>
                <c:pt idx="21">
                  <c:v>1.4133</c:v>
                </c:pt>
                <c:pt idx="22">
                  <c:v>5.7732999999999999</c:v>
                </c:pt>
                <c:pt idx="23">
                  <c:v>5.5533000000000001</c:v>
                </c:pt>
                <c:pt idx="24">
                  <c:v>4.9233000000000002</c:v>
                </c:pt>
                <c:pt idx="25">
                  <c:v>5.7133000000000003</c:v>
                </c:pt>
                <c:pt idx="26">
                  <c:v>5.8532999999999999</c:v>
                </c:pt>
                <c:pt idx="27">
                  <c:v>5.9733000000000001</c:v>
                </c:pt>
                <c:pt idx="28">
                  <c:v>5.6233000000000004</c:v>
                </c:pt>
                <c:pt idx="29">
                  <c:v>5.3033000000000001</c:v>
                </c:pt>
                <c:pt idx="30">
                  <c:v>5.1733000000000002</c:v>
                </c:pt>
                <c:pt idx="31">
                  <c:v>4.7633000000000001</c:v>
                </c:pt>
                <c:pt idx="32">
                  <c:v>4.5732999999999997</c:v>
                </c:pt>
                <c:pt idx="33">
                  <c:v>4.3532999999999999</c:v>
                </c:pt>
                <c:pt idx="34">
                  <c:v>4.2332999999999998</c:v>
                </c:pt>
                <c:pt idx="35">
                  <c:v>4.2432999999999996</c:v>
                </c:pt>
                <c:pt idx="36">
                  <c:v>3.7033</c:v>
                </c:pt>
                <c:pt idx="37">
                  <c:v>2.5533000000000001</c:v>
                </c:pt>
                <c:pt idx="38">
                  <c:v>2.6333000000000002</c:v>
                </c:pt>
                <c:pt idx="39">
                  <c:v>2.9233000000000002</c:v>
                </c:pt>
                <c:pt idx="40">
                  <c:v>1.9233</c:v>
                </c:pt>
                <c:pt idx="41">
                  <c:v>0.9222999999999999</c:v>
                </c:pt>
                <c:pt idx="42">
                  <c:v>1.5933000000000002</c:v>
                </c:pt>
                <c:pt idx="43">
                  <c:v>1.2533000000000001</c:v>
                </c:pt>
                <c:pt idx="44">
                  <c:v>1.2933000000000001</c:v>
                </c:pt>
                <c:pt idx="45">
                  <c:v>1.3532999999999999</c:v>
                </c:pt>
                <c:pt idx="46">
                  <c:v>0.72029999999999994</c:v>
                </c:pt>
                <c:pt idx="47">
                  <c:v>0.60630000000000006</c:v>
                </c:pt>
                <c:pt idx="48">
                  <c:v>0.51330000000000009</c:v>
                </c:pt>
                <c:pt idx="49">
                  <c:v>0.37930000000000003</c:v>
                </c:pt>
                <c:pt idx="50">
                  <c:v>0.31829999999999997</c:v>
                </c:pt>
                <c:pt idx="51">
                  <c:v>0.1893</c:v>
                </c:pt>
                <c:pt idx="52">
                  <c:v>0.14929999999999999</c:v>
                </c:pt>
                <c:pt idx="53">
                  <c:v>0.11929999999999999</c:v>
                </c:pt>
                <c:pt idx="54">
                  <c:v>0.21629999999999999</c:v>
                </c:pt>
                <c:pt idx="55">
                  <c:v>0.20430000000000001</c:v>
                </c:pt>
                <c:pt idx="56">
                  <c:v>7.1499999999999994E-2</c:v>
                </c:pt>
                <c:pt idx="57">
                  <c:v>8.3299999999999999E-2</c:v>
                </c:pt>
                <c:pt idx="58">
                  <c:v>1.3600000000000001E-2</c:v>
                </c:pt>
                <c:pt idx="59">
                  <c:v>2.4799999999999996E-2</c:v>
                </c:pt>
                <c:pt idx="60">
                  <c:v>3.4999999999999996E-3</c:v>
                </c:pt>
                <c:pt idx="61">
                  <c:v>3.3999999999999968E-3</c:v>
                </c:pt>
                <c:pt idx="62">
                  <c:v>3.9999999999999758E-4</c:v>
                </c:pt>
                <c:pt idx="63">
                  <c:v>-5.9999999999999984E-4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348-42D3-99EF-70C9F4034F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1099896"/>
        <c:axId val="371100288"/>
      </c:scatterChart>
      <c:valAx>
        <c:axId val="371099896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Time, minutes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00288"/>
        <c:crosses val="autoZero"/>
        <c:crossBetween val="midCat"/>
        <c:majorUnit val="2"/>
      </c:valAx>
      <c:valAx>
        <c:axId val="371100288"/>
        <c:scaling>
          <c:orientation val="minMax"/>
          <c:max val="6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Tracer Concentration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099896"/>
        <c:crosses val="autoZero"/>
        <c:crossBetween val="midCat"/>
      </c:valAx>
      <c:spPr>
        <a:noFill/>
        <a:ln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Slug-Dose Curve - Station</a:t>
            </a:r>
            <a:r>
              <a:rPr lang="en-US" baseline="0" dirty="0"/>
              <a:t> 4, 19.9 MGD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8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SlugDoseMethod2!$C$12:$C$68</c:f>
              <c:numCache>
                <c:formatCode>#,##0.0</c:formatCode>
                <c:ptCount val="5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2.5</c:v>
                </c:pt>
                <c:pt idx="6">
                  <c:v>3</c:v>
                </c:pt>
                <c:pt idx="7">
                  <c:v>3.5</c:v>
                </c:pt>
                <c:pt idx="8">
                  <c:v>4</c:v>
                </c:pt>
                <c:pt idx="9">
                  <c:v>4.5</c:v>
                </c:pt>
                <c:pt idx="10">
                  <c:v>5</c:v>
                </c:pt>
                <c:pt idx="11">
                  <c:v>5.5</c:v>
                </c:pt>
                <c:pt idx="12">
                  <c:v>6</c:v>
                </c:pt>
                <c:pt idx="13">
                  <c:v>6.5</c:v>
                </c:pt>
                <c:pt idx="14">
                  <c:v>7</c:v>
                </c:pt>
                <c:pt idx="15">
                  <c:v>7.5</c:v>
                </c:pt>
                <c:pt idx="16">
                  <c:v>8</c:v>
                </c:pt>
                <c:pt idx="17">
                  <c:v>8.5</c:v>
                </c:pt>
                <c:pt idx="18">
                  <c:v>9</c:v>
                </c:pt>
                <c:pt idx="19">
                  <c:v>9.5</c:v>
                </c:pt>
                <c:pt idx="20">
                  <c:v>10</c:v>
                </c:pt>
                <c:pt idx="21">
                  <c:v>10.5</c:v>
                </c:pt>
                <c:pt idx="22">
                  <c:v>11</c:v>
                </c:pt>
                <c:pt idx="23">
                  <c:v>11.5</c:v>
                </c:pt>
                <c:pt idx="24">
                  <c:v>12</c:v>
                </c:pt>
                <c:pt idx="25">
                  <c:v>12.5</c:v>
                </c:pt>
                <c:pt idx="26">
                  <c:v>13.5</c:v>
                </c:pt>
                <c:pt idx="27">
                  <c:v>14</c:v>
                </c:pt>
                <c:pt idx="28">
                  <c:v>14.5</c:v>
                </c:pt>
                <c:pt idx="29">
                  <c:v>15</c:v>
                </c:pt>
                <c:pt idx="30">
                  <c:v>15.5</c:v>
                </c:pt>
                <c:pt idx="31">
                  <c:v>16</c:v>
                </c:pt>
                <c:pt idx="32">
                  <c:v>16.5</c:v>
                </c:pt>
                <c:pt idx="33">
                  <c:v>17</c:v>
                </c:pt>
                <c:pt idx="34">
                  <c:v>18</c:v>
                </c:pt>
                <c:pt idx="35">
                  <c:v>19</c:v>
                </c:pt>
                <c:pt idx="36">
                  <c:v>20</c:v>
                </c:pt>
                <c:pt idx="37">
                  <c:v>21</c:v>
                </c:pt>
                <c:pt idx="38">
                  <c:v>22</c:v>
                </c:pt>
                <c:pt idx="39">
                  <c:v>23</c:v>
                </c:pt>
              </c:numCache>
            </c:numRef>
          </c:xVal>
          <c:yVal>
            <c:numRef>
              <c:f>SlugDoseMethod2!$K$12:$K$68</c:f>
              <c:numCache>
                <c:formatCode>0.00</c:formatCode>
                <c:ptCount val="57"/>
                <c:pt idx="0">
                  <c:v>1.3999999999999985E-3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2.5999999999999981E-3</c:v>
                </c:pt>
                <c:pt idx="6">
                  <c:v>1.6000000000000007E-3</c:v>
                </c:pt>
                <c:pt idx="7">
                  <c:v>1.4500000000000002E-2</c:v>
                </c:pt>
                <c:pt idx="8">
                  <c:v>2.12E-2</c:v>
                </c:pt>
                <c:pt idx="9">
                  <c:v>0.48120000000000002</c:v>
                </c:pt>
                <c:pt idx="10">
                  <c:v>2.3431999999999999</c:v>
                </c:pt>
                <c:pt idx="11">
                  <c:v>1.2832000000000001</c:v>
                </c:pt>
                <c:pt idx="12">
                  <c:v>3.1332</c:v>
                </c:pt>
                <c:pt idx="13">
                  <c:v>3.2931999999999997</c:v>
                </c:pt>
                <c:pt idx="14">
                  <c:v>4.7732000000000001</c:v>
                </c:pt>
                <c:pt idx="15">
                  <c:v>3.7631999999999999</c:v>
                </c:pt>
                <c:pt idx="16">
                  <c:v>5.0232000000000001</c:v>
                </c:pt>
                <c:pt idx="17">
                  <c:v>4.0632000000000001</c:v>
                </c:pt>
                <c:pt idx="18">
                  <c:v>3.2331999999999996</c:v>
                </c:pt>
                <c:pt idx="19">
                  <c:v>2.4531999999999998</c:v>
                </c:pt>
                <c:pt idx="20">
                  <c:v>2.8031999999999999</c:v>
                </c:pt>
                <c:pt idx="21">
                  <c:v>2.7931999999999997</c:v>
                </c:pt>
                <c:pt idx="22">
                  <c:v>1.3632</c:v>
                </c:pt>
                <c:pt idx="23">
                  <c:v>0.85419999999999996</c:v>
                </c:pt>
                <c:pt idx="24">
                  <c:v>0.7702</c:v>
                </c:pt>
                <c:pt idx="25">
                  <c:v>0.69419999999999993</c:v>
                </c:pt>
                <c:pt idx="26">
                  <c:v>0.73619999999999997</c:v>
                </c:pt>
                <c:pt idx="27">
                  <c:v>0.16920000000000002</c:v>
                </c:pt>
                <c:pt idx="28">
                  <c:v>0.13920000000000002</c:v>
                </c:pt>
                <c:pt idx="29">
                  <c:v>0.2712</c:v>
                </c:pt>
                <c:pt idx="30">
                  <c:v>0.22320000000000001</c:v>
                </c:pt>
                <c:pt idx="31">
                  <c:v>8.8200000000000001E-2</c:v>
                </c:pt>
                <c:pt idx="32">
                  <c:v>0.2772</c:v>
                </c:pt>
                <c:pt idx="33">
                  <c:v>0.14320000000000002</c:v>
                </c:pt>
                <c:pt idx="34">
                  <c:v>5.91E-2</c:v>
                </c:pt>
                <c:pt idx="35">
                  <c:v>3.3699999999999994E-2</c:v>
                </c:pt>
                <c:pt idx="36">
                  <c:v>6.9999999999999958E-3</c:v>
                </c:pt>
                <c:pt idx="37">
                  <c:v>4.8999999999999981E-3</c:v>
                </c:pt>
                <c:pt idx="38">
                  <c:v>4.8000000000000022E-3</c:v>
                </c:pt>
                <c:pt idx="39">
                  <c:v>2.9999999999999818E-4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09F-4101-9E6E-29FF58B1D3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9159944"/>
        <c:axId val="369160336"/>
      </c:scatterChart>
      <c:valAx>
        <c:axId val="369159944"/>
        <c:scaling>
          <c:orientation val="minMax"/>
          <c:max val="24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Time, minutes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160336"/>
        <c:crosses val="autoZero"/>
        <c:crossBetween val="midCat"/>
        <c:majorUnit val="2"/>
      </c:valAx>
      <c:valAx>
        <c:axId val="369160336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Tracer Concentration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159944"/>
        <c:crosses val="autoZero"/>
        <c:crossBetween val="midCat"/>
      </c:valAx>
      <c:spPr>
        <a:noFill/>
        <a:ln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800" b="1" i="0" baseline="0" dirty="0">
                <a:effectLst>
                  <a:outerShdw blurRad="50800" dist="38100" dir="5400000" algn="t" rotWithShape="0">
                    <a:srgbClr val="000000">
                      <a:alpha val="40000"/>
                    </a:srgbClr>
                  </a:outerShdw>
                </a:effectLst>
              </a:rPr>
              <a:t>Slug-Dose Curve - Station 5, 10.2 MGD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1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317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Pt>
            <c:idx val="32"/>
            <c:marker>
              <c:symbol val="circle"/>
              <c:size val="8"/>
              <c:spPr>
                <a:gradFill rotWithShape="1">
                  <a:gsLst>
                    <a:gs pos="0">
                      <a:schemeClr val="accent1">
                        <a:shade val="51000"/>
                        <a:satMod val="130000"/>
                      </a:schemeClr>
                    </a:gs>
                    <a:gs pos="80000">
                      <a:schemeClr val="accent1">
                        <a:shade val="93000"/>
                        <a:satMod val="130000"/>
                      </a:schemeClr>
                    </a:gs>
                    <a:gs pos="100000">
                      <a:schemeClr val="accent1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3175" cap="rnd">
                  <a:solidFill>
                    <a:schemeClr val="accent1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AD7-4814-9F06-1F83D12BAC2D}"/>
              </c:ext>
            </c:extLst>
          </c:dPt>
          <c:xVal>
            <c:numRef>
              <c:f>SlugDoseMethod2!$C$12:$C$68</c:f>
              <c:numCache>
                <c:formatCode>#,##0.0</c:formatCode>
                <c:ptCount val="5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12</c:v>
                </c:pt>
                <c:pt idx="14">
                  <c:v>13</c:v>
                </c:pt>
                <c:pt idx="15">
                  <c:v>14</c:v>
                </c:pt>
                <c:pt idx="16">
                  <c:v>15</c:v>
                </c:pt>
                <c:pt idx="17">
                  <c:v>16</c:v>
                </c:pt>
                <c:pt idx="18">
                  <c:v>17</c:v>
                </c:pt>
                <c:pt idx="19">
                  <c:v>18</c:v>
                </c:pt>
                <c:pt idx="20">
                  <c:v>19</c:v>
                </c:pt>
                <c:pt idx="21">
                  <c:v>20</c:v>
                </c:pt>
                <c:pt idx="22">
                  <c:v>21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51</c:v>
                </c:pt>
                <c:pt idx="51">
                  <c:v>53</c:v>
                </c:pt>
                <c:pt idx="52">
                  <c:v>55</c:v>
                </c:pt>
                <c:pt idx="53">
                  <c:v>58</c:v>
                </c:pt>
              </c:numCache>
            </c:numRef>
          </c:xVal>
          <c:yVal>
            <c:numRef>
              <c:f>SlugDoseMethod2!$K$12:$K$68</c:f>
              <c:numCache>
                <c:formatCode>0.00</c:formatCode>
                <c:ptCount val="57"/>
                <c:pt idx="0">
                  <c:v>5.9999999999999637E-4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1.0200000000000001E-2</c:v>
                </c:pt>
                <c:pt idx="17">
                  <c:v>0.153</c:v>
                </c:pt>
                <c:pt idx="18">
                  <c:v>0.84499999999999997</c:v>
                </c:pt>
                <c:pt idx="19">
                  <c:v>1.0979999999999999</c:v>
                </c:pt>
                <c:pt idx="20">
                  <c:v>2.3079999999999998</c:v>
                </c:pt>
                <c:pt idx="21">
                  <c:v>2.798</c:v>
                </c:pt>
                <c:pt idx="22">
                  <c:v>3.0979999999999999</c:v>
                </c:pt>
                <c:pt idx="23">
                  <c:v>3.3780000000000001</c:v>
                </c:pt>
                <c:pt idx="24">
                  <c:v>4.4779999999999998</c:v>
                </c:pt>
                <c:pt idx="25">
                  <c:v>4.8179999999999996</c:v>
                </c:pt>
                <c:pt idx="26">
                  <c:v>4.4180000000000001</c:v>
                </c:pt>
                <c:pt idx="27">
                  <c:v>3.8980000000000001</c:v>
                </c:pt>
                <c:pt idx="28">
                  <c:v>3.698</c:v>
                </c:pt>
                <c:pt idx="29">
                  <c:v>3.258</c:v>
                </c:pt>
                <c:pt idx="30">
                  <c:v>2.3679999999999999</c:v>
                </c:pt>
                <c:pt idx="31">
                  <c:v>1.988</c:v>
                </c:pt>
                <c:pt idx="32">
                  <c:v>1.798</c:v>
                </c:pt>
                <c:pt idx="33">
                  <c:v>1.228</c:v>
                </c:pt>
                <c:pt idx="34">
                  <c:v>1.248</c:v>
                </c:pt>
                <c:pt idx="35">
                  <c:v>0.88</c:v>
                </c:pt>
                <c:pt idx="36">
                  <c:v>0.61599999999999999</c:v>
                </c:pt>
                <c:pt idx="37">
                  <c:v>0.42100000000000004</c:v>
                </c:pt>
                <c:pt idx="38">
                  <c:v>0.43100000000000005</c:v>
                </c:pt>
                <c:pt idx="39">
                  <c:v>0.28800000000000003</c:v>
                </c:pt>
                <c:pt idx="40">
                  <c:v>0.24800000000000003</c:v>
                </c:pt>
                <c:pt idx="41">
                  <c:v>0.21299999999999999</c:v>
                </c:pt>
                <c:pt idx="42">
                  <c:v>0.10400000000000001</c:v>
                </c:pt>
                <c:pt idx="43">
                  <c:v>0.10600000000000001</c:v>
                </c:pt>
                <c:pt idx="44">
                  <c:v>7.2999999999999995E-2</c:v>
                </c:pt>
                <c:pt idx="45">
                  <c:v>5.2299999999999999E-2</c:v>
                </c:pt>
                <c:pt idx="46">
                  <c:v>2.9699999999999997E-2</c:v>
                </c:pt>
                <c:pt idx="47">
                  <c:v>2.1600000000000001E-2</c:v>
                </c:pt>
                <c:pt idx="48">
                  <c:v>7.3999999999999969E-3</c:v>
                </c:pt>
                <c:pt idx="49">
                  <c:v>9.1999999999999998E-3</c:v>
                </c:pt>
                <c:pt idx="50">
                  <c:v>9.8999999999999991E-3</c:v>
                </c:pt>
                <c:pt idx="51">
                  <c:v>3.2999999999999974E-3</c:v>
                </c:pt>
                <c:pt idx="52">
                  <c:v>3.0999999999999986E-3</c:v>
                </c:pt>
                <c:pt idx="53">
                  <c:v>-9.0000000000000149E-4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04B-4767-B039-04BB9A5883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9159944"/>
        <c:axId val="369160336"/>
      </c:scatterChart>
      <c:valAx>
        <c:axId val="369159944"/>
        <c:scaling>
          <c:orientation val="minMax"/>
          <c:max val="6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Time, minutes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160336"/>
        <c:crosses val="autoZero"/>
        <c:crossBetween val="midCat"/>
        <c:majorUnit val="5"/>
      </c:valAx>
      <c:valAx>
        <c:axId val="369160336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Tracer Concentration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159944"/>
        <c:crosses val="autoZero"/>
        <c:crossBetween val="midCat"/>
      </c:valAx>
      <c:spPr>
        <a:noFill/>
        <a:ln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Slug-Dose Curve - Station</a:t>
            </a:r>
            <a:r>
              <a:rPr lang="en-US" baseline="0" dirty="0"/>
              <a:t> 5, 19.9 MGD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25400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SlugDoseMethod1!$C$12:$C$107</c:f>
              <c:numCache>
                <c:formatCode>#,##0.0</c:formatCode>
                <c:ptCount val="9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7.5</c:v>
                </c:pt>
                <c:pt idx="12">
                  <c:v>8</c:v>
                </c:pt>
                <c:pt idx="13">
                  <c:v>8.5</c:v>
                </c:pt>
                <c:pt idx="14">
                  <c:v>9</c:v>
                </c:pt>
                <c:pt idx="15">
                  <c:v>9.5</c:v>
                </c:pt>
                <c:pt idx="16">
                  <c:v>10</c:v>
                </c:pt>
                <c:pt idx="17">
                  <c:v>10.5</c:v>
                </c:pt>
                <c:pt idx="18">
                  <c:v>11</c:v>
                </c:pt>
                <c:pt idx="19">
                  <c:v>11.5</c:v>
                </c:pt>
                <c:pt idx="20">
                  <c:v>12</c:v>
                </c:pt>
                <c:pt idx="21">
                  <c:v>12.5</c:v>
                </c:pt>
                <c:pt idx="22">
                  <c:v>13</c:v>
                </c:pt>
                <c:pt idx="23">
                  <c:v>13.5</c:v>
                </c:pt>
                <c:pt idx="24">
                  <c:v>14</c:v>
                </c:pt>
                <c:pt idx="25">
                  <c:v>14.5</c:v>
                </c:pt>
                <c:pt idx="26">
                  <c:v>15</c:v>
                </c:pt>
                <c:pt idx="27">
                  <c:v>15.5</c:v>
                </c:pt>
                <c:pt idx="28">
                  <c:v>16</c:v>
                </c:pt>
                <c:pt idx="29">
                  <c:v>16.5</c:v>
                </c:pt>
                <c:pt idx="30">
                  <c:v>17</c:v>
                </c:pt>
                <c:pt idx="31">
                  <c:v>17.5</c:v>
                </c:pt>
                <c:pt idx="32">
                  <c:v>18</c:v>
                </c:pt>
                <c:pt idx="33">
                  <c:v>18.5</c:v>
                </c:pt>
                <c:pt idx="34">
                  <c:v>19</c:v>
                </c:pt>
                <c:pt idx="35">
                  <c:v>19.5</c:v>
                </c:pt>
                <c:pt idx="36">
                  <c:v>20</c:v>
                </c:pt>
                <c:pt idx="37">
                  <c:v>20.5</c:v>
                </c:pt>
                <c:pt idx="38">
                  <c:v>21</c:v>
                </c:pt>
                <c:pt idx="39">
                  <c:v>21.5</c:v>
                </c:pt>
                <c:pt idx="40">
                  <c:v>22</c:v>
                </c:pt>
                <c:pt idx="41">
                  <c:v>22.5</c:v>
                </c:pt>
                <c:pt idx="42">
                  <c:v>23</c:v>
                </c:pt>
                <c:pt idx="43">
                  <c:v>23.5</c:v>
                </c:pt>
                <c:pt idx="44">
                  <c:v>24</c:v>
                </c:pt>
                <c:pt idx="45">
                  <c:v>25</c:v>
                </c:pt>
                <c:pt idx="46">
                  <c:v>26</c:v>
                </c:pt>
                <c:pt idx="47">
                  <c:v>27</c:v>
                </c:pt>
                <c:pt idx="48">
                  <c:v>28</c:v>
                </c:pt>
                <c:pt idx="49">
                  <c:v>29</c:v>
                </c:pt>
                <c:pt idx="50">
                  <c:v>30</c:v>
                </c:pt>
              </c:numCache>
            </c:numRef>
          </c:xVal>
          <c:yVal>
            <c:numRef>
              <c:f>SlugDoseMethod1!$K$12:$K$107</c:f>
              <c:numCache>
                <c:formatCode>0.00</c:formatCode>
                <c:ptCount val="9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2.8999999999999998E-2</c:v>
                </c:pt>
                <c:pt idx="11">
                  <c:v>0.10630000000000001</c:v>
                </c:pt>
                <c:pt idx="12">
                  <c:v>0.51930000000000009</c:v>
                </c:pt>
                <c:pt idx="13">
                  <c:v>1.2233000000000001</c:v>
                </c:pt>
                <c:pt idx="14">
                  <c:v>1.9733000000000001</c:v>
                </c:pt>
                <c:pt idx="15">
                  <c:v>2.0533000000000001</c:v>
                </c:pt>
                <c:pt idx="16">
                  <c:v>4.2933000000000003</c:v>
                </c:pt>
                <c:pt idx="17">
                  <c:v>4.3333000000000004</c:v>
                </c:pt>
                <c:pt idx="18">
                  <c:v>5.1233000000000004</c:v>
                </c:pt>
                <c:pt idx="19">
                  <c:v>5.0332999999999997</c:v>
                </c:pt>
                <c:pt idx="20">
                  <c:v>4.9333</c:v>
                </c:pt>
                <c:pt idx="21">
                  <c:v>4.4432999999999998</c:v>
                </c:pt>
                <c:pt idx="22">
                  <c:v>3.4133</c:v>
                </c:pt>
                <c:pt idx="23">
                  <c:v>3.5632999999999999</c:v>
                </c:pt>
                <c:pt idx="24">
                  <c:v>2.6633</c:v>
                </c:pt>
                <c:pt idx="25">
                  <c:v>2.2033</c:v>
                </c:pt>
                <c:pt idx="26">
                  <c:v>1.7433000000000001</c:v>
                </c:pt>
                <c:pt idx="27">
                  <c:v>1.7233000000000001</c:v>
                </c:pt>
                <c:pt idx="28">
                  <c:v>1.0533000000000001</c:v>
                </c:pt>
                <c:pt idx="29">
                  <c:v>0.80430000000000001</c:v>
                </c:pt>
                <c:pt idx="30">
                  <c:v>0.61129999999999995</c:v>
                </c:pt>
                <c:pt idx="31">
                  <c:v>0.4733</c:v>
                </c:pt>
                <c:pt idx="32">
                  <c:v>0.37830000000000003</c:v>
                </c:pt>
                <c:pt idx="33">
                  <c:v>0.32029999999999997</c:v>
                </c:pt>
                <c:pt idx="34">
                  <c:v>0.26329999999999998</c:v>
                </c:pt>
                <c:pt idx="35">
                  <c:v>0.21129999999999999</c:v>
                </c:pt>
                <c:pt idx="36">
                  <c:v>0.1653</c:v>
                </c:pt>
                <c:pt idx="37">
                  <c:v>0.13830000000000001</c:v>
                </c:pt>
                <c:pt idx="38">
                  <c:v>0.1053</c:v>
                </c:pt>
                <c:pt idx="39">
                  <c:v>3.9300000000000002E-2</c:v>
                </c:pt>
                <c:pt idx="40">
                  <c:v>4.1499999999999995E-2</c:v>
                </c:pt>
                <c:pt idx="41">
                  <c:v>3.2299999999999995E-2</c:v>
                </c:pt>
                <c:pt idx="42">
                  <c:v>1.6500000000000001E-2</c:v>
                </c:pt>
                <c:pt idx="43">
                  <c:v>1.8499999999999996E-2</c:v>
                </c:pt>
                <c:pt idx="44">
                  <c:v>1.9099999999999999E-2</c:v>
                </c:pt>
                <c:pt idx="45">
                  <c:v>8.0999999999999961E-3</c:v>
                </c:pt>
                <c:pt idx="46">
                  <c:v>4.2999999999999983E-3</c:v>
                </c:pt>
                <c:pt idx="47">
                  <c:v>4.6999999999999958E-3</c:v>
                </c:pt>
                <c:pt idx="48">
                  <c:v>1.9999999999999983E-3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A4E-4C6E-B3E7-5A4BB8495E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1099896"/>
        <c:axId val="371100288"/>
      </c:scatterChart>
      <c:valAx>
        <c:axId val="371099896"/>
        <c:scaling>
          <c:orientation val="minMax"/>
          <c:max val="30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Time, minutes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100288"/>
        <c:crosses val="autoZero"/>
        <c:crossBetween val="midCat"/>
        <c:majorUnit val="2"/>
      </c:valAx>
      <c:valAx>
        <c:axId val="3711002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Tracer Concentration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099896"/>
        <c:crosses val="autoZero"/>
        <c:crossBetween val="midCat"/>
        <c:majorUnit val="0.5"/>
      </c:valAx>
      <c:spPr>
        <a:noFill/>
        <a:ln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D8DD4E-77BB-4AA1-8455-D6B40B94BB4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37B14D-DFAF-4B16-8C20-01E6BBAB2651}">
      <dgm:prSet/>
      <dgm:spPr/>
      <dgm:t>
        <a:bodyPr/>
        <a:lstStyle/>
        <a:p>
          <a:r>
            <a:rPr lang="en-US" dirty="0"/>
            <a:t>“</a:t>
          </a:r>
          <a:r>
            <a:rPr lang="en-US" b="1" dirty="0"/>
            <a:t>C</a:t>
          </a:r>
          <a:r>
            <a:rPr lang="en-US" dirty="0"/>
            <a:t>” is the disinfectant residual (mg/L) at the point of inactivation compliance.</a:t>
          </a:r>
        </a:p>
      </dgm:t>
    </dgm:pt>
    <dgm:pt modelId="{6DF80733-0A22-4ABA-8FFA-A3E5166C589C}" type="parTrans" cxnId="{80234BD2-4FF1-4D51-9851-CA58DE7FD96E}">
      <dgm:prSet/>
      <dgm:spPr/>
      <dgm:t>
        <a:bodyPr/>
        <a:lstStyle/>
        <a:p>
          <a:endParaRPr lang="en-US"/>
        </a:p>
      </dgm:t>
    </dgm:pt>
    <dgm:pt modelId="{AD676932-A6CC-439D-9765-04FC08D057A4}" type="sibTrans" cxnId="{80234BD2-4FF1-4D51-9851-CA58DE7FD96E}">
      <dgm:prSet/>
      <dgm:spPr/>
      <dgm:t>
        <a:bodyPr/>
        <a:lstStyle/>
        <a:p>
          <a:endParaRPr lang="en-US"/>
        </a:p>
      </dgm:t>
    </dgm:pt>
    <dgm:pt modelId="{231C3F6D-1976-422D-88C4-AA39EE419DDC}">
      <dgm:prSet/>
      <dgm:spPr/>
      <dgm:t>
        <a:bodyPr/>
        <a:lstStyle/>
        <a:p>
          <a:r>
            <a:rPr lang="en-US" dirty="0"/>
            <a:t>The disinfection exposure time of water used for Ct</a:t>
          </a:r>
          <a:r>
            <a:rPr lang="en-US" baseline="-25000" dirty="0"/>
            <a:t>10</a:t>
          </a:r>
          <a:r>
            <a:rPr lang="en-US" dirty="0"/>
            <a:t> calculation is the time (t</a:t>
          </a:r>
          <a:r>
            <a:rPr lang="en-US" baseline="-25000" dirty="0"/>
            <a:t>10</a:t>
          </a:r>
          <a:r>
            <a:rPr lang="en-US" dirty="0"/>
            <a:t>) it takes for 10 percent of the water entering the reactor to exit the reactor.</a:t>
          </a:r>
        </a:p>
      </dgm:t>
    </dgm:pt>
    <dgm:pt modelId="{9DC5EA18-2514-486B-A96D-5A5650CDF949}" type="parTrans" cxnId="{F62DC8AE-D4D9-47F7-9F0B-D5676F655432}">
      <dgm:prSet/>
      <dgm:spPr/>
      <dgm:t>
        <a:bodyPr/>
        <a:lstStyle/>
        <a:p>
          <a:endParaRPr lang="en-US"/>
        </a:p>
      </dgm:t>
    </dgm:pt>
    <dgm:pt modelId="{6F9CDEB2-E4F0-43E6-A454-5E08590B4F86}" type="sibTrans" cxnId="{F62DC8AE-D4D9-47F7-9F0B-D5676F655432}">
      <dgm:prSet/>
      <dgm:spPr/>
      <dgm:t>
        <a:bodyPr/>
        <a:lstStyle/>
        <a:p>
          <a:endParaRPr lang="en-US"/>
        </a:p>
      </dgm:t>
    </dgm:pt>
    <dgm:pt modelId="{14704500-C605-4CD9-AE83-BE4D784B09CD}">
      <dgm:prSet/>
      <dgm:spPr/>
      <dgm:t>
        <a:bodyPr/>
        <a:lstStyle/>
        <a:p>
          <a:r>
            <a:rPr lang="en-US" dirty="0"/>
            <a:t>To determine this, a marker (nonreactive tracer) is introduced into the water and is monitored leaving the reactor.  </a:t>
          </a:r>
        </a:p>
      </dgm:t>
    </dgm:pt>
    <dgm:pt modelId="{B8A340AB-3C15-40E6-9D61-EFC2F6C5DC13}" type="parTrans" cxnId="{EC4A33A7-3B5E-4483-A56A-298B1D410F61}">
      <dgm:prSet/>
      <dgm:spPr/>
      <dgm:t>
        <a:bodyPr/>
        <a:lstStyle/>
        <a:p>
          <a:endParaRPr lang="en-US"/>
        </a:p>
      </dgm:t>
    </dgm:pt>
    <dgm:pt modelId="{69767E7B-730C-474A-A478-7071D1069534}" type="sibTrans" cxnId="{EC4A33A7-3B5E-4483-A56A-298B1D410F61}">
      <dgm:prSet/>
      <dgm:spPr/>
      <dgm:t>
        <a:bodyPr/>
        <a:lstStyle/>
        <a:p>
          <a:endParaRPr lang="en-US"/>
        </a:p>
      </dgm:t>
    </dgm:pt>
    <dgm:pt modelId="{8AC5A718-6679-4E3E-A780-BAA2EBB9EB10}">
      <dgm:prSet/>
      <dgm:spPr/>
      <dgm:t>
        <a:bodyPr/>
        <a:lstStyle/>
        <a:p>
          <a:r>
            <a:rPr lang="en-US" dirty="0"/>
            <a:t>Example: 1,000 grams of tracer is slug-dose; t</a:t>
          </a:r>
          <a:r>
            <a:rPr lang="en-US" baseline="-25000" dirty="0"/>
            <a:t>10</a:t>
          </a:r>
          <a:r>
            <a:rPr lang="en-US" dirty="0"/>
            <a:t> is that time when 100 grams of tracer material (10%) has exit the reactor.  </a:t>
          </a:r>
        </a:p>
      </dgm:t>
    </dgm:pt>
    <dgm:pt modelId="{13C90148-B5B9-4C0B-BC62-64C5E7769839}" type="parTrans" cxnId="{AEEE5185-98C3-4844-99B4-43BE675C48C5}">
      <dgm:prSet/>
      <dgm:spPr/>
      <dgm:t>
        <a:bodyPr/>
        <a:lstStyle/>
        <a:p>
          <a:endParaRPr lang="en-US"/>
        </a:p>
      </dgm:t>
    </dgm:pt>
    <dgm:pt modelId="{CA4D3E52-078E-420E-87EA-87C6C019F3E4}" type="sibTrans" cxnId="{AEEE5185-98C3-4844-99B4-43BE675C48C5}">
      <dgm:prSet/>
      <dgm:spPr/>
      <dgm:t>
        <a:bodyPr/>
        <a:lstStyle/>
        <a:p>
          <a:endParaRPr lang="en-US"/>
        </a:p>
      </dgm:t>
    </dgm:pt>
    <dgm:pt modelId="{AB35A0A5-1379-42B2-8D4E-56B28AE1E3B0}" type="pres">
      <dgm:prSet presAssocID="{22D8DD4E-77BB-4AA1-8455-D6B40B94BB4E}" presName="vert0" presStyleCnt="0">
        <dgm:presLayoutVars>
          <dgm:dir/>
          <dgm:animOne val="branch"/>
          <dgm:animLvl val="lvl"/>
        </dgm:presLayoutVars>
      </dgm:prSet>
      <dgm:spPr/>
    </dgm:pt>
    <dgm:pt modelId="{71A33742-75D9-45D3-83CD-D1ABBE4621F7}" type="pres">
      <dgm:prSet presAssocID="{FA37B14D-DFAF-4B16-8C20-01E6BBAB2651}" presName="thickLine" presStyleLbl="alignNode1" presStyleIdx="0" presStyleCnt="4"/>
      <dgm:spPr/>
    </dgm:pt>
    <dgm:pt modelId="{F9029A12-8122-4165-878D-9A16E2ADFCBD}" type="pres">
      <dgm:prSet presAssocID="{FA37B14D-DFAF-4B16-8C20-01E6BBAB2651}" presName="horz1" presStyleCnt="0"/>
      <dgm:spPr/>
    </dgm:pt>
    <dgm:pt modelId="{045E2E27-A275-4EFD-AB07-40A13556FACA}" type="pres">
      <dgm:prSet presAssocID="{FA37B14D-DFAF-4B16-8C20-01E6BBAB2651}" presName="tx1" presStyleLbl="revTx" presStyleIdx="0" presStyleCnt="4"/>
      <dgm:spPr/>
    </dgm:pt>
    <dgm:pt modelId="{C7308465-EAE5-4D48-8E5A-1BEE7222BCFD}" type="pres">
      <dgm:prSet presAssocID="{FA37B14D-DFAF-4B16-8C20-01E6BBAB2651}" presName="vert1" presStyleCnt="0"/>
      <dgm:spPr/>
    </dgm:pt>
    <dgm:pt modelId="{78E583E8-D933-4D73-9BB5-DE306869CB31}" type="pres">
      <dgm:prSet presAssocID="{231C3F6D-1976-422D-88C4-AA39EE419DDC}" presName="thickLine" presStyleLbl="alignNode1" presStyleIdx="1" presStyleCnt="4"/>
      <dgm:spPr/>
    </dgm:pt>
    <dgm:pt modelId="{7C62E125-1B2F-454E-9827-8F04E0D2A498}" type="pres">
      <dgm:prSet presAssocID="{231C3F6D-1976-422D-88C4-AA39EE419DDC}" presName="horz1" presStyleCnt="0"/>
      <dgm:spPr/>
    </dgm:pt>
    <dgm:pt modelId="{4F316F5B-50D7-48DF-A6C2-E16E9C0D9711}" type="pres">
      <dgm:prSet presAssocID="{231C3F6D-1976-422D-88C4-AA39EE419DDC}" presName="tx1" presStyleLbl="revTx" presStyleIdx="1" presStyleCnt="4"/>
      <dgm:spPr/>
    </dgm:pt>
    <dgm:pt modelId="{BF88F94C-ADC4-4300-A260-59755B2A52E3}" type="pres">
      <dgm:prSet presAssocID="{231C3F6D-1976-422D-88C4-AA39EE419DDC}" presName="vert1" presStyleCnt="0"/>
      <dgm:spPr/>
    </dgm:pt>
    <dgm:pt modelId="{D60EE24A-563B-4E71-9FD6-492776E2DA7F}" type="pres">
      <dgm:prSet presAssocID="{14704500-C605-4CD9-AE83-BE4D784B09CD}" presName="thickLine" presStyleLbl="alignNode1" presStyleIdx="2" presStyleCnt="4"/>
      <dgm:spPr/>
    </dgm:pt>
    <dgm:pt modelId="{5A67927D-CDF2-4C72-A769-7A9C1D3606A9}" type="pres">
      <dgm:prSet presAssocID="{14704500-C605-4CD9-AE83-BE4D784B09CD}" presName="horz1" presStyleCnt="0"/>
      <dgm:spPr/>
    </dgm:pt>
    <dgm:pt modelId="{88642D78-32EE-47BD-BA43-5D8CBFCA4591}" type="pres">
      <dgm:prSet presAssocID="{14704500-C605-4CD9-AE83-BE4D784B09CD}" presName="tx1" presStyleLbl="revTx" presStyleIdx="2" presStyleCnt="4"/>
      <dgm:spPr/>
    </dgm:pt>
    <dgm:pt modelId="{E6E6D517-563B-4395-A276-E6379C6EA566}" type="pres">
      <dgm:prSet presAssocID="{14704500-C605-4CD9-AE83-BE4D784B09CD}" presName="vert1" presStyleCnt="0"/>
      <dgm:spPr/>
    </dgm:pt>
    <dgm:pt modelId="{408B5637-73B3-4FFA-AEED-05B6113FC80D}" type="pres">
      <dgm:prSet presAssocID="{8AC5A718-6679-4E3E-A780-BAA2EBB9EB10}" presName="thickLine" presStyleLbl="alignNode1" presStyleIdx="3" presStyleCnt="4"/>
      <dgm:spPr/>
    </dgm:pt>
    <dgm:pt modelId="{FA3AB0E5-83F1-4C42-81EC-64E371F29E23}" type="pres">
      <dgm:prSet presAssocID="{8AC5A718-6679-4E3E-A780-BAA2EBB9EB10}" presName="horz1" presStyleCnt="0"/>
      <dgm:spPr/>
    </dgm:pt>
    <dgm:pt modelId="{FF09CE69-F7BF-4B54-B2F5-A8DB5F785ED2}" type="pres">
      <dgm:prSet presAssocID="{8AC5A718-6679-4E3E-A780-BAA2EBB9EB10}" presName="tx1" presStyleLbl="revTx" presStyleIdx="3" presStyleCnt="4"/>
      <dgm:spPr/>
    </dgm:pt>
    <dgm:pt modelId="{310B77B2-1102-46DF-8DF8-C235B919E6C8}" type="pres">
      <dgm:prSet presAssocID="{8AC5A718-6679-4E3E-A780-BAA2EBB9EB10}" presName="vert1" presStyleCnt="0"/>
      <dgm:spPr/>
    </dgm:pt>
  </dgm:ptLst>
  <dgm:cxnLst>
    <dgm:cxn modelId="{589F370E-A6F0-43CE-A45E-93CBBD018A7B}" type="presOf" srcId="{22D8DD4E-77BB-4AA1-8455-D6B40B94BB4E}" destId="{AB35A0A5-1379-42B2-8D4E-56B28AE1E3B0}" srcOrd="0" destOrd="0" presId="urn:microsoft.com/office/officeart/2008/layout/LinedList"/>
    <dgm:cxn modelId="{CECEE232-C194-47E8-9827-9C45096538DB}" type="presOf" srcId="{231C3F6D-1976-422D-88C4-AA39EE419DDC}" destId="{4F316F5B-50D7-48DF-A6C2-E16E9C0D9711}" srcOrd="0" destOrd="0" presId="urn:microsoft.com/office/officeart/2008/layout/LinedList"/>
    <dgm:cxn modelId="{6AEBA750-4899-4F41-84D0-00C6D9AE9165}" type="presOf" srcId="{14704500-C605-4CD9-AE83-BE4D784B09CD}" destId="{88642D78-32EE-47BD-BA43-5D8CBFCA4591}" srcOrd="0" destOrd="0" presId="urn:microsoft.com/office/officeart/2008/layout/LinedList"/>
    <dgm:cxn modelId="{AEEE5185-98C3-4844-99B4-43BE675C48C5}" srcId="{22D8DD4E-77BB-4AA1-8455-D6B40B94BB4E}" destId="{8AC5A718-6679-4E3E-A780-BAA2EBB9EB10}" srcOrd="3" destOrd="0" parTransId="{13C90148-B5B9-4C0B-BC62-64C5E7769839}" sibTransId="{CA4D3E52-078E-420E-87EA-87C6C019F3E4}"/>
    <dgm:cxn modelId="{EC4A33A7-3B5E-4483-A56A-298B1D410F61}" srcId="{22D8DD4E-77BB-4AA1-8455-D6B40B94BB4E}" destId="{14704500-C605-4CD9-AE83-BE4D784B09CD}" srcOrd="2" destOrd="0" parTransId="{B8A340AB-3C15-40E6-9D61-EFC2F6C5DC13}" sibTransId="{69767E7B-730C-474A-A478-7071D1069534}"/>
    <dgm:cxn modelId="{DB4A7BAC-4D25-4DF3-A1E6-F90BC56EE9AF}" type="presOf" srcId="{8AC5A718-6679-4E3E-A780-BAA2EBB9EB10}" destId="{FF09CE69-F7BF-4B54-B2F5-A8DB5F785ED2}" srcOrd="0" destOrd="0" presId="urn:microsoft.com/office/officeart/2008/layout/LinedList"/>
    <dgm:cxn modelId="{F62DC8AE-D4D9-47F7-9F0B-D5676F655432}" srcId="{22D8DD4E-77BB-4AA1-8455-D6B40B94BB4E}" destId="{231C3F6D-1976-422D-88C4-AA39EE419DDC}" srcOrd="1" destOrd="0" parTransId="{9DC5EA18-2514-486B-A96D-5A5650CDF949}" sibTransId="{6F9CDEB2-E4F0-43E6-A454-5E08590B4F86}"/>
    <dgm:cxn modelId="{80234BD2-4FF1-4D51-9851-CA58DE7FD96E}" srcId="{22D8DD4E-77BB-4AA1-8455-D6B40B94BB4E}" destId="{FA37B14D-DFAF-4B16-8C20-01E6BBAB2651}" srcOrd="0" destOrd="0" parTransId="{6DF80733-0A22-4ABA-8FFA-A3E5166C589C}" sibTransId="{AD676932-A6CC-439D-9765-04FC08D057A4}"/>
    <dgm:cxn modelId="{0E8E19EB-C6C3-482D-8607-D9BC3122B8B5}" type="presOf" srcId="{FA37B14D-DFAF-4B16-8C20-01E6BBAB2651}" destId="{045E2E27-A275-4EFD-AB07-40A13556FACA}" srcOrd="0" destOrd="0" presId="urn:microsoft.com/office/officeart/2008/layout/LinedList"/>
    <dgm:cxn modelId="{B55EF0A7-2EAB-42C0-AD6D-599DA4164A8B}" type="presParOf" srcId="{AB35A0A5-1379-42B2-8D4E-56B28AE1E3B0}" destId="{71A33742-75D9-45D3-83CD-D1ABBE4621F7}" srcOrd="0" destOrd="0" presId="urn:microsoft.com/office/officeart/2008/layout/LinedList"/>
    <dgm:cxn modelId="{8A601BC4-304D-41C3-9A0B-000DA8CA6A6C}" type="presParOf" srcId="{AB35A0A5-1379-42B2-8D4E-56B28AE1E3B0}" destId="{F9029A12-8122-4165-878D-9A16E2ADFCBD}" srcOrd="1" destOrd="0" presId="urn:microsoft.com/office/officeart/2008/layout/LinedList"/>
    <dgm:cxn modelId="{6490573C-C859-4483-9A9D-7994990DE62D}" type="presParOf" srcId="{F9029A12-8122-4165-878D-9A16E2ADFCBD}" destId="{045E2E27-A275-4EFD-AB07-40A13556FACA}" srcOrd="0" destOrd="0" presId="urn:microsoft.com/office/officeart/2008/layout/LinedList"/>
    <dgm:cxn modelId="{0910045A-263B-4C6D-BA5A-28D1AB2E9E47}" type="presParOf" srcId="{F9029A12-8122-4165-878D-9A16E2ADFCBD}" destId="{C7308465-EAE5-4D48-8E5A-1BEE7222BCFD}" srcOrd="1" destOrd="0" presId="urn:microsoft.com/office/officeart/2008/layout/LinedList"/>
    <dgm:cxn modelId="{60B44A6C-E2D7-4514-8F92-82EE9CD40035}" type="presParOf" srcId="{AB35A0A5-1379-42B2-8D4E-56B28AE1E3B0}" destId="{78E583E8-D933-4D73-9BB5-DE306869CB31}" srcOrd="2" destOrd="0" presId="urn:microsoft.com/office/officeart/2008/layout/LinedList"/>
    <dgm:cxn modelId="{14FF59D5-3287-461F-AAB3-DCDC1DD61E79}" type="presParOf" srcId="{AB35A0A5-1379-42B2-8D4E-56B28AE1E3B0}" destId="{7C62E125-1B2F-454E-9827-8F04E0D2A498}" srcOrd="3" destOrd="0" presId="urn:microsoft.com/office/officeart/2008/layout/LinedList"/>
    <dgm:cxn modelId="{DE44DCA3-86B0-40E6-B66F-A7E2AEED4855}" type="presParOf" srcId="{7C62E125-1B2F-454E-9827-8F04E0D2A498}" destId="{4F316F5B-50D7-48DF-A6C2-E16E9C0D9711}" srcOrd="0" destOrd="0" presId="urn:microsoft.com/office/officeart/2008/layout/LinedList"/>
    <dgm:cxn modelId="{D83782D2-393C-4F94-A16B-4506028B8F11}" type="presParOf" srcId="{7C62E125-1B2F-454E-9827-8F04E0D2A498}" destId="{BF88F94C-ADC4-4300-A260-59755B2A52E3}" srcOrd="1" destOrd="0" presId="urn:microsoft.com/office/officeart/2008/layout/LinedList"/>
    <dgm:cxn modelId="{99482524-1EC3-4E97-AEB4-C1CFEFB96B5C}" type="presParOf" srcId="{AB35A0A5-1379-42B2-8D4E-56B28AE1E3B0}" destId="{D60EE24A-563B-4E71-9FD6-492776E2DA7F}" srcOrd="4" destOrd="0" presId="urn:microsoft.com/office/officeart/2008/layout/LinedList"/>
    <dgm:cxn modelId="{6A3F6D99-D24D-40C8-9904-6ED4843F2EDA}" type="presParOf" srcId="{AB35A0A5-1379-42B2-8D4E-56B28AE1E3B0}" destId="{5A67927D-CDF2-4C72-A769-7A9C1D3606A9}" srcOrd="5" destOrd="0" presId="urn:microsoft.com/office/officeart/2008/layout/LinedList"/>
    <dgm:cxn modelId="{EEB92D63-C56A-4459-90BC-E3CA24EBAEF5}" type="presParOf" srcId="{5A67927D-CDF2-4C72-A769-7A9C1D3606A9}" destId="{88642D78-32EE-47BD-BA43-5D8CBFCA4591}" srcOrd="0" destOrd="0" presId="urn:microsoft.com/office/officeart/2008/layout/LinedList"/>
    <dgm:cxn modelId="{081B42CD-8975-4680-806B-A4E1074853AB}" type="presParOf" srcId="{5A67927D-CDF2-4C72-A769-7A9C1D3606A9}" destId="{E6E6D517-563B-4395-A276-E6379C6EA566}" srcOrd="1" destOrd="0" presId="urn:microsoft.com/office/officeart/2008/layout/LinedList"/>
    <dgm:cxn modelId="{A7040603-D6DD-4FDE-AAE6-A8BA518EA50A}" type="presParOf" srcId="{AB35A0A5-1379-42B2-8D4E-56B28AE1E3B0}" destId="{408B5637-73B3-4FFA-AEED-05B6113FC80D}" srcOrd="6" destOrd="0" presId="urn:microsoft.com/office/officeart/2008/layout/LinedList"/>
    <dgm:cxn modelId="{A804BD8F-1E51-4B91-8C2E-4273FB6AF964}" type="presParOf" srcId="{AB35A0A5-1379-42B2-8D4E-56B28AE1E3B0}" destId="{FA3AB0E5-83F1-4C42-81EC-64E371F29E23}" srcOrd="7" destOrd="0" presId="urn:microsoft.com/office/officeart/2008/layout/LinedList"/>
    <dgm:cxn modelId="{19413E61-F5C4-40B9-B9CB-F409CE10EE4A}" type="presParOf" srcId="{FA3AB0E5-83F1-4C42-81EC-64E371F29E23}" destId="{FF09CE69-F7BF-4B54-B2F5-A8DB5F785ED2}" srcOrd="0" destOrd="0" presId="urn:microsoft.com/office/officeart/2008/layout/LinedList"/>
    <dgm:cxn modelId="{778A1800-A497-439C-929A-280B3E689C0A}" type="presParOf" srcId="{FA3AB0E5-83F1-4C42-81EC-64E371F29E23}" destId="{310B77B2-1102-46DF-8DF8-C235B919E6C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33742-75D9-45D3-83CD-D1ABBE4621F7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E2E27-A275-4EFD-AB07-40A13556FACA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“</a:t>
          </a:r>
          <a:r>
            <a:rPr lang="en-US" sz="2300" b="1" kern="1200" dirty="0"/>
            <a:t>C</a:t>
          </a:r>
          <a:r>
            <a:rPr lang="en-US" sz="2300" kern="1200" dirty="0"/>
            <a:t>” is the disinfectant residual (mg/L) at the point of inactivation compliance.</a:t>
          </a:r>
        </a:p>
      </dsp:txBody>
      <dsp:txXfrm>
        <a:off x="0" y="0"/>
        <a:ext cx="6492875" cy="1276350"/>
      </dsp:txXfrm>
    </dsp:sp>
    <dsp:sp modelId="{78E583E8-D933-4D73-9BB5-DE306869CB31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316F5B-50D7-48DF-A6C2-E16E9C0D9711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The disinfection exposure time of water used for Ct</a:t>
          </a:r>
          <a:r>
            <a:rPr lang="en-US" sz="2300" kern="1200" baseline="-25000" dirty="0"/>
            <a:t>10</a:t>
          </a:r>
          <a:r>
            <a:rPr lang="en-US" sz="2300" kern="1200" dirty="0"/>
            <a:t> calculation is the time (t</a:t>
          </a:r>
          <a:r>
            <a:rPr lang="en-US" sz="2300" kern="1200" baseline="-25000" dirty="0"/>
            <a:t>10</a:t>
          </a:r>
          <a:r>
            <a:rPr lang="en-US" sz="2300" kern="1200" dirty="0"/>
            <a:t>) it takes for 10 percent of the water entering the reactor to exit the reactor.</a:t>
          </a:r>
        </a:p>
      </dsp:txBody>
      <dsp:txXfrm>
        <a:off x="0" y="1276350"/>
        <a:ext cx="6492875" cy="1276350"/>
      </dsp:txXfrm>
    </dsp:sp>
    <dsp:sp modelId="{D60EE24A-563B-4E71-9FD6-492776E2DA7F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42D78-32EE-47BD-BA43-5D8CBFCA4591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To determine this, a marker (nonreactive tracer) is introduced into the water and is monitored leaving the reactor.  </a:t>
          </a:r>
        </a:p>
      </dsp:txBody>
      <dsp:txXfrm>
        <a:off x="0" y="2552700"/>
        <a:ext cx="6492875" cy="1276350"/>
      </dsp:txXfrm>
    </dsp:sp>
    <dsp:sp modelId="{408B5637-73B3-4FFA-AEED-05B6113FC80D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09CE69-F7BF-4B54-B2F5-A8DB5F785ED2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Example: 1,000 grams of tracer is slug-dose; t</a:t>
          </a:r>
          <a:r>
            <a:rPr lang="en-US" sz="2300" kern="1200" baseline="-25000" dirty="0"/>
            <a:t>10</a:t>
          </a:r>
          <a:r>
            <a:rPr lang="en-US" sz="2300" kern="1200" dirty="0"/>
            <a:t> is that time when 100 grams of tracer material (10%) has exit the reactor.  </a:t>
          </a:r>
        </a:p>
      </dsp:txBody>
      <dsp:txXfrm>
        <a:off x="0" y="3829050"/>
        <a:ext cx="6492875" cy="1276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96364-797E-4B63-9948-5C81BC457F4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6B47B-4852-4930-B61E-2FB6AC8CBD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192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D4B5DE-B8F9-47F2-80BB-4CE3E7879080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368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80B9FD-1B51-40A6-BB35-4FDC095C8E78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556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0270-65DC-442D-A5B5-F7EB16F84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339902-682C-42DA-A1CE-4E050E74B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9EC45-838F-40E3-8A4A-DD3659B3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B02E3-161A-4A5A-A2B5-31E770067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31F23-8704-4B5D-A379-38C90C7F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6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B086E-32B1-4CBC-A8D3-3A256BFEA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02D5E7-2B28-4328-9F25-5DE58555A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5E348-BCEC-4AC6-B6F8-9EF21C21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15145-6331-4CC8-BEF1-D8E6B22BD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86ACE-BD41-4385-8385-F1100692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03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19B450-C159-443F-B8CE-1B6C67E08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C83D2-E3F4-4887-937F-984CA5A02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920E1-4D70-49AE-9D3F-5C4ABFE22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85F6E-3803-4929-9FBE-63148A9DE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5BAFB-9199-4A22-B591-9B9B3847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12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1C0FF-9FFA-4E4E-AA0C-A6B31DB8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A877C-6D9F-47C3-AD97-15530CF5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B327F-000B-4718-B2D3-30F9C5BE5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607D7-836E-4DA1-A5CC-F48445E8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73854-1958-4F4D-A0D1-A3A3A9086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6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A21D5-A344-47E5-8613-E9F799FED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C4B74-E580-476F-BB37-FE60BAE0C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E333C-9EC1-4FFC-BEEA-EA38067B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5E66C-B6B6-40F2-A3E9-51F2C1F4D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4F3F0-6D96-469E-813C-7ACAE2C9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8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5DFEC-F79F-4824-BB8F-E03E3129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F16A4-CF3C-466C-A4FD-C6AB96F57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F99E0-1964-42E5-A1E3-ADEC0EFEC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D72C6-6E7A-4699-B9EB-AD4499199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AF83F-CCAA-4DB0-8399-13F90387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9ACEC-AD4A-43CB-8B1A-179CDC61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72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48D23-0D38-4FDE-AF93-AC4068FA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D853C-9882-4E88-9C30-6C4BDC769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70412C-72A1-4EB4-A875-CE7A89728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B866B-937F-451D-947C-9AF298276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785C3-368C-4184-BAF8-86D6CEFD8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04A5C7-EA25-4620-B6E7-AD8B056B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72DF47-9AF2-472C-9EB6-5ED1210D1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1CB8FB-C57E-4660-8BBB-77DA01DE9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2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F5D93-4133-4BEA-94E9-E4FE6425B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EFCC43-3770-4F0A-BFF8-1F6289523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506BD-A04A-47A0-AA97-5CCB1F771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7CBFF7-8E7E-481F-8D5E-7E3D82973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5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590DBB-DE68-4134-9B71-8419EFFC8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226249-AA9F-45C3-80E7-36D8AFCD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8589F-CDE8-45A9-94C4-6AD9A9B80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0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01EE8-C30A-415C-A452-77FB780FB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33891-6254-4304-882F-BC6B73E61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6D39F-67B2-44C2-BEAB-EC97C0474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00864-AFE2-443A-A268-E333E7AA6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CC596-AFA8-4A5F-944E-93D35ACFA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FE97-6171-444D-A38E-DC7C5F70D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10924-838C-4E81-BF58-BC60E1651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0E2AF6-85FD-48FF-91B3-5B9D2B829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654D7-01E9-4F1C-9A70-C630622E0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6C54C-6F16-4A69-9F68-4C13D994D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BAB26-1C53-4C2B-93DB-895288457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56FEC-523E-48FC-BFED-12AD2C5F9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5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9CC494-E589-4A5E-B103-1BBFEBBD5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8F632-6859-4630-9C5E-3C6DF9729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FC0CB-907A-492A-8483-679B390D98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CDDFC-3044-449F-B439-8CDD4AC4BA04}" type="datetimeFigureOut">
              <a:rPr lang="en-US" smtClean="0"/>
              <a:t>3/29/2019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25976-C096-42AD-A337-0BD0F7729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98D7F-F91C-48CC-AB8A-D2DFC919DA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E7F3A-430B-430F-9B0F-5391AD848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60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uy.Schott@waterboards.ca.g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 person standing in front of a store&#10;&#10;Description automatically generated">
            <a:extLst>
              <a:ext uri="{FF2B5EF4-FFF2-40B4-BE49-F238E27FC236}">
                <a16:creationId xmlns:a16="http://schemas.microsoft.com/office/drawing/2014/main" id="{0E145DB0-5474-4C82-ABC5-91846DDAAD3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E478E2-D91E-4634-8D86-4285BB2D1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4521" y="3640254"/>
            <a:ext cx="6838210" cy="240885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4800" dirty="0"/>
              <a:t>Modesto Irrigation District Ozone Contactor </a:t>
            </a:r>
            <a:br>
              <a:rPr lang="en-US" sz="4800" dirty="0"/>
            </a:br>
            <a:r>
              <a:rPr lang="en-US" sz="4800" dirty="0"/>
              <a:t>Tracer Study</a:t>
            </a:r>
            <a:br>
              <a:rPr lang="en-US" sz="4800" dirty="0"/>
            </a:br>
            <a:r>
              <a:rPr lang="en-US" sz="4800" dirty="0"/>
              <a:t>February 26-27, 2019 </a:t>
            </a: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A picture containing indoor, kitchen, person, table&#10;&#10;Description automatically generated">
            <a:extLst>
              <a:ext uri="{FF2B5EF4-FFF2-40B4-BE49-F238E27FC236}">
                <a16:creationId xmlns:a16="http://schemas.microsoft.com/office/drawing/2014/main" id="{8B3B65BE-4201-4263-B014-E46D40678A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25825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226251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7893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461438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7347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8066469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694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78492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369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 140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200399"/>
            <a:chOff x="697883" y="1816768"/>
            <a:chExt cx="3674476" cy="3200399"/>
          </a:xfrm>
          <a:solidFill>
            <a:schemeClr val="accent1"/>
          </a:solidFill>
        </p:grpSpPr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adFill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FFFFFF"/>
                </a:solidFill>
              </a:rPr>
              <a:t>Purpose of a Tracer Study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US" altLang="en-US" sz="2000" dirty="0"/>
              <a:t>To determine the hydraulic efficiency or disinfectant exposure time of water through one or more reactors.</a:t>
            </a:r>
          </a:p>
          <a:p>
            <a:pPr eaLnBrk="1" hangingPunct="1"/>
            <a:r>
              <a:rPr lang="en-US" altLang="en-US" sz="2000" dirty="0"/>
              <a:t>The addition of known quantities of a nonreactive chemical (tracer) is added in the form of a pulse (slug) or step-input. </a:t>
            </a:r>
          </a:p>
          <a:p>
            <a:pPr eaLnBrk="1" hangingPunct="1"/>
            <a:r>
              <a:rPr lang="en-US" altLang="en-US" sz="2000" dirty="0"/>
              <a:t>The time of travel or disinfectant exposure time through the reactor is related to:</a:t>
            </a:r>
          </a:p>
          <a:p>
            <a:pPr lvl="1" eaLnBrk="1" hangingPunct="1"/>
            <a:r>
              <a:rPr lang="en-US" altLang="en-US" sz="2000" dirty="0"/>
              <a:t>Flow rate</a:t>
            </a:r>
          </a:p>
          <a:p>
            <a:pPr lvl="1" eaLnBrk="1" hangingPunct="1"/>
            <a:r>
              <a:rPr lang="en-US" altLang="en-US" sz="2000" dirty="0"/>
              <a:t>Reactor water volume</a:t>
            </a:r>
          </a:p>
          <a:p>
            <a:pPr lvl="1" eaLnBrk="1" hangingPunct="1"/>
            <a:r>
              <a:rPr lang="en-US" altLang="en-US" sz="2000" dirty="0"/>
              <a:t>Water Depth</a:t>
            </a:r>
          </a:p>
          <a:p>
            <a:pPr lvl="1" eaLnBrk="1" hangingPunct="1"/>
            <a:r>
              <a:rPr lang="en-US" altLang="en-US" sz="2000" dirty="0"/>
              <a:t>Reactor configuration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lvl="1" eaLnBrk="1" hangingPunct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36170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solidFill>
                  <a:srgbClr val="FFFFFF"/>
                </a:solidFill>
              </a:rPr>
              <a:t>Disinfection Exposure Time of Fluid in Vessel for Determining Ct</a:t>
            </a:r>
            <a:r>
              <a:rPr lang="en-US" sz="4000" baseline="-25000" dirty="0">
                <a:solidFill>
                  <a:srgbClr val="FFFFFF"/>
                </a:solidFill>
              </a:rPr>
              <a:t>10</a:t>
            </a:r>
          </a:p>
        </p:txBody>
      </p:sp>
      <p:graphicFrame>
        <p:nvGraphicFramePr>
          <p:cNvPr id="15373" name="Content Placeholder 2">
            <a:extLst>
              <a:ext uri="{FF2B5EF4-FFF2-40B4-BE49-F238E27FC236}">
                <a16:creationId xmlns:a16="http://schemas.microsoft.com/office/drawing/2014/main" id="{1E5D0E27-B8FF-4511-9CB7-771E28F32A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97840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7758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200399"/>
            <a:chOff x="697883" y="1816768"/>
            <a:chExt cx="3674476" cy="3200399"/>
          </a:xfrm>
          <a:solidFill>
            <a:schemeClr val="accent1"/>
          </a:solidFill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adFill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FFFFFF"/>
                </a:solidFill>
              </a:rPr>
              <a:t>Ct</a:t>
            </a:r>
            <a:r>
              <a:rPr lang="en-US" sz="4000" b="1" baseline="-25000" dirty="0">
                <a:solidFill>
                  <a:srgbClr val="FFFFFF"/>
                </a:solidFill>
              </a:rPr>
              <a:t>10</a:t>
            </a:r>
            <a:r>
              <a:rPr lang="en-US" sz="4000" b="1" dirty="0">
                <a:solidFill>
                  <a:srgbClr val="FFFFFF"/>
                </a:solidFill>
              </a:rPr>
              <a:t> Value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rtlCol="0" anchor="ctr">
            <a:normAutofit/>
          </a:bodyPr>
          <a:lstStyle/>
          <a:p>
            <a:pPr marL="0" indent="0">
              <a:spcAft>
                <a:spcPts val="0"/>
              </a:spcAft>
              <a:buNone/>
              <a:defRPr/>
            </a:pPr>
            <a:r>
              <a:rPr lang="en-US" sz="2000" dirty="0"/>
              <a:t>- Log inactivation is based on the </a:t>
            </a:r>
            <a:r>
              <a:rPr lang="en-US" sz="2000" b="1" u="sng" dirty="0"/>
              <a:t>Delivered Dose</a:t>
            </a:r>
            <a:r>
              <a:rPr lang="en-US" sz="2000" dirty="0"/>
              <a:t>, “</a:t>
            </a:r>
            <a:r>
              <a:rPr lang="en-US" sz="2000" b="1" i="1" dirty="0"/>
              <a:t>Ct</a:t>
            </a:r>
            <a:r>
              <a:rPr lang="en-US" sz="2000" b="1" i="1" baseline="-25000" dirty="0"/>
              <a:t>10</a:t>
            </a:r>
            <a:r>
              <a:rPr lang="en-US" sz="2000" dirty="0"/>
              <a:t>”</a:t>
            </a:r>
          </a:p>
          <a:p>
            <a:pPr marL="0" indent="0">
              <a:spcAft>
                <a:spcPts val="0"/>
              </a:spcAft>
              <a:buNone/>
              <a:defRPr/>
            </a:pPr>
            <a:endParaRPr lang="en-US" sz="2000" i="1" baseline="30000" dirty="0"/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sz="2000" dirty="0"/>
              <a:t>“</a:t>
            </a:r>
            <a:r>
              <a:rPr lang="en-US" sz="2000" b="1" dirty="0"/>
              <a:t>C</a:t>
            </a:r>
            <a:r>
              <a:rPr lang="en-US" sz="2000" dirty="0"/>
              <a:t>” is the disinfectant residual (mg/L)</a:t>
            </a:r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sz="2000" dirty="0"/>
              <a:t>“</a:t>
            </a:r>
            <a:r>
              <a:rPr lang="en-US" sz="2000" b="1" dirty="0"/>
              <a:t>t</a:t>
            </a:r>
            <a:r>
              <a:rPr lang="en-US" sz="2000" b="1" baseline="-25000" dirty="0"/>
              <a:t>10</a:t>
            </a:r>
            <a:r>
              <a:rPr lang="en-US" sz="2000" dirty="0"/>
              <a:t>” is the exposure or contact time (minutes)</a:t>
            </a:r>
          </a:p>
          <a:p>
            <a:pPr marL="274637" lvl="1" indent="0">
              <a:spcAft>
                <a:spcPts val="0"/>
              </a:spcAft>
              <a:buNone/>
              <a:defRPr/>
            </a:pPr>
            <a:r>
              <a:rPr lang="en-US" sz="2000" dirty="0"/>
              <a:t>	</a:t>
            </a:r>
            <a:r>
              <a:rPr lang="en-US" sz="2000" u="sng" dirty="0"/>
              <a:t>Multiply them:</a:t>
            </a:r>
          </a:p>
          <a:p>
            <a:pPr marL="287338" indent="0">
              <a:spcAft>
                <a:spcPts val="0"/>
              </a:spcAft>
              <a:buClr>
                <a:schemeClr val="accent2"/>
              </a:buClr>
              <a:buNone/>
              <a:defRPr/>
            </a:pPr>
            <a:r>
              <a:rPr lang="en-US" sz="2000" b="1" i="1" dirty="0"/>
              <a:t>C</a:t>
            </a:r>
            <a:r>
              <a:rPr lang="en-US" sz="2000" b="1" dirty="0"/>
              <a:t>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sz="2000" b="1" dirty="0"/>
              <a:t> </a:t>
            </a:r>
            <a:r>
              <a:rPr lang="en-US" sz="2000" b="1" i="1" dirty="0"/>
              <a:t>t</a:t>
            </a:r>
            <a:r>
              <a:rPr lang="en-US" sz="2000" b="1" i="1" baseline="-25000" dirty="0"/>
              <a:t>10</a:t>
            </a:r>
            <a:r>
              <a:rPr lang="en-US" sz="2000" b="1" dirty="0"/>
              <a:t> </a:t>
            </a:r>
            <a:r>
              <a:rPr lang="en-US" sz="2000" dirty="0"/>
              <a:t>= mg/L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en-US" sz="2000" dirty="0"/>
              <a:t> min </a:t>
            </a:r>
            <a:r>
              <a:rPr lang="en-US" sz="2000" b="1" dirty="0"/>
              <a:t>(delivered dose)</a:t>
            </a:r>
          </a:p>
          <a:p>
            <a:pPr marL="287338" indent="0">
              <a:spcAft>
                <a:spcPts val="0"/>
              </a:spcAft>
              <a:buClr>
                <a:schemeClr val="accent2"/>
              </a:buClr>
              <a:buNone/>
              <a:defRPr/>
            </a:pPr>
            <a:endParaRPr lang="en-US" sz="2000" dirty="0"/>
          </a:p>
          <a:p>
            <a:pPr marL="0" indent="0">
              <a:spcAft>
                <a:spcPts val="0"/>
              </a:spcAft>
              <a:buClr>
                <a:schemeClr val="accent2"/>
              </a:buClr>
              <a:buNone/>
              <a:defRPr/>
            </a:pPr>
            <a:r>
              <a:rPr lang="en-US" sz="2000" dirty="0"/>
              <a:t>The calculated </a:t>
            </a:r>
            <a:r>
              <a:rPr lang="en-US" sz="2000" i="1" dirty="0"/>
              <a:t>Ct</a:t>
            </a:r>
            <a:r>
              <a:rPr lang="en-US" sz="2000" i="1" baseline="-25000" dirty="0"/>
              <a:t>10</a:t>
            </a:r>
            <a:r>
              <a:rPr lang="en-US" sz="2000" dirty="0"/>
              <a:t> value is looked up in </a:t>
            </a:r>
            <a:r>
              <a:rPr lang="en-US" sz="2000" b="1" dirty="0"/>
              <a:t>EPA </a:t>
            </a:r>
            <a:r>
              <a:rPr lang="en-US" sz="2000" b="1" i="1" dirty="0"/>
              <a:t>Ct</a:t>
            </a:r>
            <a:r>
              <a:rPr lang="en-US" sz="2000" b="1" dirty="0"/>
              <a:t> </a:t>
            </a:r>
            <a:r>
              <a:rPr lang="en-US" sz="2000" dirty="0"/>
              <a:t>tables to determine the log inactivation based on specific monitoring parameters (pH, disinfectant residual and/or temperature).</a:t>
            </a:r>
          </a:p>
        </p:txBody>
      </p:sp>
    </p:spTree>
    <p:extLst>
      <p:ext uri="{BB962C8B-B14F-4D97-AF65-F5344CB8AC3E}">
        <p14:creationId xmlns:p14="http://schemas.microsoft.com/office/powerpoint/2010/main" val="3161241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200399"/>
            <a:chOff x="697883" y="1816768"/>
            <a:chExt cx="3674476" cy="3200399"/>
          </a:xfrm>
          <a:solidFill>
            <a:schemeClr val="accent1"/>
          </a:solidFill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gradFill>
              <a:gsLst>
                <a:gs pos="0">
                  <a:schemeClr val="accent3">
                    <a:lumMod val="89000"/>
                  </a:schemeClr>
                </a:gs>
                <a:gs pos="23000">
                  <a:schemeClr val="accent3">
                    <a:lumMod val="89000"/>
                  </a:schemeClr>
                </a:gs>
                <a:gs pos="69000">
                  <a:schemeClr val="accent3">
                    <a:lumMod val="75000"/>
                  </a:schemeClr>
                </a:gs>
                <a:gs pos="97000">
                  <a:schemeClr val="accent3">
                    <a:lumMod val="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dirty="0">
                <a:solidFill>
                  <a:srgbClr val="FFFFFF"/>
                </a:solidFill>
              </a:rPr>
              <a:t>Baffling Factor (BF)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anchor="ctr">
            <a:normAutofit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Baffling factor or short-circuiting factor: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/>
              <a:t>Determined from tracer study or estimated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b="1" dirty="0"/>
              <a:t>BF</a:t>
            </a:r>
            <a:r>
              <a:rPr lang="en-US" sz="2000" dirty="0"/>
              <a:t> = t</a:t>
            </a:r>
            <a:r>
              <a:rPr lang="en-US" sz="2000" baseline="-25000" dirty="0"/>
              <a:t>10</a:t>
            </a:r>
            <a:r>
              <a:rPr lang="en-US" sz="2000" dirty="0"/>
              <a:t>/</a:t>
            </a:r>
            <a:r>
              <a:rPr lang="en-US" sz="2000" b="1" dirty="0">
                <a:latin typeface="Calibri"/>
                <a:cs typeface="Arial"/>
                <a:sym typeface="Symbol"/>
              </a:rPr>
              <a:t> HRT </a:t>
            </a:r>
            <a:r>
              <a:rPr lang="en-US" sz="2000" dirty="0">
                <a:latin typeface="Calibri"/>
                <a:cs typeface="Arial"/>
                <a:sym typeface="Symbol"/>
              </a:rPr>
              <a:t>from tracer study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>
                <a:latin typeface="Calibri"/>
                <a:cs typeface="Arial"/>
                <a:sym typeface="Symbol"/>
              </a:rPr>
              <a:t>HRT (hydraulic residence time) = reactor volume divided by reactor flow</a:t>
            </a:r>
            <a:endParaRPr lang="en-US" sz="2000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Once the BF is determined, then it is applied to the operations of the reactor for determining the disinfectant exposure time.</a:t>
            </a:r>
          </a:p>
          <a:p>
            <a:pPr marL="0" indent="0">
              <a:buNone/>
              <a:defRPr/>
            </a:pPr>
            <a:r>
              <a:rPr lang="en-US" sz="2000" dirty="0"/>
              <a:t>Example:  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/>
              <a:t>Ozone reactor operating volume: 183,000 gallons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/>
              <a:t>Exit flow:  7,000 gpm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b="1" dirty="0"/>
              <a:t>BF</a:t>
            </a:r>
            <a:r>
              <a:rPr lang="en-US" sz="2000" dirty="0"/>
              <a:t>: 0.70, from tracer study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/>
              <a:t>Calculated contact or disinfection exposure time: 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183,000 gal ÷ 7,000 gpm × 0.70 </a:t>
            </a:r>
          </a:p>
          <a:p>
            <a:pPr marL="914400" lvl="2" indent="0">
              <a:buNone/>
              <a:defRPr/>
            </a:pPr>
            <a:r>
              <a:rPr lang="en-US" dirty="0"/>
              <a:t>= 18.3</a:t>
            </a:r>
            <a:r>
              <a:rPr lang="en-US" b="1" u="sng" dirty="0"/>
              <a:t> minutes</a:t>
            </a:r>
            <a:r>
              <a:rPr lang="en-US" dirty="0"/>
              <a:t> = </a:t>
            </a:r>
            <a:r>
              <a:rPr lang="en-US" b="1" dirty="0"/>
              <a:t>t</a:t>
            </a:r>
            <a:r>
              <a:rPr lang="en-US" b="1" baseline="-25000" dirty="0"/>
              <a:t>10</a:t>
            </a:r>
            <a:endParaRPr lang="en-US" b="1" u="sng" baseline="-25000" dirty="0"/>
          </a:p>
          <a:p>
            <a:pPr marL="0" indent="0">
              <a:buNone/>
              <a:defRPr/>
            </a:pPr>
            <a:r>
              <a:rPr lang="en-US" sz="2000" dirty="0"/>
              <a:t>	</a:t>
            </a:r>
          </a:p>
          <a:p>
            <a:pPr lvl="1" eaLnBrk="1" hangingPunct="1">
              <a:buFont typeface="Arial" charset="0"/>
              <a:buChar char="•"/>
              <a:defRPr/>
            </a:pPr>
            <a:endParaRPr lang="en-US" sz="2000" dirty="0"/>
          </a:p>
          <a:p>
            <a:pPr lvl="1" eaLnBrk="1" hangingPunct="1">
              <a:buFont typeface="Arial" charset="0"/>
              <a:buChar char="•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77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E88A5E-38CC-4F67-AB97-0C0955443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dirty="0"/>
              <a:t>Test Method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80D20-468F-4216-ACC5-F4B4D6637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2644518"/>
            <a:ext cx="9013052" cy="3327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Slug-Dose or Pulse-Input Method</a:t>
            </a:r>
          </a:p>
          <a:p>
            <a:r>
              <a:rPr lang="en-US" altLang="en-US" sz="2000" dirty="0"/>
              <a:t>Adding the entire amount of tracer at the beginning of test</a:t>
            </a:r>
            <a:r>
              <a:rPr lang="en-US" sz="2000" dirty="0"/>
              <a:t>.  The reactor outlet tracer concentration is monitored for 3-4 HRT to determine mass recovery and the time (t</a:t>
            </a:r>
            <a:r>
              <a:rPr lang="en-US" sz="2000" baseline="-25000" dirty="0"/>
              <a:t>10</a:t>
            </a:r>
            <a:r>
              <a:rPr lang="en-US" sz="2000" dirty="0"/>
              <a:t>) it takes for 10% of the tracer mass to exit the reactor. 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4242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3578"/>
            <a:ext cx="4595071" cy="16455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Method of Analysis and Equipment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8467"/>
            <a:ext cx="4595071" cy="362849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dirty="0"/>
              <a:t>Intellical™ ISEF121 Fluoride (F</a:t>
            </a:r>
            <a:r>
              <a:rPr lang="en-US" sz="1600" baseline="30000" dirty="0"/>
              <a:t>-</a:t>
            </a:r>
            <a:r>
              <a:rPr lang="en-US" sz="1600" dirty="0"/>
              <a:t>) Ion Selective Electrode (ISE)</a:t>
            </a:r>
          </a:p>
          <a:p>
            <a:r>
              <a:rPr lang="en-US" sz="1600" dirty="0"/>
              <a:t>HQ40d Portable ISE Multi-Parameter Meter</a:t>
            </a:r>
          </a:p>
          <a:p>
            <a:r>
              <a:rPr lang="en-US" sz="1600" dirty="0"/>
              <a:t>Fluoride Ionic Strength Adjustor (ISA)</a:t>
            </a:r>
          </a:p>
          <a:p>
            <a:r>
              <a:rPr lang="en-US" sz="1600" dirty="0"/>
              <a:t>Fluoride Standards (0.2/2.0 &amp; 0.5/ 5.0 mg/L)</a:t>
            </a:r>
          </a:p>
          <a:p>
            <a:r>
              <a:rPr lang="en-US" sz="1600" dirty="0"/>
              <a:t>50 mL graduated cylinder</a:t>
            </a:r>
          </a:p>
          <a:p>
            <a:r>
              <a:rPr lang="en-US" sz="1600" dirty="0"/>
              <a:t>Finnpipette F2 variable volume pipette, capacity 0.5 - 5 mL</a:t>
            </a:r>
          </a:p>
          <a:p>
            <a:r>
              <a:rPr lang="en-US" sz="1600" dirty="0"/>
              <a:t>Electrode stirrer stand</a:t>
            </a:r>
          </a:p>
          <a:p>
            <a:r>
              <a:rPr lang="en-US" sz="1600" dirty="0"/>
              <a:t>50 mL beakers</a:t>
            </a:r>
          </a:p>
          <a:p>
            <a:r>
              <a:rPr lang="en-US" sz="1600" dirty="0"/>
              <a:t>Stir Bar, Magnetic, Polygon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1034" name="Rectangle 76">
            <a:extLst>
              <a:ext uri="{FF2B5EF4-FFF2-40B4-BE49-F238E27FC236}">
                <a16:creationId xmlns:a16="http://schemas.microsoft.com/office/drawing/2014/main" id="{003713C1-2FB2-413B-BF91-3AE41726F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0991" y="3474720"/>
            <a:ext cx="3007289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5" name="Rectangle 78">
            <a:extLst>
              <a:ext uri="{FF2B5EF4-FFF2-40B4-BE49-F238E27FC236}">
                <a16:creationId xmlns:a16="http://schemas.microsoft.com/office/drawing/2014/main" id="{1CAB92A9-A23E-4C58-BF68-EDCB6F12A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4616" y="3474720"/>
            <a:ext cx="3007289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6" name="Rectangle 80">
            <a:extLst>
              <a:ext uri="{FF2B5EF4-FFF2-40B4-BE49-F238E27FC236}">
                <a16:creationId xmlns:a16="http://schemas.microsoft.com/office/drawing/2014/main" id="{90795B4D-5022-4A7F-A01D-8D880B7CD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9584" y="0"/>
            <a:ext cx="6192415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7" name="Rectangle 82">
            <a:extLst>
              <a:ext uri="{FF2B5EF4-FFF2-40B4-BE49-F238E27FC236}">
                <a16:creationId xmlns:a16="http://schemas.microsoft.com/office/drawing/2014/main" id="{AFD19018-DE7C-4796-ADF2-AD2EB0FC0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300228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2" descr="Thermo Scientific FinnpipetteÂ® F2 Adjustable-Volume Pipetters, Single Channel, 0.5-5m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205793" y="321734"/>
            <a:ext cx="794546" cy="273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84">
            <a:extLst>
              <a:ext uri="{FF2B5EF4-FFF2-40B4-BE49-F238E27FC236}">
                <a16:creationId xmlns:a16="http://schemas.microsoft.com/office/drawing/2014/main" id="{B1A0A2C2-4F85-44AF-8708-8DCA4B550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9624" y="0"/>
            <a:ext cx="3002281" cy="3383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2" name="Picture 8" descr="Electrode stirrer stand, 115 Vac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36273" y="321734"/>
            <a:ext cx="1897321" cy="273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dvanced digitalÂ handheld portable meter Hach HQD for water testing pH, Conductivity, TDS, Salinity, Dissolved Oxygen (DO), ORP and ISE.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6307" y="3796452"/>
            <a:ext cx="2073518" cy="255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ntellicalâ¢ ISEF121 Fluoride (F-) Ion Selective Electrode (ISE), 1 m cab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14533" y="4198648"/>
            <a:ext cx="2364317" cy="1755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79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9ADB5-5E11-4823-8D4B-2290649E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167660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2400" dirty="0"/>
              <a:t>Modesto Irrigation District</a:t>
            </a:r>
            <a:br>
              <a:rPr lang="en-US" sz="2400" dirty="0"/>
            </a:br>
            <a:r>
              <a:rPr lang="en-US" sz="2400" dirty="0"/>
              <a:t>CA5010038</a:t>
            </a:r>
            <a:br>
              <a:rPr lang="en-US" sz="2400" dirty="0"/>
            </a:br>
            <a:r>
              <a:rPr lang="en-US" sz="2400" dirty="0"/>
              <a:t>Tracer Study – </a:t>
            </a:r>
            <a:br>
              <a:rPr lang="en-US" sz="2400" dirty="0"/>
            </a:br>
            <a:r>
              <a:rPr lang="en-US" sz="2400" dirty="0"/>
              <a:t>Ozone Contactor</a:t>
            </a:r>
            <a:br>
              <a:rPr lang="en-US" sz="2400" dirty="0"/>
            </a:br>
            <a:r>
              <a:rPr lang="en-US" sz="2400" dirty="0"/>
              <a:t>February 26-27, 2019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DE4D54-183F-443D-8534-7F84595B8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931" y="2438400"/>
            <a:ext cx="3651466" cy="3785419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/>
              <a:t>Tracer Study: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/>
              <a:t>Treatment Plant: Membrane Plant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/>
              <a:t>Reactor:  Ozone Contactor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/>
              <a:t>Serpentine:  4 Channels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/>
              <a:t>Volume: 183,000 gallons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/>
              <a:t>Tracer Method:  Slug-Dose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/>
              <a:t>Tracer: Fluoride (liquid)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/>
              <a:t>Fluoride Mass Added: ~1,400 grams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/>
              <a:t>Test Flows: 10.2 &amp; 19.9 MGD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Performed by: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Guy Schott, P.E.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CA Division of Drinking Water</a:t>
            </a:r>
          </a:p>
        </p:txBody>
      </p:sp>
      <p:pic>
        <p:nvPicPr>
          <p:cNvPr id="7" name="Content Placeholder 6" descr="An empty road&#10;&#10;Description automatically generated">
            <a:extLst>
              <a:ext uri="{FF2B5EF4-FFF2-40B4-BE49-F238E27FC236}">
                <a16:creationId xmlns:a16="http://schemas.microsoft.com/office/drawing/2014/main" id="{6BD1C4B8-55FB-4ACE-81DC-1C73BA8648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18882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en-US" dirty="0"/>
              <a:t>Contact</a:t>
            </a:r>
          </a:p>
        </p:txBody>
      </p:sp>
      <p:pic>
        <p:nvPicPr>
          <p:cNvPr id="7" name="Graphic 6" descr="Marker">
            <a:extLst>
              <a:ext uri="{FF2B5EF4-FFF2-40B4-BE49-F238E27FC236}">
                <a16:creationId xmlns:a16="http://schemas.microsoft.com/office/drawing/2014/main" id="{D88BE429-89F0-4210-8207-96F887594E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060" y="1715781"/>
            <a:ext cx="3425957" cy="342595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2022601"/>
            <a:ext cx="7161017" cy="4154361"/>
          </a:xfrm>
        </p:spPr>
        <p:txBody>
          <a:bodyPr>
            <a:normAutofit/>
          </a:bodyPr>
          <a:lstStyle/>
          <a:p>
            <a:r>
              <a:rPr lang="en-US" sz="2000" dirty="0"/>
              <a:t>Guy Schott, P.E.</a:t>
            </a:r>
          </a:p>
          <a:p>
            <a:r>
              <a:rPr lang="en-US" sz="2000" dirty="0"/>
              <a:t>State Water Resources Control Board</a:t>
            </a:r>
          </a:p>
          <a:p>
            <a:r>
              <a:rPr lang="en-US" sz="2000" dirty="0"/>
              <a:t>Division of Drinking Water</a:t>
            </a:r>
          </a:p>
          <a:p>
            <a:r>
              <a:rPr lang="en-US" sz="2000" dirty="0"/>
              <a:t>Santa Rosa, CA</a:t>
            </a:r>
          </a:p>
          <a:p>
            <a:r>
              <a:rPr lang="en-US" sz="2000" dirty="0">
                <a:hlinkClick r:id="rId4"/>
              </a:rPr>
              <a:t>Guy.Schott@waterboards.ca.gov</a:t>
            </a:r>
            <a:endParaRPr lang="en-US" sz="2000" dirty="0"/>
          </a:p>
          <a:p>
            <a:r>
              <a:rPr lang="en-US" sz="2000" dirty="0"/>
              <a:t>707-576-2732</a:t>
            </a:r>
          </a:p>
        </p:txBody>
      </p:sp>
    </p:spTree>
    <p:extLst>
      <p:ext uri="{BB962C8B-B14F-4D97-AF65-F5344CB8AC3E}">
        <p14:creationId xmlns:p14="http://schemas.microsoft.com/office/powerpoint/2010/main" val="37523807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369D9D-0C27-46A3-A6C3-11AB27B64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dirty="0"/>
              <a:t>Table of Contents</a:t>
            </a:r>
          </a:p>
        </p:txBody>
      </p:sp>
      <p:cxnSp>
        <p:nvCxnSpPr>
          <p:cNvPr id="13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6236C-D51D-46CF-BD6D-A1F68C951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2644518"/>
            <a:ext cx="9013052" cy="3663511"/>
          </a:xfrm>
        </p:spPr>
        <p:txBody>
          <a:bodyPr>
            <a:normAutofit/>
          </a:bodyPr>
          <a:lstStyle/>
          <a:p>
            <a:r>
              <a:rPr lang="en-US" sz="1600" dirty="0"/>
              <a:t>Summary of Tracer Results</a:t>
            </a:r>
          </a:p>
          <a:p>
            <a:r>
              <a:rPr lang="en-US" sz="1600" dirty="0"/>
              <a:t>Ozone Reactor Design</a:t>
            </a:r>
          </a:p>
          <a:p>
            <a:r>
              <a:rPr lang="en-US" sz="1600" dirty="0"/>
              <a:t>Tracer Injection Location</a:t>
            </a:r>
          </a:p>
          <a:p>
            <a:r>
              <a:rPr lang="en-US" sz="1600" dirty="0"/>
              <a:t>Graphs 1-5: Stations 3-5, 10.2 &amp; 19.9 MGD, Slug-Dose Curves</a:t>
            </a:r>
          </a:p>
          <a:p>
            <a:r>
              <a:rPr lang="en-US" sz="1600" dirty="0"/>
              <a:t>Purpose of a Tracer Test</a:t>
            </a:r>
          </a:p>
          <a:p>
            <a:r>
              <a:rPr lang="en-US" sz="1600" dirty="0"/>
              <a:t>Disinfection Exposure Time of Fluid in Vessel for Determining Ct</a:t>
            </a:r>
            <a:r>
              <a:rPr lang="en-US" sz="1600" baseline="-25000" dirty="0"/>
              <a:t>10</a:t>
            </a:r>
          </a:p>
          <a:p>
            <a:r>
              <a:rPr lang="en-US" sz="1600" dirty="0"/>
              <a:t>Ct</a:t>
            </a:r>
            <a:r>
              <a:rPr lang="en-US" sz="1600" baseline="-25000" dirty="0"/>
              <a:t>10</a:t>
            </a:r>
            <a:r>
              <a:rPr lang="en-US" sz="1600" dirty="0"/>
              <a:t> Value</a:t>
            </a:r>
          </a:p>
          <a:p>
            <a:r>
              <a:rPr lang="en-US" sz="1600" dirty="0"/>
              <a:t>Baffling Factor (BF)</a:t>
            </a:r>
          </a:p>
          <a:p>
            <a:r>
              <a:rPr lang="en-US" sz="1600" dirty="0"/>
              <a:t>Tracer Test Method (Slug-Dose)</a:t>
            </a:r>
          </a:p>
          <a:p>
            <a:r>
              <a:rPr lang="en-US" sz="1600" dirty="0"/>
              <a:t>Method of Analysis and Equipment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93066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40651-4F93-4568-A80F-E1764773D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Modesto Irrigation District - Tracer Results #1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8BD044-4662-4B21-BBFF-C9B3F739A5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099242"/>
              </p:ext>
            </p:extLst>
          </p:nvPr>
        </p:nvGraphicFramePr>
        <p:xfrm>
          <a:off x="584616" y="2064162"/>
          <a:ext cx="10769184" cy="3250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175">
                  <a:extLst>
                    <a:ext uri="{9D8B030D-6E8A-4147-A177-3AD203B41FA5}">
                      <a16:colId xmlns:a16="http://schemas.microsoft.com/office/drawing/2014/main" val="2658204743"/>
                    </a:ext>
                  </a:extLst>
                </a:gridCol>
                <a:gridCol w="1363435">
                  <a:extLst>
                    <a:ext uri="{9D8B030D-6E8A-4147-A177-3AD203B41FA5}">
                      <a16:colId xmlns:a16="http://schemas.microsoft.com/office/drawing/2014/main" val="4095014335"/>
                    </a:ext>
                  </a:extLst>
                </a:gridCol>
                <a:gridCol w="1476598">
                  <a:extLst>
                    <a:ext uri="{9D8B030D-6E8A-4147-A177-3AD203B41FA5}">
                      <a16:colId xmlns:a16="http://schemas.microsoft.com/office/drawing/2014/main" val="1079595752"/>
                    </a:ext>
                  </a:extLst>
                </a:gridCol>
                <a:gridCol w="1684494">
                  <a:extLst>
                    <a:ext uri="{9D8B030D-6E8A-4147-A177-3AD203B41FA5}">
                      <a16:colId xmlns:a16="http://schemas.microsoft.com/office/drawing/2014/main" val="3997491002"/>
                    </a:ext>
                  </a:extLst>
                </a:gridCol>
                <a:gridCol w="1684494">
                  <a:extLst>
                    <a:ext uri="{9D8B030D-6E8A-4147-A177-3AD203B41FA5}">
                      <a16:colId xmlns:a16="http://schemas.microsoft.com/office/drawing/2014/main" val="4090653932"/>
                    </a:ext>
                  </a:extLst>
                </a:gridCol>
                <a:gridCol w="1684494">
                  <a:extLst>
                    <a:ext uri="{9D8B030D-6E8A-4147-A177-3AD203B41FA5}">
                      <a16:colId xmlns:a16="http://schemas.microsoft.com/office/drawing/2014/main" val="2643145932"/>
                    </a:ext>
                  </a:extLst>
                </a:gridCol>
                <a:gridCol w="1684494">
                  <a:extLst>
                    <a:ext uri="{9D8B030D-6E8A-4147-A177-3AD203B41FA5}">
                      <a16:colId xmlns:a16="http://schemas.microsoft.com/office/drawing/2014/main" val="1929463779"/>
                    </a:ext>
                  </a:extLst>
                </a:gridCol>
              </a:tblGrid>
              <a:tr h="11578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Station #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HRT</a:t>
                      </a:r>
                    </a:p>
                    <a:p>
                      <a:pPr algn="ctr"/>
                      <a:r>
                        <a:rPr lang="en-US" sz="2000" dirty="0"/>
                        <a:t>10.1 MGD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HRT</a:t>
                      </a:r>
                    </a:p>
                    <a:p>
                      <a:pPr algn="ctr"/>
                      <a:r>
                        <a:rPr lang="en-US" sz="2000" dirty="0"/>
                        <a:t>19.9 MGD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Baffling Factor (BF)</a:t>
                      </a:r>
                    </a:p>
                    <a:p>
                      <a:pPr algn="ctr"/>
                      <a:r>
                        <a:rPr lang="en-US" sz="2000" dirty="0"/>
                        <a:t>t</a:t>
                      </a:r>
                      <a:r>
                        <a:rPr lang="en-US" sz="2000" baseline="-25000" dirty="0"/>
                        <a:t>10</a:t>
                      </a:r>
                      <a:r>
                        <a:rPr lang="en-US" sz="2000" dirty="0"/>
                        <a:t>/HRT</a:t>
                      </a:r>
                    </a:p>
                    <a:p>
                      <a:pPr algn="ctr"/>
                      <a:r>
                        <a:rPr lang="en-US" sz="2000" dirty="0"/>
                        <a:t>10.2 MGD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Baffling Factor (BF)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</a:t>
                      </a:r>
                      <a:r>
                        <a:rPr lang="en-US" sz="2000" baseline="-25000" dirty="0"/>
                        <a:t>10</a:t>
                      </a:r>
                      <a:r>
                        <a:rPr lang="en-US" sz="2000" dirty="0"/>
                        <a:t>/HRT</a:t>
                      </a:r>
                    </a:p>
                    <a:p>
                      <a:pPr algn="ctr"/>
                      <a:r>
                        <a:rPr lang="en-US" sz="2000" dirty="0"/>
                        <a:t>19.9 MGD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Tracer </a:t>
                      </a:r>
                    </a:p>
                    <a:p>
                      <a:pPr algn="ctr"/>
                      <a:r>
                        <a:rPr lang="en-US" sz="2000" dirty="0"/>
                        <a:t>% Mass Recovery</a:t>
                      </a:r>
                    </a:p>
                    <a:p>
                      <a:pPr algn="ctr"/>
                      <a:r>
                        <a:rPr lang="en-US" sz="2000" dirty="0"/>
                        <a:t>10.2 MGD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Tracer</a:t>
                      </a:r>
                    </a:p>
                    <a:p>
                      <a:pPr algn="ctr"/>
                      <a:r>
                        <a:rPr lang="en-US" sz="2000" dirty="0"/>
                        <a:t>% Mass Recovery</a:t>
                      </a:r>
                    </a:p>
                    <a:p>
                      <a:pPr algn="ctr"/>
                      <a:r>
                        <a:rPr lang="en-US" sz="2000" dirty="0"/>
                        <a:t>19.9 MGD</a:t>
                      </a:r>
                    </a:p>
                  </a:txBody>
                  <a:tcPr marL="124791" marR="124791" marT="62396" marB="62396"/>
                </a:tc>
                <a:extLst>
                  <a:ext uri="{0D108BD9-81ED-4DB2-BD59-A6C34878D82A}">
                    <a16:rowId xmlns:a16="http://schemas.microsoft.com/office/drawing/2014/main" val="2850666385"/>
                  </a:ext>
                </a:extLst>
              </a:tr>
              <a:tr h="5209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12.9 min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0.66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</a:t>
                      </a:r>
                    </a:p>
                  </a:txBody>
                  <a:tcPr marL="124791" marR="124791" marT="62396" marB="62396"/>
                </a:tc>
                <a:extLst>
                  <a:ext uri="{0D108BD9-81ED-4DB2-BD59-A6C34878D82A}">
                    <a16:rowId xmlns:a16="http://schemas.microsoft.com/office/drawing/2014/main" val="3369259161"/>
                  </a:ext>
                </a:extLst>
              </a:tr>
              <a:tr h="5513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19.4 min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*9.9 min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0.77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*0.58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102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*86</a:t>
                      </a:r>
                    </a:p>
                  </a:txBody>
                  <a:tcPr marL="124791" marR="124791" marT="62396" marB="62396"/>
                </a:tc>
                <a:extLst>
                  <a:ext uri="{0D108BD9-81ED-4DB2-BD59-A6C34878D82A}">
                    <a16:rowId xmlns:a16="http://schemas.microsoft.com/office/drawing/2014/main" val="1070463459"/>
                  </a:ext>
                </a:extLst>
              </a:tr>
              <a:tr h="8209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25.8 min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13.2 min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0.76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0.72</a:t>
                      </a:r>
                    </a:p>
                  </a:txBody>
                  <a:tcPr marL="138052" marR="138052" marT="69026" marB="690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101</a:t>
                      </a:r>
                    </a:p>
                  </a:txBody>
                  <a:tcPr marL="124791" marR="124791" marT="62396" marB="62396"/>
                </a:tc>
                <a:extLst>
                  <a:ext uri="{0D108BD9-81ED-4DB2-BD59-A6C34878D82A}">
                    <a16:rowId xmlns:a16="http://schemas.microsoft.com/office/drawing/2014/main" val="22898475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1F9B3DD-9D95-4D3E-B38D-D95470A7A6DD}"/>
              </a:ext>
            </a:extLst>
          </p:cNvPr>
          <p:cNvSpPr txBox="1"/>
          <p:nvPr/>
        </p:nvSpPr>
        <p:spPr>
          <a:xfrm>
            <a:off x="584616" y="5674925"/>
            <a:ext cx="923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*Recommend to discard this data due to short HRT that may have resulted in inadequate mixing.</a:t>
            </a:r>
          </a:p>
        </p:txBody>
      </p:sp>
    </p:spTree>
    <p:extLst>
      <p:ext uri="{BB962C8B-B14F-4D97-AF65-F5344CB8AC3E}">
        <p14:creationId xmlns:p14="http://schemas.microsoft.com/office/powerpoint/2010/main" val="907897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40651-4F93-4568-A80F-E1764773D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Modesto Irrigation District - Tracer Results #2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8BD044-4662-4B21-BBFF-C9B3F739A5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601467"/>
              </p:ext>
            </p:extLst>
          </p:nvPr>
        </p:nvGraphicFramePr>
        <p:xfrm>
          <a:off x="563281" y="1997903"/>
          <a:ext cx="11065438" cy="3236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94">
                  <a:extLst>
                    <a:ext uri="{9D8B030D-6E8A-4147-A177-3AD203B41FA5}">
                      <a16:colId xmlns:a16="http://schemas.microsoft.com/office/drawing/2014/main" val="2658204743"/>
                    </a:ext>
                  </a:extLst>
                </a:gridCol>
                <a:gridCol w="1683577">
                  <a:extLst>
                    <a:ext uri="{9D8B030D-6E8A-4147-A177-3AD203B41FA5}">
                      <a16:colId xmlns:a16="http://schemas.microsoft.com/office/drawing/2014/main" val="4095014335"/>
                    </a:ext>
                  </a:extLst>
                </a:gridCol>
                <a:gridCol w="1968872">
                  <a:extLst>
                    <a:ext uri="{9D8B030D-6E8A-4147-A177-3AD203B41FA5}">
                      <a16:colId xmlns:a16="http://schemas.microsoft.com/office/drawing/2014/main" val="1079595752"/>
                    </a:ext>
                  </a:extLst>
                </a:gridCol>
                <a:gridCol w="1555673">
                  <a:extLst>
                    <a:ext uri="{9D8B030D-6E8A-4147-A177-3AD203B41FA5}">
                      <a16:colId xmlns:a16="http://schemas.microsoft.com/office/drawing/2014/main" val="708483210"/>
                    </a:ext>
                  </a:extLst>
                </a:gridCol>
                <a:gridCol w="1488035">
                  <a:extLst>
                    <a:ext uri="{9D8B030D-6E8A-4147-A177-3AD203B41FA5}">
                      <a16:colId xmlns:a16="http://schemas.microsoft.com/office/drawing/2014/main" val="1541770181"/>
                    </a:ext>
                  </a:extLst>
                </a:gridCol>
                <a:gridCol w="1704476">
                  <a:extLst>
                    <a:ext uri="{9D8B030D-6E8A-4147-A177-3AD203B41FA5}">
                      <a16:colId xmlns:a16="http://schemas.microsoft.com/office/drawing/2014/main" val="3997491002"/>
                    </a:ext>
                  </a:extLst>
                </a:gridCol>
                <a:gridCol w="1623311">
                  <a:extLst>
                    <a:ext uri="{9D8B030D-6E8A-4147-A177-3AD203B41FA5}">
                      <a16:colId xmlns:a16="http://schemas.microsoft.com/office/drawing/2014/main" val="4090653932"/>
                    </a:ext>
                  </a:extLst>
                </a:gridCol>
              </a:tblGrid>
              <a:tr h="12325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Station #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</a:t>
                      </a:r>
                      <a:r>
                        <a:rPr lang="en-US" sz="2000" baseline="-25000" dirty="0"/>
                        <a:t>10</a:t>
                      </a:r>
                    </a:p>
                    <a:p>
                      <a:pPr algn="ctr"/>
                      <a:r>
                        <a:rPr lang="en-US" sz="2000" dirty="0"/>
                        <a:t>10.2 MGD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</a:t>
                      </a:r>
                      <a:r>
                        <a:rPr lang="en-US" sz="2000" baseline="-25000" dirty="0"/>
                        <a:t>10</a:t>
                      </a:r>
                    </a:p>
                    <a:p>
                      <a:pPr algn="ctr"/>
                      <a:r>
                        <a:rPr lang="en-US" sz="2000" dirty="0"/>
                        <a:t>19.9 MGD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</a:t>
                      </a:r>
                      <a:r>
                        <a:rPr lang="en-US" sz="2000" baseline="-25000" dirty="0"/>
                        <a:t>50</a:t>
                      </a:r>
                      <a:r>
                        <a:rPr lang="en-US" sz="2000" dirty="0"/>
                        <a:t>/HRT</a:t>
                      </a:r>
                    </a:p>
                    <a:p>
                      <a:pPr algn="ctr"/>
                      <a:r>
                        <a:rPr lang="en-US" sz="2000" dirty="0"/>
                        <a:t>10.2 MGD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</a:t>
                      </a:r>
                      <a:r>
                        <a:rPr lang="en-US" sz="2000" baseline="-25000" dirty="0"/>
                        <a:t>50</a:t>
                      </a:r>
                      <a:r>
                        <a:rPr lang="en-US" sz="2000" dirty="0"/>
                        <a:t>/HRT</a:t>
                      </a:r>
                    </a:p>
                    <a:p>
                      <a:pPr algn="ctr"/>
                      <a:r>
                        <a:rPr lang="en-US" sz="2000" dirty="0"/>
                        <a:t>19.9 MGD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Morrill Index</a:t>
                      </a:r>
                    </a:p>
                    <a:p>
                      <a:pPr algn="ctr"/>
                      <a:r>
                        <a:rPr lang="en-US" sz="2000" dirty="0"/>
                        <a:t>t</a:t>
                      </a:r>
                      <a:r>
                        <a:rPr lang="en-US" sz="2000" baseline="-25000" dirty="0"/>
                        <a:t>90</a:t>
                      </a:r>
                      <a:r>
                        <a:rPr lang="en-US" sz="2000" dirty="0"/>
                        <a:t>/t</a:t>
                      </a:r>
                      <a:r>
                        <a:rPr lang="en-US" sz="2000" baseline="-25000" dirty="0"/>
                        <a:t>10</a:t>
                      </a:r>
                    </a:p>
                    <a:p>
                      <a:pPr algn="ctr"/>
                      <a:r>
                        <a:rPr lang="en-US" sz="2000" dirty="0"/>
                        <a:t>10.2 MGD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Morrill Index</a:t>
                      </a:r>
                    </a:p>
                    <a:p>
                      <a:pPr algn="ctr"/>
                      <a:r>
                        <a:rPr lang="en-US" sz="2000" dirty="0"/>
                        <a:t>t</a:t>
                      </a:r>
                      <a:r>
                        <a:rPr lang="en-US" sz="2000" baseline="-25000" dirty="0"/>
                        <a:t>90</a:t>
                      </a:r>
                      <a:r>
                        <a:rPr lang="en-US" sz="2000" dirty="0"/>
                        <a:t>/t</a:t>
                      </a:r>
                      <a:r>
                        <a:rPr lang="en-US" sz="2000" baseline="-25000" dirty="0"/>
                        <a:t>10</a:t>
                      </a:r>
                    </a:p>
                    <a:p>
                      <a:pPr algn="ctr"/>
                      <a:r>
                        <a:rPr lang="en-US" sz="2000" dirty="0"/>
                        <a:t>19.9 MGD</a:t>
                      </a:r>
                    </a:p>
                  </a:txBody>
                  <a:tcPr marL="124791" marR="124791" marT="62396" marB="62396"/>
                </a:tc>
                <a:extLst>
                  <a:ext uri="{0D108BD9-81ED-4DB2-BD59-A6C34878D82A}">
                    <a16:rowId xmlns:a16="http://schemas.microsoft.com/office/drawing/2014/main" val="2850666385"/>
                  </a:ext>
                </a:extLst>
              </a:tr>
              <a:tr h="577919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3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8.5 min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-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1.38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-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1.38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-</a:t>
                      </a:r>
                    </a:p>
                  </a:txBody>
                  <a:tcPr marL="124791" marR="124791" marT="62396" marB="62396"/>
                </a:tc>
                <a:extLst>
                  <a:ext uri="{0D108BD9-81ED-4DB2-BD59-A6C34878D82A}">
                    <a16:rowId xmlns:a16="http://schemas.microsoft.com/office/drawing/2014/main" val="3369259161"/>
                  </a:ext>
                </a:extLst>
              </a:tr>
              <a:tr h="590214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4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14.9 min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7.6 min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1.26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1.17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1.26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1.17</a:t>
                      </a:r>
                    </a:p>
                  </a:txBody>
                  <a:tcPr marL="124791" marR="124791" marT="62396" marB="62396"/>
                </a:tc>
                <a:extLst>
                  <a:ext uri="{0D108BD9-81ED-4DB2-BD59-A6C34878D82A}">
                    <a16:rowId xmlns:a16="http://schemas.microsoft.com/office/drawing/2014/main" val="1070463459"/>
                  </a:ext>
                </a:extLst>
              </a:tr>
              <a:tr h="83601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5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19.6 min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10.0 min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1.24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1.16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1.24</a:t>
                      </a:r>
                    </a:p>
                  </a:txBody>
                  <a:tcPr marL="124791" marR="124791" marT="62396" marB="623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1.16</a:t>
                      </a:r>
                    </a:p>
                  </a:txBody>
                  <a:tcPr marL="124791" marR="124791" marT="62396" marB="62396"/>
                </a:tc>
                <a:extLst>
                  <a:ext uri="{0D108BD9-81ED-4DB2-BD59-A6C34878D82A}">
                    <a16:rowId xmlns:a16="http://schemas.microsoft.com/office/drawing/2014/main" val="22898475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07B939B-26F1-4FF7-9FE2-AF442BCA8A37}"/>
              </a:ext>
            </a:extLst>
          </p:cNvPr>
          <p:cNvSpPr txBox="1"/>
          <p:nvPr/>
        </p:nvSpPr>
        <p:spPr>
          <a:xfrm>
            <a:off x="584616" y="5674925"/>
            <a:ext cx="492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Working ozone contactor volume: 138,000 gallons.</a:t>
            </a:r>
          </a:p>
        </p:txBody>
      </p:sp>
    </p:spTree>
    <p:extLst>
      <p:ext uri="{BB962C8B-B14F-4D97-AF65-F5344CB8AC3E}">
        <p14:creationId xmlns:p14="http://schemas.microsoft.com/office/powerpoint/2010/main" val="23145614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F264EB-45C8-4129-BA3E-A72DB7E0A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MID Ozone Contactor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40311A2-CDF8-41F6-B521-90E8DFD117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606" t="13213" r="43081" b="14980"/>
          <a:stretch/>
        </p:blipFill>
        <p:spPr>
          <a:xfrm>
            <a:off x="3525852" y="215900"/>
            <a:ext cx="8068510" cy="654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793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9B3276-8A0A-4314-BEC1-D5F1826BC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Injection – Slug Dose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 descr="A picture containing appliance, sewing machine, building&#10;&#10;Description automatically generated">
            <a:extLst>
              <a:ext uri="{FF2B5EF4-FFF2-40B4-BE49-F238E27FC236}">
                <a16:creationId xmlns:a16="http://schemas.microsoft.com/office/drawing/2014/main" id="{B2E600C5-7977-4656-9607-C8361D4BA3E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60412" y="2426818"/>
            <a:ext cx="2998227" cy="3997637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Content Placeholder 7" descr="A picture containing sky, person, man, outdoor&#10;&#10;Description automatically generated">
            <a:extLst>
              <a:ext uri="{FF2B5EF4-FFF2-40B4-BE49-F238E27FC236}">
                <a16:creationId xmlns:a16="http://schemas.microsoft.com/office/drawing/2014/main" id="{79806E91-3639-4C6B-BE71-32C4299C134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3918" y="2426818"/>
            <a:ext cx="2998227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121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144EA7-C384-4119-B4E5-01F72388D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Sample Stations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3860A565-49FD-4667-BDEB-DED187C59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37" y="4170501"/>
            <a:ext cx="365760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Three samples stations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(#3, 4 &amp; 5).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Sample frequency were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at 0.5, 1, &amp; 2 minutes. 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Content Placeholder 3" descr="A group of people standing in a kitchen&#10;&#10;Description automatically generated">
            <a:extLst>
              <a:ext uri="{FF2B5EF4-FFF2-40B4-BE49-F238E27FC236}">
                <a16:creationId xmlns:a16="http://schemas.microsoft.com/office/drawing/2014/main" id="{42BFF794-CF8B-43C2-86AB-9185E291B5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2235" y="492573"/>
            <a:ext cx="6476719" cy="58807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B63153F-C4BF-4084-8A50-24C2D1D89348}"/>
              </a:ext>
            </a:extLst>
          </p:cNvPr>
          <p:cNvSpPr txBox="1"/>
          <p:nvPr/>
        </p:nvSpPr>
        <p:spPr>
          <a:xfrm>
            <a:off x="7789984" y="4933299"/>
            <a:ext cx="113191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Station #3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4539DD-B49F-48B0-9C42-F860069D825F}"/>
              </a:ext>
            </a:extLst>
          </p:cNvPr>
          <p:cNvSpPr txBox="1"/>
          <p:nvPr/>
        </p:nvSpPr>
        <p:spPr>
          <a:xfrm>
            <a:off x="8662230" y="4234284"/>
            <a:ext cx="113191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Station #4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B97098-93B6-4F53-A5E3-F1766CB5F251}"/>
              </a:ext>
            </a:extLst>
          </p:cNvPr>
          <p:cNvSpPr txBox="1"/>
          <p:nvPr/>
        </p:nvSpPr>
        <p:spPr>
          <a:xfrm>
            <a:off x="9676276" y="3617313"/>
            <a:ext cx="113191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Station #5</a:t>
            </a:r>
          </a:p>
        </p:txBody>
      </p:sp>
    </p:spTree>
    <p:extLst>
      <p:ext uri="{BB962C8B-B14F-4D97-AF65-F5344CB8AC3E}">
        <p14:creationId xmlns:p14="http://schemas.microsoft.com/office/powerpoint/2010/main" val="2429816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938771"/>
              </p:ext>
            </p:extLst>
          </p:nvPr>
        </p:nvGraphicFramePr>
        <p:xfrm>
          <a:off x="643467" y="643466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5991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876</Words>
  <Application>Microsoft Office PowerPoint</Application>
  <PresentationFormat>Widescreen</PresentationFormat>
  <Paragraphs>193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Modesto Irrigation District Ozone Contactor  Tracer Study February 26-27, 2019 </vt:lpstr>
      <vt:lpstr>Modesto Irrigation District CA5010038 Tracer Study –  Ozone Contactor February 26-27, 2019</vt:lpstr>
      <vt:lpstr>Table of Contents</vt:lpstr>
      <vt:lpstr>Modesto Irrigation District - Tracer Results #1</vt:lpstr>
      <vt:lpstr>Modesto Irrigation District - Tracer Results #2</vt:lpstr>
      <vt:lpstr>MID Ozone Contactor</vt:lpstr>
      <vt:lpstr>Injection – Slug Dose</vt:lpstr>
      <vt:lpstr>Sample Stations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Purpose of a Tracer Study</vt:lpstr>
      <vt:lpstr>Disinfection Exposure Time of Fluid in Vessel for Determining Ct10</vt:lpstr>
      <vt:lpstr>Ct10 Value </vt:lpstr>
      <vt:lpstr>Baffling Factor (BF)</vt:lpstr>
      <vt:lpstr>Test Method</vt:lpstr>
      <vt:lpstr>Method of Analysis and Equipment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Modesto Irrigation District Tracer Study February 26-27, 2019 </dc:title>
  <dc:creator>Schott, Guy@Waterboards</dc:creator>
  <cp:lastModifiedBy>Schott, Guy@Waterboards</cp:lastModifiedBy>
  <cp:revision>9</cp:revision>
  <dcterms:created xsi:type="dcterms:W3CDTF">2019-03-10T03:36:26Z</dcterms:created>
  <dcterms:modified xsi:type="dcterms:W3CDTF">2019-03-29T16:39:58Z</dcterms:modified>
</cp:coreProperties>
</file>