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73" r:id="rId3"/>
    <p:sldId id="377" r:id="rId4"/>
    <p:sldId id="372" r:id="rId5"/>
    <p:sldId id="371" r:id="rId6"/>
    <p:sldId id="378" r:id="rId7"/>
    <p:sldId id="369" r:id="rId8"/>
    <p:sldId id="368" r:id="rId9"/>
    <p:sldId id="382" r:id="rId10"/>
    <p:sldId id="383" r:id="rId11"/>
    <p:sldId id="340" r:id="rId12"/>
    <p:sldId id="374" r:id="rId13"/>
    <p:sldId id="375" r:id="rId14"/>
    <p:sldId id="381" r:id="rId15"/>
    <p:sldId id="376" r:id="rId16"/>
    <p:sldId id="379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FDB8-8613-4DCC-931A-D163B847FBB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9316-975A-478A-AEB1-9CC5776AF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9316-975A-478A-AEB1-9CC5776AF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9316-975A-478A-AEB1-9CC5776AF7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19400"/>
          </a:xfrm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City of Napa - Hennessey WTP</a:t>
            </a:r>
            <a:br>
              <a:rPr lang="en-US" sz="3200" dirty="0"/>
            </a:br>
            <a:r>
              <a:rPr lang="en-US" sz="3200" dirty="0"/>
              <a:t>Intake Structure/Contact Chamber/Bay Tanks</a:t>
            </a:r>
            <a:br>
              <a:rPr lang="en-US" sz="3200" dirty="0"/>
            </a:br>
            <a:r>
              <a:rPr lang="en-US" sz="3200" dirty="0"/>
              <a:t>Napa County, CA</a:t>
            </a:r>
            <a:br>
              <a:rPr lang="en-US" sz="3200" dirty="0"/>
            </a:br>
            <a:r>
              <a:rPr lang="en-US" sz="3200" dirty="0"/>
              <a:t>Contact Time (t</a:t>
            </a:r>
            <a:r>
              <a:rPr lang="en-US" sz="3200" baseline="-25000" dirty="0"/>
              <a:t>10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u="sng" dirty="0"/>
              <a:t>Tracer Study</a:t>
            </a:r>
            <a:br>
              <a:rPr lang="en-US" sz="3200" u="sng" dirty="0"/>
            </a:br>
            <a:r>
              <a:rPr lang="en-US" sz="3200" dirty="0"/>
              <a:t>July 17,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by Guy Schott, P.E.</a:t>
            </a:r>
          </a:p>
          <a:p>
            <a:r>
              <a:rPr lang="en-US" dirty="0"/>
              <a:t>Water Resources Control Board,</a:t>
            </a:r>
          </a:p>
          <a:p>
            <a:r>
              <a:rPr lang="en-US" dirty="0"/>
              <a:t>Division of Drinking Water</a:t>
            </a:r>
          </a:p>
          <a:p>
            <a:r>
              <a:rPr lang="en-US" dirty="0">
                <a:hlinkClick r:id="rId2"/>
              </a:rPr>
              <a:t>Guy.schott@waterboards.ca.gov</a:t>
            </a:r>
            <a:endParaRPr lang="en-US" dirty="0"/>
          </a:p>
          <a:p>
            <a:r>
              <a:rPr lang="en-US" dirty="0"/>
              <a:t>707-576-2732</a:t>
            </a:r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10</a:t>
            </a:r>
            <a:r>
              <a:rPr lang="en-US" dirty="0"/>
              <a:t> Determination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810" y="6123714"/>
            <a:ext cx="724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 of 1.9 mg/L as F = 0.19 mg/L as F; </a:t>
            </a:r>
          </a:p>
          <a:p>
            <a:r>
              <a:rPr lang="en-US" dirty="0"/>
              <a:t>t</a:t>
            </a:r>
            <a:r>
              <a:rPr lang="en-US" baseline="-25000" dirty="0"/>
              <a:t>10</a:t>
            </a:r>
            <a:r>
              <a:rPr lang="en-US" dirty="0"/>
              <a:t> ≈ 72 minutes, exiting Bay Tanks; Baffled Factor = 72/HRT = 72/429 = 0.17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DBB26-8422-438B-B764-E8EF737A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9" y="1253608"/>
            <a:ext cx="8229912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254A1-AA60-41D5-A42F-AFF475ABB3F6}"/>
              </a:ext>
            </a:extLst>
          </p:cNvPr>
          <p:cNvSpPr txBox="1"/>
          <p:nvPr/>
        </p:nvSpPr>
        <p:spPr>
          <a:xfrm>
            <a:off x="19050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10% of 1.9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50918-3323-4970-BEB5-840F2ED8E2C3}"/>
              </a:ext>
            </a:extLst>
          </p:cNvPr>
          <p:cNvSpPr txBox="1"/>
          <p:nvPr/>
        </p:nvSpPr>
        <p:spPr>
          <a:xfrm>
            <a:off x="6858000" y="884276"/>
            <a:ext cx="194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HRT = 429 minutes</a:t>
            </a:r>
          </a:p>
        </p:txBody>
      </p:sp>
    </p:spTree>
    <p:extLst>
      <p:ext uri="{BB962C8B-B14F-4D97-AF65-F5344CB8AC3E}">
        <p14:creationId xmlns:p14="http://schemas.microsoft.com/office/powerpoint/2010/main" val="399253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0057" y="3048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Baffled Factor, normalized graph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73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0.10 F normalize, t/HRT (baffled factor) ≈ 0.17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7C6D7-5FC7-4DD3-BED7-562C2C8C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049"/>
            <a:ext cx="8229600" cy="4722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1F971-9FC3-4D91-A299-56A1530C4433}"/>
              </a:ext>
            </a:extLst>
          </p:cNvPr>
          <p:cNvSpPr txBox="1"/>
          <p:nvPr/>
        </p:nvSpPr>
        <p:spPr>
          <a:xfrm>
            <a:off x="19050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10% of trace mass</a:t>
            </a:r>
          </a:p>
        </p:txBody>
      </p:sp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Tracer Field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C5D39-3007-4258-A9D1-2843460C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248400" cy="58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Tracer Injection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5943600"/>
            <a:ext cx="218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Intake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79683-1E08-45D3-9258-549258D62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50" y="12954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79EB9-6D4F-4DDA-A4F0-D33553CE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6375" y="1038225"/>
            <a:ext cx="5867400" cy="44005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7128" y="6248401"/>
            <a:ext cx="810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Station #1 (outlet of contact chamber before Bay Tanks)</a:t>
            </a:r>
          </a:p>
        </p:txBody>
      </p:sp>
    </p:spTree>
    <p:extLst>
      <p:ext uri="{BB962C8B-B14F-4D97-AF65-F5344CB8AC3E}">
        <p14:creationId xmlns:p14="http://schemas.microsoft.com/office/powerpoint/2010/main" val="64552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Underground Bay Tanks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ED74A-5DC3-4156-8494-F579F18D4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548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46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F87D4-9D1A-4B49-9102-FFEF4BE1B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518400" cy="5638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Sample Station #2, Bay Tanks</a:t>
            </a:r>
          </a:p>
        </p:txBody>
      </p:sp>
    </p:spTree>
    <p:extLst>
      <p:ext uri="{BB962C8B-B14F-4D97-AF65-F5344CB8AC3E}">
        <p14:creationId xmlns:p14="http://schemas.microsoft.com/office/powerpoint/2010/main" val="79567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Intake Structure/Contact Chamber/Bay Tanks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30212" r="46075" b="18085"/>
          <a:stretch>
            <a:fillRect/>
          </a:stretch>
        </p:blipFill>
        <p:spPr bwMode="auto">
          <a:xfrm>
            <a:off x="1905000" y="729833"/>
            <a:ext cx="4953000" cy="61634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83D908-7EDB-4C22-BBFB-A615E1CD4A67}"/>
              </a:ext>
            </a:extLst>
          </p:cNvPr>
          <p:cNvSpPr/>
          <p:nvPr/>
        </p:nvSpPr>
        <p:spPr>
          <a:xfrm flipH="1">
            <a:off x="4800600" y="228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E35DCE-DD16-4B35-9163-D3448745E6BC}"/>
              </a:ext>
            </a:extLst>
          </p:cNvPr>
          <p:cNvSpPr/>
          <p:nvPr/>
        </p:nvSpPr>
        <p:spPr>
          <a:xfrm flipH="1">
            <a:off x="4800600" y="571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6FF6D-851E-4380-BAF0-AA6EE692256E}"/>
              </a:ext>
            </a:extLst>
          </p:cNvPr>
          <p:cNvSpPr txBox="1"/>
          <p:nvPr/>
        </p:nvSpPr>
        <p:spPr>
          <a:xfrm>
            <a:off x="4280351" y="5983738"/>
            <a:ext cx="11095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Fountain </a:t>
            </a:r>
          </a:p>
          <a:p>
            <a:r>
              <a:rPr lang="en-US" sz="1400" dirty="0"/>
              <a:t>Aeration</a:t>
            </a:r>
          </a:p>
          <a:p>
            <a:r>
              <a:rPr lang="en-US" sz="1000" dirty="0"/>
              <a:t>(TTHM reduction)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BC6368-D4CA-4D90-9BFF-70DBE280F77E}"/>
              </a:ext>
            </a:extLst>
          </p:cNvPr>
          <p:cNvCxnSpPr>
            <a:cxnSpLocks/>
            <a:endCxn id="5" idx="5"/>
          </p:cNvCxnSpPr>
          <p:nvPr/>
        </p:nvCxnSpPr>
        <p:spPr>
          <a:xfrm flipV="1">
            <a:off x="4594299" y="5910122"/>
            <a:ext cx="239779" cy="1096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21D5A-FB27-46EF-B5CF-1B08E84B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29" y="5761494"/>
            <a:ext cx="1110595" cy="7062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DF265-6464-4D78-8966-0D036EE33893}"/>
              </a:ext>
            </a:extLst>
          </p:cNvPr>
          <p:cNvCxnSpPr/>
          <p:nvPr/>
        </p:nvCxnSpPr>
        <p:spPr>
          <a:xfrm flipH="1" flipV="1">
            <a:off x="5148024" y="5910122"/>
            <a:ext cx="1709976" cy="548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B3C811-8C1B-4B18-BFA5-86588BA0EBEE}"/>
              </a:ext>
            </a:extLst>
          </p:cNvPr>
          <p:cNvSpPr txBox="1"/>
          <p:nvPr/>
        </p:nvSpPr>
        <p:spPr>
          <a:xfrm>
            <a:off x="6874164" y="3488379"/>
            <a:ext cx="225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 Injection</a:t>
            </a:r>
          </a:p>
          <a:p>
            <a:r>
              <a:rPr lang="en-US" dirty="0"/>
              <a:t>(Fluoride, continuous)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984536-AE46-49FF-96D8-BFB363918222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324602" y="3657601"/>
            <a:ext cx="549562" cy="153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6E8F07-ECE0-4CC1-9506-23925684BA2C}"/>
              </a:ext>
            </a:extLst>
          </p:cNvPr>
          <p:cNvSpPr txBox="1"/>
          <p:nvPr/>
        </p:nvSpPr>
        <p:spPr>
          <a:xfrm>
            <a:off x="452582" y="583060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 Grab</a:t>
            </a:r>
          </a:p>
          <a:p>
            <a:r>
              <a:rPr lang="en-US" dirty="0"/>
              <a:t>Sampling #2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308658-A8E3-4E0B-84BF-CA0457108D2E}"/>
              </a:ext>
            </a:extLst>
          </p:cNvPr>
          <p:cNvCxnSpPr/>
          <p:nvPr/>
        </p:nvCxnSpPr>
        <p:spPr>
          <a:xfrm flipH="1">
            <a:off x="1524000" y="6019800"/>
            <a:ext cx="609600" cy="13397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CDC12D-521F-411E-9562-5BD6E9D87E7F}"/>
              </a:ext>
            </a:extLst>
          </p:cNvPr>
          <p:cNvCxnSpPr/>
          <p:nvPr/>
        </p:nvCxnSpPr>
        <p:spPr>
          <a:xfrm flipV="1">
            <a:off x="6038272" y="3124200"/>
            <a:ext cx="702588" cy="61037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793969-5FB3-42C5-A516-8B52D3B6FB6E}"/>
              </a:ext>
            </a:extLst>
          </p:cNvPr>
          <p:cNvSpPr txBox="1"/>
          <p:nvPr/>
        </p:nvSpPr>
        <p:spPr>
          <a:xfrm>
            <a:off x="6719680" y="2020440"/>
            <a:ext cx="1365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 Grab</a:t>
            </a:r>
          </a:p>
          <a:p>
            <a:r>
              <a:rPr lang="en-US" dirty="0"/>
              <a:t>Sampling #1</a:t>
            </a:r>
          </a:p>
          <a:p>
            <a:r>
              <a:rPr lang="en-US" dirty="0"/>
              <a:t>1.9 mg/L F </a:t>
            </a:r>
          </a:p>
          <a:p>
            <a:r>
              <a:rPr lang="en-US" dirty="0"/>
              <a:t>Steady-State</a:t>
            </a:r>
          </a:p>
        </p:txBody>
      </p:sp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Intake Structure/Contact Chamber/Bay Tanks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1143000"/>
            <a:ext cx="36576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Contact Chamber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Type: long rectangular basin - serpentine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Dimensions: 16.8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deep, 272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long, 7.5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wide (dual units)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Volume:  256,372 gal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4572000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Intake Structure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Type: Two rectangle chambers separated by overflow weir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Dimensions (first chamber): 16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deep, 6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long, 24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wide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Dimensions (second chamber): 16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deep, 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long, 24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wide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Volume:  31,598 gal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3886200"/>
            <a:ext cx="64770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Bay Contact Tanks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Type: (two) rectangular, sloping bottom, no baffles, corner feed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Dimensions: 24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deep, 136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long, 116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wide (each)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Water depth during test: 20.2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average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Volume (operating during test):  3,886,739 gallons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600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Average flow rate exiting bay tanks: 14 MGD (9,723 gpm)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9D75C-1A63-46FE-A0AF-CDE6FCCB7598}"/>
              </a:ext>
            </a:extLst>
          </p:cNvPr>
          <p:cNvSpPr txBox="1"/>
          <p:nvPr/>
        </p:nvSpPr>
        <p:spPr>
          <a:xfrm>
            <a:off x="1295400" y="571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Bay Tank Volume, MG = 2*((Level-8)*0.1177 MG/ft+0.507MG)</a:t>
            </a:r>
          </a:p>
        </p:txBody>
      </p:sp>
    </p:spTree>
    <p:extLst>
      <p:ext uri="{BB962C8B-B14F-4D97-AF65-F5344CB8AC3E}">
        <p14:creationId xmlns:p14="http://schemas.microsoft.com/office/powerpoint/2010/main" val="28511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Final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3600" dirty="0"/>
              <a:t>Test Date: </a:t>
            </a:r>
            <a:r>
              <a:rPr lang="en-US" sz="3600" dirty="0">
                <a:solidFill>
                  <a:srgbClr val="0000FF"/>
                </a:solidFill>
              </a:rPr>
              <a:t>July 17, 2018</a:t>
            </a:r>
          </a:p>
          <a:p>
            <a:r>
              <a:rPr lang="en-US" sz="3600" dirty="0"/>
              <a:t>Test by:  </a:t>
            </a:r>
            <a:r>
              <a:rPr lang="en-US" sz="3600" dirty="0">
                <a:solidFill>
                  <a:srgbClr val="0000FF"/>
                </a:solidFill>
              </a:rPr>
              <a:t>Water Resources Control Board, Division of Drinking Water</a:t>
            </a:r>
          </a:p>
          <a:p>
            <a:r>
              <a:rPr lang="en-US" sz="3600" dirty="0"/>
              <a:t>Tracer Test Method:  </a:t>
            </a:r>
            <a:r>
              <a:rPr lang="en-US" sz="3600" dirty="0">
                <a:solidFill>
                  <a:srgbClr val="0000FF"/>
                </a:solidFill>
              </a:rPr>
              <a:t>Modified Step-Dose using Fluoride </a:t>
            </a:r>
          </a:p>
          <a:p>
            <a:r>
              <a:rPr lang="en-US" sz="3600" dirty="0"/>
              <a:t>Intake Structure/Contact Chamber/Bay Tanks Operating Volume: </a:t>
            </a:r>
            <a:r>
              <a:rPr lang="en-US" sz="3600" dirty="0">
                <a:solidFill>
                  <a:srgbClr val="0000FF"/>
                </a:solidFill>
              </a:rPr>
              <a:t>4,173,850 gallons</a:t>
            </a:r>
          </a:p>
          <a:p>
            <a:r>
              <a:rPr lang="en-US" sz="3600" dirty="0"/>
              <a:t>Steady-State Flow: </a:t>
            </a:r>
            <a:r>
              <a:rPr lang="en-US" sz="3600" dirty="0">
                <a:solidFill>
                  <a:srgbClr val="0000FF"/>
                </a:solidFill>
              </a:rPr>
              <a:t>14 MGD (9,723 gpm)</a:t>
            </a:r>
          </a:p>
          <a:p>
            <a:r>
              <a:rPr lang="en-US" sz="3600" dirty="0"/>
              <a:t>HRT: </a:t>
            </a:r>
            <a:r>
              <a:rPr lang="en-US" sz="3600" dirty="0">
                <a:solidFill>
                  <a:srgbClr val="0000FF"/>
                </a:solidFill>
              </a:rPr>
              <a:t>429 minutes (6.82 hours) </a:t>
            </a:r>
          </a:p>
          <a:p>
            <a:r>
              <a:rPr lang="en-US" sz="3600" dirty="0"/>
              <a:t>t</a:t>
            </a:r>
            <a:r>
              <a:rPr lang="en-US" sz="3600" baseline="-25000" dirty="0"/>
              <a:t>10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00FF"/>
                </a:solidFill>
              </a:rPr>
              <a:t>72 minutes</a:t>
            </a:r>
          </a:p>
          <a:p>
            <a:r>
              <a:rPr lang="en-US" sz="4600" u="sng" dirty="0"/>
              <a:t>Baffling Factor: </a:t>
            </a:r>
            <a:r>
              <a:rPr lang="en-US" sz="4600" b="1" dirty="0">
                <a:solidFill>
                  <a:srgbClr val="C00000"/>
                </a:solidFill>
              </a:rPr>
              <a:t>0.17 (t</a:t>
            </a:r>
            <a:r>
              <a:rPr lang="en-US" sz="4600" b="1" baseline="-25000" dirty="0">
                <a:solidFill>
                  <a:srgbClr val="C00000"/>
                </a:solidFill>
              </a:rPr>
              <a:t>10</a:t>
            </a:r>
            <a:r>
              <a:rPr lang="en-US" sz="4600" b="1" dirty="0">
                <a:solidFill>
                  <a:srgbClr val="C00000"/>
                </a:solidFill>
              </a:rPr>
              <a:t>/HRT)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8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 Study – Overview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tracer study was conducted at the Hennessey WTP to determine the “t</a:t>
            </a:r>
            <a:r>
              <a:rPr lang="en-US" baseline="-25000" dirty="0"/>
              <a:t>10</a:t>
            </a:r>
            <a:r>
              <a:rPr lang="en-US" dirty="0"/>
              <a:t>” disinfection contact time and baffling factor for the Intake Structure/Contact Chamber and Bay Tanks operated in series. The “t</a:t>
            </a:r>
            <a:r>
              <a:rPr lang="en-US" baseline="-25000" dirty="0"/>
              <a:t>10</a:t>
            </a:r>
            <a:r>
              <a:rPr lang="en-US" dirty="0"/>
              <a:t>”  value is the time is takes for 10% of the added tracer mass to exit the reactor.  The baffling factor is t</a:t>
            </a:r>
            <a:r>
              <a:rPr lang="en-US" baseline="-25000" dirty="0"/>
              <a:t>10</a:t>
            </a:r>
            <a:r>
              <a:rPr lang="en-US" dirty="0"/>
              <a:t>/HRT where HRT is the hydraulic residence time of the clearwell during the time of the tracer study.</a:t>
            </a:r>
          </a:p>
        </p:txBody>
      </p:sp>
    </p:spTree>
    <p:extLst>
      <p:ext uri="{BB962C8B-B14F-4D97-AF65-F5344CB8AC3E}">
        <p14:creationId xmlns:p14="http://schemas.microsoft.com/office/powerpoint/2010/main" val="225607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 Study – Overview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purpose of the tracer study was to determine if the baffling factor had changed due to fountain spray aeration (2016) installed in each bay tank for reducing TTHMs.  A previous tracer study was conducted in 1999 using the slug-dose method.  Results of the 1999 test showed a baffling factor of </a:t>
            </a:r>
            <a:r>
              <a:rPr lang="en-US" dirty="0">
                <a:solidFill>
                  <a:srgbClr val="0000FF"/>
                </a:solidFill>
              </a:rPr>
              <a:t>0.16</a:t>
            </a:r>
            <a:r>
              <a:rPr lang="en-US" dirty="0"/>
              <a:t>. Baffling factor result for the 2018 test is </a:t>
            </a:r>
            <a:r>
              <a:rPr lang="en-US" dirty="0">
                <a:solidFill>
                  <a:srgbClr val="0000FF"/>
                </a:solidFill>
              </a:rPr>
              <a:t>0.17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36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 Study – Overview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Tracer Method: </a:t>
            </a:r>
            <a:r>
              <a:rPr lang="en-US" dirty="0">
                <a:solidFill>
                  <a:srgbClr val="0000FF"/>
                </a:solidFill>
              </a:rPr>
              <a:t>Modified Step-Dose</a:t>
            </a:r>
          </a:p>
          <a:p>
            <a:r>
              <a:rPr lang="en-US" dirty="0"/>
              <a:t>Injection Point: </a:t>
            </a:r>
            <a:r>
              <a:rPr lang="en-US" dirty="0">
                <a:solidFill>
                  <a:srgbClr val="0000FF"/>
                </a:solidFill>
              </a:rPr>
              <a:t>Inlet to intake structure</a:t>
            </a:r>
          </a:p>
          <a:p>
            <a:r>
              <a:rPr lang="en-US" dirty="0"/>
              <a:t>Sample Points: </a:t>
            </a:r>
            <a:r>
              <a:rPr lang="en-US" dirty="0">
                <a:solidFill>
                  <a:srgbClr val="0000FF"/>
                </a:solidFill>
              </a:rPr>
              <a:t>Outlet of contact chambers and outlet of combined Bay Tanks</a:t>
            </a:r>
          </a:p>
          <a:p>
            <a:r>
              <a:rPr lang="en-US" dirty="0"/>
              <a:t>Tracer Analysis: </a:t>
            </a:r>
            <a:r>
              <a:rPr lang="en-US" dirty="0">
                <a:solidFill>
                  <a:srgbClr val="0000FF"/>
                </a:solidFill>
              </a:rPr>
              <a:t>Ion Selective Fluoride Probe</a:t>
            </a:r>
          </a:p>
          <a:p>
            <a:r>
              <a:rPr lang="en-US" dirty="0"/>
              <a:t>Samplers:  </a:t>
            </a:r>
            <a:r>
              <a:rPr lang="en-US" dirty="0" err="1">
                <a:solidFill>
                  <a:srgbClr val="0000FF"/>
                </a:solidFill>
              </a:rPr>
              <a:t>Luu</a:t>
            </a:r>
            <a:r>
              <a:rPr lang="en-US" dirty="0">
                <a:solidFill>
                  <a:srgbClr val="0000FF"/>
                </a:solidFill>
              </a:rPr>
              <a:t> Nguyen and Amy Little</a:t>
            </a:r>
          </a:p>
          <a:p>
            <a:r>
              <a:rPr lang="en-US" dirty="0"/>
              <a:t>Analysis by: </a:t>
            </a:r>
            <a:r>
              <a:rPr lang="en-US" dirty="0">
                <a:solidFill>
                  <a:srgbClr val="0000FF"/>
                </a:solidFill>
              </a:rPr>
              <a:t>Guy Schott</a:t>
            </a:r>
          </a:p>
        </p:txBody>
      </p:sp>
    </p:spTree>
    <p:extLst>
      <p:ext uri="{BB962C8B-B14F-4D97-AF65-F5344CB8AC3E}">
        <p14:creationId xmlns:p14="http://schemas.microsoft.com/office/powerpoint/2010/main" val="30209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 - Dosage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Tracer dosage was based on steady-state concentration monitored after the contact chamber before the Bay Tanks.  The HRT for  the combined intake structure and contact chamber was 29.6 minutes (0.49 </a:t>
            </a:r>
            <a:r>
              <a:rPr lang="en-US" dirty="0" err="1"/>
              <a:t>hr</a:t>
            </a:r>
            <a:r>
              <a:rPr lang="en-US" dirty="0"/>
              <a:t>).  Dosing and monitoring duration was 126 minutes (2.1 </a:t>
            </a:r>
            <a:r>
              <a:rPr lang="en-US" dirty="0" err="1"/>
              <a:t>hr</a:t>
            </a:r>
            <a:r>
              <a:rPr lang="en-US" dirty="0"/>
              <a:t>) or 4.25 HRT to ensure exit  steady-state concentration.</a:t>
            </a:r>
          </a:p>
          <a:p>
            <a:r>
              <a:rPr lang="en-US" dirty="0"/>
              <a:t>Steady-State Tracer: </a:t>
            </a:r>
            <a:r>
              <a:rPr lang="en-US" b="1" dirty="0">
                <a:solidFill>
                  <a:srgbClr val="0000FF"/>
                </a:solidFill>
              </a:rPr>
              <a:t>1.9</a:t>
            </a:r>
            <a:r>
              <a:rPr lang="en-US" dirty="0"/>
              <a:t> mg/L as F exiting contact chambers.</a:t>
            </a:r>
          </a:p>
        </p:txBody>
      </p:sp>
    </p:spTree>
    <p:extLst>
      <p:ext uri="{BB962C8B-B14F-4D97-AF65-F5344CB8AC3E}">
        <p14:creationId xmlns:p14="http://schemas.microsoft.com/office/powerpoint/2010/main" val="351960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 Determination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11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Steady-State Concentration: 1.9 mg/L as F, exiting contact chamber before Bay Tanks.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52D8B-52B7-4850-A9EB-51495049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" y="1295400"/>
            <a:ext cx="8412480" cy="46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710</Words>
  <Application>Microsoft Office PowerPoint</Application>
  <PresentationFormat>On-screen Show (4:3)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Office Theme</vt:lpstr>
      <vt:lpstr>City of Napa - Hennessey WTP Intake Structure/Contact Chamber/Bay Tanks Napa County, CA Contact Time (t10)  Tracer Study July 17, 2018</vt:lpstr>
      <vt:lpstr>PowerPoint Presentation</vt:lpstr>
      <vt:lpstr>PowerPoint Presentation</vt:lpstr>
      <vt:lpstr>Final Results</vt:lpstr>
      <vt:lpstr>Tracer Study – Overview 1</vt:lpstr>
      <vt:lpstr>Tracer Study – Overview 2</vt:lpstr>
      <vt:lpstr>Tracer Study – Overview 3</vt:lpstr>
      <vt:lpstr>Tracer - Dosage</vt:lpstr>
      <vt:lpstr>Dosage Determination</vt:lpstr>
      <vt:lpstr>t10 Determination</vt:lpstr>
      <vt:lpstr>PowerPoint Presentation</vt:lpstr>
      <vt:lpstr>Tracer Field Results</vt:lpstr>
      <vt:lpstr>PowerPoint Presentation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174</cp:revision>
  <dcterms:created xsi:type="dcterms:W3CDTF">2015-08-26T18:21:02Z</dcterms:created>
  <dcterms:modified xsi:type="dcterms:W3CDTF">2018-08-08T21:57:29Z</dcterms:modified>
</cp:coreProperties>
</file>