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2" r:id="rId1"/>
    <p:sldMasterId id="2147483748" r:id="rId2"/>
  </p:sldMasterIdLst>
  <p:notesMasterIdLst>
    <p:notesMasterId r:id="rId39"/>
  </p:notesMasterIdLst>
  <p:handoutMasterIdLst>
    <p:handoutMasterId r:id="rId40"/>
  </p:handoutMasterIdLst>
  <p:sldIdLst>
    <p:sldId id="286" r:id="rId3"/>
    <p:sldId id="264" r:id="rId4"/>
    <p:sldId id="309" r:id="rId5"/>
    <p:sldId id="285" r:id="rId6"/>
    <p:sldId id="307" r:id="rId7"/>
    <p:sldId id="301" r:id="rId8"/>
    <p:sldId id="259" r:id="rId9"/>
    <p:sldId id="261" r:id="rId10"/>
    <p:sldId id="268" r:id="rId11"/>
    <p:sldId id="317" r:id="rId12"/>
    <p:sldId id="258" r:id="rId13"/>
    <p:sldId id="299" r:id="rId14"/>
    <p:sldId id="300" r:id="rId15"/>
    <p:sldId id="296" r:id="rId16"/>
    <p:sldId id="265" r:id="rId17"/>
    <p:sldId id="297" r:id="rId18"/>
    <p:sldId id="298" r:id="rId19"/>
    <p:sldId id="273" r:id="rId20"/>
    <p:sldId id="303" r:id="rId21"/>
    <p:sldId id="289" r:id="rId22"/>
    <p:sldId id="305" r:id="rId23"/>
    <p:sldId id="275" r:id="rId24"/>
    <p:sldId id="310" r:id="rId25"/>
    <p:sldId id="311" r:id="rId26"/>
    <p:sldId id="274" r:id="rId27"/>
    <p:sldId id="306" r:id="rId28"/>
    <p:sldId id="279" r:id="rId29"/>
    <p:sldId id="294" r:id="rId30"/>
    <p:sldId id="312" r:id="rId31"/>
    <p:sldId id="314" r:id="rId32"/>
    <p:sldId id="318" r:id="rId33"/>
    <p:sldId id="319" r:id="rId34"/>
    <p:sldId id="321" r:id="rId35"/>
    <p:sldId id="320" r:id="rId36"/>
    <p:sldId id="315" r:id="rId37"/>
    <p:sldId id="271" r:id="rId38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66"/>
    <a:srgbClr val="FCC0C0"/>
    <a:srgbClr val="C4C44C"/>
    <a:srgbClr val="CACD53"/>
    <a:srgbClr val="B7C65A"/>
    <a:srgbClr val="BCC65A"/>
    <a:srgbClr val="C6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1331" autoAdjust="0"/>
  </p:normalViewPr>
  <p:slideViewPr>
    <p:cSldViewPr>
      <p:cViewPr>
        <p:scale>
          <a:sx n="90" d="100"/>
          <a:sy n="90" d="100"/>
        </p:scale>
        <p:origin x="-175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66" y="-48"/>
      </p:cViewPr>
      <p:guideLst>
        <p:guide orient="horz" pos="2934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Stage 2 DBP Workshop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3963"/>
            <a:ext cx="3044825" cy="46672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3963"/>
            <a:ext cx="3044825" cy="46672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pPr>
              <a:defRPr/>
            </a:pPr>
            <a:fld id="{2BEF38BC-3B47-48E4-9A56-1D8560CB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6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Stage 2 DBP Workshop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4363"/>
            <a:ext cx="5619750" cy="4189412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3963"/>
            <a:ext cx="3044825" cy="466725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3963"/>
            <a:ext cx="3044825" cy="466725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D4A1AB-7336-4D49-9D4D-44644000B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41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3A05A-E9E3-492F-9F97-01390A4059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91D68-7DE3-44DE-BC0B-81BE49EE28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19B75-CDAB-4EEB-86F9-9603CCA51F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4F8D-C63B-4FA5-89FB-6B0AA65ACF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3CA50-50C8-456D-9CE6-E508FE13E5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15EDD-C8E1-4BFD-8A75-D4C8EEBEFE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C13EE-C56B-4723-B616-0E7678F606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Stage 2 DBP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09F78-EAA2-4CDA-B899-BC40E6030C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A9E0C-0B9F-4FB0-963E-D49C0472AA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AF192-8A00-4C48-BDE9-F5CEF5C601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053BB-793E-4BB0-BAB2-E112C89381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6B131-43A0-4916-BC1D-FE1BD4068B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E6C02-A2B6-44E6-A0C3-FDE654DD5A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F9C4A-91D1-42D5-B4EB-CE9662D7E07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Stage 2 DBP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DCEEE-87DB-4405-BE62-E7A6EBFED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3F947-02B0-4285-9DBE-F0A423BB9B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Stage 2 DBP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765AE-C660-4369-8E34-401B55EB75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3E1210-2FC2-414F-A2C9-87CFAB2435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42F91-D1AF-4414-8B9A-AD58788EE5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334BA-081E-411E-9251-AE189E3BE6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BB2F6-2DA9-48A2-8B18-382309937D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2012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 2 DBP Workshop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7598D8-F905-43E5-9AD9-34FCBE401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BBB3-AA74-4405-91AA-F4EBA3337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27CB-1127-467C-B298-D145904C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5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0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4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3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8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B3A6-5FCE-4EEC-8921-DAD069263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7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93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C3FC-06FD-4278-8AAD-9D29CF451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DE86-E4D0-4051-BBAF-76CA1ACAB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C611-A85B-4B3F-8C65-CF25BB681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65C8-5374-4026-9E91-CF3F65197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5315-3B48-41D6-9C25-EAFAC9CCE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8792-59EB-4ADB-A42A-71885F4FA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5D56-EFFD-49F5-85B0-88DB8D7F3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Courtesy: Stage 2 DBP Overview, January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1E15326-7BB7-468A-8C73-47828B6FF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46" r:id="rId8"/>
    <p:sldLayoutId id="2147483747" r:id="rId9"/>
    <p:sldLayoutId id="2147483738" r:id="rId10"/>
    <p:sldLayoutId id="214748373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ABBD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0BD0D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0BD0D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68BE43-3C62-4A6E-810D-28053BC890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0867E-4F27-44D3-8737-2CA85FD9A1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wmf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cwwa.memberlodge.com/Resources/Documents/103D_Stage%202_DDBPRule_LRAA_Form_vs1.1.xls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>
                <a:solidFill>
                  <a:schemeClr val="tx1"/>
                </a:solidFill>
              </a:rPr>
              <a:t>Stage 2 DBP Plan Workshop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May 2013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Janice Thomas, CDPH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Sonoma District, Drinking Water Field Operations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577" y="0"/>
            <a:ext cx="8229600" cy="855323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855323"/>
            <a:ext cx="3048000" cy="2862966"/>
            <a:chOff x="381000" y="1446810"/>
            <a:chExt cx="3048000" cy="2862966"/>
          </a:xfrm>
        </p:grpSpPr>
        <p:sp>
          <p:nvSpPr>
            <p:cNvPr id="24" name="Rectangle 23"/>
            <p:cNvSpPr/>
            <p:nvPr/>
          </p:nvSpPr>
          <p:spPr>
            <a:xfrm>
              <a:off x="381000" y="1446810"/>
              <a:ext cx="3048000" cy="28629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5366" y="1524000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2 Duals</a:t>
              </a: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Can 11"/>
            <p:cNvSpPr/>
            <p:nvPr/>
          </p:nvSpPr>
          <p:spPr>
            <a:xfrm>
              <a:off x="559716" y="3268131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1148698" y="3268131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7200" y="1937082"/>
              <a:ext cx="1249071" cy="1143000"/>
              <a:chOff x="2895600" y="2209800"/>
              <a:chExt cx="1249071" cy="1143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Can 17"/>
            <p:cNvSpPr/>
            <p:nvPr/>
          </p:nvSpPr>
          <p:spPr>
            <a:xfrm>
              <a:off x="2206245" y="3287900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Can 18"/>
            <p:cNvSpPr/>
            <p:nvPr/>
          </p:nvSpPr>
          <p:spPr>
            <a:xfrm>
              <a:off x="2795227" y="3287900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03729" y="1956851"/>
              <a:ext cx="1249071" cy="1143000"/>
              <a:chOff x="2895600" y="2209800"/>
              <a:chExt cx="1249071" cy="1143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04800" y="3913987"/>
            <a:ext cx="3048000" cy="2862966"/>
            <a:chOff x="381000" y="1446810"/>
            <a:chExt cx="3048000" cy="2862966"/>
          </a:xfrm>
        </p:grpSpPr>
        <p:sp>
          <p:nvSpPr>
            <p:cNvPr id="27" name="Rectangle 26"/>
            <p:cNvSpPr/>
            <p:nvPr/>
          </p:nvSpPr>
          <p:spPr>
            <a:xfrm>
              <a:off x="381000" y="1446810"/>
              <a:ext cx="3048000" cy="28629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35366" y="152400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2 Samples</a:t>
              </a: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Can 28"/>
            <p:cNvSpPr/>
            <p:nvPr/>
          </p:nvSpPr>
          <p:spPr>
            <a:xfrm>
              <a:off x="858615" y="3268131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57200" y="1937082"/>
              <a:ext cx="1249071" cy="1143000"/>
              <a:chOff x="2895600" y="2209800"/>
              <a:chExt cx="1249071" cy="11430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Can 32"/>
            <p:cNvSpPr/>
            <p:nvPr/>
          </p:nvSpPr>
          <p:spPr>
            <a:xfrm>
              <a:off x="2535015" y="3287900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03729" y="1956851"/>
              <a:ext cx="1249071" cy="1143000"/>
              <a:chOff x="2895600" y="2209800"/>
              <a:chExt cx="1249071" cy="1143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637184" y="855323"/>
            <a:ext cx="5278215" cy="2862966"/>
            <a:chOff x="3637184" y="885662"/>
            <a:chExt cx="5278215" cy="2862966"/>
          </a:xfrm>
        </p:grpSpPr>
        <p:sp>
          <p:nvSpPr>
            <p:cNvPr id="42" name="Rectangle 41"/>
            <p:cNvSpPr/>
            <p:nvPr/>
          </p:nvSpPr>
          <p:spPr>
            <a:xfrm>
              <a:off x="3637184" y="885662"/>
              <a:ext cx="5278215" cy="28629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90723" y="976263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2 Duals or 1 Dual</a:t>
              </a: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Can 43"/>
            <p:cNvSpPr/>
            <p:nvPr/>
          </p:nvSpPr>
          <p:spPr>
            <a:xfrm>
              <a:off x="3815901" y="2706983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Can 44"/>
            <p:cNvSpPr/>
            <p:nvPr/>
          </p:nvSpPr>
          <p:spPr>
            <a:xfrm>
              <a:off x="4404883" y="2706983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13385" y="1375934"/>
              <a:ext cx="1249071" cy="1143000"/>
              <a:chOff x="2895600" y="2209800"/>
              <a:chExt cx="1249071" cy="11430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Can 46"/>
            <p:cNvSpPr/>
            <p:nvPr/>
          </p:nvSpPr>
          <p:spPr>
            <a:xfrm>
              <a:off x="5284116" y="2726752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5873098" y="2726752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181600" y="1395703"/>
              <a:ext cx="1249071" cy="1143000"/>
              <a:chOff x="2895600" y="2209800"/>
              <a:chExt cx="1249071" cy="1143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Can 55"/>
            <p:cNvSpPr/>
            <p:nvPr/>
          </p:nvSpPr>
          <p:spPr>
            <a:xfrm>
              <a:off x="7544577" y="2696413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Can 56"/>
            <p:cNvSpPr/>
            <p:nvPr/>
          </p:nvSpPr>
          <p:spPr>
            <a:xfrm>
              <a:off x="8133559" y="2696413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442061" y="1365364"/>
              <a:ext cx="1249071" cy="1143000"/>
              <a:chOff x="2895600" y="2209800"/>
              <a:chExt cx="1249071" cy="1143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Explosion 1 61"/>
            <p:cNvSpPr/>
            <p:nvPr/>
          </p:nvSpPr>
          <p:spPr>
            <a:xfrm>
              <a:off x="6512771" y="2141193"/>
              <a:ext cx="914399" cy="694801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OR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37184" y="3913987"/>
            <a:ext cx="5278215" cy="2862966"/>
            <a:chOff x="3637184" y="885662"/>
            <a:chExt cx="5278215" cy="2862966"/>
          </a:xfrm>
        </p:grpSpPr>
        <p:sp>
          <p:nvSpPr>
            <p:cNvPr id="66" name="Rectangle 65"/>
            <p:cNvSpPr/>
            <p:nvPr/>
          </p:nvSpPr>
          <p:spPr>
            <a:xfrm>
              <a:off x="3637184" y="885662"/>
              <a:ext cx="5278215" cy="28629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90723" y="976263"/>
              <a:ext cx="204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2 Samples or 1 Dual</a:t>
              </a: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Can 67"/>
            <p:cNvSpPr/>
            <p:nvPr/>
          </p:nvSpPr>
          <p:spPr>
            <a:xfrm>
              <a:off x="4110467" y="2706983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713385" y="1375934"/>
              <a:ext cx="1249071" cy="1143000"/>
              <a:chOff x="2895600" y="2209800"/>
              <a:chExt cx="1249071" cy="1143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Can 71"/>
            <p:cNvSpPr/>
            <p:nvPr/>
          </p:nvSpPr>
          <p:spPr>
            <a:xfrm>
              <a:off x="5558267" y="2726752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181600" y="1395703"/>
              <a:ext cx="1249071" cy="1143000"/>
              <a:chOff x="2895600" y="2209800"/>
              <a:chExt cx="1249071" cy="1143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Can 73"/>
            <p:cNvSpPr/>
            <p:nvPr/>
          </p:nvSpPr>
          <p:spPr>
            <a:xfrm>
              <a:off x="7544577" y="2696413"/>
              <a:ext cx="457200" cy="9144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TTHM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8133559" y="2696413"/>
              <a:ext cx="457200" cy="914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HAA5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442061" y="1365364"/>
              <a:ext cx="1249071" cy="1143000"/>
              <a:chOff x="2895600" y="2209800"/>
              <a:chExt cx="1249071" cy="11430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024835" y="2667000"/>
                <a:ext cx="990600" cy="685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2895600" y="2209800"/>
                <a:ext cx="1249071" cy="457200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352800" y="3009900"/>
                <a:ext cx="167335" cy="3429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Explosion 1 76"/>
            <p:cNvSpPr/>
            <p:nvPr/>
          </p:nvSpPr>
          <p:spPr>
            <a:xfrm>
              <a:off x="6512771" y="2141193"/>
              <a:ext cx="914399" cy="694801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OR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7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Stage 2 – Routine Sampling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10630"/>
              </p:ext>
            </p:extLst>
          </p:nvPr>
        </p:nvGraphicFramePr>
        <p:xfrm>
          <a:off x="381000" y="1219200"/>
          <a:ext cx="8382000" cy="4404360"/>
        </p:xfrm>
        <a:graphic>
          <a:graphicData uri="http://schemas.openxmlformats.org/drawingml/2006/table">
            <a:tbl>
              <a:tblPr/>
              <a:tblGrid>
                <a:gridCol w="2638425"/>
                <a:gridCol w="2638425"/>
                <a:gridCol w="1552575"/>
                <a:gridCol w="15525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Population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Sample #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Frequency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SW/GWUDI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50,000 - 249,999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3,301 - 9,999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500 - 3,300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100,000 - 499,999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2820" name="TextBox 3"/>
          <p:cNvSpPr txBox="1">
            <a:spLocks noChangeArrowheads="1"/>
          </p:cNvSpPr>
          <p:nvPr/>
        </p:nvSpPr>
        <p:spPr bwMode="auto">
          <a:xfrm>
            <a:off x="381000" y="6059487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Return to routine from increased if TTHM LRAA ≤0.060 mg/L </a:t>
            </a:r>
            <a:r>
              <a:rPr lang="en-US" dirty="0" smtClean="0"/>
              <a:t>and </a:t>
            </a:r>
            <a:r>
              <a:rPr lang="en-US" dirty="0"/>
              <a:t>LRAA HAA5 ≤0.045 mg/L.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Stage 2 – Reduced Sampling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16155"/>
              </p:ext>
            </p:extLst>
          </p:nvPr>
        </p:nvGraphicFramePr>
        <p:xfrm>
          <a:off x="381000" y="1219200"/>
          <a:ext cx="8382000" cy="4632960"/>
        </p:xfrm>
        <a:graphic>
          <a:graphicData uri="http://schemas.openxmlformats.org/drawingml/2006/table">
            <a:tbl>
              <a:tblPr/>
              <a:tblGrid>
                <a:gridCol w="2638425"/>
                <a:gridCol w="2638425"/>
                <a:gridCol w="1552575"/>
                <a:gridCol w="15525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Population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Sample #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Frequency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SW/GWUDI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50,000 - 249,999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3,301 - 9,999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500 - 3,300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100,000 - 499,999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Samples or 1 Dual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Three Year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4869" name="TextBox 3"/>
          <p:cNvSpPr txBox="1">
            <a:spLocks noChangeArrowheads="1"/>
          </p:cNvSpPr>
          <p:nvPr/>
        </p:nvSpPr>
        <p:spPr bwMode="auto">
          <a:xfrm>
            <a:off x="381000" y="58674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(GW: If LRAA ≤0.040 mg/L TTHM and ≤0.030 mg/L HAA5 and no sample &gt;0.060 mg/L TTHM or &gt;0.045 mg/L HAA5) </a:t>
            </a:r>
          </a:p>
          <a:p>
            <a:r>
              <a:rPr lang="en-US" dirty="0"/>
              <a:t>(SW: Same as GW plus TOC annual average ≤4.0 mg/L)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Stage 2 – Increased Sampling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62113"/>
              </p:ext>
            </p:extLst>
          </p:nvPr>
        </p:nvGraphicFramePr>
        <p:xfrm>
          <a:off x="381000" y="1219200"/>
          <a:ext cx="8382000" cy="4404360"/>
        </p:xfrm>
        <a:graphic>
          <a:graphicData uri="http://schemas.openxmlformats.org/drawingml/2006/table">
            <a:tbl>
              <a:tblPr/>
              <a:tblGrid>
                <a:gridCol w="2638425"/>
                <a:gridCol w="2638425"/>
                <a:gridCol w="1552575"/>
                <a:gridCol w="15525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Population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Sample #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Frequency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SW/GWUDI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50,000 - 249,999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10,000 - 49,999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3,301 - 9,999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500 - 3,300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Duals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100,000 - 499,999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10,000 - 99,999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Duals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500 - 9,999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Duals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Duals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 1 Dual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Quarter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6917" name="TextBox 1"/>
          <p:cNvSpPr txBox="1">
            <a:spLocks noChangeArrowheads="1"/>
          </p:cNvSpPr>
          <p:nvPr/>
        </p:nvSpPr>
        <p:spPr bwMode="auto">
          <a:xfrm>
            <a:off x="381000" y="5867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any sample &gt; 0.080 mg/L TTHM or &gt;0.060 mg/L HAA5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08038"/>
          </a:xfrm>
        </p:spPr>
        <p:txBody>
          <a:bodyPr/>
          <a:lstStyle/>
          <a:p>
            <a:pPr eaLnBrk="1" hangingPunct="1"/>
            <a:r>
              <a:rPr lang="en-US" sz="3400" smtClean="0"/>
              <a:t>Can I stay on reduced?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733800"/>
            <a:ext cx="7772400" cy="68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>
                <a:latin typeface="Calibri" pitchFamily="34" charset="0"/>
              </a:rPr>
              <a:t>Source water ≤ 4.0 mg/L TOC for SW/GWUDI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latin typeface="Calibri" pitchFamily="34" charset="0"/>
              </a:rPr>
              <a:t>Sampling sites do not change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50" y="4419600"/>
            <a:ext cx="20002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5"/>
          <p:cNvSpPr>
            <a:spLocks noChangeArrowheads="1"/>
          </p:cNvSpPr>
          <p:nvPr/>
        </p:nvSpPr>
        <p:spPr bwMode="auto">
          <a:xfrm>
            <a:off x="2667000" y="1828800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≤ 0.040 mg/L TTHM LRAA</a:t>
            </a:r>
          </a:p>
          <a:p>
            <a:pPr algn="ctr"/>
            <a:r>
              <a:rPr lang="en-US" sz="2800"/>
              <a:t>AND</a:t>
            </a:r>
          </a:p>
          <a:p>
            <a:r>
              <a:rPr lang="en-US" sz="2800"/>
              <a:t>≤ 0.030 mg/L HAA5 LRAA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08038"/>
          </a:xfrm>
        </p:spPr>
        <p:txBody>
          <a:bodyPr/>
          <a:lstStyle/>
          <a:p>
            <a:pPr eaLnBrk="1" hangingPunct="1"/>
            <a:r>
              <a:rPr lang="en-US" sz="3400" smtClean="0"/>
              <a:t>Picking Sites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772400" cy="2286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smtClean="0">
                <a:latin typeface="Calibri" pitchFamily="34" charset="0"/>
              </a:rPr>
              <a:t>Dual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smtClean="0">
                <a:latin typeface="Calibri" pitchFamily="34" charset="0"/>
              </a:rPr>
              <a:t>Equal number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smtClean="0">
                <a:latin typeface="Calibri" pitchFamily="34" charset="0"/>
              </a:rPr>
              <a:t>Fewer (Alternate between high TTHM and high HAA5 sites)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smtClean="0">
                <a:latin typeface="Calibri" pitchFamily="34" charset="0"/>
              </a:rPr>
              <a:t>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08038"/>
          </a:xfrm>
        </p:spPr>
        <p:txBody>
          <a:bodyPr/>
          <a:lstStyle/>
          <a:p>
            <a:pPr eaLnBrk="1" hangingPunct="1"/>
            <a:r>
              <a:rPr lang="en-US" sz="3400" smtClean="0"/>
              <a:t>When to sample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772400" cy="2286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smtClean="0">
                <a:latin typeface="Calibri" pitchFamily="34" charset="0"/>
              </a:rPr>
              <a:t>Historical high month: “Month and Location…”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2362200"/>
            <a:ext cx="22209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1000" y="45720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58075" y="3886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221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08038"/>
          </a:xfrm>
        </p:spPr>
        <p:txBody>
          <a:bodyPr/>
          <a:lstStyle/>
          <a:p>
            <a:pPr eaLnBrk="1" hangingPunct="1"/>
            <a:r>
              <a:rPr lang="en-US" sz="3400" smtClean="0"/>
              <a:t>When to start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772400" cy="2286000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Calibri" pitchFamily="34" charset="0"/>
              </a:rPr>
              <a:t>Quarterly start first quarter (Oct, Nov, or Dec 2013)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Annual and Triennial Have 12 months to begin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“First start sampling…”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Enter Month, Year, and Frequency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Should capture Historical High Month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5275" y="48006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2362200"/>
            <a:ext cx="22209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-Point Star 16"/>
          <p:cNvSpPr/>
          <p:nvPr/>
        </p:nvSpPr>
        <p:spPr>
          <a:xfrm>
            <a:off x="7458075" y="3886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221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84238"/>
          </a:xfrm>
        </p:spPr>
        <p:txBody>
          <a:bodyPr/>
          <a:lstStyle/>
          <a:p>
            <a:pPr eaLnBrk="1" hangingPunct="1"/>
            <a:r>
              <a:rPr lang="en-US" sz="3800" smtClean="0"/>
              <a:t>Operational Evaluation Level (OEL)</a:t>
            </a:r>
          </a:p>
        </p:txBody>
      </p:sp>
      <p:pic>
        <p:nvPicPr>
          <p:cNvPr id="47106" name="Picture 2" descr="C:\Users\tchien\AppData\Local\Microsoft\Windows\Temporary Internet Files\Content.IE5\SW76TLK9\MC90043153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4343400"/>
            <a:ext cx="159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143000"/>
            <a:ext cx="8534400" cy="5238678"/>
          </a:xfrm>
          <a:prstGeom prst="rect">
            <a:avLst/>
          </a:prstGeom>
          <a:blipFill rotWithShape="1">
            <a:blip r:embed="rId4"/>
            <a:stretch>
              <a:fillRect l="-1071" b="-16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347788"/>
            <a:ext cx="2743200" cy="101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Only applies if on quarterly AND routine or increased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47109" name="Rectangle 25"/>
          <p:cNvSpPr>
            <a:spLocks noChangeArrowheads="1"/>
          </p:cNvSpPr>
          <p:nvPr/>
        </p:nvSpPr>
        <p:spPr bwMode="auto">
          <a:xfrm>
            <a:off x="733425" y="4357688"/>
            <a:ext cx="3886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&gt; 0.080 mg/L TTHM</a:t>
            </a:r>
          </a:p>
          <a:p>
            <a:r>
              <a:rPr lang="en-US" sz="2800"/>
              <a:t>&gt; 0.060 mg/L HAA5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886450"/>
            <a:ext cx="86868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28850"/>
            <a:ext cx="853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cs typeface="Calibri" pitchFamily="34" charset="0"/>
              </a:rPr>
              <a:t>An early warning for a possible TTHM or HAA5 MCL violation</a:t>
            </a:r>
          </a:p>
          <a:p>
            <a:pPr>
              <a:defRPr/>
            </a:pPr>
            <a:endParaRPr lang="en-US" sz="2400" dirty="0"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cs typeface="Calibri" pitchFamily="34" charset="0"/>
              </a:rPr>
              <a:t>Triggers a comprehensive review of system operations</a:t>
            </a:r>
          </a:p>
        </p:txBody>
      </p:sp>
      <p:pic>
        <p:nvPicPr>
          <p:cNvPr id="49154" name="Picture 2" descr="C:\Users\tchien\AppData\Local\Microsoft\Windows\Temporary Internet Files\Content.IE5\SW76TLK9\MC90043153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4572000"/>
            <a:ext cx="159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800" dirty="0" smtClean="0"/>
              <a:t>Operational Evaluation Level (OEL)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/>
              <a:t>Stage 2 Schedule Classification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828800"/>
          <a:ext cx="8153400" cy="402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295400"/>
                <a:gridCol w="2438400"/>
              </a:tblGrid>
              <a:tr h="6400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If your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water system is one of these: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Schedule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Comply with Stage 2 DBP Rule by: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</a:tr>
              <a:tr h="914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 or NTNC,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or part of large CDS which serves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100,000 or more people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April 1, 2012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</a:tr>
              <a:tr h="914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 or NTNC, or part of large CDS which serves 50,000 to 99,999 people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October 1, 2012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</a:tr>
              <a:tr h="914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 or NTNC, or part of large CDS which serves 10,000 to 49,999 people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October 1, 2013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</a:tr>
              <a:tr h="64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 or NTNC serving less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than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10,000 people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and not connect to a larger system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October 1, 2013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200" y="5029200"/>
            <a:ext cx="85344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4800" y="1524000"/>
            <a:ext cx="1600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2012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8613" y="923925"/>
            <a:ext cx="2062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joakley\AppData\Local\Microsoft\Windows\Temporary Internet Files\Content.IE5\H538Z5FK\MC9003912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838" y="1676400"/>
            <a:ext cx="5381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C:\Users\joakley\AppData\Local\Microsoft\Windows\Temporary Internet Files\Content.IE5\H538Z5FK\MC90023941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725" y="173831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575" y="923925"/>
            <a:ext cx="16478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us 4"/>
          <p:cNvSpPr/>
          <p:nvPr/>
        </p:nvSpPr>
        <p:spPr>
          <a:xfrm>
            <a:off x="2519363" y="1500188"/>
            <a:ext cx="452437" cy="4048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5567363" y="1524000"/>
            <a:ext cx="452437" cy="4048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971800"/>
            <a:ext cx="810577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3900488" y="327660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/>
              <a:t>4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4705" y="5020682"/>
            <a:ext cx="2526525" cy="61811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79388"/>
            <a:ext cx="11096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5738" y="160338"/>
            <a:ext cx="11096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152400"/>
            <a:ext cx="11096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51214" name="TextBox 18"/>
          <p:cNvSpPr txBox="1">
            <a:spLocks noChangeArrowheads="1"/>
          </p:cNvSpPr>
          <p:nvPr/>
        </p:nvSpPr>
        <p:spPr bwMode="auto">
          <a:xfrm>
            <a:off x="7543800" y="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/>
              <a:t>x2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1524000"/>
            <a:ext cx="1600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1524000"/>
            <a:ext cx="1600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</p:txBody>
      </p:sp>
      <p:pic>
        <p:nvPicPr>
          <p:cNvPr id="51217" name="Picture 2" descr="C:\Users\joakley\AppData\Local\Microsoft\Windows\Temporary Internet Files\Content.IE5\7QZ0V8Y4\MC900439774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7335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"/>
          <p:cNvPicPr>
            <a:picLocks noChangeAspect="1" noChangeArrowheads="1"/>
          </p:cNvPicPr>
          <p:nvPr/>
        </p:nvPicPr>
        <p:blipFill>
          <a:blip r:embed="rId8"/>
          <a:srcRect b="74242"/>
          <a:stretch>
            <a:fillRect/>
          </a:stretch>
        </p:blipFill>
        <p:spPr bwMode="auto">
          <a:xfrm>
            <a:off x="3429000" y="884238"/>
            <a:ext cx="1849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/>
          <p:cNvSpPr txBox="1">
            <a:spLocks noChangeArrowheads="1"/>
          </p:cNvSpPr>
          <p:nvPr/>
        </p:nvSpPr>
        <p:spPr bwMode="auto">
          <a:xfrm>
            <a:off x="914400" y="1233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TTHM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20838"/>
          <a:ext cx="6705600" cy="165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9142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Stage 2 DBP Monitoring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location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October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January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April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Operational Evaluation Value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</a:tr>
              <a:tr h="3707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Location #1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0.070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0.078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0.082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0.078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</a:tr>
              <a:tr h="3707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Location #2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0.072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0.080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0.086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0.081 mg/L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3276" name="Text Box 4"/>
          <p:cNvSpPr txBox="1">
            <a:spLocks noChangeArrowheads="1"/>
          </p:cNvSpPr>
          <p:nvPr/>
        </p:nvSpPr>
        <p:spPr bwMode="auto">
          <a:xfrm>
            <a:off x="990600" y="37480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HAA5 Data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8538" y="4135438"/>
          <a:ext cx="6705600" cy="165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9142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Stage 2 DBP Monitoring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location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October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January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April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Operational Evaluation Value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</a:tr>
              <a:tr h="3707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Location #1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0.056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0.060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0.062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0.060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</a:tr>
              <a:tr h="3707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Location #2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0.054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0.062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0.064 mg/L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0.061 mg/L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7" marB="45707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3303" name="TextBox 2"/>
          <p:cNvSpPr txBox="1">
            <a:spLocks noChangeArrowheads="1"/>
          </p:cNvSpPr>
          <p:nvPr/>
        </p:nvSpPr>
        <p:spPr bwMode="auto">
          <a:xfrm>
            <a:off x="1905000" y="3810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Some Examples of OEL Exceedances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Operational Evaluation Level (OEL) (continued)</a:t>
            </a:r>
          </a:p>
        </p:txBody>
      </p:sp>
      <p:sp>
        <p:nvSpPr>
          <p:cNvPr id="25603" name="Rectangle 3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001000" cy="34591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If OEL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exceedance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occurs…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to conduct Operational Evaluation, including distribution, treatment, and source evaluations.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If the cause(s) is known, request to limit your scope.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90 days to submit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WCWWA.org for forms</a:t>
            </a:r>
          </a:p>
        </p:txBody>
      </p:sp>
      <p:pic>
        <p:nvPicPr>
          <p:cNvPr id="54275" name="Picture 2" descr="C:\Users\tchien\AppData\Local\Microsoft\Windows\Temporary Internet Files\Content.IE5\JAZI1QGE\MC90043982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3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15938"/>
            <a:ext cx="9144000" cy="900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572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3"/>
          <p:cNvSpPr txBox="1">
            <a:spLocks noChangeArrowheads="1"/>
          </p:cNvSpPr>
          <p:nvPr/>
        </p:nvSpPr>
        <p:spPr bwMode="auto">
          <a:xfrm>
            <a:off x="357963" y="1219199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Stage 2 DBP Reporting </a:t>
            </a:r>
            <a:r>
              <a:rPr lang="en-US" dirty="0" smtClean="0">
                <a:hlinkClick r:id="rId2"/>
              </a:rPr>
              <a:t>Form</a:t>
            </a:r>
            <a:r>
              <a:rPr lang="en-US" dirty="0" smtClean="0"/>
              <a:t> at WCWWA.org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60418" name="Rectangle 4"/>
          <p:cNvSpPr txBox="1">
            <a:spLocks/>
          </p:cNvSpPr>
          <p:nvPr/>
        </p:nvSpPr>
        <p:spPr bwMode="auto">
          <a:xfrm>
            <a:off x="914400" y="228600"/>
            <a:ext cx="777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>
                <a:solidFill>
                  <a:schemeClr val="tx2"/>
                </a:solidFill>
                <a:latin typeface="Franklin Gothic Book" pitchFamily="34" charset="0"/>
              </a:rPr>
              <a:t>How to Report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85925"/>
            <a:ext cx="61150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1066800" y="762000"/>
            <a:ext cx="7391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More information at:</a:t>
            </a:r>
          </a:p>
          <a:p>
            <a:endParaRPr lang="en-US" sz="2400" dirty="0"/>
          </a:p>
          <a:p>
            <a:r>
              <a:rPr lang="en-US" b="1" dirty="0"/>
              <a:t>WCWWA website</a:t>
            </a:r>
          </a:p>
          <a:p>
            <a:r>
              <a:rPr lang="en-US" sz="1600" i="1" dirty="0"/>
              <a:t>http://</a:t>
            </a:r>
            <a:r>
              <a:rPr lang="en-US" sz="1600" i="1" dirty="0" smtClean="0"/>
              <a:t>wcwwa.memberlodge.com/CDPH</a:t>
            </a:r>
          </a:p>
          <a:p>
            <a:endParaRPr lang="en-US" b="1" dirty="0" smtClean="0"/>
          </a:p>
          <a:p>
            <a:r>
              <a:rPr lang="en-US" b="1" dirty="0"/>
              <a:t>Consumer Confidence Reports (CCRs)</a:t>
            </a:r>
          </a:p>
          <a:p>
            <a:r>
              <a:rPr lang="en-US" sz="1600" i="1" dirty="0" smtClean="0"/>
              <a:t>http</a:t>
            </a:r>
            <a:r>
              <a:rPr lang="en-US" sz="1600" i="1" dirty="0"/>
              <a:t>://www.cdph.ca.gov/certlic/drinkingwater/Pages/CCR.aspx</a:t>
            </a:r>
          </a:p>
          <a:p>
            <a:endParaRPr lang="en-US" dirty="0"/>
          </a:p>
          <a:p>
            <a:r>
              <a:rPr lang="en-US" b="1" dirty="0"/>
              <a:t>CDPH – Recently Adopted Drinking Water Regulations  – Stage 2 DBP Rule </a:t>
            </a:r>
            <a:r>
              <a:rPr lang="en-US" sz="1600" i="1" dirty="0"/>
              <a:t>http://www.cdph.ca.gov/certlic/drinkingwater/Pages/Regulations.aspx</a:t>
            </a:r>
          </a:p>
          <a:p>
            <a:endParaRPr lang="en-US" dirty="0"/>
          </a:p>
          <a:p>
            <a:pPr eaLnBrk="0" hangingPunct="0"/>
            <a:r>
              <a:rPr lang="en-US" b="1" dirty="0"/>
              <a:t>U.S. EPA Complying with the Stage 2 DBP Rule: Small Entity</a:t>
            </a:r>
          </a:p>
          <a:p>
            <a:pPr eaLnBrk="0" hangingPunct="0"/>
            <a:r>
              <a:rPr lang="en-US" b="1" dirty="0"/>
              <a:t>Compliance Guide</a:t>
            </a:r>
          </a:p>
          <a:p>
            <a:pPr eaLnBrk="0" hangingPunct="0"/>
            <a:r>
              <a:rPr lang="en-US" sz="1600" i="1" dirty="0"/>
              <a:t>http://www.epa.gov/ogwdw/disinfection/stage2/pdfs/guide_st2_stepguide_smallentitycomplianceguide.pdf</a:t>
            </a:r>
          </a:p>
          <a:p>
            <a:pPr eaLnBrk="0" hangingPunct="0"/>
            <a:endParaRPr lang="en-US" dirty="0"/>
          </a:p>
          <a:p>
            <a:r>
              <a:rPr lang="en-US" b="1" dirty="0"/>
              <a:t>U.S. EPA Stage 2 DBP Rule – Operational Evaluation Guidance Manual</a:t>
            </a:r>
          </a:p>
          <a:p>
            <a:r>
              <a:rPr lang="en-US" sz="1600" i="1" dirty="0"/>
              <a:t>http://www.epa.gov/ogwdw/disinfection/stage2/pdfs/draft_guide_stage2_operationalevaluation.pdf</a:t>
            </a:r>
          </a:p>
          <a:p>
            <a:endParaRPr lang="en-US" sz="1200" i="1" dirty="0"/>
          </a:p>
          <a:p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 complete your plan you will need: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Calibri" pitchFamily="34" charset="0"/>
              </a:rPr>
              <a:t>Form</a:t>
            </a:r>
          </a:p>
          <a:p>
            <a:pPr lvl="1" eaLnBrk="1" hangingPunct="1"/>
            <a:endParaRPr lang="en-US" dirty="0">
              <a:latin typeface="Calibri" pitchFamily="34" charset="0"/>
            </a:endParaRP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TTHM/HAA5 Data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3000" dirty="0" smtClean="0">
              <a:latin typeface="Calibri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76850"/>
            <a:ext cx="1447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31482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457200"/>
            <a:ext cx="69389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838200" y="1376363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33909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9906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3962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9900"/>
                </a:solidFill>
              </a:rPr>
              <a:t>4905555       ABC Mobile Home Park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redo the Plan?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600"/>
              <a:t>New monitoring frequencies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600"/>
              <a:t>Reminders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600"/>
              <a:t>OEL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600"/>
              <a:t>LRAA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64075" y="5791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64075" y="6423025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64075" y="5410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33" y="4114800"/>
            <a:ext cx="347236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9050"/>
            <a:ext cx="94297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018" y="609600"/>
            <a:ext cx="6960782" cy="1828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849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4905555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45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ABC Mobile Home Park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143000"/>
            <a:ext cx="297960" cy="348734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# From Annual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9050"/>
            <a:ext cx="94297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438400"/>
            <a:ext cx="8560982" cy="9621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September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Clubhouse Kitchen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983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September 2014/Reduced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9050"/>
            <a:ext cx="94297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753" y="3733800"/>
            <a:ext cx="7744047" cy="1676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1 Dual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126468"/>
            <a:ext cx="208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1 Dual per 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583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1 Dual every three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19995" cy="67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9050"/>
            <a:ext cx="94297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486400"/>
            <a:ext cx="7744047" cy="902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4905555-006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3724" y="5707912"/>
            <a:ext cx="286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DIST_CLUBHOUSE KITCHEN</a:t>
            </a:r>
            <a:endParaRPr lang="en-US" dirty="0"/>
          </a:p>
        </p:txBody>
      </p:sp>
      <p:pic>
        <p:nvPicPr>
          <p:cNvPr id="1026" name="Picture 2" descr="C:\Users\joakley\AppData\Local\Microsoft\Windows\Temporary Internet Files\Content.IE5\1T0IODOX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34076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94392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195" y="5638800"/>
            <a:ext cx="8686800" cy="885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6195" y="3124200"/>
            <a:ext cx="8686800" cy="15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joakley\AppData\Local\Microsoft\Windows\Temporary Internet Files\Content.IE5\1T0IODOX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5" y="3200400"/>
            <a:ext cx="34076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1219200" y="2362200"/>
            <a:ext cx="6477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California Department of Public Heath</a:t>
            </a:r>
          </a:p>
          <a:p>
            <a:r>
              <a:rPr lang="en-US" sz="3200" dirty="0" smtClean="0"/>
              <a:t>50 D Street, Room 200</a:t>
            </a:r>
          </a:p>
          <a:p>
            <a:r>
              <a:rPr lang="en-US" sz="3200" dirty="0" smtClean="0"/>
              <a:t>Santa Rosa, CA 95404</a:t>
            </a:r>
          </a:p>
          <a:p>
            <a:r>
              <a:rPr lang="en-US" sz="3200" dirty="0" smtClean="0"/>
              <a:t>(707) 576-2145 </a:t>
            </a:r>
            <a:endParaRPr lang="en-US" sz="32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22721" y="4724400"/>
            <a:ext cx="5069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Thank you!!</a:t>
            </a:r>
            <a:endParaRPr lang="en-US" sz="6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962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498475"/>
          <a:ext cx="5791201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974"/>
                <a:gridCol w="460122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ACRONYMS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Calibri" pitchFamily="34" charset="0"/>
                          <a:cs typeface="Calibri" pitchFamily="34" charset="0"/>
                        </a:rPr>
                        <a:t>Community (Water System)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CDS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Combined Distribution System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CCR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Consumer Confidence Report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DBP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Disinfection Byproducts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DDBPR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Disinfectants/Disinfection Byproduct Rule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GWUDI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Groundwater Under the Direct Influence (of Surface Water)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latin typeface="Calibri" pitchFamily="34" charset="0"/>
                          <a:cs typeface="Calibri" pitchFamily="34" charset="0"/>
                        </a:rPr>
                        <a:t>HAA5</a:t>
                      </a:r>
                      <a:endParaRPr lang="en-US" sz="140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Haloacetic</a:t>
                      </a:r>
                      <a:r>
                        <a:rPr kumimoji="0"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Acids – Five	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IDSE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Initial Distribution System Evaluation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LRAA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Locational Running Annual Average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MCLs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Maximum Contaminant Levels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MRDL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Maximum Residual Disinfectant Level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NTNC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Nontransient-noncommunity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(Water System)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OEL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Operational Evaluation Level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RAA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Running Annual Average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TOC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 Organic Carbon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TTHM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 </a:t>
                      </a:r>
                      <a:r>
                        <a:rPr kumimoji="0"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Trihalomethanes</a:t>
                      </a:r>
                      <a:endParaRPr kumimoji="0"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SW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Surface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Water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the purpose of the DDBPR?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Disinfectants are used to kill disease-causing microorganisms in drinking water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In excessive levels, disinfectants can cause negative health effects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Disinfectants react with natural organic matter (NOM) in water, creating by-products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Disinfection byproducts have been shown to cause cancer and adverse reproductive or developmental effects</a:t>
            </a:r>
          </a:p>
        </p:txBody>
      </p:sp>
      <p:pic>
        <p:nvPicPr>
          <p:cNvPr id="21507" name="Picture 4" descr="http://finallygettingdowntobrasstacks.files.wordpress.com/2012/08/why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992688"/>
            <a:ext cx="1066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which systems does DBP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Community and Nontransient water systems 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Disinfects or delivers disinfected water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Transient systems that use chlorine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Carries over from Stage 1 DBP?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MCLs</a:t>
            </a: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r>
              <a:rPr lang="en-US" sz="2800" smtClean="0">
                <a:latin typeface="Calibri" pitchFamily="34" charset="0"/>
              </a:rPr>
              <a:t>MRDLs </a:t>
            </a: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endParaRPr lang="en-US" sz="2800" smtClean="0">
              <a:latin typeface="Calibri" pitchFamily="34" charset="0"/>
            </a:endParaRPr>
          </a:p>
          <a:p>
            <a:pPr eaLnBrk="1" hangingPunct="1"/>
            <a:r>
              <a:rPr lang="en-US" sz="2800" smtClean="0">
                <a:latin typeface="Calibri" pitchFamily="34" charset="0"/>
              </a:rPr>
              <a:t>Total Organic Carbon (TOC) monitoring (surface water systems)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654800" y="2286000"/>
            <a:ext cx="2260600" cy="2152650"/>
            <a:chOff x="3505200" y="4648200"/>
            <a:chExt cx="2488916" cy="2266950"/>
          </a:xfrm>
        </p:grpSpPr>
        <p:pic>
          <p:nvPicPr>
            <p:cNvPr id="246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47034" y="4962525"/>
              <a:ext cx="1464197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&quot;No&quot; Symbol 1"/>
            <p:cNvSpPr/>
            <p:nvPr/>
          </p:nvSpPr>
          <p:spPr>
            <a:xfrm>
              <a:off x="3505200" y="4648200"/>
              <a:ext cx="2488916" cy="2266950"/>
            </a:xfrm>
            <a:prstGeom prst="noSmoking">
              <a:avLst>
                <a:gd name="adj" fmla="val 1226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1752600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54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Disinfection Byproducts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MCL (mg/L)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0.080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HAA5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0.060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Bromate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0.010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Chlorite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79600" y="4156075"/>
          <a:ext cx="406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Disinfectants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MRDL (mg/L)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Chlorine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4.0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Chloramines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4.0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Chlorine Dioxide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7289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639763"/>
            <a:ext cx="5715000" cy="960437"/>
          </a:xfrm>
        </p:spPr>
        <p:txBody>
          <a:bodyPr/>
          <a:lstStyle/>
          <a:p>
            <a:pPr eaLnBrk="1" hangingPunct="1"/>
            <a:r>
              <a:rPr lang="en-US" smtClean="0"/>
              <a:t>What’s new in Stage 2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191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Monitoring – Population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Compliance based on - LRAA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Compliance Schedule – Combined Distribution System (CDS) and Schedule 1, 2, 3, &amp; 4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IDSE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Monitoring Frequency – Routine, Reduced, Increased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Operational Evaluation Level (OEL)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Bromate reduced monitoring requirement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Consumer Confidence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>
            <a:off x="457200" y="5378450"/>
            <a:ext cx="6629400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33400" y="4637088"/>
            <a:ext cx="64770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55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Locational Running Annual Average (LRAA)</a:t>
            </a:r>
          </a:p>
        </p:txBody>
      </p:sp>
      <p:grpSp>
        <p:nvGrpSpPr>
          <p:cNvPr id="28676" name="Group 17"/>
          <p:cNvGrpSpPr>
            <a:grpSpLocks/>
          </p:cNvGrpSpPr>
          <p:nvPr/>
        </p:nvGrpSpPr>
        <p:grpSpPr bwMode="auto">
          <a:xfrm>
            <a:off x="533400" y="4378325"/>
            <a:ext cx="1371600" cy="1371600"/>
            <a:chOff x="685800" y="1752600"/>
            <a:chExt cx="1600200" cy="1371600"/>
          </a:xfrm>
        </p:grpSpPr>
        <p:grpSp>
          <p:nvGrpSpPr>
            <p:cNvPr id="28806" name="Group 14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7" name="Group 18"/>
          <p:cNvGrpSpPr>
            <a:grpSpLocks/>
          </p:cNvGrpSpPr>
          <p:nvPr/>
        </p:nvGrpSpPr>
        <p:grpSpPr bwMode="auto">
          <a:xfrm>
            <a:off x="2209800" y="1219200"/>
            <a:ext cx="1371600" cy="1371600"/>
            <a:chOff x="685800" y="1752600"/>
            <a:chExt cx="1600200" cy="1371600"/>
          </a:xfrm>
        </p:grpSpPr>
        <p:grpSp>
          <p:nvGrpSpPr>
            <p:cNvPr id="28795" name="Group 19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8" name="Group 30"/>
          <p:cNvGrpSpPr>
            <a:grpSpLocks/>
          </p:cNvGrpSpPr>
          <p:nvPr/>
        </p:nvGrpSpPr>
        <p:grpSpPr bwMode="auto">
          <a:xfrm>
            <a:off x="3886200" y="1219200"/>
            <a:ext cx="1371600" cy="1371600"/>
            <a:chOff x="685800" y="1752600"/>
            <a:chExt cx="1600200" cy="1371600"/>
          </a:xfrm>
        </p:grpSpPr>
        <p:grpSp>
          <p:nvGrpSpPr>
            <p:cNvPr id="28784" name="Group 31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9" name="Group 42"/>
          <p:cNvGrpSpPr>
            <a:grpSpLocks/>
          </p:cNvGrpSpPr>
          <p:nvPr/>
        </p:nvGrpSpPr>
        <p:grpSpPr bwMode="auto">
          <a:xfrm>
            <a:off x="5715000" y="1219200"/>
            <a:ext cx="1371600" cy="1371600"/>
            <a:chOff x="685800" y="1752600"/>
            <a:chExt cx="1600200" cy="1371600"/>
          </a:xfrm>
        </p:grpSpPr>
        <p:grpSp>
          <p:nvGrpSpPr>
            <p:cNvPr id="28773" name="Group 43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80" name="Group 54"/>
          <p:cNvGrpSpPr>
            <a:grpSpLocks/>
          </p:cNvGrpSpPr>
          <p:nvPr/>
        </p:nvGrpSpPr>
        <p:grpSpPr bwMode="auto">
          <a:xfrm>
            <a:off x="2209800" y="4378325"/>
            <a:ext cx="1371600" cy="1371600"/>
            <a:chOff x="685800" y="1752600"/>
            <a:chExt cx="1600200" cy="1371600"/>
          </a:xfrm>
        </p:grpSpPr>
        <p:grpSp>
          <p:nvGrpSpPr>
            <p:cNvPr id="28762" name="Group 55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56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81" name="Group 66"/>
          <p:cNvGrpSpPr>
            <a:grpSpLocks/>
          </p:cNvGrpSpPr>
          <p:nvPr/>
        </p:nvGrpSpPr>
        <p:grpSpPr bwMode="auto">
          <a:xfrm>
            <a:off x="533400" y="1219200"/>
            <a:ext cx="1371600" cy="1371600"/>
            <a:chOff x="685800" y="1752600"/>
            <a:chExt cx="1600200" cy="1371600"/>
          </a:xfrm>
        </p:grpSpPr>
        <p:grpSp>
          <p:nvGrpSpPr>
            <p:cNvPr id="28751" name="Group 67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68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82" name="Group 78"/>
          <p:cNvGrpSpPr>
            <a:grpSpLocks/>
          </p:cNvGrpSpPr>
          <p:nvPr/>
        </p:nvGrpSpPr>
        <p:grpSpPr bwMode="auto">
          <a:xfrm>
            <a:off x="3886200" y="4378325"/>
            <a:ext cx="1371600" cy="1371600"/>
            <a:chOff x="685800" y="1752600"/>
            <a:chExt cx="1600200" cy="1371600"/>
          </a:xfrm>
        </p:grpSpPr>
        <p:grpSp>
          <p:nvGrpSpPr>
            <p:cNvPr id="28740" name="Group 79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83" name="Group 90"/>
          <p:cNvGrpSpPr>
            <a:grpSpLocks/>
          </p:cNvGrpSpPr>
          <p:nvPr/>
        </p:nvGrpSpPr>
        <p:grpSpPr bwMode="auto">
          <a:xfrm>
            <a:off x="5715000" y="4378325"/>
            <a:ext cx="1371600" cy="1371600"/>
            <a:chOff x="685800" y="1752600"/>
            <a:chExt cx="1600200" cy="1371600"/>
          </a:xfrm>
        </p:grpSpPr>
        <p:grpSp>
          <p:nvGrpSpPr>
            <p:cNvPr id="28729" name="Group 91"/>
            <p:cNvGrpSpPr>
              <a:grpSpLocks/>
            </p:cNvGrpSpPr>
            <p:nvPr/>
          </p:nvGrpSpPr>
          <p:grpSpPr bwMode="auto">
            <a:xfrm>
              <a:off x="685800" y="1752600"/>
              <a:ext cx="1600200" cy="1371600"/>
              <a:chOff x="1143000" y="1676400"/>
              <a:chExt cx="1600200" cy="13716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1143000" y="19812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143000" y="17526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1218936" y="22098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294871" y="2438400"/>
                <a:ext cx="1448329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1485636" y="19050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1218936" y="19812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1752336" y="18288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2019036" y="1676400"/>
                <a:ext cx="496358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Oval 92"/>
            <p:cNvSpPr/>
            <p:nvPr/>
          </p:nvSpPr>
          <p:spPr>
            <a:xfrm>
              <a:off x="1600729" y="1935163"/>
              <a:ext cx="151871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000654" y="2681288"/>
              <a:ext cx="151871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3" name="Right Brace 102"/>
          <p:cNvSpPr/>
          <p:nvPr/>
        </p:nvSpPr>
        <p:spPr>
          <a:xfrm rot="5400000">
            <a:off x="1179512" y="2173288"/>
            <a:ext cx="231775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5" name="TextBox 103"/>
          <p:cNvSpPr txBox="1">
            <a:spLocks noChangeArrowheads="1"/>
          </p:cNvSpPr>
          <p:nvPr/>
        </p:nvSpPr>
        <p:spPr bwMode="auto">
          <a:xfrm>
            <a:off x="895350" y="2974975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Average</a:t>
            </a:r>
          </a:p>
        </p:txBody>
      </p:sp>
      <p:sp>
        <p:nvSpPr>
          <p:cNvPr id="105" name="Right Brace 104"/>
          <p:cNvSpPr/>
          <p:nvPr/>
        </p:nvSpPr>
        <p:spPr>
          <a:xfrm rot="5400000">
            <a:off x="2828131" y="2210594"/>
            <a:ext cx="230188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7" name="TextBox 105"/>
          <p:cNvSpPr txBox="1">
            <a:spLocks noChangeArrowheads="1"/>
          </p:cNvSpPr>
          <p:nvPr/>
        </p:nvSpPr>
        <p:spPr bwMode="auto">
          <a:xfrm>
            <a:off x="2514600" y="3011488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Average</a:t>
            </a:r>
          </a:p>
        </p:txBody>
      </p:sp>
      <p:sp>
        <p:nvSpPr>
          <p:cNvPr id="107" name="Right Brace 106"/>
          <p:cNvSpPr/>
          <p:nvPr/>
        </p:nvSpPr>
        <p:spPr>
          <a:xfrm rot="5400000">
            <a:off x="4561681" y="2210594"/>
            <a:ext cx="230188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9" name="TextBox 107"/>
          <p:cNvSpPr txBox="1">
            <a:spLocks noChangeArrowheads="1"/>
          </p:cNvSpPr>
          <p:nvPr/>
        </p:nvSpPr>
        <p:spPr bwMode="auto">
          <a:xfrm>
            <a:off x="4267200" y="3011488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Average</a:t>
            </a:r>
          </a:p>
        </p:txBody>
      </p:sp>
      <p:sp>
        <p:nvSpPr>
          <p:cNvPr id="109" name="Right Brace 108"/>
          <p:cNvSpPr/>
          <p:nvPr/>
        </p:nvSpPr>
        <p:spPr>
          <a:xfrm rot="5400000">
            <a:off x="6333331" y="2210594"/>
            <a:ext cx="230188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91" name="TextBox 109"/>
          <p:cNvSpPr txBox="1">
            <a:spLocks noChangeArrowheads="1"/>
          </p:cNvSpPr>
          <p:nvPr/>
        </p:nvSpPr>
        <p:spPr bwMode="auto">
          <a:xfrm>
            <a:off x="6019800" y="3011488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Average</a:t>
            </a:r>
          </a:p>
        </p:txBody>
      </p:sp>
      <p:grpSp>
        <p:nvGrpSpPr>
          <p:cNvPr id="28692" name="Group 138"/>
          <p:cNvGrpSpPr>
            <a:grpSpLocks/>
          </p:cNvGrpSpPr>
          <p:nvPr/>
        </p:nvGrpSpPr>
        <p:grpSpPr bwMode="auto">
          <a:xfrm>
            <a:off x="7134225" y="2614613"/>
            <a:ext cx="2076450" cy="585787"/>
            <a:chOff x="7049290" y="3288268"/>
            <a:chExt cx="2075660" cy="586264"/>
          </a:xfrm>
        </p:grpSpPr>
        <p:sp>
          <p:nvSpPr>
            <p:cNvPr id="28725" name="TextBox 114"/>
            <p:cNvSpPr txBox="1">
              <a:spLocks noChangeArrowheads="1"/>
            </p:cNvSpPr>
            <p:nvPr/>
          </p:nvSpPr>
          <p:spPr bwMode="auto">
            <a:xfrm>
              <a:off x="8334376" y="3397250"/>
              <a:ext cx="7905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= RAA</a:t>
              </a:r>
            </a:p>
          </p:txBody>
        </p:sp>
        <p:sp>
          <p:nvSpPr>
            <p:cNvPr id="28726" name="TextBox 115"/>
            <p:cNvSpPr txBox="1">
              <a:spLocks noChangeArrowheads="1"/>
            </p:cNvSpPr>
            <p:nvPr/>
          </p:nvSpPr>
          <p:spPr bwMode="auto">
            <a:xfrm>
              <a:off x="7049290" y="3288268"/>
              <a:ext cx="1485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Total Average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087376" y="3586961"/>
              <a:ext cx="12949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28" name="TextBox 118"/>
            <p:cNvSpPr txBox="1">
              <a:spLocks noChangeArrowheads="1"/>
            </p:cNvSpPr>
            <p:nvPr/>
          </p:nvSpPr>
          <p:spPr bwMode="auto">
            <a:xfrm>
              <a:off x="7543800" y="3505200"/>
              <a:ext cx="3952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28693" name="Group 139"/>
          <p:cNvGrpSpPr>
            <a:grpSpLocks/>
          </p:cNvGrpSpPr>
          <p:nvPr/>
        </p:nvGrpSpPr>
        <p:grpSpPr bwMode="auto">
          <a:xfrm>
            <a:off x="7096125" y="4378325"/>
            <a:ext cx="2047875" cy="587375"/>
            <a:chOff x="7350597" y="3288268"/>
            <a:chExt cx="1086691" cy="586264"/>
          </a:xfrm>
        </p:grpSpPr>
        <p:sp>
          <p:nvSpPr>
            <p:cNvPr id="28721" name="TextBox 140"/>
            <p:cNvSpPr txBox="1">
              <a:spLocks noChangeArrowheads="1"/>
            </p:cNvSpPr>
            <p:nvPr/>
          </p:nvSpPr>
          <p:spPr bwMode="auto">
            <a:xfrm>
              <a:off x="7647117" y="3429000"/>
              <a:ext cx="7901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= LRAA</a:t>
              </a:r>
              <a:r>
                <a:rPr lang="en-US" baseline="-25000"/>
                <a:t>Purple</a:t>
              </a:r>
              <a:r>
                <a:rPr lang="en-US"/>
                <a:t> </a:t>
              </a:r>
            </a:p>
          </p:txBody>
        </p:sp>
        <p:sp>
          <p:nvSpPr>
            <p:cNvPr id="28722" name="TextBox 141"/>
            <p:cNvSpPr txBox="1">
              <a:spLocks noChangeArrowheads="1"/>
            </p:cNvSpPr>
            <p:nvPr/>
          </p:nvSpPr>
          <p:spPr bwMode="auto">
            <a:xfrm>
              <a:off x="7350597" y="3288268"/>
              <a:ext cx="358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Total 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7378396" y="3581400"/>
              <a:ext cx="2678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24" name="TextBox 143"/>
            <p:cNvSpPr txBox="1">
              <a:spLocks noChangeArrowheads="1"/>
            </p:cNvSpPr>
            <p:nvPr/>
          </p:nvSpPr>
          <p:spPr bwMode="auto">
            <a:xfrm>
              <a:off x="7462561" y="3505200"/>
              <a:ext cx="166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28694" name="Group 134"/>
          <p:cNvGrpSpPr>
            <a:grpSpLocks/>
          </p:cNvGrpSpPr>
          <p:nvPr/>
        </p:nvGrpSpPr>
        <p:grpSpPr bwMode="auto">
          <a:xfrm>
            <a:off x="6902450" y="5357813"/>
            <a:ext cx="2047875" cy="585787"/>
            <a:chOff x="7350597" y="3288268"/>
            <a:chExt cx="1086691" cy="586264"/>
          </a:xfrm>
        </p:grpSpPr>
        <p:sp>
          <p:nvSpPr>
            <p:cNvPr id="28717" name="TextBox 135"/>
            <p:cNvSpPr txBox="1">
              <a:spLocks noChangeArrowheads="1"/>
            </p:cNvSpPr>
            <p:nvPr/>
          </p:nvSpPr>
          <p:spPr bwMode="auto">
            <a:xfrm>
              <a:off x="7647117" y="3429000"/>
              <a:ext cx="790171" cy="36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= LRAA</a:t>
              </a:r>
              <a:r>
                <a:rPr lang="en-US" baseline="-25000"/>
                <a:t>Green</a:t>
              </a:r>
              <a:r>
                <a:rPr lang="en-US"/>
                <a:t> </a:t>
              </a:r>
            </a:p>
          </p:txBody>
        </p:sp>
        <p:sp>
          <p:nvSpPr>
            <p:cNvPr id="28718" name="TextBox 136"/>
            <p:cNvSpPr txBox="1">
              <a:spLocks noChangeArrowheads="1"/>
            </p:cNvSpPr>
            <p:nvPr/>
          </p:nvSpPr>
          <p:spPr bwMode="auto">
            <a:xfrm>
              <a:off x="7350597" y="3288268"/>
              <a:ext cx="358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Total 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378396" y="3582194"/>
              <a:ext cx="2678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20" name="TextBox 144"/>
            <p:cNvSpPr txBox="1">
              <a:spLocks noChangeArrowheads="1"/>
            </p:cNvSpPr>
            <p:nvPr/>
          </p:nvSpPr>
          <p:spPr bwMode="auto">
            <a:xfrm>
              <a:off x="7462561" y="3505200"/>
              <a:ext cx="166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pic>
        <p:nvPicPr>
          <p:cNvPr id="28695" name="Picture 2" descr="C:\Users\joakley\AppData\Local\Microsoft\Windows\Temporary Internet Files\Content.IE5\7QZ0V8Y4\MC90043977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3675063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3" descr="C:\Users\joakley\AppData\Local\Microsoft\Windows\Temporary Internet Files\Content.IE5\H538Z5FK\MC90039121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2713" y="3624263"/>
            <a:ext cx="3952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4" descr="C:\Users\joakley\AppData\Local\Microsoft\Windows\Temporary Internet Files\Content.IE5\8MPYQCBS\MC900440405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213" y="3581400"/>
            <a:ext cx="43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5" descr="C:\Users\joakley\AppData\Local\Microsoft\Windows\Temporary Internet Files\Content.IE5\H538Z5FK\MC90023941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000" y="3598863"/>
            <a:ext cx="406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2213" y="1268413"/>
            <a:ext cx="381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8613" y="1316038"/>
            <a:ext cx="381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2638" y="1328738"/>
            <a:ext cx="381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371600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2375" y="4424363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4650" y="4448175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454525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0325" y="4448175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1250" y="2092325"/>
            <a:ext cx="3571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625" y="2092325"/>
            <a:ext cx="3571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43363" y="2092325"/>
            <a:ext cx="355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2163" y="2133600"/>
            <a:ext cx="355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025" y="5237163"/>
            <a:ext cx="3571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1250" y="5253038"/>
            <a:ext cx="3571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51300" y="5267325"/>
            <a:ext cx="3571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42000" y="5267325"/>
            <a:ext cx="355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423150" y="1362075"/>
            <a:ext cx="141446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Stage 1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348538" y="5943600"/>
            <a:ext cx="14144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Stage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1320</Words>
  <Application>Microsoft Office PowerPoint</Application>
  <PresentationFormat>On-screen Show (4:3)</PresentationFormat>
  <Paragraphs>435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Equity</vt:lpstr>
      <vt:lpstr>Office Theme</vt:lpstr>
      <vt:lpstr>Stage 2 DBP Plan Workshop</vt:lpstr>
      <vt:lpstr>Stage 2 Schedule Classification</vt:lpstr>
      <vt:lpstr>Why redo the Plan?</vt:lpstr>
      <vt:lpstr>PowerPoint Presentation</vt:lpstr>
      <vt:lpstr>What is the purpose of the DDBPR?</vt:lpstr>
      <vt:lpstr>To which systems does DBP apply?</vt:lpstr>
      <vt:lpstr>What Carries over from Stage 1 DBP?</vt:lpstr>
      <vt:lpstr>What’s new in Stage 2 </vt:lpstr>
      <vt:lpstr>Locational Running Annual Average (LRAA)</vt:lpstr>
      <vt:lpstr>What does it mean?</vt:lpstr>
      <vt:lpstr>Stage 2 – Routine Sampling</vt:lpstr>
      <vt:lpstr>Stage 2 – Reduced Sampling</vt:lpstr>
      <vt:lpstr>Stage 2 – Increased Sampling</vt:lpstr>
      <vt:lpstr>Can I stay on reduced?</vt:lpstr>
      <vt:lpstr>Picking Sites</vt:lpstr>
      <vt:lpstr>When to sample</vt:lpstr>
      <vt:lpstr>When to start</vt:lpstr>
      <vt:lpstr>Operational Evaluation Level (OEL)</vt:lpstr>
      <vt:lpstr>PowerPoint Presentation</vt:lpstr>
      <vt:lpstr>PowerPoint Presentation</vt:lpstr>
      <vt:lpstr>PowerPoint Presentation</vt:lpstr>
      <vt:lpstr>Operational Evaluation Level (OEL)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complete your plan you will need: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2013-05-03T16:17:01Z</dcterms:created>
  <dcterms:modified xsi:type="dcterms:W3CDTF">2013-05-07T18:32:49Z</dcterms:modified>
</cp:coreProperties>
</file>