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67" r:id="rId5"/>
    <p:sldId id="259" r:id="rId6"/>
    <p:sldId id="260" r:id="rId7"/>
    <p:sldId id="269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9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01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0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8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87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789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44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2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31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68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2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5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7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4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4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8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6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68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4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D74BA4A-E23F-4EBD-B3D2-EB280FC6C17C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4F29300-427F-421E-847F-963998CF4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3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enesis.com/regenesis-resource-center/case-studies/cs-list.aspx?CategoryID=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883" y="1300785"/>
            <a:ext cx="11024559" cy="250921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Chemical Oxidant + Activator:</a:t>
            </a:r>
            <a:br>
              <a:rPr lang="en-US" sz="4000" dirty="0" smtClean="0"/>
            </a:br>
            <a:r>
              <a:rPr lang="en-US" sz="4000" dirty="0" smtClean="0"/>
              <a:t>Silica/Silicates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 WDR Meeting July 17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r>
              <a:rPr lang="en-US" dirty="0" smtClean="0"/>
              <a:t>Submitted by: </a:t>
            </a:r>
            <a:r>
              <a:rPr lang="en-US" dirty="0" err="1" smtClean="0"/>
              <a:t>Regenesis</a:t>
            </a:r>
            <a:r>
              <a:rPr lang="en-US" dirty="0" smtClean="0"/>
              <a:t>, San Clemente,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80" y="601264"/>
            <a:ext cx="10904414" cy="1596177"/>
          </a:xfrm>
        </p:spPr>
        <p:txBody>
          <a:bodyPr/>
          <a:lstStyle/>
          <a:p>
            <a:r>
              <a:rPr lang="en-US" dirty="0" smtClean="0"/>
              <a:t>Rationale For inclusion in General WDR:</a:t>
            </a:r>
            <a:br>
              <a:rPr lang="en-US" dirty="0" smtClean="0"/>
            </a:br>
            <a:r>
              <a:rPr lang="en-US" dirty="0" smtClean="0"/>
              <a:t>SILICA/</a:t>
            </a:r>
            <a:r>
              <a:rPr lang="en-US" dirty="0" err="1" smtClean="0"/>
              <a:t>SILicates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634120" cy="3828435"/>
          </a:xfrm>
        </p:spPr>
        <p:txBody>
          <a:bodyPr>
            <a:normAutofit/>
          </a:bodyPr>
          <a:lstStyle/>
          <a:p>
            <a:r>
              <a:rPr lang="en-US" dirty="0" smtClean="0"/>
              <a:t>Approved </a:t>
            </a:r>
            <a:r>
              <a:rPr lang="en-US" dirty="0"/>
              <a:t>under the current general WDR </a:t>
            </a:r>
            <a:r>
              <a:rPr lang="en-US" dirty="0" smtClean="0"/>
              <a:t>permit SINCE 2010</a:t>
            </a:r>
          </a:p>
          <a:p>
            <a:pPr lvl="1"/>
            <a:r>
              <a:rPr lang="en-US" dirty="0" smtClean="0"/>
              <a:t>1,584 APPLICATIONS IN US and Canada</a:t>
            </a:r>
          </a:p>
          <a:p>
            <a:pPr lvl="1"/>
            <a:r>
              <a:rPr lang="en-US" dirty="0" smtClean="0"/>
              <a:t>148 APPLICATIONS IN California</a:t>
            </a:r>
          </a:p>
          <a:p>
            <a:r>
              <a:rPr lang="en-US" dirty="0" smtClean="0"/>
              <a:t>On the market for 8 years (2005)</a:t>
            </a:r>
          </a:p>
          <a:p>
            <a:r>
              <a:rPr lang="en-US" dirty="0" smtClean="0"/>
              <a:t>Leaves only non-toxic soil-like residuals (silica/silicates)</a:t>
            </a:r>
          </a:p>
          <a:p>
            <a:r>
              <a:rPr lang="en-US" dirty="0" smtClean="0"/>
              <a:t>Highly effective contaminant oxidation</a:t>
            </a:r>
          </a:p>
          <a:p>
            <a:r>
              <a:rPr lang="en-US" dirty="0" smtClean="0"/>
              <a:t>Known for safety and ease of application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1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of Reagent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SILICA</a:t>
            </a:r>
            <a:endParaRPr lang="en-US" dirty="0"/>
          </a:p>
          <a:p>
            <a:pPr lvl="1"/>
            <a:r>
              <a:rPr lang="en-US" dirty="0" smtClean="0"/>
              <a:t>Chemical Name: Silicon dioxide</a:t>
            </a:r>
          </a:p>
          <a:p>
            <a:pPr lvl="1"/>
            <a:r>
              <a:rPr lang="en-US" dirty="0" smtClean="0"/>
              <a:t>Formula SiO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Common names:  silica, silica gel</a:t>
            </a:r>
          </a:p>
          <a:p>
            <a:r>
              <a:rPr lang="en-US" dirty="0" smtClean="0"/>
              <a:t>Silicates</a:t>
            </a:r>
          </a:p>
          <a:p>
            <a:pPr lvl="1"/>
            <a:r>
              <a:rPr lang="en-US" dirty="0" smtClean="0"/>
              <a:t>Chemical Name: sodium silicate</a:t>
            </a:r>
          </a:p>
          <a:p>
            <a:pPr lvl="1"/>
            <a:r>
              <a:rPr lang="en-US" dirty="0" smtClean="0"/>
              <a:t>Formula </a:t>
            </a:r>
            <a:r>
              <a:rPr lang="en-US" dirty="0" err="1" smtClean="0"/>
              <a:t>Na</a:t>
            </a:r>
            <a:r>
              <a:rPr lang="en-US" baseline="-25000" dirty="0" err="1" smtClean="0"/>
              <a:t>x</a:t>
            </a:r>
            <a:r>
              <a:rPr lang="en-US" dirty="0" err="1" smtClean="0"/>
              <a:t>Si</a:t>
            </a:r>
            <a:r>
              <a:rPr lang="en-US" baseline="-25000" dirty="0" err="1" smtClean="0"/>
              <a:t>y</a:t>
            </a:r>
            <a:r>
              <a:rPr lang="en-US" dirty="0" err="1" smtClean="0"/>
              <a:t>O</a:t>
            </a:r>
            <a:r>
              <a:rPr lang="en-US" baseline="-25000" dirty="0" err="1" smtClean="0"/>
              <a:t>z</a:t>
            </a:r>
            <a:r>
              <a:rPr lang="en-US" baseline="-25000" dirty="0"/>
              <a:t> </a:t>
            </a:r>
            <a:r>
              <a:rPr lang="en-US" dirty="0" smtClean="0"/>
              <a:t> </a:t>
            </a:r>
            <a:endParaRPr lang="en-US" baseline="-25000" dirty="0"/>
          </a:p>
          <a:p>
            <a:pPr lvl="1"/>
            <a:r>
              <a:rPr lang="en-US" dirty="0" smtClean="0"/>
              <a:t>Common Names: silicate</a:t>
            </a:r>
          </a:p>
        </p:txBody>
      </p:sp>
    </p:spTree>
    <p:extLst>
      <p:ext uri="{BB962C8B-B14F-4D97-AF65-F5344CB8AC3E}">
        <p14:creationId xmlns:p14="http://schemas.microsoft.com/office/powerpoint/2010/main" val="383151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572367"/>
            <a:ext cx="10363826" cy="3098228"/>
          </a:xfrm>
        </p:spPr>
        <p:txBody>
          <a:bodyPr/>
          <a:lstStyle/>
          <a:p>
            <a:r>
              <a:rPr lang="en-US" dirty="0" smtClean="0"/>
              <a:t>Silica surface Catalyst</a:t>
            </a:r>
          </a:p>
          <a:p>
            <a:pPr lvl="1"/>
            <a:r>
              <a:rPr lang="en-US" dirty="0" smtClean="0"/>
              <a:t>Sorbs contaminants</a:t>
            </a:r>
          </a:p>
          <a:p>
            <a:pPr lvl="1"/>
            <a:r>
              <a:rPr lang="en-US" dirty="0" smtClean="0"/>
              <a:t>Sorbs oxidizers</a:t>
            </a:r>
          </a:p>
          <a:p>
            <a:pPr lvl="2"/>
            <a:r>
              <a:rPr lang="en-US" dirty="0" err="1" smtClean="0"/>
              <a:t>Percarbonate</a:t>
            </a:r>
            <a:endParaRPr lang="en-US" dirty="0" smtClean="0"/>
          </a:p>
          <a:p>
            <a:pPr lvl="2"/>
            <a:r>
              <a:rPr lang="en-US" dirty="0" err="1" smtClean="0"/>
              <a:t>Persulfate</a:t>
            </a:r>
            <a:endParaRPr lang="en-US" dirty="0" smtClean="0"/>
          </a:p>
          <a:p>
            <a:pPr lvl="2"/>
            <a:r>
              <a:rPr lang="en-US" dirty="0" smtClean="0"/>
              <a:t>permanganate</a:t>
            </a:r>
          </a:p>
          <a:p>
            <a:pPr lvl="1"/>
            <a:r>
              <a:rPr lang="en-US" dirty="0" smtClean="0"/>
              <a:t>Catalyzes oxidation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194" y="2325960"/>
            <a:ext cx="4141722" cy="38081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60973" y="1972202"/>
            <a:ext cx="3062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CALCULATED STRUCTURE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08978" y="2449651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Oxidant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23542" y="3241313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Contaminant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(Benzene)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62672" y="5208929"/>
            <a:ext cx="779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Catalyst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(Silica)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960973" y="4464908"/>
            <a:ext cx="733168" cy="584887"/>
          </a:xfrm>
          <a:prstGeom prst="straightConnector1">
            <a:avLst/>
          </a:prstGeom>
          <a:ln w="539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8103140" y="2766986"/>
            <a:ext cx="1011677" cy="316682"/>
          </a:xfrm>
          <a:prstGeom prst="straightConnector1">
            <a:avLst/>
          </a:prstGeom>
          <a:ln w="539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2"/>
          </p:cNvCxnSpPr>
          <p:nvPr/>
        </p:nvCxnSpPr>
        <p:spPr>
          <a:xfrm flipH="1">
            <a:off x="9114817" y="3702978"/>
            <a:ext cx="582761" cy="334001"/>
          </a:xfrm>
          <a:prstGeom prst="straightConnector1">
            <a:avLst/>
          </a:prstGeom>
          <a:ln w="539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78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in Los Angeles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INSERT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98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REPRESENTATIVE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31 Case studies POSTED ONLINE (</a:t>
            </a:r>
            <a:r>
              <a:rPr lang="en-US" dirty="0" smtClean="0">
                <a:hlinkClick r:id="rId2"/>
              </a:rPr>
              <a:t>Click Here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TYPICAL APPLICATION APPROACHES: </a:t>
            </a:r>
          </a:p>
          <a:p>
            <a:pPr lvl="2"/>
            <a:r>
              <a:rPr lang="en-US" dirty="0" smtClean="0"/>
              <a:t>DIRECT PUSH</a:t>
            </a:r>
          </a:p>
          <a:p>
            <a:pPr lvl="2"/>
            <a:r>
              <a:rPr lang="en-US" dirty="0" smtClean="0"/>
              <a:t>PERMANENT INJECTION WELLS</a:t>
            </a:r>
          </a:p>
          <a:p>
            <a:pPr lvl="2"/>
            <a:r>
              <a:rPr lang="en-US" dirty="0" smtClean="0"/>
              <a:t>SOIL MIXING</a:t>
            </a:r>
          </a:p>
          <a:p>
            <a:pPr lvl="2"/>
            <a:r>
              <a:rPr lang="en-US" dirty="0" smtClean="0"/>
              <a:t>EXCAVATIONS</a:t>
            </a:r>
          </a:p>
          <a:p>
            <a:pPr lvl="1"/>
            <a:r>
              <a:rPr lang="en-US" dirty="0" smtClean="0"/>
              <a:t>Contaminants: BTEX, TPH, PCE, TCE, DCE, VC, TCA, MTBE, etc.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6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Industrial facility, Hollywood </a:t>
            </a:r>
            <a:r>
              <a:rPr lang="en-US" dirty="0" err="1" smtClean="0"/>
              <a:t>ca</a:t>
            </a:r>
            <a:r>
              <a:rPr lang="en-US" dirty="0" smtClean="0"/>
              <a:t> – vadose zone soil mixing</a:t>
            </a:r>
          </a:p>
          <a:p>
            <a:r>
              <a:rPr lang="en-US" dirty="0" smtClean="0"/>
              <a:t>FORMER GAS STATION, CULVER CITY, CA – DIRECT PUSH INJECTION</a:t>
            </a:r>
          </a:p>
          <a:p>
            <a:r>
              <a:rPr lang="en-US" dirty="0" smtClean="0"/>
              <a:t>INDUSTRIAL DRY CLEANER, CA – DIRECT PUSH INJECTION</a:t>
            </a:r>
          </a:p>
          <a:p>
            <a:r>
              <a:rPr lang="en-US" dirty="0" smtClean="0"/>
              <a:t>FORMER INDUSTRIAL FACILITY, HAYWARD, CA – SOIL MIXING</a:t>
            </a:r>
          </a:p>
          <a:p>
            <a:r>
              <a:rPr lang="en-US" dirty="0" smtClean="0"/>
              <a:t>MANUFACTURING FACILITY, SANTA CLARA, CA – DIRECT PUSH INJECTION</a:t>
            </a:r>
          </a:p>
          <a:p>
            <a:r>
              <a:rPr lang="en-US" dirty="0" smtClean="0"/>
              <a:t>INDUSTRIAL SITE, ATTLEBORO, MA – INJECTION WELLS</a:t>
            </a:r>
          </a:p>
          <a:p>
            <a:r>
              <a:rPr lang="en-US" dirty="0" smtClean="0"/>
              <a:t>FORMER GAS SERVICE STATION, BRONX, NY – INJECTION WELLS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80" y="601264"/>
            <a:ext cx="10904414" cy="1596177"/>
          </a:xfrm>
        </p:spPr>
        <p:txBody>
          <a:bodyPr/>
          <a:lstStyle/>
          <a:p>
            <a:r>
              <a:rPr lang="en-US" dirty="0" smtClean="0"/>
              <a:t>Rationale For inclusion in General WDR:</a:t>
            </a:r>
            <a:br>
              <a:rPr lang="en-US" dirty="0" smtClean="0"/>
            </a:br>
            <a:r>
              <a:rPr lang="en-US" dirty="0" smtClean="0"/>
              <a:t>SILICA/</a:t>
            </a:r>
            <a:r>
              <a:rPr lang="en-US" dirty="0" err="1" smtClean="0"/>
              <a:t>SILicates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634120" cy="3828435"/>
          </a:xfrm>
        </p:spPr>
        <p:txBody>
          <a:bodyPr>
            <a:normAutofit/>
          </a:bodyPr>
          <a:lstStyle/>
          <a:p>
            <a:r>
              <a:rPr lang="en-US" dirty="0" smtClean="0"/>
              <a:t>Approved </a:t>
            </a:r>
            <a:r>
              <a:rPr lang="en-US" dirty="0"/>
              <a:t>under the current general WDR </a:t>
            </a:r>
            <a:r>
              <a:rPr lang="en-US" dirty="0" smtClean="0"/>
              <a:t>permit SINCE 2010</a:t>
            </a:r>
          </a:p>
          <a:p>
            <a:pPr lvl="1"/>
            <a:r>
              <a:rPr lang="en-US" dirty="0"/>
              <a:t>1,584 APPLICATIONS IN </a:t>
            </a:r>
            <a:r>
              <a:rPr lang="en-US" dirty="0" smtClean="0"/>
              <a:t>us and Canada</a:t>
            </a:r>
            <a:endParaRPr lang="en-US" dirty="0"/>
          </a:p>
          <a:p>
            <a:pPr lvl="1"/>
            <a:r>
              <a:rPr lang="en-US" dirty="0"/>
              <a:t>148 APPLICATIONS IN </a:t>
            </a:r>
            <a:r>
              <a:rPr lang="en-US" dirty="0" smtClean="0"/>
              <a:t>California</a:t>
            </a:r>
            <a:endParaRPr lang="en-US" dirty="0"/>
          </a:p>
          <a:p>
            <a:r>
              <a:rPr lang="en-US" dirty="0" smtClean="0"/>
              <a:t>On the market for 8 years (2005)</a:t>
            </a:r>
          </a:p>
          <a:p>
            <a:r>
              <a:rPr lang="en-US" dirty="0" smtClean="0"/>
              <a:t>Leaves only non-toxic soil-like residuals (silica/silicates)</a:t>
            </a:r>
          </a:p>
          <a:p>
            <a:r>
              <a:rPr lang="en-US" dirty="0" smtClean="0"/>
              <a:t>Highly effective contaminant oxidation</a:t>
            </a:r>
          </a:p>
          <a:p>
            <a:r>
              <a:rPr lang="en-US" dirty="0" smtClean="0"/>
              <a:t>Known for safety and ease of application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7586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242</TotalTime>
  <Words>309</Words>
  <Application>Microsoft Office PowerPoint</Application>
  <PresentationFormat>Custom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Droplet</vt:lpstr>
      <vt:lpstr>Chemical Oxidant + Activator: Silica/Silicates</vt:lpstr>
      <vt:lpstr>Rationale For inclusion in General WDR: SILICA/SILicates</vt:lpstr>
      <vt:lpstr>Identity of Reagent</vt:lpstr>
      <vt:lpstr>Chemistry</vt:lpstr>
      <vt:lpstr>Applications in Los Angeles AREA</vt:lpstr>
      <vt:lpstr>REPRESENTATIVE Case Studies</vt:lpstr>
      <vt:lpstr>California case studies</vt:lpstr>
      <vt:lpstr>Rationale For inclusion in General WDR: SILICA/SILicates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Mork, Ph.D.</dc:creator>
  <cp:lastModifiedBy>Daniel Nunez</cp:lastModifiedBy>
  <cp:revision>29</cp:revision>
  <dcterms:created xsi:type="dcterms:W3CDTF">2013-07-02T21:46:05Z</dcterms:created>
  <dcterms:modified xsi:type="dcterms:W3CDTF">2013-07-17T05:12:18Z</dcterms:modified>
</cp:coreProperties>
</file>