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445" r:id="rId1"/>
  </p:sldMasterIdLst>
  <p:notesMasterIdLst>
    <p:notesMasterId r:id="rId17"/>
  </p:notesMasterIdLst>
  <p:handoutMasterIdLst>
    <p:handoutMasterId r:id="rId18"/>
  </p:handoutMasterIdLst>
  <p:sldIdLst>
    <p:sldId id="914" r:id="rId2"/>
    <p:sldId id="831" r:id="rId3"/>
    <p:sldId id="885" r:id="rId4"/>
    <p:sldId id="925" r:id="rId5"/>
    <p:sldId id="919" r:id="rId6"/>
    <p:sldId id="916" r:id="rId7"/>
    <p:sldId id="922" r:id="rId8"/>
    <p:sldId id="917" r:id="rId9"/>
    <p:sldId id="918" r:id="rId10"/>
    <p:sldId id="923" r:id="rId11"/>
    <p:sldId id="915" r:id="rId12"/>
    <p:sldId id="888" r:id="rId13"/>
    <p:sldId id="926" r:id="rId14"/>
    <p:sldId id="921" r:id="rId15"/>
    <p:sldId id="927" r:id="rId16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Dennis" initials="P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974"/>
    <a:srgbClr val="1931A7"/>
    <a:srgbClr val="4220A0"/>
    <a:srgbClr val="CEE6C1"/>
    <a:srgbClr val="675CF8"/>
    <a:srgbClr val="95A0A9"/>
    <a:srgbClr val="989482"/>
    <a:srgbClr val="009DD9"/>
    <a:srgbClr val="7AC143"/>
    <a:srgbClr val="91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napToGrid="0">
      <p:cViewPr>
        <p:scale>
          <a:sx n="90" d="100"/>
          <a:sy n="90" d="100"/>
        </p:scale>
        <p:origin x="-1608" y="-468"/>
      </p:cViewPr>
      <p:guideLst>
        <p:guide orient="horz" pos="1776"/>
        <p:guide pos="2880"/>
      </p:guideLst>
    </p:cSldViewPr>
  </p:slideViewPr>
  <p:outlineViewPr>
    <p:cViewPr>
      <p:scale>
        <a:sx n="100" d="100"/>
        <a:sy n="100" d="100"/>
      </p:scale>
      <p:origin x="156" y="52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17136"/>
    </p:cViewPr>
  </p:sorterViewPr>
  <p:notesViewPr>
    <p:cSldViewPr snapToGrid="0">
      <p:cViewPr varScale="1">
        <p:scale>
          <a:sx n="70" d="100"/>
          <a:sy n="70" d="100"/>
        </p:scale>
        <p:origin x="-1589" y="-8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ACE58-A55D-4F6A-9505-7FB019FB1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8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A0DDC9A-8409-46D0-9FA8-9D0E3A296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1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you will get into more info on Dhb later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DDC9A-8409-46D0-9FA8-9D0E3A296B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2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05F6E-3B71-4C98-B5A4-123335F6983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D526C-A752-42A4-9037-89D6DF25DB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8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BA6C3-9A6F-44F3-903D-92655B4C36E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7" y="4404575"/>
            <a:ext cx="6253181" cy="2110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1" y="525330"/>
            <a:ext cx="2093762" cy="6812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1" y="6299566"/>
            <a:ext cx="1155357" cy="2091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52" y="1443083"/>
            <a:ext cx="3339877" cy="261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370" y="2084705"/>
            <a:ext cx="5612130" cy="1470025"/>
          </a:xfrm>
        </p:spPr>
        <p:txBody>
          <a:bodyPr/>
          <a:lstStyle>
            <a:lvl1pPr algn="r">
              <a:defRPr baseline="0">
                <a:solidFill>
                  <a:srgbClr val="A8D59D"/>
                </a:solidFill>
              </a:defRPr>
            </a:lvl1pPr>
          </a:lstStyle>
          <a:p>
            <a:r>
              <a:rPr lang="en-US" dirty="0" smtClean="0"/>
              <a:t>Title of Presentation Would be</a:t>
            </a:r>
            <a:br>
              <a:rPr lang="en-US" dirty="0" smtClean="0"/>
            </a:br>
            <a:r>
              <a:rPr lang="en-US" dirty="0" smtClean="0"/>
              <a:t>Inserted in This 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60820" y="5383530"/>
            <a:ext cx="2217420" cy="891540"/>
          </a:xfrm>
        </p:spPr>
        <p:txBody>
          <a:bodyPr>
            <a:normAutofit/>
          </a:bodyPr>
          <a:lstStyle>
            <a:lvl1pPr marL="0" indent="0" algn="r"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Insert your name here</a:t>
            </a:r>
          </a:p>
          <a:p>
            <a:r>
              <a:rPr lang="en-US" dirty="0" smtClean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50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6252210"/>
            <a:ext cx="340614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93" b="3418"/>
          <a:stretch/>
        </p:blipFill>
        <p:spPr>
          <a:xfrm>
            <a:off x="629778" y="6376086"/>
            <a:ext cx="1208232" cy="2718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17820" y="5661660"/>
            <a:ext cx="3726180" cy="119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7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1" y="1786590"/>
            <a:ext cx="4746662" cy="1085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7" y="4404575"/>
            <a:ext cx="6253181" cy="2110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1" y="525330"/>
            <a:ext cx="2093762" cy="681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1" y="6299566"/>
            <a:ext cx="1155357" cy="209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110" y="3046731"/>
            <a:ext cx="6494463" cy="999490"/>
          </a:xfrm>
        </p:spPr>
        <p:txBody>
          <a:bodyPr anchor="t"/>
          <a:lstStyle>
            <a:lvl1pPr algn="r">
              <a:defRPr sz="2000" b="0" cap="all">
                <a:solidFill>
                  <a:srgbClr val="A8D59D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485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8740" y="411480"/>
            <a:ext cx="73152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7" y="457200"/>
            <a:ext cx="536901" cy="5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195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37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8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8740" y="411480"/>
            <a:ext cx="73152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16127" r="17243" b="15885"/>
          <a:stretch/>
        </p:blipFill>
        <p:spPr>
          <a:xfrm flipH="1">
            <a:off x="5695949" y="5820689"/>
            <a:ext cx="3265785" cy="9420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7" y="457200"/>
            <a:ext cx="536901" cy="536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7" y="6283630"/>
            <a:ext cx="3089606" cy="3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5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2" r:id="rId5"/>
    <p:sldLayoutId id="2147484453" r:id="rId6"/>
    <p:sldLayoutId id="214748445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9DD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D5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jroberts@siremlab.com" TargetMode="External"/><Relationship Id="rId3" Type="http://schemas.openxmlformats.org/officeDocument/2006/relationships/image" Target="../media/image1.jpeg"/><Relationship Id="rId7" Type="http://schemas.openxmlformats.org/officeDocument/2006/relationships/hyperlink" Target="mailto:sdworatzek@siremlab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dennis@siremlab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Health, Safety and Performance </a:t>
            </a:r>
            <a:br>
              <a:rPr lang="en-US" dirty="0" smtClean="0"/>
            </a:br>
            <a:r>
              <a:rPr lang="en-US" dirty="0" err="1" smtClean="0"/>
              <a:t>SiREM</a:t>
            </a:r>
            <a:r>
              <a:rPr lang="en-US" dirty="0" smtClean="0"/>
              <a:t> </a:t>
            </a:r>
            <a:r>
              <a:rPr lang="en-US" dirty="0" smtClean="0"/>
              <a:t>Bioaugmentation Cultures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6192" y="53165"/>
            <a:ext cx="117729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400" dirty="0"/>
              <a:t>Assessing Stability and Composition </a:t>
            </a:r>
            <a:br>
              <a:rPr lang="en-US" sz="2400" dirty="0"/>
            </a:br>
            <a:r>
              <a:rPr lang="en-US" sz="2400" dirty="0"/>
              <a:t> of Bioaugmentation Culture KB-1 using </a:t>
            </a:r>
            <a:r>
              <a:rPr lang="en-US" sz="2400" dirty="0" smtClean="0"/>
              <a:t>DGGE   </a:t>
            </a:r>
            <a:endParaRPr lang="en-CA" sz="2400" dirty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/>
          <a:srcRect l="2748" t="4187" b="6577"/>
          <a:stretch>
            <a:fillRect/>
          </a:stretch>
        </p:blipFill>
        <p:spPr bwMode="auto">
          <a:xfrm>
            <a:off x="43543" y="1184567"/>
            <a:ext cx="7635652" cy="489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2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6208" y="425295"/>
            <a:ext cx="8635232" cy="99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9DD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>
                <a:solidFill>
                  <a:srgbClr val="009DD9"/>
                </a:solidFill>
              </a:rPr>
              <a:t>KB-1</a:t>
            </a:r>
            <a:r>
              <a:rPr lang="en-US" sz="2800" baseline="30000" dirty="0">
                <a:solidFill>
                  <a:srgbClr val="009DD9"/>
                </a:solidFill>
              </a:rPr>
              <a:t>®</a:t>
            </a:r>
            <a:r>
              <a:rPr lang="en-US" sz="2800" dirty="0">
                <a:solidFill>
                  <a:srgbClr val="009DD9"/>
                </a:solidFill>
              </a:rPr>
              <a:t>/KB-1</a:t>
            </a:r>
            <a:r>
              <a:rPr lang="en-US" sz="2800" baseline="30000" dirty="0">
                <a:solidFill>
                  <a:srgbClr val="009DD9"/>
                </a:solidFill>
              </a:rPr>
              <a:t>®</a:t>
            </a:r>
            <a:r>
              <a:rPr lang="en-US" sz="2800" dirty="0">
                <a:solidFill>
                  <a:srgbClr val="009DD9"/>
                </a:solidFill>
              </a:rPr>
              <a:t> Plus Bioaugmentation Locations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40657" y="2003545"/>
            <a:ext cx="23567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rgbClr val="003974"/>
                </a:solidFill>
                <a:cs typeface="Arial" pitchFamily="34" charset="0"/>
              </a:rPr>
              <a:t>With 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over 300 </a:t>
            </a:r>
            <a:r>
              <a:rPr lang="en-US" sz="1800" b="0" dirty="0">
                <a:solidFill>
                  <a:srgbClr val="003974"/>
                </a:solidFill>
                <a:cs typeface="Arial" pitchFamily="34" charset="0"/>
              </a:rPr>
              <a:t>hundred 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sites </a:t>
            </a:r>
            <a:r>
              <a:rPr lang="en-US" sz="1800" b="0" dirty="0">
                <a:solidFill>
                  <a:srgbClr val="003974"/>
                </a:solidFill>
                <a:cs typeface="Arial" pitchFamily="34" charset="0"/>
              </a:rPr>
              <a:t>bioaugmented with 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KB-1</a:t>
            </a:r>
            <a:r>
              <a:rPr lang="en-US" sz="1800" b="0" baseline="30000" dirty="0" smtClean="0">
                <a:solidFill>
                  <a:srgbClr val="003974"/>
                </a:solidFill>
                <a:cs typeface="Arial" pitchFamily="34" charset="0"/>
              </a:rPr>
              <a:t>®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&amp; KB-1</a:t>
            </a:r>
            <a:r>
              <a:rPr lang="en-US" sz="1800" b="0" baseline="30000" dirty="0">
                <a:solidFill>
                  <a:srgbClr val="003974"/>
                </a:solidFill>
                <a:cs typeface="Arial" pitchFamily="34" charset="0"/>
              </a:rPr>
              <a:t>®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 </a:t>
            </a:r>
            <a:r>
              <a:rPr lang="en-US" sz="1800" b="0" dirty="0">
                <a:solidFill>
                  <a:srgbClr val="003974"/>
                </a:solidFill>
                <a:cs typeface="Arial" pitchFamily="34" charset="0"/>
              </a:rPr>
              <a:t>Plus 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our </a:t>
            </a:r>
            <a:r>
              <a:rPr lang="en-US" sz="1800" b="0" dirty="0">
                <a:solidFill>
                  <a:srgbClr val="003974"/>
                </a:solidFill>
                <a:cs typeface="Arial" pitchFamily="34" charset="0"/>
              </a:rPr>
              <a:t>ability to understand the performance and  conditions under which these cultures are effective continues to 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increase  </a:t>
            </a:r>
            <a:endParaRPr lang="en-US" sz="1800" b="0" dirty="0">
              <a:solidFill>
                <a:srgbClr val="003974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6995" y="5568970"/>
            <a:ext cx="23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smtClean="0">
                <a:solidFill>
                  <a:srgbClr val="FF0000"/>
                </a:solidFill>
                <a:cs typeface="Arial" pitchFamily="34" charset="0"/>
              </a:rPr>
              <a:t>Now Also Approved </a:t>
            </a:r>
            <a:br>
              <a:rPr lang="en-US" sz="1400" b="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en-US" sz="1400" b="0" dirty="0" smtClean="0">
                <a:solidFill>
                  <a:srgbClr val="FF0000"/>
                </a:solidFill>
                <a:cs typeface="Arial" pitchFamily="34" charset="0"/>
              </a:rPr>
              <a:t>for </a:t>
            </a:r>
            <a:r>
              <a:rPr lang="en-US" sz="1400" b="0" dirty="0">
                <a:solidFill>
                  <a:srgbClr val="FF0000"/>
                </a:solidFill>
                <a:cs typeface="Arial" pitchFamily="34" charset="0"/>
              </a:rPr>
              <a:t>u</a:t>
            </a:r>
            <a:r>
              <a:rPr lang="en-US" sz="1400" b="0" dirty="0" smtClean="0">
                <a:solidFill>
                  <a:srgbClr val="FF0000"/>
                </a:solidFill>
                <a:cs typeface="Arial" pitchFamily="34" charset="0"/>
              </a:rPr>
              <a:t>se in Australia </a:t>
            </a:r>
            <a:endParaRPr lang="en-US" sz="1400" b="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" y="1333117"/>
            <a:ext cx="6132838" cy="417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254199" y="451441"/>
            <a:ext cx="4945063" cy="62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D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3200" b="0" dirty="0" smtClean="0">
                <a:solidFill>
                  <a:srgbClr val="009DD9"/>
                </a:solidFill>
              </a:rPr>
              <a:t>Bioaugmentation Kit</a:t>
            </a:r>
            <a:endParaRPr lang="en-US" sz="3200" b="0" dirty="0">
              <a:solidFill>
                <a:srgbClr val="009DD9"/>
              </a:solidFill>
            </a:endParaRPr>
          </a:p>
        </p:txBody>
      </p:sp>
      <p:pic>
        <p:nvPicPr>
          <p:cNvPr id="5" name="Picture 3" descr="DSCN4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597" y="1287481"/>
            <a:ext cx="5611627" cy="4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816422" y="5586560"/>
            <a:ext cx="4756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3974"/>
                </a:solidFill>
              </a:rPr>
              <a:t>Materials Shipped to Site by Air Freight  </a:t>
            </a:r>
          </a:p>
        </p:txBody>
      </p:sp>
    </p:spTree>
    <p:extLst>
      <p:ext uri="{BB962C8B-B14F-4D97-AF65-F5344CB8AC3E}">
        <p14:creationId xmlns:p14="http://schemas.microsoft.com/office/powerpoint/2010/main" val="3514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1348739" y="411480"/>
            <a:ext cx="7795261" cy="628650"/>
          </a:xfrm>
        </p:spPr>
        <p:txBody>
          <a:bodyPr/>
          <a:lstStyle/>
          <a:p>
            <a:r>
              <a:rPr lang="en-US" dirty="0" smtClean="0">
                <a:solidFill>
                  <a:srgbClr val="009DD9"/>
                </a:solidFill>
              </a:rPr>
              <a:t>Bioaugmentation Culture Field Application</a:t>
            </a:r>
            <a:endParaRPr lang="en-US" dirty="0">
              <a:solidFill>
                <a:srgbClr val="009DD9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585939" y="5635242"/>
            <a:ext cx="2283234" cy="468953"/>
            <a:chOff x="2426990" y="5528928"/>
            <a:chExt cx="2283234" cy="468953"/>
          </a:xfrm>
        </p:grpSpPr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2426990" y="5690104"/>
              <a:ext cx="2283234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0" dirty="0">
                  <a:solidFill>
                    <a:srgbClr val="009DD9"/>
                  </a:solidFill>
                </a:rPr>
                <a:t>Groundwater Flow </a:t>
              </a:r>
            </a:p>
          </p:txBody>
        </p:sp>
        <p:sp>
          <p:nvSpPr>
            <p:cNvPr id="82" name="AutoShape 9"/>
            <p:cNvSpPr>
              <a:spLocks noChangeArrowheads="1"/>
            </p:cNvSpPr>
            <p:nvPr/>
          </p:nvSpPr>
          <p:spPr bwMode="auto">
            <a:xfrm rot="16200000">
              <a:off x="3482163" y="4599739"/>
              <a:ext cx="233922" cy="2092300"/>
            </a:xfrm>
            <a:prstGeom prst="downArrow">
              <a:avLst>
                <a:gd name="adj1" fmla="val 50000"/>
                <a:gd name="adj2" fmla="val 54412"/>
              </a:avLst>
            </a:prstGeom>
            <a:solidFill>
              <a:srgbClr val="009DD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endParaRPr lang="en-US" dirty="0">
                <a:solidFill>
                  <a:srgbClr val="009DD9"/>
                </a:solidFill>
              </a:endParaRPr>
            </a:p>
          </p:txBody>
        </p:sp>
      </p:grpSp>
      <p:sp>
        <p:nvSpPr>
          <p:cNvPr id="83" name="Rectangle 2"/>
          <p:cNvSpPr>
            <a:spLocks noChangeArrowheads="1"/>
          </p:cNvSpPr>
          <p:nvPr/>
        </p:nvSpPr>
        <p:spPr bwMode="auto">
          <a:xfrm>
            <a:off x="3328988" y="2259259"/>
            <a:ext cx="228600" cy="762000"/>
          </a:xfrm>
          <a:prstGeom prst="rect">
            <a:avLst/>
          </a:prstGeom>
          <a:solidFill>
            <a:srgbClr val="C0C0C0">
              <a:alpha val="6588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3335338" y="2341809"/>
            <a:ext cx="228600" cy="623888"/>
          </a:xfrm>
          <a:prstGeom prst="rect">
            <a:avLst/>
          </a:prstGeom>
          <a:solidFill>
            <a:schemeClr val="tx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5"/>
          <p:cNvSpPr>
            <a:spLocks noChangeShapeType="1"/>
          </p:cNvSpPr>
          <p:nvPr/>
        </p:nvSpPr>
        <p:spPr bwMode="auto">
          <a:xfrm>
            <a:off x="2733675" y="479608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6"/>
          <p:cNvSpPr>
            <a:spLocks noChangeShapeType="1"/>
          </p:cNvSpPr>
          <p:nvPr/>
        </p:nvSpPr>
        <p:spPr bwMode="auto">
          <a:xfrm>
            <a:off x="2733675" y="464368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Line 7"/>
          <p:cNvSpPr>
            <a:spLocks noChangeShapeType="1"/>
          </p:cNvSpPr>
          <p:nvPr/>
        </p:nvSpPr>
        <p:spPr bwMode="auto">
          <a:xfrm>
            <a:off x="2733675" y="456748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Line 8"/>
          <p:cNvSpPr>
            <a:spLocks noChangeShapeType="1"/>
          </p:cNvSpPr>
          <p:nvPr/>
        </p:nvSpPr>
        <p:spPr bwMode="auto">
          <a:xfrm>
            <a:off x="2733675" y="471988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Rectangle 10"/>
          <p:cNvSpPr>
            <a:spLocks noChangeArrowheads="1"/>
          </p:cNvSpPr>
          <p:nvPr/>
        </p:nvSpPr>
        <p:spPr bwMode="auto">
          <a:xfrm>
            <a:off x="2114550" y="3037134"/>
            <a:ext cx="5967413" cy="457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11"/>
          <p:cNvSpPr>
            <a:spLocks noChangeArrowheads="1"/>
          </p:cNvSpPr>
          <p:nvPr/>
        </p:nvSpPr>
        <p:spPr bwMode="auto">
          <a:xfrm flipH="1" flipV="1">
            <a:off x="7286625" y="3426072"/>
            <a:ext cx="228600" cy="762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12"/>
          <p:cNvSpPr>
            <a:spLocks noChangeShapeType="1"/>
          </p:cNvSpPr>
          <p:nvPr/>
        </p:nvSpPr>
        <p:spPr bwMode="auto">
          <a:xfrm>
            <a:off x="3511550" y="2060822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Rectangle 13"/>
          <p:cNvSpPr>
            <a:spLocks noChangeArrowheads="1"/>
          </p:cNvSpPr>
          <p:nvPr/>
        </p:nvSpPr>
        <p:spPr bwMode="auto">
          <a:xfrm>
            <a:off x="3800475" y="2151309"/>
            <a:ext cx="122238" cy="892175"/>
          </a:xfrm>
          <a:prstGeom prst="rect">
            <a:avLst/>
          </a:prstGeom>
          <a:solidFill>
            <a:srgbClr val="CCFFCC">
              <a:alpha val="7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14"/>
          <p:cNvSpPr>
            <a:spLocks noChangeArrowheads="1"/>
          </p:cNvSpPr>
          <p:nvPr/>
        </p:nvSpPr>
        <p:spPr bwMode="auto">
          <a:xfrm>
            <a:off x="3808413" y="2017959"/>
            <a:ext cx="98425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Freeform 15"/>
          <p:cNvSpPr>
            <a:spLocks/>
          </p:cNvSpPr>
          <p:nvPr/>
        </p:nvSpPr>
        <p:spPr bwMode="auto">
          <a:xfrm>
            <a:off x="3509963" y="1794122"/>
            <a:ext cx="347662" cy="295275"/>
          </a:xfrm>
          <a:custGeom>
            <a:avLst/>
            <a:gdLst>
              <a:gd name="T0" fmla="*/ 2147483647 w 277"/>
              <a:gd name="T1" fmla="*/ 2147483647 h 176"/>
              <a:gd name="T2" fmla="*/ 2147483647 w 277"/>
              <a:gd name="T3" fmla="*/ 2147483647 h 176"/>
              <a:gd name="T4" fmla="*/ 2147483647 w 277"/>
              <a:gd name="T5" fmla="*/ 2147483647 h 176"/>
              <a:gd name="T6" fmla="*/ 2147483647 w 277"/>
              <a:gd name="T7" fmla="*/ 2147483647 h 176"/>
              <a:gd name="T8" fmla="*/ 0 w 277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"/>
              <a:gd name="T16" fmla="*/ 0 h 176"/>
              <a:gd name="T17" fmla="*/ 277 w 277"/>
              <a:gd name="T18" fmla="*/ 176 h 1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" h="176">
                <a:moveTo>
                  <a:pt x="277" y="125"/>
                </a:moveTo>
                <a:cubicBezTo>
                  <a:pt x="270" y="87"/>
                  <a:pt x="276" y="64"/>
                  <a:pt x="240" y="52"/>
                </a:cubicBezTo>
                <a:cubicBezTo>
                  <a:pt x="207" y="30"/>
                  <a:pt x="169" y="20"/>
                  <a:pt x="131" y="8"/>
                </a:cubicBezTo>
                <a:cubicBezTo>
                  <a:pt x="22" y="16"/>
                  <a:pt x="28" y="0"/>
                  <a:pt x="7" y="88"/>
                </a:cubicBezTo>
                <a:cubicBezTo>
                  <a:pt x="5" y="117"/>
                  <a:pt x="0" y="176"/>
                  <a:pt x="0" y="176"/>
                </a:cubicBezTo>
              </a:path>
            </a:pathLst>
          </a:cu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16"/>
          <p:cNvSpPr>
            <a:spLocks/>
          </p:cNvSpPr>
          <p:nvPr/>
        </p:nvSpPr>
        <p:spPr bwMode="auto">
          <a:xfrm>
            <a:off x="2759075" y="2125909"/>
            <a:ext cx="638175" cy="2541588"/>
          </a:xfrm>
          <a:custGeom>
            <a:avLst/>
            <a:gdLst>
              <a:gd name="T0" fmla="*/ 2147483647 w 392"/>
              <a:gd name="T1" fmla="*/ 2147483647 h 1610"/>
              <a:gd name="T2" fmla="*/ 2147483647 w 392"/>
              <a:gd name="T3" fmla="*/ 2147483647 h 1610"/>
              <a:gd name="T4" fmla="*/ 2147483647 w 392"/>
              <a:gd name="T5" fmla="*/ 2147483647 h 1610"/>
              <a:gd name="T6" fmla="*/ 2147483647 w 392"/>
              <a:gd name="T7" fmla="*/ 2147483647 h 1610"/>
              <a:gd name="T8" fmla="*/ 2147483647 w 392"/>
              <a:gd name="T9" fmla="*/ 2147483647 h 1610"/>
              <a:gd name="T10" fmla="*/ 2147483647 w 392"/>
              <a:gd name="T11" fmla="*/ 2147483647 h 1610"/>
              <a:gd name="T12" fmla="*/ 2147483647 w 392"/>
              <a:gd name="T13" fmla="*/ 2147483647 h 1610"/>
              <a:gd name="T14" fmla="*/ 2147483647 w 392"/>
              <a:gd name="T15" fmla="*/ 2147483647 h 1610"/>
              <a:gd name="T16" fmla="*/ 2147483647 w 392"/>
              <a:gd name="T17" fmla="*/ 2147483647 h 1610"/>
              <a:gd name="T18" fmla="*/ 2147483647 w 392"/>
              <a:gd name="T19" fmla="*/ 2147483647 h 1610"/>
              <a:gd name="T20" fmla="*/ 2147483647 w 392"/>
              <a:gd name="T21" fmla="*/ 2147483647 h 16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2"/>
              <a:gd name="T34" fmla="*/ 0 h 1610"/>
              <a:gd name="T35" fmla="*/ 392 w 392"/>
              <a:gd name="T36" fmla="*/ 1610 h 16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2" h="1610">
                <a:moveTo>
                  <a:pt x="392" y="6"/>
                </a:moveTo>
                <a:cubicBezTo>
                  <a:pt x="304" y="0"/>
                  <a:pt x="246" y="2"/>
                  <a:pt x="166" y="28"/>
                </a:cubicBezTo>
                <a:cubicBezTo>
                  <a:pt x="151" y="52"/>
                  <a:pt x="131" y="63"/>
                  <a:pt x="115" y="86"/>
                </a:cubicBezTo>
                <a:cubicBezTo>
                  <a:pt x="99" y="135"/>
                  <a:pt x="121" y="82"/>
                  <a:pt x="86" y="123"/>
                </a:cubicBezTo>
                <a:cubicBezTo>
                  <a:pt x="77" y="134"/>
                  <a:pt x="72" y="148"/>
                  <a:pt x="64" y="159"/>
                </a:cubicBezTo>
                <a:cubicBezTo>
                  <a:pt x="58" y="167"/>
                  <a:pt x="49" y="174"/>
                  <a:pt x="42" y="181"/>
                </a:cubicBezTo>
                <a:cubicBezTo>
                  <a:pt x="37" y="214"/>
                  <a:pt x="29" y="243"/>
                  <a:pt x="21" y="276"/>
                </a:cubicBezTo>
                <a:cubicBezTo>
                  <a:pt x="0" y="467"/>
                  <a:pt x="22" y="662"/>
                  <a:pt x="42" y="852"/>
                </a:cubicBezTo>
                <a:cubicBezTo>
                  <a:pt x="41" y="909"/>
                  <a:pt x="31" y="1374"/>
                  <a:pt x="28" y="1450"/>
                </a:cubicBezTo>
                <a:cubicBezTo>
                  <a:pt x="27" y="1477"/>
                  <a:pt x="23" y="1503"/>
                  <a:pt x="21" y="1530"/>
                </a:cubicBezTo>
                <a:cubicBezTo>
                  <a:pt x="18" y="1557"/>
                  <a:pt x="13" y="1610"/>
                  <a:pt x="13" y="1610"/>
                </a:cubicBezTo>
              </a:path>
            </a:pathLst>
          </a:cu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7" name="Picture 17" descr="MCj029344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1484559"/>
            <a:ext cx="18097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Freeform 18"/>
          <p:cNvSpPr>
            <a:spLocks/>
          </p:cNvSpPr>
          <p:nvPr/>
        </p:nvSpPr>
        <p:spPr bwMode="auto">
          <a:xfrm>
            <a:off x="2747963" y="1838572"/>
            <a:ext cx="1098550" cy="2871787"/>
          </a:xfrm>
          <a:custGeom>
            <a:avLst/>
            <a:gdLst>
              <a:gd name="T0" fmla="*/ 2147483647 w 784"/>
              <a:gd name="T1" fmla="*/ 2147483647 h 1925"/>
              <a:gd name="T2" fmla="*/ 2147483647 w 784"/>
              <a:gd name="T3" fmla="*/ 2147483647 h 1925"/>
              <a:gd name="T4" fmla="*/ 2147483647 w 784"/>
              <a:gd name="T5" fmla="*/ 0 h 1925"/>
              <a:gd name="T6" fmla="*/ 2147483647 w 784"/>
              <a:gd name="T7" fmla="*/ 2147483647 h 1925"/>
              <a:gd name="T8" fmla="*/ 2147483647 w 784"/>
              <a:gd name="T9" fmla="*/ 2147483647 h 1925"/>
              <a:gd name="T10" fmla="*/ 2147483647 w 784"/>
              <a:gd name="T11" fmla="*/ 2147483647 h 1925"/>
              <a:gd name="T12" fmla="*/ 2147483647 w 784"/>
              <a:gd name="T13" fmla="*/ 2147483647 h 1925"/>
              <a:gd name="T14" fmla="*/ 2147483647 w 784"/>
              <a:gd name="T15" fmla="*/ 2147483647 h 1925"/>
              <a:gd name="T16" fmla="*/ 2147483647 w 784"/>
              <a:gd name="T17" fmla="*/ 2147483647 h 1925"/>
              <a:gd name="T18" fmla="*/ 2147483647 w 784"/>
              <a:gd name="T19" fmla="*/ 2147483647 h 1925"/>
              <a:gd name="T20" fmla="*/ 2147483647 w 784"/>
              <a:gd name="T21" fmla="*/ 2147483647 h 1925"/>
              <a:gd name="T22" fmla="*/ 2147483647 w 784"/>
              <a:gd name="T23" fmla="*/ 2147483647 h 1925"/>
              <a:gd name="T24" fmla="*/ 2147483647 w 784"/>
              <a:gd name="T25" fmla="*/ 2147483647 h 1925"/>
              <a:gd name="T26" fmla="*/ 2147483647 w 784"/>
              <a:gd name="T27" fmla="*/ 2147483647 h 1925"/>
              <a:gd name="T28" fmla="*/ 2147483647 w 784"/>
              <a:gd name="T29" fmla="*/ 2147483647 h 1925"/>
              <a:gd name="T30" fmla="*/ 2147483647 w 784"/>
              <a:gd name="T31" fmla="*/ 2147483647 h 19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84"/>
              <a:gd name="T49" fmla="*/ 0 h 1925"/>
              <a:gd name="T50" fmla="*/ 784 w 784"/>
              <a:gd name="T51" fmla="*/ 1925 h 19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84" h="1925">
                <a:moveTo>
                  <a:pt x="784" y="183"/>
                </a:moveTo>
                <a:cubicBezTo>
                  <a:pt x="775" y="94"/>
                  <a:pt x="783" y="62"/>
                  <a:pt x="689" y="44"/>
                </a:cubicBezTo>
                <a:cubicBezTo>
                  <a:pt x="647" y="2"/>
                  <a:pt x="585" y="7"/>
                  <a:pt x="529" y="0"/>
                </a:cubicBezTo>
                <a:cubicBezTo>
                  <a:pt x="500" y="3"/>
                  <a:pt x="470" y="4"/>
                  <a:pt x="441" y="8"/>
                </a:cubicBezTo>
                <a:cubicBezTo>
                  <a:pt x="409" y="12"/>
                  <a:pt x="385" y="41"/>
                  <a:pt x="354" y="51"/>
                </a:cubicBezTo>
                <a:cubicBezTo>
                  <a:pt x="344" y="81"/>
                  <a:pt x="340" y="94"/>
                  <a:pt x="317" y="117"/>
                </a:cubicBezTo>
                <a:cubicBezTo>
                  <a:pt x="300" y="172"/>
                  <a:pt x="284" y="198"/>
                  <a:pt x="237" y="234"/>
                </a:cubicBezTo>
                <a:cubicBezTo>
                  <a:pt x="218" y="330"/>
                  <a:pt x="224" y="429"/>
                  <a:pt x="208" y="525"/>
                </a:cubicBezTo>
                <a:cubicBezTo>
                  <a:pt x="202" y="562"/>
                  <a:pt x="206" y="603"/>
                  <a:pt x="186" y="635"/>
                </a:cubicBezTo>
                <a:cubicBezTo>
                  <a:pt x="181" y="642"/>
                  <a:pt x="178" y="651"/>
                  <a:pt x="172" y="657"/>
                </a:cubicBezTo>
                <a:cubicBezTo>
                  <a:pt x="158" y="672"/>
                  <a:pt x="139" y="683"/>
                  <a:pt x="128" y="700"/>
                </a:cubicBezTo>
                <a:cubicBezTo>
                  <a:pt x="118" y="715"/>
                  <a:pt x="99" y="744"/>
                  <a:pt x="99" y="744"/>
                </a:cubicBezTo>
                <a:cubicBezTo>
                  <a:pt x="90" y="792"/>
                  <a:pt x="84" y="830"/>
                  <a:pt x="69" y="875"/>
                </a:cubicBezTo>
                <a:cubicBezTo>
                  <a:pt x="62" y="897"/>
                  <a:pt x="55" y="919"/>
                  <a:pt x="48" y="941"/>
                </a:cubicBezTo>
                <a:cubicBezTo>
                  <a:pt x="43" y="958"/>
                  <a:pt x="33" y="992"/>
                  <a:pt x="33" y="992"/>
                </a:cubicBezTo>
                <a:cubicBezTo>
                  <a:pt x="0" y="1302"/>
                  <a:pt x="33" y="1613"/>
                  <a:pt x="33" y="1925"/>
                </a:cubicBezTo>
              </a:path>
            </a:pathLst>
          </a:cu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3938588" y="2432297"/>
            <a:ext cx="10128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Argon</a:t>
            </a:r>
          </a:p>
        </p:txBody>
      </p:sp>
      <p:sp>
        <p:nvSpPr>
          <p:cNvPr id="100" name="Rectangle 20"/>
          <p:cNvSpPr>
            <a:spLocks noChangeArrowheads="1"/>
          </p:cNvSpPr>
          <p:nvPr/>
        </p:nvSpPr>
        <p:spPr bwMode="auto">
          <a:xfrm>
            <a:off x="3335338" y="2333872"/>
            <a:ext cx="215900" cy="176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>
            <a:off x="3335338" y="2479922"/>
            <a:ext cx="215900" cy="2127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3335338" y="2646609"/>
            <a:ext cx="215900" cy="2555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23"/>
          <p:cNvSpPr>
            <a:spLocks noChangeArrowheads="1"/>
          </p:cNvSpPr>
          <p:nvPr/>
        </p:nvSpPr>
        <p:spPr bwMode="auto">
          <a:xfrm>
            <a:off x="2652713" y="4454772"/>
            <a:ext cx="373062" cy="441325"/>
          </a:xfrm>
          <a:prstGeom prst="ellipse">
            <a:avLst/>
          </a:prstGeom>
          <a:gradFill rotWithShape="1">
            <a:gsLst>
              <a:gs pos="0">
                <a:schemeClr val="tx1">
                  <a:alpha val="46001"/>
                </a:schemeClr>
              </a:gs>
              <a:gs pos="100000">
                <a:schemeClr val="tx1">
                  <a:gamma/>
                  <a:shade val="7725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4" name="Oval 24"/>
          <p:cNvSpPr>
            <a:spLocks noChangeArrowheads="1"/>
          </p:cNvSpPr>
          <p:nvPr/>
        </p:nvSpPr>
        <p:spPr bwMode="auto">
          <a:xfrm>
            <a:off x="2582863" y="4413497"/>
            <a:ext cx="487362" cy="579437"/>
          </a:xfrm>
          <a:prstGeom prst="ellipse">
            <a:avLst/>
          </a:prstGeom>
          <a:gradFill rotWithShape="1">
            <a:gsLst>
              <a:gs pos="0">
                <a:schemeClr val="tx1">
                  <a:alpha val="46001"/>
                </a:schemeClr>
              </a:gs>
              <a:gs pos="100000">
                <a:schemeClr val="tx1">
                  <a:gamma/>
                  <a:shade val="7725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5" name="Oval 25"/>
          <p:cNvSpPr>
            <a:spLocks noChangeArrowheads="1"/>
          </p:cNvSpPr>
          <p:nvPr/>
        </p:nvSpPr>
        <p:spPr bwMode="auto">
          <a:xfrm>
            <a:off x="2546350" y="4329359"/>
            <a:ext cx="549275" cy="769938"/>
          </a:xfrm>
          <a:prstGeom prst="ellipse">
            <a:avLst/>
          </a:prstGeom>
          <a:gradFill rotWithShape="1">
            <a:gsLst>
              <a:gs pos="0">
                <a:schemeClr val="tx1">
                  <a:alpha val="46001"/>
                </a:schemeClr>
              </a:gs>
              <a:gs pos="100000">
                <a:schemeClr val="tx1">
                  <a:gamma/>
                  <a:shade val="7725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6" name="Text Box 26"/>
          <p:cNvSpPr txBox="1">
            <a:spLocks noChangeArrowheads="1"/>
          </p:cNvSpPr>
          <p:nvPr/>
        </p:nvSpPr>
        <p:spPr bwMode="auto">
          <a:xfrm>
            <a:off x="2109788" y="3072059"/>
            <a:ext cx="1271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Argon </a:t>
            </a:r>
            <a:br>
              <a:rPr lang="en-US" sz="1000" dirty="0"/>
            </a:br>
            <a:r>
              <a:rPr lang="en-US" sz="1000" dirty="0"/>
              <a:t>blanket </a:t>
            </a:r>
          </a:p>
        </p:txBody>
      </p:sp>
      <p:sp>
        <p:nvSpPr>
          <p:cNvPr id="107" name="Line 27"/>
          <p:cNvSpPr>
            <a:spLocks noChangeShapeType="1"/>
          </p:cNvSpPr>
          <p:nvPr/>
        </p:nvSpPr>
        <p:spPr bwMode="auto">
          <a:xfrm flipV="1">
            <a:off x="3825875" y="2051297"/>
            <a:ext cx="68263" cy="8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8" name="Line 28"/>
          <p:cNvSpPr>
            <a:spLocks noChangeShapeType="1"/>
          </p:cNvSpPr>
          <p:nvPr/>
        </p:nvSpPr>
        <p:spPr bwMode="auto">
          <a:xfrm>
            <a:off x="2957513" y="3035547"/>
            <a:ext cx="1587" cy="1760537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29"/>
          <p:cNvSpPr>
            <a:spLocks noChangeShapeType="1"/>
          </p:cNvSpPr>
          <p:nvPr/>
        </p:nvSpPr>
        <p:spPr bwMode="auto">
          <a:xfrm flipH="1">
            <a:off x="2724150" y="3116055"/>
            <a:ext cx="7938" cy="176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Line 30"/>
          <p:cNvSpPr>
            <a:spLocks noChangeShapeType="1"/>
          </p:cNvSpPr>
          <p:nvPr/>
        </p:nvSpPr>
        <p:spPr bwMode="auto">
          <a:xfrm>
            <a:off x="3389313" y="2129084"/>
            <a:ext cx="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Oval 31"/>
          <p:cNvSpPr>
            <a:spLocks noChangeArrowheads="1"/>
          </p:cNvSpPr>
          <p:nvPr/>
        </p:nvSpPr>
        <p:spPr bwMode="auto">
          <a:xfrm>
            <a:off x="2886075" y="4491284"/>
            <a:ext cx="76200" cy="76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32"/>
          <p:cNvSpPr>
            <a:spLocks noChangeArrowheads="1"/>
          </p:cNvSpPr>
          <p:nvPr/>
        </p:nvSpPr>
        <p:spPr bwMode="auto">
          <a:xfrm>
            <a:off x="2847975" y="4673847"/>
            <a:ext cx="76200" cy="76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33"/>
          <p:cNvSpPr>
            <a:spLocks noChangeArrowheads="1"/>
          </p:cNvSpPr>
          <p:nvPr/>
        </p:nvSpPr>
        <p:spPr bwMode="auto">
          <a:xfrm>
            <a:off x="2833688" y="4415084"/>
            <a:ext cx="76200" cy="76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34"/>
          <p:cNvSpPr>
            <a:spLocks noChangeArrowheads="1"/>
          </p:cNvSpPr>
          <p:nvPr/>
        </p:nvSpPr>
        <p:spPr bwMode="auto">
          <a:xfrm>
            <a:off x="2825750" y="4202359"/>
            <a:ext cx="76200" cy="76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35"/>
          <p:cNvSpPr>
            <a:spLocks noChangeArrowheads="1"/>
          </p:cNvSpPr>
          <p:nvPr/>
        </p:nvSpPr>
        <p:spPr bwMode="auto">
          <a:xfrm>
            <a:off x="2803525" y="4045197"/>
            <a:ext cx="76200" cy="76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Rectangle 36"/>
          <p:cNvSpPr>
            <a:spLocks noChangeArrowheads="1"/>
          </p:cNvSpPr>
          <p:nvPr/>
        </p:nvSpPr>
        <p:spPr bwMode="auto">
          <a:xfrm>
            <a:off x="2733675" y="3041897"/>
            <a:ext cx="228600" cy="450850"/>
          </a:xfrm>
          <a:prstGeom prst="rect">
            <a:avLst/>
          </a:prstGeom>
          <a:solidFill>
            <a:srgbClr val="CCFFCC">
              <a:alpha val="9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37"/>
          <p:cNvSpPr>
            <a:spLocks noChangeArrowheads="1"/>
          </p:cNvSpPr>
          <p:nvPr/>
        </p:nvSpPr>
        <p:spPr bwMode="auto">
          <a:xfrm>
            <a:off x="3322638" y="4826247"/>
            <a:ext cx="1760537" cy="2286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" name="Text Box 38"/>
          <p:cNvSpPr txBox="1">
            <a:spLocks noChangeArrowheads="1"/>
          </p:cNvSpPr>
          <p:nvPr/>
        </p:nvSpPr>
        <p:spPr bwMode="auto">
          <a:xfrm>
            <a:off x="3527425" y="4821484"/>
            <a:ext cx="12287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TCE DNAPL</a:t>
            </a:r>
          </a:p>
        </p:txBody>
      </p:sp>
      <p:sp>
        <p:nvSpPr>
          <p:cNvPr id="119" name="Line 39"/>
          <p:cNvSpPr>
            <a:spLocks noChangeShapeType="1"/>
          </p:cNvSpPr>
          <p:nvPr/>
        </p:nvSpPr>
        <p:spPr bwMode="auto">
          <a:xfrm>
            <a:off x="2989263" y="5531097"/>
            <a:ext cx="4152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1" name="Oval 41"/>
          <p:cNvSpPr>
            <a:spLocks noChangeArrowheads="1"/>
          </p:cNvSpPr>
          <p:nvPr/>
        </p:nvSpPr>
        <p:spPr bwMode="auto">
          <a:xfrm>
            <a:off x="2652713" y="4240459"/>
            <a:ext cx="1398587" cy="584200"/>
          </a:xfrm>
          <a:prstGeom prst="ellipse">
            <a:avLst/>
          </a:prstGeom>
          <a:solidFill>
            <a:schemeClr val="tx1">
              <a:alpha val="8117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Oval 42"/>
          <p:cNvSpPr>
            <a:spLocks noChangeArrowheads="1"/>
          </p:cNvSpPr>
          <p:nvPr/>
        </p:nvSpPr>
        <p:spPr bwMode="auto">
          <a:xfrm>
            <a:off x="2663825" y="4967534"/>
            <a:ext cx="839788" cy="103188"/>
          </a:xfrm>
          <a:prstGeom prst="ellipse">
            <a:avLst/>
          </a:prstGeom>
          <a:solidFill>
            <a:schemeClr val="tx1">
              <a:alpha val="8117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" name="Oval 43"/>
          <p:cNvSpPr>
            <a:spLocks noChangeArrowheads="1"/>
          </p:cNvSpPr>
          <p:nvPr/>
        </p:nvSpPr>
        <p:spPr bwMode="auto">
          <a:xfrm>
            <a:off x="2784475" y="4719884"/>
            <a:ext cx="954088" cy="136525"/>
          </a:xfrm>
          <a:prstGeom prst="ellipse">
            <a:avLst/>
          </a:prstGeom>
          <a:solidFill>
            <a:schemeClr val="tx1">
              <a:alpha val="8117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" name="Oval 44"/>
          <p:cNvSpPr>
            <a:spLocks noChangeArrowheads="1"/>
          </p:cNvSpPr>
          <p:nvPr/>
        </p:nvSpPr>
        <p:spPr bwMode="auto">
          <a:xfrm>
            <a:off x="2549525" y="4864347"/>
            <a:ext cx="839788" cy="103187"/>
          </a:xfrm>
          <a:prstGeom prst="ellipse">
            <a:avLst/>
          </a:prstGeom>
          <a:solidFill>
            <a:schemeClr val="tx1">
              <a:alpha val="8117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" name="Line 45"/>
          <p:cNvSpPr>
            <a:spLocks noChangeShapeType="1"/>
          </p:cNvSpPr>
          <p:nvPr/>
        </p:nvSpPr>
        <p:spPr bwMode="auto">
          <a:xfrm>
            <a:off x="5853113" y="480402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Line 46"/>
          <p:cNvSpPr>
            <a:spLocks noChangeShapeType="1"/>
          </p:cNvSpPr>
          <p:nvPr/>
        </p:nvSpPr>
        <p:spPr bwMode="auto">
          <a:xfrm>
            <a:off x="5853113" y="465162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Line 47"/>
          <p:cNvSpPr>
            <a:spLocks noChangeShapeType="1"/>
          </p:cNvSpPr>
          <p:nvPr/>
        </p:nvSpPr>
        <p:spPr bwMode="auto">
          <a:xfrm>
            <a:off x="5853113" y="457542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Line 48"/>
          <p:cNvSpPr>
            <a:spLocks noChangeShapeType="1"/>
          </p:cNvSpPr>
          <p:nvPr/>
        </p:nvSpPr>
        <p:spPr bwMode="auto">
          <a:xfrm>
            <a:off x="5853113" y="472782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/>
        </p:nvSpPr>
        <p:spPr bwMode="auto">
          <a:xfrm>
            <a:off x="6076950" y="3043484"/>
            <a:ext cx="1588" cy="1760538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Line 50"/>
          <p:cNvSpPr>
            <a:spLocks noChangeShapeType="1"/>
          </p:cNvSpPr>
          <p:nvPr/>
        </p:nvSpPr>
        <p:spPr bwMode="auto">
          <a:xfrm flipH="1">
            <a:off x="5843588" y="3040309"/>
            <a:ext cx="7937" cy="1779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51"/>
          <p:cNvSpPr>
            <a:spLocks noChangeShapeType="1"/>
          </p:cNvSpPr>
          <p:nvPr/>
        </p:nvSpPr>
        <p:spPr bwMode="auto">
          <a:xfrm>
            <a:off x="5849938" y="451509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52"/>
          <p:cNvSpPr>
            <a:spLocks noChangeShapeType="1"/>
          </p:cNvSpPr>
          <p:nvPr/>
        </p:nvSpPr>
        <p:spPr bwMode="auto">
          <a:xfrm>
            <a:off x="5849938" y="443730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Text Box 53"/>
          <p:cNvSpPr txBox="1">
            <a:spLocks noChangeArrowheads="1"/>
          </p:cNvSpPr>
          <p:nvPr/>
        </p:nvSpPr>
        <p:spPr bwMode="auto">
          <a:xfrm>
            <a:off x="6032500" y="3627684"/>
            <a:ext cx="7254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MW-2</a:t>
            </a:r>
          </a:p>
        </p:txBody>
      </p:sp>
      <p:sp>
        <p:nvSpPr>
          <p:cNvPr id="134" name="Text Box 54"/>
          <p:cNvSpPr txBox="1">
            <a:spLocks noChangeArrowheads="1"/>
          </p:cNvSpPr>
          <p:nvPr/>
        </p:nvSpPr>
        <p:spPr bwMode="auto">
          <a:xfrm>
            <a:off x="2989263" y="1387722"/>
            <a:ext cx="866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Culture Vessel</a:t>
            </a:r>
          </a:p>
        </p:txBody>
      </p:sp>
      <p:sp>
        <p:nvSpPr>
          <p:cNvPr id="135" name="Text Box 55"/>
          <p:cNvSpPr txBox="1">
            <a:spLocks noChangeArrowheads="1"/>
          </p:cNvSpPr>
          <p:nvPr/>
        </p:nvSpPr>
        <p:spPr bwMode="auto">
          <a:xfrm>
            <a:off x="3471863" y="4267447"/>
            <a:ext cx="16510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9900"/>
                </a:solidFill>
              </a:rPr>
              <a:t>Microbial Growth</a:t>
            </a:r>
          </a:p>
        </p:txBody>
      </p:sp>
      <p:sp>
        <p:nvSpPr>
          <p:cNvPr id="136" name="Rectangle 56"/>
          <p:cNvSpPr>
            <a:spLocks noChangeArrowheads="1"/>
          </p:cNvSpPr>
          <p:nvPr/>
        </p:nvSpPr>
        <p:spPr bwMode="auto">
          <a:xfrm>
            <a:off x="4570429" y="5207247"/>
            <a:ext cx="29206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37" name="Oval 57"/>
          <p:cNvSpPr>
            <a:spLocks noChangeArrowheads="1"/>
          </p:cNvSpPr>
          <p:nvPr/>
        </p:nvSpPr>
        <p:spPr bwMode="auto">
          <a:xfrm>
            <a:off x="3008313" y="4575422"/>
            <a:ext cx="4097337" cy="517525"/>
          </a:xfrm>
          <a:prstGeom prst="ellipse">
            <a:avLst/>
          </a:prstGeom>
          <a:solidFill>
            <a:schemeClr val="folHlink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" name="Oval 58"/>
          <p:cNvSpPr>
            <a:spLocks noChangeArrowheads="1"/>
          </p:cNvSpPr>
          <p:nvPr/>
        </p:nvSpPr>
        <p:spPr bwMode="auto">
          <a:xfrm>
            <a:off x="3727450" y="4783384"/>
            <a:ext cx="4143375" cy="2317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TCE Plume</a:t>
            </a:r>
          </a:p>
        </p:txBody>
      </p:sp>
      <p:sp>
        <p:nvSpPr>
          <p:cNvPr id="139" name="Text Box 59"/>
          <p:cNvSpPr txBox="1">
            <a:spLocks noChangeArrowheads="1"/>
          </p:cNvSpPr>
          <p:nvPr/>
        </p:nvSpPr>
        <p:spPr bwMode="auto">
          <a:xfrm>
            <a:off x="3081338" y="3561009"/>
            <a:ext cx="15255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Injection well</a:t>
            </a:r>
          </a:p>
        </p:txBody>
      </p:sp>
      <p:sp>
        <p:nvSpPr>
          <p:cNvPr id="140" name="Line 60"/>
          <p:cNvSpPr>
            <a:spLocks noChangeShapeType="1"/>
          </p:cNvSpPr>
          <p:nvPr/>
        </p:nvSpPr>
        <p:spPr bwMode="auto">
          <a:xfrm>
            <a:off x="4738688" y="482307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Line 61"/>
          <p:cNvSpPr>
            <a:spLocks noChangeShapeType="1"/>
          </p:cNvSpPr>
          <p:nvPr/>
        </p:nvSpPr>
        <p:spPr bwMode="auto">
          <a:xfrm>
            <a:off x="4738688" y="467067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Line 62"/>
          <p:cNvSpPr>
            <a:spLocks noChangeShapeType="1"/>
          </p:cNvSpPr>
          <p:nvPr/>
        </p:nvSpPr>
        <p:spPr bwMode="auto">
          <a:xfrm>
            <a:off x="4738688" y="459447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Line 63"/>
          <p:cNvSpPr>
            <a:spLocks noChangeShapeType="1"/>
          </p:cNvSpPr>
          <p:nvPr/>
        </p:nvSpPr>
        <p:spPr bwMode="auto">
          <a:xfrm>
            <a:off x="4738688" y="474687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Line 64"/>
          <p:cNvSpPr>
            <a:spLocks noChangeShapeType="1"/>
          </p:cNvSpPr>
          <p:nvPr/>
        </p:nvSpPr>
        <p:spPr bwMode="auto">
          <a:xfrm>
            <a:off x="4962525" y="3062534"/>
            <a:ext cx="1588" cy="1760538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Line 65"/>
          <p:cNvSpPr>
            <a:spLocks noChangeShapeType="1"/>
          </p:cNvSpPr>
          <p:nvPr/>
        </p:nvSpPr>
        <p:spPr bwMode="auto">
          <a:xfrm flipH="1">
            <a:off x="4729163" y="3059359"/>
            <a:ext cx="7937" cy="1779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Line 66"/>
          <p:cNvSpPr>
            <a:spLocks noChangeShapeType="1"/>
          </p:cNvSpPr>
          <p:nvPr/>
        </p:nvSpPr>
        <p:spPr bwMode="auto">
          <a:xfrm>
            <a:off x="4735513" y="453414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Line 67"/>
          <p:cNvSpPr>
            <a:spLocks noChangeShapeType="1"/>
          </p:cNvSpPr>
          <p:nvPr/>
        </p:nvSpPr>
        <p:spPr bwMode="auto">
          <a:xfrm>
            <a:off x="4735513" y="445635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Text Box 68"/>
          <p:cNvSpPr txBox="1">
            <a:spLocks noChangeArrowheads="1"/>
          </p:cNvSpPr>
          <p:nvPr/>
        </p:nvSpPr>
        <p:spPr bwMode="auto">
          <a:xfrm>
            <a:off x="4918075" y="3627684"/>
            <a:ext cx="7254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MW-1</a:t>
            </a:r>
          </a:p>
        </p:txBody>
      </p:sp>
      <p:sp>
        <p:nvSpPr>
          <p:cNvPr id="149" name="Oval 69"/>
          <p:cNvSpPr>
            <a:spLocks noChangeArrowheads="1"/>
          </p:cNvSpPr>
          <p:nvPr/>
        </p:nvSpPr>
        <p:spPr bwMode="auto">
          <a:xfrm>
            <a:off x="2395538" y="4154734"/>
            <a:ext cx="2732087" cy="1012825"/>
          </a:xfrm>
          <a:prstGeom prst="ellipse">
            <a:avLst/>
          </a:prstGeom>
          <a:solidFill>
            <a:schemeClr val="tx1">
              <a:alpha val="6705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" name="Oval 70"/>
          <p:cNvSpPr>
            <a:spLocks noChangeArrowheads="1"/>
          </p:cNvSpPr>
          <p:nvPr/>
        </p:nvSpPr>
        <p:spPr bwMode="auto">
          <a:xfrm>
            <a:off x="2386013" y="4116634"/>
            <a:ext cx="3951287" cy="1012825"/>
          </a:xfrm>
          <a:prstGeom prst="ellipse">
            <a:avLst/>
          </a:prstGeom>
          <a:solidFill>
            <a:schemeClr val="tx1">
              <a:alpha val="6705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Text Box 71"/>
          <p:cNvSpPr txBox="1">
            <a:spLocks noChangeArrowheads="1"/>
          </p:cNvSpPr>
          <p:nvPr/>
        </p:nvSpPr>
        <p:spPr bwMode="auto">
          <a:xfrm>
            <a:off x="4889500" y="3827709"/>
            <a:ext cx="8588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DHC-ve</a:t>
            </a:r>
          </a:p>
        </p:txBody>
      </p:sp>
      <p:sp>
        <p:nvSpPr>
          <p:cNvPr id="152" name="Text Box 72"/>
          <p:cNvSpPr txBox="1">
            <a:spLocks noChangeArrowheads="1"/>
          </p:cNvSpPr>
          <p:nvPr/>
        </p:nvSpPr>
        <p:spPr bwMode="auto">
          <a:xfrm>
            <a:off x="6118225" y="3894384"/>
            <a:ext cx="7540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DHC-ve</a:t>
            </a:r>
          </a:p>
        </p:txBody>
      </p:sp>
      <p:sp>
        <p:nvSpPr>
          <p:cNvPr id="153" name="Text Box 73"/>
          <p:cNvSpPr txBox="1">
            <a:spLocks noChangeArrowheads="1"/>
          </p:cNvSpPr>
          <p:nvPr/>
        </p:nvSpPr>
        <p:spPr bwMode="auto">
          <a:xfrm>
            <a:off x="4986338" y="3849934"/>
            <a:ext cx="781050" cy="244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FF00"/>
                </a:solidFill>
              </a:rPr>
              <a:t>DHC +ve</a:t>
            </a:r>
          </a:p>
        </p:txBody>
      </p:sp>
      <p:sp>
        <p:nvSpPr>
          <p:cNvPr id="154" name="Text Box 74"/>
          <p:cNvSpPr txBox="1">
            <a:spLocks noChangeArrowheads="1"/>
          </p:cNvSpPr>
          <p:nvPr/>
        </p:nvSpPr>
        <p:spPr bwMode="auto">
          <a:xfrm>
            <a:off x="6129338" y="3859459"/>
            <a:ext cx="781050" cy="244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FF00"/>
                </a:solidFill>
              </a:rPr>
              <a:t>DHC +ve</a:t>
            </a:r>
          </a:p>
        </p:txBody>
      </p:sp>
      <p:sp>
        <p:nvSpPr>
          <p:cNvPr id="155" name="Oval 70"/>
          <p:cNvSpPr>
            <a:spLocks noChangeArrowheads="1"/>
          </p:cNvSpPr>
          <p:nvPr/>
        </p:nvSpPr>
        <p:spPr bwMode="auto">
          <a:xfrm flipV="1">
            <a:off x="2743200" y="4300784"/>
            <a:ext cx="1152525" cy="4762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6" name="Oval 70"/>
          <p:cNvSpPr>
            <a:spLocks noChangeArrowheads="1"/>
          </p:cNvSpPr>
          <p:nvPr/>
        </p:nvSpPr>
        <p:spPr bwMode="auto">
          <a:xfrm flipV="1">
            <a:off x="2247900" y="4300784"/>
            <a:ext cx="3248025" cy="4762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2895600" y="4370634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Ethene </a:t>
            </a:r>
          </a:p>
        </p:txBody>
      </p:sp>
    </p:spTree>
    <p:extLst>
      <p:ext uri="{BB962C8B-B14F-4D97-AF65-F5344CB8AC3E}">
        <p14:creationId xmlns:p14="http://schemas.microsoft.com/office/powerpoint/2010/main" val="29128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0416 -0.2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1007 -0.204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10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0486 -0.196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8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92 L -0.00833 -0.135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68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00156 -0.126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8" grpId="0" animBg="1"/>
      <p:bldP spid="98" grpId="1" animBg="1"/>
      <p:bldP spid="98" grpId="2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21" grpId="0" animBg="1"/>
      <p:bldP spid="122" grpId="0" animBg="1"/>
      <p:bldP spid="123" grpId="0" animBg="1"/>
      <p:bldP spid="124" grpId="0" animBg="1"/>
      <p:bldP spid="135" grpId="0"/>
      <p:bldP spid="149" grpId="0" animBg="1"/>
      <p:bldP spid="150" grpId="0" animBg="1"/>
      <p:bldP spid="153" grpId="0" animBg="1"/>
      <p:bldP spid="154" grpId="0" animBg="1"/>
      <p:bldP spid="155" grpId="0" animBg="1"/>
      <p:bldP spid="156" grpId="0" animBg="1"/>
      <p:bldP spid="15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49950" y="0"/>
            <a:ext cx="8672286" cy="1190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eaLnBrk="1" latinLnBrk="0" hangingPunct="1">
              <a:spcBef>
                <a:spcPct val="0"/>
              </a:spcBef>
              <a:buNone/>
              <a:defRPr sz="3200">
                <a:solidFill>
                  <a:srgbClr val="009DD9"/>
                </a:solidFill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Minimizing Risks </a:t>
            </a:r>
            <a:r>
              <a:rPr lang="en-US" sz="2400" dirty="0"/>
              <a:t>Associated with Bioaugmentation</a:t>
            </a:r>
            <a:endParaRPr lang="en-US" sz="2400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828800" y="21336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>
              <a:latin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819400" y="1981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>
              <a:latin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90600" y="1290638"/>
            <a:ext cx="8610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b="0" i="1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b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b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b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b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69702" y="1135634"/>
            <a:ext cx="9666509" cy="50629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7472" indent="-347472" algn="l">
              <a:spcBef>
                <a:spcPts val="600"/>
              </a:spcBef>
              <a:buFont typeface="Arial" charset="0"/>
              <a:buChar char="•"/>
              <a:defRPr sz="2000" b="0">
                <a:solidFill>
                  <a:srgbClr val="003974"/>
                </a:solidFill>
              </a:defRPr>
            </a:lvl1pPr>
          </a:lstStyle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Culture source with low likelihood of pathogens </a:t>
            </a:r>
            <a:br>
              <a:rPr lang="en-US" sz="2400" dirty="0" smtClean="0"/>
            </a:br>
            <a:r>
              <a:rPr lang="en-US" sz="2400" dirty="0" smtClean="0"/>
              <a:t> (e.g., groundwater)</a:t>
            </a:r>
          </a:p>
          <a:p>
            <a:r>
              <a:rPr lang="en-US" sz="2400" dirty="0" smtClean="0"/>
              <a:t> Sterile </a:t>
            </a:r>
            <a:r>
              <a:rPr lang="en-US" sz="2400" dirty="0"/>
              <a:t>production methods-prevent pathogen introduction</a:t>
            </a:r>
          </a:p>
          <a:p>
            <a:r>
              <a:rPr lang="en-US" sz="2400" dirty="0"/>
              <a:t> Contained </a:t>
            </a:r>
            <a:r>
              <a:rPr lang="en-US" sz="2400" dirty="0" smtClean="0"/>
              <a:t>growth and application </a:t>
            </a:r>
            <a:r>
              <a:rPr lang="en-US" sz="2400" dirty="0"/>
              <a:t>process  </a:t>
            </a:r>
          </a:p>
          <a:p>
            <a:r>
              <a:rPr lang="en-US" sz="2400" dirty="0"/>
              <a:t> Knowledge of effective antibiotics in </a:t>
            </a:r>
            <a:r>
              <a:rPr lang="en-US" sz="2400" dirty="0" smtClean="0"/>
              <a:t>rare case </a:t>
            </a:r>
            <a:r>
              <a:rPr lang="en-US" sz="2400" dirty="0"/>
              <a:t>of </a:t>
            </a:r>
            <a:br>
              <a:rPr lang="en-US" sz="2400" dirty="0"/>
            </a:br>
            <a:r>
              <a:rPr lang="en-US" sz="2400" dirty="0" smtClean="0"/>
              <a:t> human exposure </a:t>
            </a:r>
            <a:endParaRPr lang="en-US" sz="2400" dirty="0"/>
          </a:p>
          <a:p>
            <a:r>
              <a:rPr lang="en-US" sz="2400" dirty="0"/>
              <a:t> Periodic </a:t>
            </a:r>
            <a:r>
              <a:rPr lang="en-US" sz="2400" dirty="0" smtClean="0"/>
              <a:t>pathogen </a:t>
            </a:r>
            <a:r>
              <a:rPr lang="en-US" sz="2400" dirty="0"/>
              <a:t>screening of product/seed cultures </a:t>
            </a:r>
          </a:p>
          <a:p>
            <a:r>
              <a:rPr lang="en-US" sz="2400" dirty="0"/>
              <a:t> Normal drinking water treatment prior to consumption of 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treated </a:t>
            </a:r>
            <a:r>
              <a:rPr lang="en-US" sz="2400" dirty="0"/>
              <a:t>groundwater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97243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9"/>
          <p:cNvSpPr txBox="1">
            <a:spLocks/>
          </p:cNvSpPr>
          <p:nvPr/>
        </p:nvSpPr>
        <p:spPr bwMode="auto">
          <a:xfrm>
            <a:off x="5816600" y="265113"/>
            <a:ext cx="31099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latin typeface="Myriad Pro" pitchFamily="34" charset="0"/>
              </a:rPr>
              <a:t>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097" y="202019"/>
            <a:ext cx="8633637" cy="653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348740" y="457200"/>
            <a:ext cx="73152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009DD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16127" r="17243" b="15885"/>
          <a:stretch/>
        </p:blipFill>
        <p:spPr>
          <a:xfrm flipH="1">
            <a:off x="5695949" y="5820689"/>
            <a:ext cx="3265785" cy="942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7" y="457200"/>
            <a:ext cx="536901" cy="536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78" b="-10919"/>
          <a:stretch/>
        </p:blipFill>
        <p:spPr>
          <a:xfrm>
            <a:off x="629777" y="6283630"/>
            <a:ext cx="1715390" cy="4183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74092" y="2584873"/>
            <a:ext cx="4018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  <a:t>For more information</a:t>
            </a:r>
          </a:p>
          <a:p>
            <a:pPr algn="ctr"/>
            <a:r>
              <a:rPr lang="en-US" sz="2000" b="0" dirty="0" smtClean="0">
                <a:solidFill>
                  <a:srgbClr val="009DDC"/>
                </a:solidFill>
                <a:latin typeface="Arial" pitchFamily="34" charset="0"/>
                <a:cs typeface="Arial" pitchFamily="34" charset="0"/>
              </a:rPr>
              <a:t>siremlab.com </a:t>
            </a:r>
          </a:p>
          <a:p>
            <a:pPr algn="ctr"/>
            <a:r>
              <a:rPr lang="en-US" sz="20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  <a:t>1-866-251-1747</a:t>
            </a:r>
            <a:br>
              <a:rPr lang="en-US" sz="20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</a:br>
            <a:endParaRPr lang="en-US" sz="2000" dirty="0" smtClean="0">
              <a:solidFill>
                <a:srgbClr val="002D5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9573" y="4004807"/>
            <a:ext cx="734089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-Phil </a:t>
            </a:r>
            <a:r>
              <a:rPr lang="en-US" sz="2000" dirty="0"/>
              <a:t>Dennis, ext. 238 </a:t>
            </a:r>
            <a:r>
              <a:rPr lang="en-US" sz="2000" dirty="0" smtClean="0">
                <a:hlinkClick r:id="rId6"/>
              </a:rPr>
              <a:t>pdennis@siremlab.com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-Sandra </a:t>
            </a:r>
            <a:r>
              <a:rPr lang="en-US" sz="2000" dirty="0"/>
              <a:t>Dworatzek, ext. 236 </a:t>
            </a:r>
            <a:r>
              <a:rPr lang="en-US" sz="2000" dirty="0" smtClean="0">
                <a:hlinkClick r:id="rId7"/>
              </a:rPr>
              <a:t>sdworatzek@siremlab.com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-Jeff </a:t>
            </a:r>
            <a:r>
              <a:rPr lang="en-US" sz="2000" dirty="0"/>
              <a:t>Roberts, ext. 228 </a:t>
            </a:r>
            <a:r>
              <a:rPr lang="en-US" sz="2000" dirty="0" smtClean="0">
                <a:hlinkClick r:id="rId8"/>
              </a:rPr>
              <a:t>jroberts@siremlab.com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ctr" eaLnBrk="0" hangingPunct="0"/>
            <a:r>
              <a:rPr lang="en-US" sz="2000" dirty="0" smtClean="0"/>
              <a:t> </a:t>
            </a:r>
            <a:endParaRPr lang="en-US" sz="2000" dirty="0"/>
          </a:p>
          <a:p>
            <a:pPr algn="ctr" eaLnBrk="0" hangingPunct="0"/>
            <a:endParaRPr lang="en-US" sz="2000" dirty="0" smtClean="0"/>
          </a:p>
          <a:p>
            <a:pPr algn="ctr" eaLnBrk="0" hangingPunct="0"/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19" y="1393258"/>
            <a:ext cx="4746662" cy="10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DD9"/>
                </a:solidFill>
              </a:rPr>
              <a:t>Bioaugmentation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90977" y="1583168"/>
            <a:ext cx="407227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880" indent="-182880" algn="l" eaLnBrk="0" hangingPunct="0"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rgbClr val="003974"/>
                </a:solidFill>
              </a:rPr>
              <a:t>Bioaugmentation</a:t>
            </a:r>
            <a:r>
              <a:rPr lang="en-US" sz="2200" b="1" dirty="0" smtClean="0">
                <a:solidFill>
                  <a:srgbClr val="003974"/>
                </a:solidFill>
              </a:rPr>
              <a:t>:</a:t>
            </a:r>
            <a:br>
              <a:rPr lang="en-US" sz="2200" b="1" dirty="0" smtClean="0">
                <a:solidFill>
                  <a:srgbClr val="003974"/>
                </a:solidFill>
              </a:rPr>
            </a:br>
            <a:r>
              <a:rPr lang="en-US" sz="2200" b="0" dirty="0" smtClean="0">
                <a:solidFill>
                  <a:srgbClr val="003974"/>
                </a:solidFill>
              </a:rPr>
              <a:t>the </a:t>
            </a:r>
            <a:r>
              <a:rPr lang="en-US" sz="2200" b="0" dirty="0">
                <a:solidFill>
                  <a:srgbClr val="003974"/>
                </a:solidFill>
              </a:rPr>
              <a:t>addition of beneficial microorganisms </a:t>
            </a:r>
            <a:r>
              <a:rPr lang="en-US" sz="2200" b="0" dirty="0" smtClean="0">
                <a:solidFill>
                  <a:srgbClr val="003974"/>
                </a:solidFill>
              </a:rPr>
              <a:t>to improve </a:t>
            </a:r>
            <a:r>
              <a:rPr lang="en-US" sz="2200" b="0" dirty="0">
                <a:solidFill>
                  <a:srgbClr val="003974"/>
                </a:solidFill>
              </a:rPr>
              <a:t>the rate or extent of biodegradation </a:t>
            </a:r>
            <a:endParaRPr lang="en-US" sz="2200" b="0" dirty="0" smtClean="0">
              <a:solidFill>
                <a:srgbClr val="003974"/>
              </a:solidFill>
            </a:endParaRPr>
          </a:p>
          <a:p>
            <a:pPr marL="182880" indent="-182880" algn="l">
              <a:buFont typeface="Arial" pitchFamily="34" charset="0"/>
              <a:buChar char="•"/>
            </a:pPr>
            <a:r>
              <a:rPr lang="en-US" sz="2200" dirty="0">
                <a:solidFill>
                  <a:srgbClr val="003974"/>
                </a:solidFill>
              </a:rPr>
              <a:t>KB-1</a:t>
            </a:r>
            <a:r>
              <a:rPr lang="en-US" sz="2200" baseline="30000" dirty="0">
                <a:solidFill>
                  <a:srgbClr val="003974"/>
                </a:solidFill>
              </a:rPr>
              <a:t>®</a:t>
            </a:r>
            <a:r>
              <a:rPr lang="en-US" sz="2200" dirty="0">
                <a:solidFill>
                  <a:srgbClr val="003974"/>
                </a:solidFill>
              </a:rPr>
              <a:t> and KB-1</a:t>
            </a:r>
            <a:r>
              <a:rPr lang="en-US" sz="2200" baseline="30000" dirty="0">
                <a:solidFill>
                  <a:srgbClr val="003974"/>
                </a:solidFill>
              </a:rPr>
              <a:t>®</a:t>
            </a:r>
            <a:r>
              <a:rPr lang="en-US" sz="2200" dirty="0">
                <a:solidFill>
                  <a:srgbClr val="003974"/>
                </a:solidFill>
              </a:rPr>
              <a:t> Plus: </a:t>
            </a:r>
            <a:r>
              <a:rPr lang="en-US" sz="2200" b="0" dirty="0">
                <a:solidFill>
                  <a:srgbClr val="003974"/>
                </a:solidFill>
              </a:rPr>
              <a:t>commercial Dhc and Dhb cultures used to introduce beneficial organisms to sites where they are absent or the wrong type</a:t>
            </a:r>
          </a:p>
          <a:p>
            <a:pPr eaLnBrk="0" hangingPunct="0"/>
            <a:endParaRPr lang="en-US" sz="2600" b="0" dirty="0">
              <a:solidFill>
                <a:srgbClr val="003974"/>
              </a:solidFill>
            </a:endParaRPr>
          </a:p>
        </p:txBody>
      </p:sp>
      <p:pic>
        <p:nvPicPr>
          <p:cNvPr id="5" name="Picture 8" descr="KB-1 Injection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74" y="1722476"/>
            <a:ext cx="3995192" cy="299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78469" y="4751409"/>
            <a:ext cx="4124346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95A0A9"/>
                </a:solidFill>
              </a:rPr>
              <a:t> Injection of </a:t>
            </a:r>
            <a:r>
              <a:rPr lang="en-US" sz="1400" dirty="0" smtClean="0">
                <a:solidFill>
                  <a:srgbClr val="95A0A9"/>
                </a:solidFill>
              </a:rPr>
              <a:t>KB-1</a:t>
            </a:r>
            <a:r>
              <a:rPr lang="en-US" sz="1400" baseline="30000" dirty="0" smtClean="0">
                <a:solidFill>
                  <a:srgbClr val="95A0A9"/>
                </a:solidFill>
              </a:rPr>
              <a:t>® </a:t>
            </a:r>
            <a:r>
              <a:rPr lang="en-US" sz="1400" dirty="0">
                <a:solidFill>
                  <a:srgbClr val="95A0A9"/>
                </a:solidFill>
              </a:rPr>
              <a:t>at a site in Florida </a:t>
            </a:r>
          </a:p>
        </p:txBody>
      </p:sp>
    </p:spTree>
    <p:extLst>
      <p:ext uri="{BB962C8B-B14F-4D97-AF65-F5344CB8AC3E}">
        <p14:creationId xmlns:p14="http://schemas.microsoft.com/office/powerpoint/2010/main" val="40625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10" y="602855"/>
            <a:ext cx="7315200" cy="628650"/>
          </a:xfrm>
        </p:spPr>
        <p:txBody>
          <a:bodyPr/>
          <a:lstStyle/>
          <a:p>
            <a:r>
              <a:rPr lang="en-US" dirty="0">
                <a:solidFill>
                  <a:srgbClr val="009DD9"/>
                </a:solidFill>
              </a:rPr>
              <a:t>SiREM Bioaugmentation Cultures </a:t>
            </a:r>
            <a:br>
              <a:rPr lang="en-US" dirty="0">
                <a:solidFill>
                  <a:srgbClr val="009DD9"/>
                </a:solidFill>
              </a:rPr>
            </a:br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-971550" y="6954158"/>
            <a:ext cx="1066800" cy="9144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42930" y="1519132"/>
            <a:ext cx="5613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3974"/>
                </a:solidFill>
              </a:rPr>
              <a:t>Chlorinated Ethenes (PCE, TCE, </a:t>
            </a:r>
            <a:r>
              <a:rPr lang="en-US" sz="2000" b="0" dirty="0" err="1" smtClean="0">
                <a:solidFill>
                  <a:srgbClr val="003974"/>
                </a:solidFill>
              </a:rPr>
              <a:t>cDCE</a:t>
            </a:r>
            <a:r>
              <a:rPr lang="en-US" sz="2000" b="0" dirty="0" smtClean="0">
                <a:solidFill>
                  <a:srgbClr val="003974"/>
                </a:solidFill>
              </a:rPr>
              <a:t/>
            </a:r>
            <a:br>
              <a:rPr lang="en-US" sz="2000" b="0" dirty="0" smtClean="0">
                <a:solidFill>
                  <a:srgbClr val="003974"/>
                </a:solidFill>
              </a:rPr>
            </a:br>
            <a:r>
              <a:rPr lang="en-US" sz="2000" b="0" dirty="0" smtClean="0">
                <a:solidFill>
                  <a:srgbClr val="003974"/>
                </a:solidFill>
              </a:rPr>
              <a:t>and VC) degrading culture + 1,2-DCA </a:t>
            </a:r>
            <a:br>
              <a:rPr lang="en-US" sz="2000" b="0" dirty="0" smtClean="0">
                <a:solidFill>
                  <a:srgbClr val="003974"/>
                </a:solidFill>
              </a:rPr>
            </a:br>
            <a:r>
              <a:rPr lang="en-US" sz="2000" dirty="0" smtClean="0">
                <a:solidFill>
                  <a:srgbClr val="003974"/>
                </a:solidFill>
              </a:rPr>
              <a:t>Primarily </a:t>
            </a:r>
            <a:r>
              <a:rPr lang="en-US" sz="2000" i="1" dirty="0" smtClean="0">
                <a:solidFill>
                  <a:srgbClr val="003974"/>
                </a:solidFill>
              </a:rPr>
              <a:t>Dehalococcoides </a:t>
            </a:r>
            <a:endParaRPr lang="en-US" sz="2000" i="1" dirty="0">
              <a:solidFill>
                <a:srgbClr val="00397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0526" y="2915069"/>
            <a:ext cx="64007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3974"/>
                </a:solidFill>
              </a:rPr>
              <a:t>Custom </a:t>
            </a:r>
            <a:r>
              <a:rPr lang="en-US" sz="2000" dirty="0">
                <a:solidFill>
                  <a:srgbClr val="003974"/>
                </a:solidFill>
              </a:rPr>
              <a:t>blended </a:t>
            </a:r>
            <a:r>
              <a:rPr lang="en-US" sz="2000" dirty="0" smtClean="0">
                <a:solidFill>
                  <a:srgbClr val="003974"/>
                </a:solidFill>
              </a:rPr>
              <a:t>cultures, degrade; </a:t>
            </a:r>
            <a:endParaRPr lang="en-US" sz="2000" dirty="0">
              <a:solidFill>
                <a:srgbClr val="003974"/>
              </a:solidFill>
            </a:endParaRPr>
          </a:p>
          <a:p>
            <a:pPr marL="800100" lvl="1" indent="-342900"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000" b="0" dirty="0">
                <a:solidFill>
                  <a:srgbClr val="003974"/>
                </a:solidFill>
              </a:rPr>
              <a:t>Chlorinated Ethanes (</a:t>
            </a:r>
            <a:r>
              <a:rPr lang="en-US" sz="2000" b="0" dirty="0" err="1">
                <a:solidFill>
                  <a:srgbClr val="003974"/>
                </a:solidFill>
              </a:rPr>
              <a:t>tetrachloroethane</a:t>
            </a:r>
            <a:r>
              <a:rPr lang="en-US" sz="2000" b="0" dirty="0" smtClean="0">
                <a:solidFill>
                  <a:srgbClr val="003974"/>
                </a:solidFill>
              </a:rPr>
              <a:t>,</a:t>
            </a:r>
            <a:br>
              <a:rPr lang="en-US" sz="2000" b="0" dirty="0" smtClean="0">
                <a:solidFill>
                  <a:srgbClr val="003974"/>
                </a:solidFill>
              </a:rPr>
            </a:br>
            <a:r>
              <a:rPr lang="en-US" sz="2000" b="0" dirty="0" smtClean="0">
                <a:solidFill>
                  <a:srgbClr val="003974"/>
                </a:solidFill>
              </a:rPr>
              <a:t>1,1,2-TCA </a:t>
            </a:r>
            <a:r>
              <a:rPr lang="en-US" sz="2000" b="0" dirty="0">
                <a:solidFill>
                  <a:srgbClr val="003974"/>
                </a:solidFill>
              </a:rPr>
              <a:t>and </a:t>
            </a:r>
            <a:r>
              <a:rPr lang="en-US" sz="2000" b="0" dirty="0" smtClean="0">
                <a:solidFill>
                  <a:srgbClr val="003974"/>
                </a:solidFill>
              </a:rPr>
              <a:t>1,1,1-TCA, 1,1-DCA)</a:t>
            </a:r>
            <a:endParaRPr lang="en-US" sz="2000" b="0" dirty="0">
              <a:solidFill>
                <a:srgbClr val="003974"/>
              </a:solidFill>
            </a:endParaRPr>
          </a:p>
          <a:p>
            <a:pPr marL="800100" lvl="1" indent="-342900"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000" b="0" dirty="0">
                <a:solidFill>
                  <a:srgbClr val="003974"/>
                </a:solidFill>
              </a:rPr>
              <a:t>Chlorinated Methanes (</a:t>
            </a:r>
            <a:r>
              <a:rPr lang="en-US" sz="2000" b="0" dirty="0" smtClean="0">
                <a:solidFill>
                  <a:srgbClr val="003974"/>
                </a:solidFill>
              </a:rPr>
              <a:t>CT/CF/DCM) </a:t>
            </a:r>
            <a:endParaRPr lang="en-US" sz="2000" b="0" dirty="0">
              <a:solidFill>
                <a:srgbClr val="003974"/>
              </a:solidFill>
            </a:endParaRPr>
          </a:p>
          <a:p>
            <a:pPr marL="342900" indent="-342900" algn="l">
              <a:spcBef>
                <a:spcPts val="800"/>
              </a:spcBef>
            </a:pPr>
            <a:r>
              <a:rPr lang="en-US" sz="2000" dirty="0" smtClean="0">
                <a:solidFill>
                  <a:srgbClr val="003974"/>
                </a:solidFill>
              </a:rPr>
              <a:t>       Primarily </a:t>
            </a:r>
            <a:r>
              <a:rPr lang="en-US" sz="2000" i="1" dirty="0" err="1">
                <a:solidFill>
                  <a:srgbClr val="003974"/>
                </a:solidFill>
              </a:rPr>
              <a:t>Dehalobacter</a:t>
            </a:r>
            <a:r>
              <a:rPr lang="en-US" sz="2000" i="1" dirty="0">
                <a:solidFill>
                  <a:srgbClr val="003974"/>
                </a:solidFill>
              </a:rPr>
              <a:t> </a:t>
            </a:r>
            <a:r>
              <a:rPr lang="en-US" sz="2000" i="1" dirty="0" smtClean="0">
                <a:solidFill>
                  <a:srgbClr val="003974"/>
                </a:solidFill>
              </a:rPr>
              <a:t>and  </a:t>
            </a:r>
            <a:br>
              <a:rPr lang="en-US" sz="2000" i="1" dirty="0" smtClean="0">
                <a:solidFill>
                  <a:srgbClr val="003974"/>
                </a:solidFill>
              </a:rPr>
            </a:br>
            <a:r>
              <a:rPr lang="en-US" sz="2000" i="1" dirty="0" smtClean="0">
                <a:solidFill>
                  <a:srgbClr val="003974"/>
                </a:solidFill>
              </a:rPr>
              <a:t>  Dehalogenimonas </a:t>
            </a:r>
            <a:endParaRPr lang="en-US" sz="2000" i="1" dirty="0">
              <a:solidFill>
                <a:srgbClr val="003974"/>
              </a:solidFill>
            </a:endParaRPr>
          </a:p>
          <a:p>
            <a:endParaRPr lang="en-US" sz="2000" dirty="0">
              <a:solidFill>
                <a:srgbClr val="00397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1" y="1661263"/>
            <a:ext cx="2244747" cy="1007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7" y="3400705"/>
            <a:ext cx="3080558" cy="10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8740" y="531625"/>
            <a:ext cx="7795260" cy="99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9DD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000" b="0" dirty="0" err="1" smtClean="0"/>
              <a:t>SiREM</a:t>
            </a:r>
            <a:r>
              <a:rPr lang="en-US" sz="3000" b="0" dirty="0" smtClean="0"/>
              <a:t> </a:t>
            </a:r>
            <a:r>
              <a:rPr lang="en-US" sz="3000" b="0" dirty="0" smtClean="0"/>
              <a:t>Bioaugmentation: Safe/Dependable/Approved/Guaranteed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51" y="1534610"/>
            <a:ext cx="702811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l">
              <a:spcBef>
                <a:spcPts val="600"/>
              </a:spcBef>
              <a:buFont typeface="Arial" charset="0"/>
              <a:buChar char="•"/>
            </a:pPr>
            <a:r>
              <a:rPr lang="en-US" sz="2000" b="0" dirty="0">
                <a:solidFill>
                  <a:srgbClr val="003974"/>
                </a:solidFill>
              </a:rPr>
              <a:t>SiREM cultures are proven performers used for over 10 years at more sites </a:t>
            </a:r>
            <a:r>
              <a:rPr lang="en-US" sz="2000" b="0" dirty="0" smtClean="0">
                <a:solidFill>
                  <a:srgbClr val="003974"/>
                </a:solidFill>
              </a:rPr>
              <a:t>than </a:t>
            </a:r>
            <a:r>
              <a:rPr lang="en-US" sz="2000" b="0" dirty="0">
                <a:solidFill>
                  <a:srgbClr val="003974"/>
                </a:solidFill>
              </a:rPr>
              <a:t>any other </a:t>
            </a:r>
            <a:r>
              <a:rPr lang="en-US" sz="2000" b="0" dirty="0" smtClean="0">
                <a:solidFill>
                  <a:srgbClr val="003974"/>
                </a:solidFill>
              </a:rPr>
              <a:t>cultures</a:t>
            </a:r>
            <a:br>
              <a:rPr lang="en-US" sz="2000" b="0" dirty="0" smtClean="0">
                <a:solidFill>
                  <a:srgbClr val="003974"/>
                </a:solidFill>
              </a:rPr>
            </a:br>
            <a:endParaRPr lang="en-US" sz="2000" b="0" dirty="0" smtClean="0">
              <a:solidFill>
                <a:srgbClr val="003974"/>
              </a:solidFill>
            </a:endParaRPr>
          </a:p>
          <a:p>
            <a:pPr marL="347472" indent="-347472" algn="l">
              <a:spcBef>
                <a:spcPts val="600"/>
              </a:spcBef>
              <a:buFont typeface="Arial" charset="0"/>
              <a:buChar char="•"/>
            </a:pPr>
            <a:r>
              <a:rPr lang="en-US" sz="2000" b="0" dirty="0" smtClean="0">
                <a:solidFill>
                  <a:srgbClr val="003974"/>
                </a:solidFill>
              </a:rPr>
              <a:t>Regulatory </a:t>
            </a:r>
            <a:r>
              <a:rPr lang="en-US" sz="2000" b="0" dirty="0">
                <a:solidFill>
                  <a:srgbClr val="003974"/>
                </a:solidFill>
              </a:rPr>
              <a:t>approval obtained in many jurisdictions </a:t>
            </a:r>
            <a:r>
              <a:rPr lang="en-US" sz="2000" b="0" dirty="0" smtClean="0">
                <a:solidFill>
                  <a:srgbClr val="003974"/>
                </a:solidFill>
              </a:rPr>
              <a:t>  based </a:t>
            </a:r>
            <a:r>
              <a:rPr lang="en-US" sz="2000" b="0" dirty="0">
                <a:solidFill>
                  <a:srgbClr val="003974"/>
                </a:solidFill>
              </a:rPr>
              <a:t>on excellent </a:t>
            </a:r>
            <a:r>
              <a:rPr lang="en-US" sz="2000" b="0" dirty="0" smtClean="0">
                <a:solidFill>
                  <a:srgbClr val="003974"/>
                </a:solidFill>
              </a:rPr>
              <a:t>quality </a:t>
            </a:r>
            <a:r>
              <a:rPr lang="en-US" sz="2000" b="0" dirty="0">
                <a:solidFill>
                  <a:srgbClr val="003974"/>
                </a:solidFill>
              </a:rPr>
              <a:t>control and extensive culture </a:t>
            </a:r>
            <a:r>
              <a:rPr lang="en-US" sz="2000" b="0" dirty="0" smtClean="0">
                <a:solidFill>
                  <a:srgbClr val="003974"/>
                </a:solidFill>
              </a:rPr>
              <a:t>characterization</a:t>
            </a:r>
            <a:endParaRPr lang="en-US" sz="2000" b="0" dirty="0">
              <a:solidFill>
                <a:srgbClr val="003974"/>
              </a:solidFill>
            </a:endParaRPr>
          </a:p>
          <a:p>
            <a:pPr marL="347472" indent="-347472" algn="l">
              <a:spcBef>
                <a:spcPts val="1200"/>
              </a:spcBef>
              <a:buFont typeface="Arial" charset="0"/>
              <a:buChar char="•"/>
            </a:pPr>
            <a:r>
              <a:rPr lang="en-US" sz="2000" b="0" dirty="0">
                <a:solidFill>
                  <a:srgbClr val="003974"/>
                </a:solidFill>
              </a:rPr>
              <a:t>D</a:t>
            </a:r>
            <a:r>
              <a:rPr lang="en-US" sz="2000" b="0" dirty="0" smtClean="0">
                <a:solidFill>
                  <a:srgbClr val="003974"/>
                </a:solidFill>
              </a:rPr>
              <a:t>elivered </a:t>
            </a:r>
            <a:r>
              <a:rPr lang="en-US" sz="2000" b="0" dirty="0">
                <a:solidFill>
                  <a:srgbClr val="003974"/>
                </a:solidFill>
              </a:rPr>
              <a:t>in high quality stainless steel pressure vessels </a:t>
            </a:r>
            <a:endParaRPr lang="en-US" sz="2000" b="0" dirty="0" smtClean="0">
              <a:solidFill>
                <a:srgbClr val="003974"/>
              </a:solidFill>
            </a:endParaRPr>
          </a:p>
          <a:p>
            <a:pPr marL="347472" indent="-347472" algn="l">
              <a:spcBef>
                <a:spcPts val="1200"/>
              </a:spcBef>
              <a:buFont typeface="Arial" charset="0"/>
              <a:buChar char="•"/>
            </a:pPr>
            <a:r>
              <a:rPr lang="en-US" sz="2000" b="0" dirty="0" err="1" smtClean="0">
                <a:solidFill>
                  <a:srgbClr val="003974"/>
                </a:solidFill>
              </a:rPr>
              <a:t>SiREM</a:t>
            </a:r>
            <a:r>
              <a:rPr lang="en-US" sz="2000" b="0" dirty="0" smtClean="0">
                <a:solidFill>
                  <a:srgbClr val="003974"/>
                </a:solidFill>
              </a:rPr>
              <a:t> </a:t>
            </a:r>
            <a:r>
              <a:rPr lang="en-US" sz="2000" b="0" dirty="0" smtClean="0">
                <a:solidFill>
                  <a:srgbClr val="003974"/>
                </a:solidFill>
              </a:rPr>
              <a:t>has </a:t>
            </a:r>
            <a:r>
              <a:rPr lang="en-US" sz="2000" b="0" dirty="0">
                <a:solidFill>
                  <a:srgbClr val="003974"/>
                </a:solidFill>
              </a:rPr>
              <a:t>the only </a:t>
            </a:r>
            <a:r>
              <a:rPr lang="en-US" sz="2000" b="0" dirty="0" smtClean="0">
                <a:solidFill>
                  <a:srgbClr val="003974"/>
                </a:solidFill>
              </a:rPr>
              <a:t>cultures with performance guarantees</a:t>
            </a:r>
            <a:endParaRPr lang="en-US" sz="2000" b="0" dirty="0">
              <a:solidFill>
                <a:srgbClr val="003974"/>
              </a:solidFill>
            </a:endParaRPr>
          </a:p>
          <a:p>
            <a:pPr marL="347472" indent="-347472" algn="l">
              <a:spcBef>
                <a:spcPts val="1200"/>
              </a:spcBef>
              <a:buFont typeface="Arial" charset="0"/>
              <a:buChar char="•"/>
            </a:pPr>
            <a:r>
              <a:rPr lang="en-US" sz="2000" b="0" dirty="0">
                <a:solidFill>
                  <a:srgbClr val="003974"/>
                </a:solidFill>
              </a:rPr>
              <a:t>High level of technical support through the planning, injection and </a:t>
            </a:r>
            <a:r>
              <a:rPr lang="en-US" sz="2000" b="0" dirty="0" smtClean="0">
                <a:solidFill>
                  <a:srgbClr val="003974"/>
                </a:solidFill>
              </a:rPr>
              <a:t>data </a:t>
            </a:r>
            <a:r>
              <a:rPr lang="en-US" sz="2000" b="0" dirty="0">
                <a:solidFill>
                  <a:srgbClr val="003974"/>
                </a:solidFill>
              </a:rPr>
              <a:t>analysis stages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10" y="1908541"/>
            <a:ext cx="2221858" cy="35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447800" y="1905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3200" b="0">
              <a:solidFill>
                <a:schemeClr val="accent2"/>
              </a:solidFill>
              <a:latin typeface="Times" charset="0"/>
            </a:endParaRPr>
          </a:p>
          <a:p>
            <a:pPr eaLnBrk="0" hangingPunct="0"/>
            <a:endParaRPr lang="en-US" sz="3200" b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575492" name="Text Box 4"/>
          <p:cNvSpPr txBox="1">
            <a:spLocks noChangeArrowheads="1"/>
          </p:cNvSpPr>
          <p:nvPr/>
        </p:nvSpPr>
        <p:spPr bwMode="auto">
          <a:xfrm>
            <a:off x="304800" y="517525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 eaLnBrk="0" hangingPunct="0">
              <a:defRPr/>
            </a:pPr>
            <a:endParaRPr lang="en-US" sz="3200" b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algn="ctr" eaLnBrk="0" hangingPunct="0">
              <a:defRPr/>
            </a:pPr>
            <a:endParaRPr lang="en-US" sz="3200" b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843799" y="330083"/>
            <a:ext cx="8839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defTabSz="914400" eaLnBrk="1" latinLnBrk="0" hangingPunct="1">
              <a:spcBef>
                <a:spcPct val="0"/>
              </a:spcBef>
              <a:buNone/>
              <a:defRPr sz="3200">
                <a:solidFill>
                  <a:srgbClr val="009DD9"/>
                </a:solidFill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KB-1® </a:t>
            </a:r>
            <a:r>
              <a:rPr lang="en-US" dirty="0"/>
              <a:t>(101) 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92764" y="1312027"/>
            <a:ext cx="61896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l">
              <a:buFont typeface="Arial" pitchFamily="34" charset="0"/>
              <a:buChar char="•"/>
              <a:defRPr sz="2000" b="0">
                <a:solidFill>
                  <a:srgbClr val="003974"/>
                </a:solidFill>
              </a:defRPr>
            </a:lvl1pPr>
          </a:lstStyle>
          <a:p>
            <a:r>
              <a:rPr lang="en-US" dirty="0"/>
              <a:t>Anaerobic </a:t>
            </a:r>
            <a:r>
              <a:rPr lang="en-US" dirty="0"/>
              <a:t> liquid bioaugmentation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culture enriched </a:t>
            </a:r>
            <a:r>
              <a:rPr lang="en-US" dirty="0"/>
              <a:t>from </a:t>
            </a:r>
            <a:r>
              <a:rPr lang="en-US" dirty="0" smtClean="0"/>
              <a:t>Ontario, Canada TCE </a:t>
            </a:r>
            <a:r>
              <a:rPr lang="en-US" dirty="0"/>
              <a:t>site 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Contains &gt; 100 </a:t>
            </a:r>
            <a:r>
              <a:rPr lang="en-US" dirty="0"/>
              <a:t>billion </a:t>
            </a:r>
            <a:r>
              <a:rPr lang="en-US" dirty="0"/>
              <a:t>Dhc/Liter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addition to Dhc </a:t>
            </a:r>
            <a:r>
              <a:rPr lang="en-US" dirty="0" smtClean="0"/>
              <a:t>~30 other identified  </a:t>
            </a:r>
            <a:r>
              <a:rPr lang="en-US" dirty="0"/>
              <a:t>microorganisms =microbial consortium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 genetically </a:t>
            </a:r>
            <a:r>
              <a:rPr lang="en-US" dirty="0"/>
              <a:t>engineered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Pathogen </a:t>
            </a:r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69641" name="Picture 9" descr="MVC-012F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 r="25315"/>
          <a:stretch>
            <a:fillRect/>
          </a:stretch>
        </p:blipFill>
        <p:spPr bwMode="auto">
          <a:xfrm>
            <a:off x="6217006" y="1571598"/>
            <a:ext cx="2289551" cy="408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270567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8472" y="96325"/>
            <a:ext cx="8229600" cy="11430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rgbClr val="009DD9"/>
                </a:solidFill>
              </a:rPr>
              <a:t>Microbial Characterization: of KB-1 by qPCR </a:t>
            </a:r>
            <a:endParaRPr lang="en-US" sz="2800" b="1" dirty="0">
              <a:solidFill>
                <a:srgbClr val="009DD9"/>
              </a:solidFill>
            </a:endParaRPr>
          </a:p>
        </p:txBody>
      </p:sp>
      <p:graphicFrame>
        <p:nvGraphicFramePr>
          <p:cNvPr id="13107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614488" y="2057400"/>
          <a:ext cx="7131050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3" imgW="7772535" imgH="3962460" progId="Excel.Chart.8">
                  <p:embed/>
                </p:oleObj>
              </mc:Choice>
              <mc:Fallback>
                <p:oleObj name="Chart" r:id="rId3" imgW="7772535" imgH="396246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21" t="10860" r="21643" b="7751"/>
                      <a:stretch>
                        <a:fillRect/>
                      </a:stretch>
                    </p:blipFill>
                    <p:spPr bwMode="auto">
                      <a:xfrm>
                        <a:off x="1614488" y="2057400"/>
                        <a:ext cx="7131050" cy="363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9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2"/>
          <p:cNvSpPr txBox="1">
            <a:spLocks noChangeArrowheads="1"/>
          </p:cNvSpPr>
          <p:nvPr/>
        </p:nvSpPr>
        <p:spPr bwMode="auto">
          <a:xfrm>
            <a:off x="519113" y="458788"/>
            <a:ext cx="845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0" hangingPunct="0"/>
            <a:endParaRPr lang="en-US" sz="3200" i="1" dirty="0">
              <a:solidFill>
                <a:srgbClr val="FFFF00"/>
              </a:solidFill>
              <a:latin typeface="Times"/>
            </a:endParaRPr>
          </a:p>
        </p:txBody>
      </p:sp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1410589" y="192086"/>
            <a:ext cx="8839200" cy="57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eaLnBrk="1" latinLnBrk="0" hangingPunct="1">
              <a:spcBef>
                <a:spcPct val="0"/>
              </a:spcBef>
              <a:buNone/>
              <a:defRPr sz="3200">
                <a:solidFill>
                  <a:srgbClr val="009DDC"/>
                </a:solidFill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Bioaugmentation Culture Production </a:t>
            </a:r>
            <a:endParaRPr lang="en-US" dirty="0"/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78470" y="4824485"/>
            <a:ext cx="477419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SiREM has facilities for growing thousands of liters of bioaugmentation cultures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69637" name="Picture 8" descr="Picture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655" y="1263172"/>
            <a:ext cx="3833320" cy="35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4034981" y="4846872"/>
            <a:ext cx="547188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Calibri" pitchFamily="34" charset="0"/>
              </a:rPr>
              <a:t>Steam in place methods used for </a:t>
            </a:r>
            <a:br>
              <a:rPr lang="en-US" sz="1800" b="1" dirty="0" smtClean="0">
                <a:latin typeface="Calibri" pitchFamily="34" charset="0"/>
              </a:rPr>
            </a:br>
            <a:r>
              <a:rPr lang="en-US" sz="1800" b="1" dirty="0" smtClean="0">
                <a:latin typeface="Calibri" pitchFamily="34" charset="0"/>
              </a:rPr>
              <a:t>growth media  and vessel sterilization </a:t>
            </a:r>
            <a:r>
              <a:rPr lang="en-US" sz="1800" b="1" dirty="0">
                <a:latin typeface="Calibri" pitchFamily="34" charset="0"/>
              </a:rPr>
              <a:t/>
            </a:r>
            <a:br>
              <a:rPr lang="en-US" sz="1800" b="1" dirty="0">
                <a:latin typeface="Calibri" pitchFamily="34" charset="0"/>
              </a:rPr>
            </a:br>
            <a:endParaRPr lang="en-US" sz="1800" b="1" dirty="0">
              <a:latin typeface="Calibri" pitchFamily="34" charset="0"/>
            </a:endParaRPr>
          </a:p>
        </p:txBody>
      </p:sp>
      <p:pic>
        <p:nvPicPr>
          <p:cNvPr id="8" name="Picture 10" descr="P:\PRJ\SiREM\Marketing and Sales\Photos\KB-1\KB-1 production\Picture 001.jpg"/>
          <p:cNvPicPr>
            <a:picLocks noChangeAspect="1" noChangeArrowheads="1"/>
          </p:cNvPicPr>
          <p:nvPr/>
        </p:nvPicPr>
        <p:blipFill>
          <a:blip r:embed="rId4" cstate="print">
            <a:lum bright="11000" contrast="22000"/>
          </a:blip>
          <a:srcRect/>
          <a:stretch>
            <a:fillRect/>
          </a:stretch>
        </p:blipFill>
        <p:spPr bwMode="auto">
          <a:xfrm>
            <a:off x="31530" y="1269120"/>
            <a:ext cx="4656084" cy="349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8900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628" y="861812"/>
            <a:ext cx="9382310" cy="7325082"/>
          </a:xfr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Pathogen </a:t>
            </a: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free initial inoculum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Sterile </a:t>
            </a: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production methods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Sterile </a:t>
            </a: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media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Pre-sterilization </a:t>
            </a: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of growth vessels</a:t>
            </a:r>
            <a:b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</a:b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- Filtration of purge gases</a:t>
            </a:r>
            <a:b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</a:b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- Sterilized hoses etc.  </a:t>
            </a:r>
            <a:b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</a:b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Media </a:t>
            </a: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Sterility Checks </a:t>
            </a:r>
            <a:b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</a:b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  (e.g. </a:t>
            </a: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plate counts)</a:t>
            </a:r>
            <a:b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</a:b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Regular stability and pathogen  </a:t>
            </a: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screening </a:t>
            </a: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/>
            </a:r>
            <a:b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</a:br>
            <a:endParaRPr lang="en-US" sz="2000" dirty="0" smtClean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High quality delivery vessels </a:t>
            </a: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50336" y="77159"/>
            <a:ext cx="935805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dirty="0" smtClean="0"/>
              <a:t>Preventing </a:t>
            </a:r>
            <a:r>
              <a:rPr lang="en-US" dirty="0"/>
              <a:t>and Detecting Pathogens</a:t>
            </a:r>
          </a:p>
        </p:txBody>
      </p:sp>
      <p:pic>
        <p:nvPicPr>
          <p:cNvPr id="122886" name="Picture 6" descr="DSCF09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t="16608"/>
          <a:stretch>
            <a:fillRect/>
          </a:stretch>
        </p:blipFill>
        <p:spPr bwMode="auto">
          <a:xfrm>
            <a:off x="5926138" y="4476750"/>
            <a:ext cx="2843212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7" name="Picture 7" descr="IMG_2601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r="12514"/>
          <a:stretch>
            <a:fillRect/>
          </a:stretch>
        </p:blipFill>
        <p:spPr bwMode="auto">
          <a:xfrm>
            <a:off x="5915025" y="2097088"/>
            <a:ext cx="2874963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4989" y="10633"/>
            <a:ext cx="786344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000" dirty="0" smtClean="0"/>
              <a:t>KB-1/KB-1 Plus Non-Detect for Pathogenic Microorganisms </a:t>
            </a:r>
            <a:br>
              <a:rPr lang="en-US" sz="2000" dirty="0" smtClean="0"/>
            </a:br>
            <a:r>
              <a:rPr lang="en-US" sz="2000" dirty="0" smtClean="0"/>
              <a:t>in over 10 years of Commercial </a:t>
            </a:r>
            <a:r>
              <a:rPr lang="en-US" sz="2000" dirty="0"/>
              <a:t>P</a:t>
            </a:r>
            <a:r>
              <a:rPr lang="en-US" sz="2000" dirty="0" smtClean="0"/>
              <a:t>roduction   </a:t>
            </a:r>
            <a:endParaRPr lang="en-US" sz="2000" dirty="0"/>
          </a:p>
        </p:txBody>
      </p:sp>
      <p:graphicFrame>
        <p:nvGraphicFramePr>
          <p:cNvPr id="1290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622463"/>
              </p:ext>
            </p:extLst>
          </p:nvPr>
        </p:nvGraphicFramePr>
        <p:xfrm>
          <a:off x="841375" y="1165225"/>
          <a:ext cx="7461250" cy="4494535"/>
        </p:xfrm>
        <a:graphic>
          <a:graphicData uri="http://schemas.openxmlformats.org/drawingml/2006/table">
            <a:tbl>
              <a:tblPr/>
              <a:tblGrid>
                <a:gridCol w="3732213"/>
                <a:gridCol w="372903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Organism*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Status in KB-1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Salmonella sp.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Listeria monocytogenes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Vibrio sp.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Campylobacter sp.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Hemolytic Clostridia sp.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Bacillus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anthracis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Pseudomonas aeruginosa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Yersinia sp.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Pathogenic Yeast and Mold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Fecal coliforms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Enterococci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68" name="Rectangle 44"/>
          <p:cNvSpPr>
            <a:spLocks noChangeArrowheads="1"/>
          </p:cNvSpPr>
          <p:nvPr/>
        </p:nvSpPr>
        <p:spPr bwMode="auto">
          <a:xfrm>
            <a:off x="0" y="549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52352" rIns="0" bIns="38088" anchor="ctr">
            <a:spAutoFit/>
          </a:bodyPr>
          <a:lstStyle/>
          <a:p>
            <a:pPr>
              <a:spcBef>
                <a:spcPct val="0"/>
              </a:spcBef>
            </a:pPr>
            <a:endParaRPr lang="en-US" sz="1800" b="0"/>
          </a:p>
        </p:txBody>
      </p:sp>
      <p:sp>
        <p:nvSpPr>
          <p:cNvPr id="129072" name="Text Box 48"/>
          <p:cNvSpPr txBox="1">
            <a:spLocks noChangeArrowheads="1"/>
          </p:cNvSpPr>
          <p:nvPr/>
        </p:nvSpPr>
        <p:spPr bwMode="auto">
          <a:xfrm>
            <a:off x="-328472" y="5771701"/>
            <a:ext cx="104293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100" b="0" dirty="0">
                <a:solidFill>
                  <a:srgbClr val="0C2D83"/>
                </a:solidFill>
              </a:rPr>
              <a:t>*Environment /Health Canada-Recommendations for Testing of Microbial Consortia under New Substances Notification Guidelines </a:t>
            </a:r>
          </a:p>
        </p:txBody>
      </p:sp>
    </p:spTree>
    <p:extLst>
      <p:ext uri="{BB962C8B-B14F-4D97-AF65-F5344CB8AC3E}">
        <p14:creationId xmlns:p14="http://schemas.microsoft.com/office/powerpoint/2010/main" val="34072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15619</TotalTime>
  <Words>315</Words>
  <Application>Microsoft Office PowerPoint</Application>
  <PresentationFormat>On-screen Show (4:3)</PresentationFormat>
  <Paragraphs>112</Paragraphs>
  <Slides>15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Theme1</vt:lpstr>
      <vt:lpstr>Microsoft Office Excel Chart</vt:lpstr>
      <vt:lpstr>Health, Safety and Performance  SiREM Bioaugmentation Cultures</vt:lpstr>
      <vt:lpstr>Bioaugmentation</vt:lpstr>
      <vt:lpstr>SiREM Bioaugmentation Cultures  </vt:lpstr>
      <vt:lpstr>PowerPoint Presentation</vt:lpstr>
      <vt:lpstr>PowerPoint Presentation</vt:lpstr>
      <vt:lpstr>Microbial Characterization: of KB-1 by qPCR </vt:lpstr>
      <vt:lpstr>PowerPoint Presentation</vt:lpstr>
      <vt:lpstr>Preventing and Detecting Pathogens</vt:lpstr>
      <vt:lpstr>KB-1/KB-1 Plus Non-Detect for Pathogenic Microorganisms  in over 10 years of Commercial Production   </vt:lpstr>
      <vt:lpstr>Assessing Stability and Composition   of Bioaugmentation Culture KB-1 using DGGE   </vt:lpstr>
      <vt:lpstr>PowerPoint Presentation</vt:lpstr>
      <vt:lpstr>PowerPoint Presentation</vt:lpstr>
      <vt:lpstr>Bioaugmentation Culture Field Application</vt:lpstr>
      <vt:lpstr>PowerPoint Presentation</vt:lpstr>
      <vt:lpstr>PowerPoint Presentation</vt:lpstr>
    </vt:vector>
  </TitlesOfParts>
  <Company>GeoSyntec Consultants,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Applications Designed for  Enhanced In Situ Bioremediation of Chlorinated Solvents</dc:title>
  <dc:creator>Jeff Roberts</dc:creator>
  <cp:lastModifiedBy>Phil Dennis</cp:lastModifiedBy>
  <cp:revision>486</cp:revision>
  <cp:lastPrinted>2010-08-26T20:07:50Z</cp:lastPrinted>
  <dcterms:created xsi:type="dcterms:W3CDTF">2010-08-15T22:41:08Z</dcterms:created>
  <dcterms:modified xsi:type="dcterms:W3CDTF">2013-07-26T16:47:37Z</dcterms:modified>
</cp:coreProperties>
</file>