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950" r:id="rId2"/>
    <p:sldId id="987" r:id="rId3"/>
    <p:sldId id="986" r:id="rId4"/>
    <p:sldId id="984" r:id="rId5"/>
    <p:sldId id="973" r:id="rId6"/>
    <p:sldId id="981" r:id="rId7"/>
    <p:sldId id="983" r:id="rId8"/>
    <p:sldId id="980" r:id="rId9"/>
    <p:sldId id="979" r:id="rId10"/>
    <p:sldId id="9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5578" autoAdjust="0"/>
  </p:normalViewPr>
  <p:slideViewPr>
    <p:cSldViewPr>
      <p:cViewPr>
        <p:scale>
          <a:sx n="74" d="100"/>
          <a:sy n="74" d="100"/>
        </p:scale>
        <p:origin x="-132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360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313E2711-FAEA-475E-B631-7927A3A7EF32}" type="datetimeFigureOut">
              <a:rPr lang="en-US" smtClean="0"/>
              <a:pPr/>
              <a:t>7/17/2013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9189C296-20A4-4A84-AE75-4DA957A906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86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5AB1A212-9556-4CA8-9C86-6B07985491BA}" type="datetimeFigureOut">
              <a:rPr lang="en-US" smtClean="0"/>
              <a:pPr/>
              <a:t>7/17/2013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8D1172E-C7F3-4915-A416-A978F2EE57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lvl="1" defTabSz="91430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1172E-C7F3-4915-A416-A978F2EE579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3B07B5-A961-4316-88A1-A390E24E307C}" type="datetimeFigureOut">
              <a:rPr lang="en-US" smtClean="0"/>
              <a:pPr/>
              <a:t>7/17/2013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627257-6764-4A3F-A207-468CEB39DC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A Vironex Logo 2010a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2197100" cy="807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893B07B5-A961-4316-88A1-A390E24E307C}" type="datetimeFigureOut">
              <a:rPr lang="en-US" smtClean="0"/>
              <a:pPr/>
              <a:t>7/17/2013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 baseline="0">
                <a:latin typeface="+mn-lt"/>
              </a:defRPr>
            </a:lvl1pPr>
          </a:lstStyle>
          <a:p>
            <a:r>
              <a:rPr lang="en-US" dirty="0" smtClean="0"/>
              <a:t>Buffer Solutions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7257-6764-4A3F-A207-468CEB39D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3B07B5-A961-4316-88A1-A390E24E307C}" type="datetimeFigureOut">
              <a:rPr lang="en-US" smtClean="0"/>
              <a:pPr/>
              <a:t>7/17/2013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627257-6764-4A3F-A207-468CEB39DCE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0960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3B07B5-A961-4316-88A1-A390E24E307C}" type="datetimeFigureOut">
              <a:rPr lang="en-US" smtClean="0"/>
              <a:pPr/>
              <a:t>7/17/2013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0627257-6764-4A3F-A207-468CEB39DCE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Vironex Logo 2010a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2197100" cy="8070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421457" y="1752600"/>
            <a:ext cx="6148683" cy="9144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5400" b="1" i="1" dirty="0"/>
              <a:t>Buffer </a:t>
            </a:r>
            <a:r>
              <a:rPr lang="en-US" sz="5400" b="1" i="1" dirty="0" smtClean="0"/>
              <a:t>Solutions </a:t>
            </a:r>
            <a:r>
              <a:rPr lang="en-US" sz="2800" b="1" i="1" dirty="0" smtClean="0"/>
              <a:t>“Sources of Alkalinity of Raise pH”</a:t>
            </a:r>
          </a:p>
          <a:p>
            <a:pPr lvl="0" algn="ctr">
              <a:spcBef>
                <a:spcPct val="0"/>
              </a:spcBef>
              <a:defRPr/>
            </a:pPr>
            <a:endParaRPr lang="en-US" sz="5400" b="1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3886200"/>
            <a:ext cx="807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Buffer </a:t>
            </a:r>
            <a:r>
              <a:rPr lang="en-US" sz="2000" i="1" dirty="0" smtClean="0"/>
              <a:t>solutions </a:t>
            </a:r>
            <a:r>
              <a:rPr lang="en-US" sz="2000" i="1" dirty="0"/>
              <a:t>can create </a:t>
            </a:r>
            <a:r>
              <a:rPr lang="en-US" sz="2000" i="1" dirty="0" smtClean="0"/>
              <a:t> favorable groundwater pH conditions for aquifers less than pH of 6 to ensure </a:t>
            </a:r>
            <a:r>
              <a:rPr lang="en-US" sz="2000" i="1" dirty="0"/>
              <a:t>favorable conditions </a:t>
            </a:r>
            <a:r>
              <a:rPr lang="en-US" sz="2000" i="1" dirty="0" smtClean="0"/>
              <a:t>(pH 5.5-6 </a:t>
            </a:r>
            <a:r>
              <a:rPr lang="en-US" sz="2000" i="1" dirty="0"/>
              <a:t>to 8.1-8.5) </a:t>
            </a:r>
            <a:r>
              <a:rPr lang="en-US" sz="2000" i="1" dirty="0" smtClean="0"/>
              <a:t> for the degradation </a:t>
            </a:r>
            <a:r>
              <a:rPr lang="en-US" sz="2000" i="1" dirty="0"/>
              <a:t>of groundwater </a:t>
            </a:r>
            <a:r>
              <a:rPr lang="en-US" sz="2000" i="1" dirty="0" smtClean="0"/>
              <a:t>pollutants during  anaerobic reductive dechlorination and immobilization  of metals</a:t>
            </a:r>
            <a:endParaRPr lang="en-US" sz="20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39282" y="6162541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By </a:t>
            </a:r>
            <a:r>
              <a:rPr lang="en-US" i="1" dirty="0" smtClean="0"/>
              <a:t>Eliot Cooper</a:t>
            </a:r>
            <a:endParaRPr lang="en-US" i="1" dirty="0" smtClean="0"/>
          </a:p>
          <a:p>
            <a:pPr algn="ctr"/>
            <a:r>
              <a:rPr lang="en-US" i="1" dirty="0" smtClean="0"/>
              <a:t>Vironex, Inc.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6201" y="2826603"/>
            <a:ext cx="5659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Arial" pitchFamily="34" charset="0"/>
              </a:rPr>
              <a:t>Los 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Arial" pitchFamily="34" charset="0"/>
              </a:rPr>
              <a:t>Angeles Regional Water Board</a:t>
            </a:r>
            <a:endParaRPr lang="en-US" sz="2400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400" i="1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Arial" pitchFamily="34" charset="0"/>
              </a:rPr>
              <a:t>General </a:t>
            </a:r>
            <a:r>
              <a:rPr lang="en-US" sz="2400" i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cs typeface="Arial" pitchFamily="34" charset="0"/>
              </a:rPr>
              <a:t>WDR</a:t>
            </a:r>
            <a:endParaRPr lang="en-US" sz="2400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Magnesium O</a:t>
            </a:r>
            <a:r>
              <a:rPr lang="en-US" sz="4400" dirty="0" smtClean="0">
                <a:solidFill>
                  <a:schemeClr val="tx1"/>
                </a:solidFill>
              </a:rPr>
              <a:t>xide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General  Information</a:t>
            </a:r>
            <a:r>
              <a:rPr lang="en-US" sz="1400" dirty="0">
                <a:solidFill>
                  <a:schemeClr val="bg1"/>
                </a:solidFill>
              </a:rPr>
              <a:t>:  </a:t>
            </a:r>
            <a:r>
              <a:rPr lang="en-US" sz="1400" dirty="0" smtClean="0">
                <a:solidFill>
                  <a:schemeClr val="bg1"/>
                </a:solidFill>
              </a:rPr>
              <a:t>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white hygroscopic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r>
              <a:rPr lang="en-US" sz="1400" dirty="0" smtClean="0">
                <a:solidFill>
                  <a:schemeClr val="bg1"/>
                </a:solidFill>
              </a:rPr>
              <a:t>solid</a:t>
            </a:r>
            <a:r>
              <a:rPr lang="en-US" sz="1400" dirty="0">
                <a:solidFill>
                  <a:schemeClr val="bg1"/>
                </a:solidFill>
              </a:rPr>
              <a:t> mineral that occurs naturally as </a:t>
            </a:r>
            <a:r>
              <a:rPr lang="en-US" sz="1400" dirty="0" smtClean="0">
                <a:solidFill>
                  <a:schemeClr val="bg1"/>
                </a:solidFill>
              </a:rPr>
              <a:t>Periclase.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Chemical Formula</a:t>
            </a:r>
            <a:r>
              <a:rPr lang="en-US" sz="1400" dirty="0">
                <a:solidFill>
                  <a:schemeClr val="bg1"/>
                </a:solidFill>
              </a:rPr>
              <a:t>:  </a:t>
            </a:r>
            <a:r>
              <a:rPr lang="en-US" sz="1400" dirty="0" smtClean="0">
                <a:solidFill>
                  <a:schemeClr val="bg1"/>
                </a:solidFill>
              </a:rPr>
              <a:t>MgO</a:t>
            </a:r>
            <a:endParaRPr lang="en-US" sz="1400" baseline="-25000" dirty="0" smtClean="0">
              <a:solidFill>
                <a:schemeClr val="bg1"/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Adverse Impacts to GW Quality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Slightly Hazardous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irritant (see MSDS for more information)</a:t>
            </a:r>
          </a:p>
          <a:p>
            <a:endParaRPr lang="en-US" sz="1400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Time </a:t>
            </a:r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used in Industry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dirty="0"/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082" y="1780230"/>
            <a:ext cx="2986335" cy="4435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68" y="5334000"/>
            <a:ext cx="1740463" cy="14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en-US" sz="4400" dirty="0" smtClean="0">
                <a:solidFill>
                  <a:schemeClr val="tx1"/>
                </a:solidFill>
              </a:rPr>
              <a:t>List of Proposed Buffers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778000"/>
            <a:ext cx="8407400" cy="3632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Calcium Carbonate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Calcium Magnesium Carbonate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chemeClr val="bg1"/>
                </a:solidFill>
              </a:rPr>
              <a:t>Calcum</a:t>
            </a:r>
            <a:r>
              <a:rPr lang="en-US" sz="3200" dirty="0" smtClean="0">
                <a:solidFill>
                  <a:schemeClr val="bg1"/>
                </a:solidFill>
              </a:rPr>
              <a:t> Oxide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Magnesium Hydroxide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Magnesium Oxide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Potassium Bicarbonate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Sodium Bicarbonate</a:t>
            </a:r>
          </a:p>
          <a:p>
            <a:pPr>
              <a:buClr>
                <a:schemeClr val="bg1"/>
              </a:buClr>
              <a:buFont typeface="Wingdings" pitchFamily="2" charset="2"/>
              <a:buChar char="Ø"/>
            </a:pPr>
            <a:endParaRPr lang="en-US" sz="1400" dirty="0"/>
          </a:p>
          <a:p>
            <a:endParaRPr lang="en-US" sz="1400" dirty="0"/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9" y="976380"/>
            <a:ext cx="35718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107211"/>
            <a:ext cx="6096000" cy="1143000"/>
          </a:xfrm>
        </p:spPr>
        <p:txBody>
          <a:bodyPr/>
          <a:lstStyle/>
          <a:p>
            <a:r>
              <a:rPr lang="en-US" dirty="0" smtClean="0"/>
              <a:t>Kennedy Space Center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277" y="5550795"/>
            <a:ext cx="34575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886200" cy="132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9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Sodium Bicarbonate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General  Information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 white solid that is crystalline but often appears as a fine </a:t>
            </a:r>
            <a:r>
              <a:rPr lang="en-US" sz="1400" dirty="0" smtClean="0">
                <a:solidFill>
                  <a:schemeClr val="bg1"/>
                </a:solidFill>
              </a:rPr>
              <a:t>powder. 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Chemical Formula</a:t>
            </a:r>
            <a:r>
              <a:rPr lang="en-US" sz="1400" dirty="0">
                <a:solidFill>
                  <a:schemeClr val="bg1"/>
                </a:solidFill>
              </a:rPr>
              <a:t>:  </a:t>
            </a:r>
            <a:r>
              <a:rPr lang="en-US" sz="1400" dirty="0" smtClean="0">
                <a:solidFill>
                  <a:schemeClr val="bg1"/>
                </a:solidFill>
              </a:rPr>
              <a:t>NaHCO3</a:t>
            </a: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May have to be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redosed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Adverse Impacts to GW Quality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, 1/3 volume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precipitant but expected minimal impact on aquifer conductivity based on volumes utilized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Slightly Hazardous, irritant (see MSDS for more information)</a:t>
            </a: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Time used in Industry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Most commonly applied by consultants rather than using commercial available buffering products from EVO vendors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…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350" y="1780230"/>
            <a:ext cx="2761798" cy="4435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76" y="5334000"/>
            <a:ext cx="1633646" cy="14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2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Calcium Carbonate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General </a:t>
            </a:r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 Information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Limestone - Common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substance found in rocks in all parts of the world, and is the main component of shells of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marine,  organisms, snails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 coal balls, pearls, and eggshells.</a:t>
            </a:r>
          </a:p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Chemical Formula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CaCO</a:t>
            </a:r>
            <a:r>
              <a:rPr lang="en-US" sz="1400" baseline="-25000" dirty="0" smtClean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  <a:p>
            <a:endParaRPr lang="en-US" sz="1400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May have to be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redosed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,  typically grind to nano scale for sustainability and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injectability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Adverse Impacts to GW Quality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:  slightly hazardous, irritant (see MSDS for more information)</a:t>
            </a:r>
          </a:p>
          <a:p>
            <a:endParaRPr lang="en-US" sz="1400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Time used in Industry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:  Newman Zone…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1483436"/>
            <a:ext cx="3457576" cy="50292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696" y="5181600"/>
            <a:ext cx="1393135" cy="15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9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Magnesium Hydroxide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General  Information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Magnesium </a:t>
            </a:r>
            <a:r>
              <a:rPr lang="en-US" sz="1400" dirty="0">
                <a:solidFill>
                  <a:schemeClr val="bg1"/>
                </a:solidFill>
              </a:rPr>
              <a:t>hydroxide is a common component of antacids and </a:t>
            </a:r>
            <a:r>
              <a:rPr lang="en-US" sz="1400" dirty="0" smtClean="0">
                <a:solidFill>
                  <a:schemeClr val="bg1"/>
                </a:solidFill>
              </a:rPr>
              <a:t>laxatives. </a:t>
            </a:r>
            <a:r>
              <a:rPr lang="en-US" sz="1400" dirty="0">
                <a:solidFill>
                  <a:schemeClr val="bg1"/>
                </a:solidFill>
              </a:rPr>
              <a:t>As a suspension in water, it is called milk of magnesia. 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Chemical Formula</a:t>
            </a:r>
            <a:r>
              <a:rPr lang="en-US" sz="1400" dirty="0">
                <a:solidFill>
                  <a:schemeClr val="bg1"/>
                </a:solidFill>
              </a:rPr>
              <a:t>:  </a:t>
            </a:r>
            <a:r>
              <a:rPr lang="en-US" sz="1400" dirty="0" smtClean="0">
                <a:solidFill>
                  <a:schemeClr val="bg1"/>
                </a:solidFill>
              </a:rPr>
              <a:t>Mg(OH)</a:t>
            </a:r>
            <a:r>
              <a:rPr lang="en-US" sz="1400" baseline="-25000" dirty="0" smtClean="0">
                <a:solidFill>
                  <a:schemeClr val="bg1"/>
                </a:solidFill>
              </a:rPr>
              <a:t>2 </a:t>
            </a:r>
            <a:r>
              <a:rPr lang="en-US" sz="1400" dirty="0" smtClean="0">
                <a:solidFill>
                  <a:schemeClr val="bg1"/>
                </a:solidFill>
              </a:rPr>
              <a:t>  Also known as Milk of Magnesia.</a:t>
            </a:r>
            <a:endParaRPr lang="en-US" sz="1400" baseline="-25000" dirty="0" smtClean="0">
              <a:solidFill>
                <a:schemeClr val="bg1"/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Lower cost than sodium,  Insoluble in water, long reaction time.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Adverse Impacts to GW </a:t>
            </a:r>
            <a:r>
              <a:rPr lang="en-US" sz="1400" u="sng" dirty="0" smtClean="0">
                <a:solidFill>
                  <a:schemeClr val="bg1">
                    <a:lumMod val="95000"/>
                  </a:schemeClr>
                </a:solidFill>
              </a:rPr>
              <a:t>Quality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slightly hazardous, irritant (see MSDS for more information)</a:t>
            </a: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Time used in Industry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EOS, EHC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1780230"/>
            <a:ext cx="3457576" cy="44356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168" y="5094066"/>
            <a:ext cx="1740463" cy="1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Potassium Bicarbonate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/>
                </a:solidFill>
              </a:rPr>
              <a:t>General  Information</a:t>
            </a:r>
            <a:r>
              <a:rPr lang="en-US" sz="1400" dirty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 A </a:t>
            </a:r>
            <a:r>
              <a:rPr lang="en-US" sz="1400" dirty="0">
                <a:solidFill>
                  <a:schemeClr val="bg1"/>
                </a:solidFill>
              </a:rPr>
              <a:t>colorless, odorless, slightly basic, salty </a:t>
            </a:r>
            <a:r>
              <a:rPr lang="en-US" sz="1400" dirty="0" smtClean="0">
                <a:solidFill>
                  <a:schemeClr val="bg1"/>
                </a:solidFill>
              </a:rPr>
              <a:t>substance.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Chemical Formula</a:t>
            </a:r>
            <a:r>
              <a:rPr lang="en-US" sz="1400" dirty="0">
                <a:solidFill>
                  <a:schemeClr val="bg1"/>
                </a:solidFill>
              </a:rPr>
              <a:t>:  </a:t>
            </a:r>
            <a:r>
              <a:rPr lang="en-US" sz="1400" dirty="0" smtClean="0">
                <a:solidFill>
                  <a:schemeClr val="bg1"/>
                </a:solidFill>
              </a:rPr>
              <a:t>KHCO</a:t>
            </a:r>
            <a:r>
              <a:rPr lang="en-US" sz="1400" baseline="-25000" dirty="0" smtClean="0">
                <a:solidFill>
                  <a:schemeClr val="bg1"/>
                </a:solidFill>
              </a:rPr>
              <a:t>3</a:t>
            </a: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 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Bacteria use ion effectively and creates more vigorous population. More expensive and less </a:t>
            </a:r>
            <a:r>
              <a:rPr lang="en-US" sz="1400" dirty="0" err="1" smtClean="0">
                <a:solidFill>
                  <a:schemeClr val="bg1">
                    <a:lumMod val="95000"/>
                  </a:schemeClr>
                </a:solidFill>
              </a:rPr>
              <a:t>soluable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than sodium.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Adverse Impacts to GW Quality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H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azardous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, irritant (see MSDS for more information)</a:t>
            </a: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Time used in Industry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 ABC+  </a:t>
            </a:r>
            <a:endParaRPr lang="en-US" sz="1400" dirty="0"/>
          </a:p>
          <a:p>
            <a:endParaRPr lang="en-US" sz="1400" dirty="0"/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85" y="1726264"/>
            <a:ext cx="3390748" cy="2540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28" y="4644643"/>
            <a:ext cx="2360742" cy="16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Calcium Oxide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General  Information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Lime. </a:t>
            </a:r>
            <a:r>
              <a:rPr lang="en-US" sz="1400" dirty="0" smtClean="0">
                <a:solidFill>
                  <a:schemeClr val="bg1"/>
                </a:solidFill>
              </a:rPr>
              <a:t>Commonly </a:t>
            </a:r>
            <a:r>
              <a:rPr lang="en-US" sz="1400" dirty="0">
                <a:solidFill>
                  <a:schemeClr val="bg1"/>
                </a:solidFill>
              </a:rPr>
              <a:t>known as </a:t>
            </a:r>
            <a:r>
              <a:rPr lang="en-US" sz="1400" dirty="0" smtClean="0">
                <a:solidFill>
                  <a:schemeClr val="bg1"/>
                </a:solidFill>
              </a:rPr>
              <a:t>quicklime. Produces</a:t>
            </a:r>
            <a:r>
              <a:rPr lang="en-US" sz="1400" dirty="0">
                <a:solidFill>
                  <a:schemeClr val="bg1"/>
                </a:solidFill>
              </a:rPr>
              <a:t> heat energy by the formation of the </a:t>
            </a:r>
            <a:r>
              <a:rPr lang="en-US" sz="1400" dirty="0" smtClean="0">
                <a:solidFill>
                  <a:schemeClr val="bg1"/>
                </a:solidFill>
              </a:rPr>
              <a:t>hydrate</a:t>
            </a:r>
            <a:r>
              <a:rPr lang="en-US" sz="1400" dirty="0">
                <a:solidFill>
                  <a:schemeClr val="bg1"/>
                </a:solidFill>
              </a:rPr>
              <a:t> calcium hydroxide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Chemical Formula</a:t>
            </a:r>
            <a:r>
              <a:rPr lang="en-US" sz="1400" dirty="0">
                <a:solidFill>
                  <a:schemeClr val="bg1"/>
                </a:solidFill>
              </a:rPr>
              <a:t>:  </a:t>
            </a:r>
            <a:r>
              <a:rPr lang="en-US" sz="1400" dirty="0" smtClean="0">
                <a:solidFill>
                  <a:schemeClr val="bg1"/>
                </a:solidFill>
              </a:rPr>
              <a:t>CaO</a:t>
            </a:r>
            <a:endParaRPr lang="en-US" sz="1400" baseline="-25000" dirty="0">
              <a:solidFill>
                <a:schemeClr val="bg1"/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Adverse Impacts to GW Quality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Very Hazardous, Corrosive, Irritant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(see MSDS for more information)</a:t>
            </a: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Time used in Industry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2080817"/>
            <a:ext cx="3457576" cy="38344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092" y="5181600"/>
            <a:ext cx="1794614" cy="16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22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74638"/>
            <a:ext cx="6438900" cy="1143000"/>
          </a:xfrm>
        </p:spPr>
        <p:txBody>
          <a:bodyPr>
            <a:normAutofit fontScale="90000"/>
          </a:bodyPr>
          <a:lstStyle/>
          <a:p>
            <a:pPr lvl="0" algn="r"/>
            <a:r>
              <a:rPr lang="en-US" sz="4400" dirty="0">
                <a:solidFill>
                  <a:schemeClr val="tx1"/>
                </a:solidFill>
              </a:rPr>
              <a:t>Calcium Magnesium Carbonate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>
          <a:xfrm>
            <a:off x="279400" y="1473200"/>
            <a:ext cx="4521200" cy="431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>
            <a:noAutofit/>
          </a:bodyPr>
          <a:lstStyle/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General  Information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</a:t>
            </a:r>
            <a:r>
              <a:rPr lang="en-US" sz="1400" dirty="0" smtClean="0">
                <a:solidFill>
                  <a:schemeClr val="bg1"/>
                </a:solidFill>
              </a:rPr>
              <a:t>hite </a:t>
            </a:r>
            <a:r>
              <a:rPr lang="en-US" sz="1400" dirty="0">
                <a:solidFill>
                  <a:schemeClr val="bg1"/>
                </a:solidFill>
              </a:rPr>
              <a:t>or light-colored mineral, </a:t>
            </a:r>
            <a:r>
              <a:rPr lang="en-US" sz="1400" dirty="0" smtClean="0">
                <a:solidFill>
                  <a:schemeClr val="bg1"/>
                </a:solidFill>
              </a:rPr>
              <a:t>it is used in fertilizer and in </a:t>
            </a:r>
            <a:r>
              <a:rPr lang="en-US" sz="1400" dirty="0">
                <a:solidFill>
                  <a:schemeClr val="bg1"/>
                </a:solidFill>
              </a:rPr>
              <a:t>the </a:t>
            </a:r>
            <a:r>
              <a:rPr lang="en-US" sz="1400" dirty="0" smtClean="0">
                <a:solidFill>
                  <a:schemeClr val="bg1"/>
                </a:solidFill>
              </a:rPr>
              <a:t>manufacturing process of cement</a:t>
            </a:r>
            <a:r>
              <a:rPr lang="en-US" sz="1400" dirty="0">
                <a:solidFill>
                  <a:schemeClr val="bg1"/>
                </a:solidFill>
              </a:rPr>
              <a:t> 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u="sng" dirty="0">
                <a:solidFill>
                  <a:schemeClr val="bg1"/>
                </a:solidFill>
              </a:rPr>
              <a:t>Chemical Formula</a:t>
            </a:r>
            <a:r>
              <a:rPr lang="en-US" sz="1400" dirty="0">
                <a:solidFill>
                  <a:schemeClr val="bg1"/>
                </a:solidFill>
              </a:rPr>
              <a:t>:  CaMg(CO</a:t>
            </a:r>
            <a:r>
              <a:rPr lang="en-US" sz="1400" baseline="-25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r>
              <a:rPr lang="en-US" sz="1400" baseline="-25000" dirty="0">
                <a:solidFill>
                  <a:schemeClr val="bg1"/>
                </a:solidFill>
              </a:rPr>
              <a:t>2</a:t>
            </a: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Effectiveness: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Adverse Impacts to GW Quality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baseline="-25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Human Health Impact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 </a:t>
            </a: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Irritant 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(see MSDS for more information)</a:t>
            </a:r>
          </a:p>
          <a:p>
            <a:endParaRPr lang="en-US" sz="1400" u="sng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u="sng" dirty="0">
                <a:solidFill>
                  <a:schemeClr val="bg1">
                    <a:lumMod val="95000"/>
                  </a:schemeClr>
                </a:solidFill>
              </a:rPr>
              <a:t>Time used in Industry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:  …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lvl="0"/>
            <a:endParaRPr lang="en-US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62" y="1534017"/>
            <a:ext cx="3457576" cy="49280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094066"/>
            <a:ext cx="1828800" cy="163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9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17758</TotalTime>
  <Words>170</Words>
  <Application>Microsoft Office PowerPoint</Application>
  <PresentationFormat>On-screen Show (4:3)</PresentationFormat>
  <Paragraphs>129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PowerPoint Presentation</vt:lpstr>
      <vt:lpstr>List of Proposed Buffers</vt:lpstr>
      <vt:lpstr>Kennedy Space Center</vt:lpstr>
      <vt:lpstr>Sodium Bicarbonate</vt:lpstr>
      <vt:lpstr>Calcium Carbonate</vt:lpstr>
      <vt:lpstr>Magnesium Hydroxide</vt:lpstr>
      <vt:lpstr>Potassium Bicarbonate</vt:lpstr>
      <vt:lpstr>Calcium Oxide</vt:lpstr>
      <vt:lpstr>Calcium Magnesium Carbonate</vt:lpstr>
      <vt:lpstr>Magnesium Oxide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glujan</dc:creator>
  <cp:lastModifiedBy>thanna</cp:lastModifiedBy>
  <cp:revision>1159</cp:revision>
  <cp:lastPrinted>2012-12-28T16:16:10Z</cp:lastPrinted>
  <dcterms:created xsi:type="dcterms:W3CDTF">2010-10-08T20:19:07Z</dcterms:created>
  <dcterms:modified xsi:type="dcterms:W3CDTF">2013-07-17T16:47:44Z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340390</vt:lpwstr>
  </property>
  <property fmtid="{D5CDD505-2E9C-101B-9397-08002B2CF9AE}" pid="3" name="NXPowerLiteVersion">
    <vt:lpwstr>D4.1.4</vt:lpwstr>
  </property>
</Properties>
</file>