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2"/>
  </p:notesMasterIdLst>
  <p:handoutMasterIdLst>
    <p:handoutMasterId r:id="rId13"/>
  </p:handoutMasterIdLst>
  <p:sldIdLst>
    <p:sldId id="559" r:id="rId3"/>
    <p:sldId id="544" r:id="rId4"/>
    <p:sldId id="566" r:id="rId5"/>
    <p:sldId id="567" r:id="rId6"/>
    <p:sldId id="571" r:id="rId7"/>
    <p:sldId id="568" r:id="rId8"/>
    <p:sldId id="569" r:id="rId9"/>
    <p:sldId id="570" r:id="rId10"/>
    <p:sldId id="560" r:id="rId1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208" userDrawn="1">
          <p15:clr>
            <a:srgbClr val="A4A3A4"/>
          </p15:clr>
        </p15:guide>
        <p15:guide id="2" pos="292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5884"/>
    <a:srgbClr val="336699"/>
    <a:srgbClr val="663300"/>
    <a:srgbClr val="006600"/>
    <a:srgbClr val="7A3D00"/>
    <a:srgbClr val="006CA2"/>
    <a:srgbClr val="367BBA"/>
    <a:srgbClr val="008000"/>
    <a:srgbClr val="A25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91" autoAdjust="0"/>
    <p:restoredTop sz="81197" autoAdjust="0"/>
  </p:normalViewPr>
  <p:slideViewPr>
    <p:cSldViewPr>
      <p:cViewPr varScale="1">
        <p:scale>
          <a:sx n="80" d="100"/>
          <a:sy n="80" d="100"/>
        </p:scale>
        <p:origin x="-123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1008"/>
    </p:cViewPr>
  </p:sorterViewPr>
  <p:notesViewPr>
    <p:cSldViewPr>
      <p:cViewPr>
        <p:scale>
          <a:sx n="100" d="100"/>
          <a:sy n="100" d="100"/>
        </p:scale>
        <p:origin x="-1022" y="2842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6888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6" y="0"/>
            <a:ext cx="3036888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8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9676"/>
            <a:ext cx="3036888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8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6" y="8829676"/>
            <a:ext cx="3036888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3F4BBB4-170E-4F4E-9322-2DA1A1713E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819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6888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6" y="0"/>
            <a:ext cx="3036888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7"/>
            <a:ext cx="5607050" cy="41830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676"/>
            <a:ext cx="3036888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6" y="8829676"/>
            <a:ext cx="3036888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B0DD07D-E07A-49DD-B427-06CA1C6085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3907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53"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E5D61-95B3-4894-8434-1C0A4BE47237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014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7EA11-0E59-42CE-926C-F2C0FBDA7F46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88363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7EA11-0E59-42CE-926C-F2C0FBDA7F46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2808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</a:t>
            </a:r>
            <a:r>
              <a:rPr lang="en-US" baseline="0" dirty="0" smtClean="0"/>
              <a:t> Next Item in discussing local ordinances</a:t>
            </a:r>
          </a:p>
          <a:p>
            <a:r>
              <a:rPr lang="en-US" baseline="0" dirty="0" smtClean="0"/>
              <a:t>Ongoing regulatory role 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7EA11-0E59-42CE-926C-F2C0FBDA7F46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1450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7EA11-0E59-42CE-926C-F2C0FBDA7F46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95967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included: contracts with</a:t>
            </a:r>
            <a:r>
              <a:rPr lang="en-US" baseline="0" dirty="0" smtClean="0"/>
              <a:t> dischargers, communication between 3</a:t>
            </a:r>
            <a:r>
              <a:rPr lang="en-US" baseline="30000" dirty="0" smtClean="0"/>
              <a:t>rd</a:t>
            </a:r>
            <a:r>
              <a:rPr lang="en-US" baseline="0" dirty="0" smtClean="0"/>
              <a:t> party and discharger that are not required for program implementation,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7EA11-0E59-42CE-926C-F2C0FBDA7F46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50578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7EA11-0E59-42CE-926C-F2C0FBDA7F46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542724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7EA11-0E59-42CE-926C-F2C0FBDA7F46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8232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7EA11-0E59-42CE-926C-F2C0FBDA7F46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67683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solidFill>
                  <a:srgbClr val="006600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rgbClr val="2C5884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770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8674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74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914400"/>
            <a:ext cx="20955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914400"/>
            <a:ext cx="61341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09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B654C-91C6-43DC-AF9A-C9A6478DD8C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346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574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9839A-3FF4-47FA-B99A-1AE0E9929D8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6995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1148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828800"/>
            <a:ext cx="41148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9FBA9-4D04-4D68-923E-7D88A804B17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593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E9B16-E658-4B3D-AC3D-09D5EC07BEA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0017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BAC31-B52F-4CDE-911D-D57309F2333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3788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7647B-4C03-4EF0-8BF4-150835420DA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819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6600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baseline="0">
                <a:solidFill>
                  <a:srgbClr val="7A3D00"/>
                </a:solidFill>
                <a:latin typeface="Calibri" panose="020F0502020204030204" pitchFamily="34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8357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CE823-5B59-4DB3-8C30-E65E710D0A6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7769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7D4A6-0C79-427F-BB42-41E96727C5F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6852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82605-645C-420D-B3F7-2C845BC16D2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4803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20955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0"/>
            <a:ext cx="61341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4307D-6FB8-4F32-9BA6-CFD42F886C9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875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106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6845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828800"/>
            <a:ext cx="41148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1148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259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376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148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1393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3648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northcoast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144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828800"/>
            <a:ext cx="8382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pic>
        <p:nvPicPr>
          <p:cNvPr id="1029" name="Picture 7" descr="left_column_bg_sd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05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baseline="0">
          <a:solidFill>
            <a:srgbClr val="006600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30000"/>
        <a:buFont typeface="Wingdings" pitchFamily="2" charset="2"/>
        <a:buChar char="§"/>
        <a:defRPr sz="2800" b="1" baseline="0">
          <a:solidFill>
            <a:srgbClr val="2C5884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25000"/>
        <a:buFont typeface="Wingdings" pitchFamily="2" charset="2"/>
        <a:buChar char="ü"/>
        <a:defRPr sz="2400" b="1" baseline="0">
          <a:solidFill>
            <a:srgbClr val="7A3D00"/>
          </a:solidFill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15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15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15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115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115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115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115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northcoast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0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99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3820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DA4345C8-D4E1-44E6-B6F4-E7C0F87951B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pic>
        <p:nvPicPr>
          <p:cNvPr id="1032" name="Picture 7" descr="left_column_bg_sd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05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1856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36B23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36B23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36B23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36B23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36B23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236B23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236B23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236B23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236B23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30000"/>
        <a:buFont typeface="Wingdings" pitchFamily="2" charset="2"/>
        <a:buChar char="§"/>
        <a:defRPr sz="3200" b="1">
          <a:solidFill>
            <a:srgbClr val="254B7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25000"/>
        <a:buFont typeface="Wingdings" pitchFamily="2" charset="2"/>
        <a:buChar char="ü"/>
        <a:defRPr sz="2800" b="1">
          <a:solidFill>
            <a:srgbClr val="CC66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15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15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15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115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115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115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115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" y="228599"/>
            <a:ext cx="8458200" cy="3207327"/>
          </a:xfrm>
        </p:spPr>
        <p:txBody>
          <a:bodyPr/>
          <a:lstStyle/>
          <a:p>
            <a:r>
              <a:rPr lang="en-US" sz="2800" u="sng" dirty="0" smtClean="0">
                <a:latin typeface="Calibri" panose="020F0502020204030204" pitchFamily="34" charset="0"/>
              </a:rPr>
              <a:t>Resolution </a:t>
            </a:r>
            <a:r>
              <a:rPr lang="en-US" sz="2800" u="sng" dirty="0">
                <a:latin typeface="Calibri" panose="020F0502020204030204" pitchFamily="34" charset="0"/>
              </a:rPr>
              <a:t>No. </a:t>
            </a:r>
            <a:r>
              <a:rPr lang="en-US" sz="2800" u="sng" dirty="0" smtClean="0">
                <a:latin typeface="Calibri" panose="020F0502020204030204" pitchFamily="34" charset="0"/>
              </a:rPr>
              <a:t>R1-2017-0012</a:t>
            </a:r>
            <a:r>
              <a:rPr lang="en-US" sz="2400" dirty="0" smtClean="0">
                <a:latin typeface="Calibri" panose="020F0502020204030204" pitchFamily="34" charset="0"/>
              </a:rPr>
              <a:t/>
            </a:r>
            <a:br>
              <a:rPr lang="en-US" sz="2400" dirty="0" smtClean="0">
                <a:latin typeface="Calibri" panose="020F0502020204030204" pitchFamily="34" charset="0"/>
              </a:rPr>
            </a:br>
            <a:r>
              <a:rPr lang="en-US" sz="2400" dirty="0" smtClean="0">
                <a:latin typeface="Calibri" panose="020F0502020204030204" pitchFamily="34" charset="0"/>
              </a:rPr>
              <a:t/>
            </a:r>
            <a:br>
              <a:rPr lang="en-US" sz="2400" dirty="0" smtClean="0">
                <a:latin typeface="Calibri" panose="020F0502020204030204" pitchFamily="34" charset="0"/>
              </a:rPr>
            </a:br>
            <a:r>
              <a:rPr lang="en-US" sz="2400" dirty="0" smtClean="0">
                <a:latin typeface="Calibri" panose="020F0502020204030204" pitchFamily="34" charset="0"/>
              </a:rPr>
              <a:t>Clarifying </a:t>
            </a:r>
            <a:r>
              <a:rPr lang="en-US" sz="2400" dirty="0">
                <a:latin typeface="Calibri" panose="020F0502020204030204" pitchFamily="34" charset="0"/>
              </a:rPr>
              <a:t>the North Coast Regional Water Board’s Position on the Public Nature of Documents Held or Maintained by Approved Third Party Programs </a:t>
            </a:r>
            <a:r>
              <a:rPr lang="en-US" sz="2400" dirty="0" smtClean="0">
                <a:latin typeface="Calibri" panose="020F0502020204030204" pitchFamily="34" charset="0"/>
              </a:rPr>
              <a:t>Associated with Order </a:t>
            </a:r>
            <a:r>
              <a:rPr lang="en-US" sz="2400" dirty="0">
                <a:latin typeface="Calibri" panose="020F0502020204030204" pitchFamily="34" charset="0"/>
              </a:rPr>
              <a:t>No. </a:t>
            </a:r>
            <a:r>
              <a:rPr lang="en-US" sz="2400" dirty="0" smtClean="0">
                <a:latin typeface="Calibri" panose="020F0502020204030204" pitchFamily="34" charset="0"/>
              </a:rPr>
              <a:t>R1-2015-0023</a:t>
            </a:r>
            <a:r>
              <a:rPr lang="en-US" sz="2400" b="1" dirty="0">
                <a:latin typeface="Arial" charset="0"/>
              </a:rPr>
              <a:t/>
            </a:r>
            <a:br>
              <a:rPr lang="en-US" sz="2400" b="1" dirty="0">
                <a:latin typeface="Arial" charset="0"/>
              </a:rPr>
            </a:br>
            <a:endParaRPr lang="en-US" sz="2400" dirty="0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90600" y="2666999"/>
            <a:ext cx="6781800" cy="2901593"/>
          </a:xfrm>
        </p:spPr>
        <p:txBody>
          <a:bodyPr anchor="b"/>
          <a:lstStyle/>
          <a:p>
            <a:r>
              <a:rPr lang="en-US" sz="2000" dirty="0" smtClean="0">
                <a:solidFill>
                  <a:srgbClr val="2C5884"/>
                </a:solidFill>
                <a:latin typeface="Calibri" panose="020F0502020204030204" pitchFamily="34" charset="0"/>
                <a:cs typeface="Arial" pitchFamily="34" charset="0"/>
              </a:rPr>
              <a:t>Item No. 3</a:t>
            </a:r>
          </a:p>
          <a:p>
            <a:r>
              <a:rPr lang="en-US" sz="2000" dirty="0" smtClean="0">
                <a:solidFill>
                  <a:srgbClr val="2C5884"/>
                </a:solidFill>
                <a:latin typeface="Calibri" panose="020F0502020204030204" pitchFamily="34" charset="0"/>
                <a:cs typeface="Arial" pitchFamily="34" charset="0"/>
              </a:rPr>
              <a:t>March 8, 2017</a:t>
            </a:r>
          </a:p>
          <a:p>
            <a:r>
              <a:rPr lang="en-US" sz="2000" dirty="0" smtClean="0">
                <a:solidFill>
                  <a:srgbClr val="2C5884"/>
                </a:solidFill>
                <a:latin typeface="Calibri" panose="020F0502020204030204" pitchFamily="34" charset="0"/>
                <a:cs typeface="Arial" pitchFamily="34" charset="0"/>
              </a:rPr>
              <a:t>Fortuna, California</a:t>
            </a:r>
          </a:p>
          <a:p>
            <a:endParaRPr lang="en-US" sz="2000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rgbClr val="2C5884"/>
                </a:solidFill>
                <a:latin typeface="Calibri" panose="020F0502020204030204" pitchFamily="34" charset="0"/>
                <a:cs typeface="Arial" pitchFamily="34" charset="0"/>
              </a:rPr>
              <a:t>Joshua Curtis and Kason Grady</a:t>
            </a:r>
          </a:p>
          <a:p>
            <a:r>
              <a:rPr lang="en-US" sz="2000" dirty="0" smtClean="0">
                <a:solidFill>
                  <a:srgbClr val="2C5884"/>
                </a:solidFill>
                <a:latin typeface="Calibri" panose="020F0502020204030204" pitchFamily="34" charset="0"/>
                <a:cs typeface="Arial" pitchFamily="34" charset="0"/>
              </a:rPr>
              <a:t>North Coast Regional Water Quality Control Board</a:t>
            </a:r>
          </a:p>
          <a:p>
            <a:endParaRPr lang="en-US" sz="2000" dirty="0" smtClean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36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8229600" cy="685800"/>
          </a:xfrm>
        </p:spPr>
        <p:txBody>
          <a:bodyPr/>
          <a:lstStyle/>
          <a:p>
            <a:r>
              <a:rPr lang="en-US" altLang="en-US" dirty="0" smtClean="0"/>
              <a:t>Regional Board Cannabis Order</a:t>
            </a:r>
          </a:p>
        </p:txBody>
      </p:sp>
      <p:sp>
        <p:nvSpPr>
          <p:cNvPr id="60420" name="Line 13"/>
          <p:cNvSpPr>
            <a:spLocks noChangeShapeType="1"/>
          </p:cNvSpPr>
          <p:nvPr/>
        </p:nvSpPr>
        <p:spPr bwMode="auto">
          <a:xfrm>
            <a:off x="381000" y="1905000"/>
            <a:ext cx="8229600" cy="0"/>
          </a:xfrm>
          <a:prstGeom prst="line">
            <a:avLst/>
          </a:prstGeom>
          <a:noFill/>
          <a:ln w="28575">
            <a:solidFill>
              <a:srgbClr val="236B2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421" name="Line 14"/>
          <p:cNvSpPr>
            <a:spLocks noChangeShapeType="1"/>
          </p:cNvSpPr>
          <p:nvPr/>
        </p:nvSpPr>
        <p:spPr bwMode="auto">
          <a:xfrm>
            <a:off x="381000" y="1828800"/>
            <a:ext cx="8229600" cy="0"/>
          </a:xfrm>
          <a:prstGeom prst="line">
            <a:avLst/>
          </a:prstGeom>
          <a:noFill/>
          <a:ln w="28575">
            <a:solidFill>
              <a:srgbClr val="2B568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8676409" y="6452466"/>
            <a:ext cx="38100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3EE7647B-4C03-4EF0-8BF4-150835420DAC}" type="slidenum">
              <a:rPr lang="en-US" altLang="en-US" sz="1400" smtClean="0"/>
              <a:pPr>
                <a:defRPr/>
              </a:pPr>
              <a:t>2</a:t>
            </a:fld>
            <a:endParaRPr lang="en-US" altLang="en-US" sz="1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57401"/>
            <a:ext cx="8219209" cy="1371599"/>
          </a:xfrm>
        </p:spPr>
        <p:txBody>
          <a:bodyPr/>
          <a:lstStyle/>
          <a:p>
            <a:r>
              <a:rPr lang="en-US" sz="2600" dirty="0" smtClean="0"/>
              <a:t>Regional Board adopted Waiver of WDR, for discharges of waste from </a:t>
            </a:r>
            <a:r>
              <a:rPr lang="en-US" sz="2600" dirty="0"/>
              <a:t>c</a:t>
            </a:r>
            <a:r>
              <a:rPr lang="en-US" sz="2600" dirty="0" smtClean="0"/>
              <a:t>annabis cultivation sites in August 2015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3032524"/>
            <a:ext cx="3733801" cy="28003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2971800"/>
            <a:ext cx="4419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SzPct val="130000"/>
              <a:buFont typeface="Wingdings" pitchFamily="2" charset="2"/>
              <a:buChar char="§"/>
              <a:defRPr sz="2800" b="1" baseline="0">
                <a:solidFill>
                  <a:srgbClr val="2C5884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25000"/>
              <a:buFont typeface="Wingdings" pitchFamily="2" charset="2"/>
              <a:buChar char="ü"/>
              <a:defRPr sz="2400" b="1" baseline="0">
                <a:solidFill>
                  <a:srgbClr val="7A3D00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15000"/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SzPct val="115000"/>
              <a:buChar char="•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SzPct val="115000"/>
              <a:buChar char="•"/>
              <a:defRPr sz="20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SzPct val="115000"/>
              <a:buChar char="•"/>
              <a:defRPr sz="20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SzPct val="115000"/>
              <a:buChar char="•"/>
              <a:defRPr sz="20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SzPct val="115000"/>
              <a:buChar char="•"/>
              <a:defRPr sz="20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SzPct val="115000"/>
              <a:buChar char="•"/>
              <a:defRPr sz="2000">
                <a:latin typeface="+mn-lt"/>
              </a:defRPr>
            </a:lvl9pPr>
          </a:lstStyle>
          <a:p>
            <a:r>
              <a:rPr lang="en-US" sz="2600" dirty="0"/>
              <a:t>Order provided for the utilization of 3rd party programs for enrollment and compliance assistance</a:t>
            </a:r>
          </a:p>
          <a:p>
            <a:r>
              <a:rPr lang="en-US" sz="2600" dirty="0"/>
              <a:t>Currently have 4 approved 3rd parties in the Region for this Order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36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8229600" cy="685800"/>
          </a:xfrm>
        </p:spPr>
        <p:txBody>
          <a:bodyPr/>
          <a:lstStyle/>
          <a:p>
            <a:r>
              <a:rPr lang="en-US" altLang="en-US" dirty="0" smtClean="0"/>
              <a:t>Third Party Program</a:t>
            </a:r>
          </a:p>
        </p:txBody>
      </p:sp>
      <p:sp>
        <p:nvSpPr>
          <p:cNvPr id="60420" name="Line 13"/>
          <p:cNvSpPr>
            <a:spLocks noChangeShapeType="1"/>
          </p:cNvSpPr>
          <p:nvPr/>
        </p:nvSpPr>
        <p:spPr bwMode="auto">
          <a:xfrm>
            <a:off x="381000" y="1905000"/>
            <a:ext cx="8229600" cy="0"/>
          </a:xfrm>
          <a:prstGeom prst="line">
            <a:avLst/>
          </a:prstGeom>
          <a:noFill/>
          <a:ln w="28575">
            <a:solidFill>
              <a:srgbClr val="236B2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421" name="Line 14"/>
          <p:cNvSpPr>
            <a:spLocks noChangeShapeType="1"/>
          </p:cNvSpPr>
          <p:nvPr/>
        </p:nvSpPr>
        <p:spPr bwMode="auto">
          <a:xfrm>
            <a:off x="381000" y="1828800"/>
            <a:ext cx="8229600" cy="0"/>
          </a:xfrm>
          <a:prstGeom prst="line">
            <a:avLst/>
          </a:prstGeom>
          <a:noFill/>
          <a:ln w="28575">
            <a:solidFill>
              <a:srgbClr val="2B568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8676409" y="6452466"/>
            <a:ext cx="38100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3EE7647B-4C03-4EF0-8BF4-150835420DAC}" type="slidenum">
              <a:rPr lang="en-US" altLang="en-US" sz="1400" smtClean="0"/>
              <a:pPr>
                <a:defRPr/>
              </a:pPr>
              <a:t>3</a:t>
            </a:fld>
            <a:endParaRPr lang="en-US" altLang="en-US" sz="1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57401"/>
            <a:ext cx="8382000" cy="4114799"/>
          </a:xfrm>
        </p:spPr>
        <p:txBody>
          <a:bodyPr/>
          <a:lstStyle/>
          <a:p>
            <a:r>
              <a:rPr lang="en-US" dirty="0" smtClean="0"/>
              <a:t>Order allows for pertinent documents to be held by the 3</a:t>
            </a:r>
            <a:r>
              <a:rPr lang="en-US" baseline="30000" dirty="0" smtClean="0"/>
              <a:t>rd</a:t>
            </a:r>
            <a:r>
              <a:rPr lang="en-US" dirty="0" smtClean="0"/>
              <a:t> party unless specifically requested by Regional Board staff.</a:t>
            </a:r>
          </a:p>
          <a:p>
            <a:r>
              <a:rPr lang="en-US" dirty="0" smtClean="0"/>
              <a:t>Enrollment is documented at the Regional Board using a unique ID number instead of any personally identifying information. </a:t>
            </a:r>
          </a:p>
        </p:txBody>
      </p:sp>
    </p:spTree>
    <p:extLst>
      <p:ext uri="{BB962C8B-B14F-4D97-AF65-F5344CB8AC3E}">
        <p14:creationId xmlns:p14="http://schemas.microsoft.com/office/powerpoint/2010/main" val="87379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8229600" cy="685800"/>
          </a:xfrm>
        </p:spPr>
        <p:txBody>
          <a:bodyPr/>
          <a:lstStyle/>
          <a:p>
            <a:r>
              <a:rPr lang="en-US" altLang="en-US" dirty="0" smtClean="0"/>
              <a:t>Regulatory and Legal Changes</a:t>
            </a:r>
          </a:p>
        </p:txBody>
      </p:sp>
      <p:sp>
        <p:nvSpPr>
          <p:cNvPr id="60420" name="Line 13"/>
          <p:cNvSpPr>
            <a:spLocks noChangeShapeType="1"/>
          </p:cNvSpPr>
          <p:nvPr/>
        </p:nvSpPr>
        <p:spPr bwMode="auto">
          <a:xfrm>
            <a:off x="381000" y="1905000"/>
            <a:ext cx="8229600" cy="0"/>
          </a:xfrm>
          <a:prstGeom prst="line">
            <a:avLst/>
          </a:prstGeom>
          <a:noFill/>
          <a:ln w="28575">
            <a:solidFill>
              <a:srgbClr val="236B2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421" name="Line 14"/>
          <p:cNvSpPr>
            <a:spLocks noChangeShapeType="1"/>
          </p:cNvSpPr>
          <p:nvPr/>
        </p:nvSpPr>
        <p:spPr bwMode="auto">
          <a:xfrm>
            <a:off x="381000" y="1828800"/>
            <a:ext cx="8229600" cy="0"/>
          </a:xfrm>
          <a:prstGeom prst="line">
            <a:avLst/>
          </a:prstGeom>
          <a:noFill/>
          <a:ln w="28575">
            <a:solidFill>
              <a:srgbClr val="2B568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8676409" y="6452466"/>
            <a:ext cx="38100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3EE7647B-4C03-4EF0-8BF4-150835420DAC}" type="slidenum">
              <a:rPr lang="en-US" altLang="en-US" sz="1400" smtClean="0"/>
              <a:pPr>
                <a:defRPr/>
              </a:pPr>
              <a:t>4</a:t>
            </a:fld>
            <a:endParaRPr lang="en-US" altLang="en-US" sz="1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1200"/>
            <a:ext cx="8382000" cy="4191000"/>
          </a:xfrm>
        </p:spPr>
        <p:txBody>
          <a:bodyPr/>
          <a:lstStyle/>
          <a:p>
            <a:r>
              <a:rPr lang="en-US" dirty="0" smtClean="0"/>
              <a:t>Medical </a:t>
            </a:r>
            <a:r>
              <a:rPr lang="en-US" dirty="0"/>
              <a:t>Cannabis Regulation and Safety Act in </a:t>
            </a:r>
            <a:r>
              <a:rPr lang="en-US" dirty="0" smtClean="0"/>
              <a:t>2015</a:t>
            </a:r>
          </a:p>
          <a:p>
            <a:r>
              <a:rPr lang="en-US" dirty="0" smtClean="0"/>
              <a:t>Adult </a:t>
            </a:r>
            <a:r>
              <a:rPr lang="en-US" dirty="0"/>
              <a:t>Use of Marijuana Act in </a:t>
            </a:r>
            <a:r>
              <a:rPr lang="en-US" dirty="0" smtClean="0"/>
              <a:t>2016</a:t>
            </a:r>
          </a:p>
          <a:p>
            <a:r>
              <a:rPr lang="en-US" dirty="0" smtClean="0"/>
              <a:t>Licensing requirements: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C5884"/>
                </a:solidFill>
                <a:ea typeface="+mn-ea"/>
                <a:cs typeface="+mn-cs"/>
              </a:rPr>
              <a:t>Local Ordinances can be developed to require licensing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C5884"/>
                </a:solidFill>
                <a:ea typeface="+mn-ea"/>
                <a:cs typeface="+mn-cs"/>
              </a:rPr>
              <a:t>Licensing of cultivators by CA Department of Food and Agriculture (CDFA)</a:t>
            </a:r>
          </a:p>
          <a:p>
            <a:r>
              <a:rPr lang="en-US" dirty="0"/>
              <a:t>Additionally, recent legal developments involving the State Water Board and other Regional Water Quality Control Boards supports the need to require public disclosure of third party program documents</a:t>
            </a:r>
          </a:p>
        </p:txBody>
      </p:sp>
    </p:spTree>
    <p:extLst>
      <p:ext uri="{BB962C8B-B14F-4D97-AF65-F5344CB8AC3E}">
        <p14:creationId xmlns:p14="http://schemas.microsoft.com/office/powerpoint/2010/main" val="188270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8229600" cy="710334"/>
          </a:xfrm>
        </p:spPr>
        <p:txBody>
          <a:bodyPr/>
          <a:lstStyle/>
          <a:p>
            <a:r>
              <a:rPr lang="en-US" altLang="en-US" dirty="0" smtClean="0"/>
              <a:t>Proposed Resolution</a:t>
            </a:r>
            <a:endParaRPr lang="en-US" altLang="en-US" sz="3200" dirty="0" smtClean="0"/>
          </a:p>
        </p:txBody>
      </p:sp>
      <p:sp>
        <p:nvSpPr>
          <p:cNvPr id="60420" name="Line 13"/>
          <p:cNvSpPr>
            <a:spLocks noChangeShapeType="1"/>
          </p:cNvSpPr>
          <p:nvPr/>
        </p:nvSpPr>
        <p:spPr bwMode="auto">
          <a:xfrm>
            <a:off x="381000" y="1981200"/>
            <a:ext cx="8229600" cy="0"/>
          </a:xfrm>
          <a:prstGeom prst="line">
            <a:avLst/>
          </a:prstGeom>
          <a:noFill/>
          <a:ln w="28575">
            <a:solidFill>
              <a:srgbClr val="236B2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421" name="Line 14"/>
          <p:cNvSpPr>
            <a:spLocks noChangeShapeType="1"/>
          </p:cNvSpPr>
          <p:nvPr/>
        </p:nvSpPr>
        <p:spPr bwMode="auto">
          <a:xfrm>
            <a:off x="381000" y="1905000"/>
            <a:ext cx="8229600" cy="0"/>
          </a:xfrm>
          <a:prstGeom prst="line">
            <a:avLst/>
          </a:prstGeom>
          <a:noFill/>
          <a:ln w="28575">
            <a:solidFill>
              <a:srgbClr val="2B568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8676409" y="6452466"/>
            <a:ext cx="38100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3EE7647B-4C03-4EF0-8BF4-150835420DAC}" type="slidenum">
              <a:rPr lang="en-US" altLang="en-US" sz="1400" smtClean="0"/>
              <a:pPr>
                <a:defRPr/>
              </a:pPr>
              <a:t>5</a:t>
            </a:fld>
            <a:endParaRPr lang="en-US" altLang="en-US" sz="1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57400"/>
            <a:ext cx="8382000" cy="4114800"/>
          </a:xfrm>
        </p:spPr>
        <p:txBody>
          <a:bodyPr/>
          <a:lstStyle/>
          <a:p>
            <a:r>
              <a:rPr lang="en-US" dirty="0" smtClean="0">
                <a:solidFill>
                  <a:srgbClr val="2C5884"/>
                </a:solidFill>
                <a:ea typeface="+mn-ea"/>
                <a:cs typeface="+mn-cs"/>
              </a:rPr>
              <a:t>Does </a:t>
            </a:r>
            <a:r>
              <a:rPr lang="en-US" u="sng" dirty="0" smtClean="0">
                <a:solidFill>
                  <a:srgbClr val="2C5884"/>
                </a:solidFill>
                <a:ea typeface="+mn-ea"/>
                <a:cs typeface="+mn-cs"/>
              </a:rPr>
              <a:t>not</a:t>
            </a:r>
            <a:r>
              <a:rPr lang="en-US" dirty="0" smtClean="0">
                <a:solidFill>
                  <a:srgbClr val="2C5884"/>
                </a:solidFill>
                <a:ea typeface="+mn-ea"/>
                <a:cs typeface="+mn-cs"/>
              </a:rPr>
              <a:t> change or alter the order or its implementation</a:t>
            </a:r>
          </a:p>
          <a:p>
            <a:r>
              <a:rPr lang="en-US" dirty="0" smtClean="0"/>
              <a:t>Does </a:t>
            </a:r>
            <a:r>
              <a:rPr lang="en-US" u="sng" dirty="0" smtClean="0"/>
              <a:t>not</a:t>
            </a:r>
            <a:r>
              <a:rPr lang="en-US" dirty="0" smtClean="0"/>
              <a:t> change or affect existing regulation or law</a:t>
            </a:r>
          </a:p>
          <a:p>
            <a:r>
              <a:rPr lang="en-US" u="sng" dirty="0" smtClean="0"/>
              <a:t>Does</a:t>
            </a:r>
            <a:r>
              <a:rPr lang="en-US" dirty="0" smtClean="0"/>
              <a:t> clarify the Regional Board’s processes in regards to documents required for program implementation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C5884"/>
                </a:solidFill>
                <a:ea typeface="+mn-ea"/>
                <a:cs typeface="+mn-cs"/>
              </a:rPr>
              <a:t>Aligns those processes with requirements under the </a:t>
            </a:r>
            <a:r>
              <a:rPr lang="en-US" dirty="0" smtClean="0">
                <a:solidFill>
                  <a:srgbClr val="2C5884"/>
                </a:solidFill>
                <a:ea typeface="+mn-ea"/>
                <a:cs typeface="+mn-cs"/>
              </a:rPr>
              <a:t>California Public </a:t>
            </a:r>
            <a:r>
              <a:rPr lang="en-US" dirty="0">
                <a:solidFill>
                  <a:srgbClr val="2C5884"/>
                </a:solidFill>
                <a:ea typeface="+mn-ea"/>
                <a:cs typeface="+mn-cs"/>
              </a:rPr>
              <a:t>Records Act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C5884"/>
                </a:solidFill>
                <a:ea typeface="+mn-ea"/>
                <a:cs typeface="+mn-cs"/>
              </a:rPr>
              <a:t>Furthers Regional Water Board’s transparency and accountability to the public</a:t>
            </a:r>
          </a:p>
          <a:p>
            <a:endParaRPr lang="en-US" dirty="0" smtClean="0">
              <a:solidFill>
                <a:srgbClr val="2C5884"/>
              </a:solidFill>
              <a:ea typeface="+mn-ea"/>
              <a:cs typeface="+mn-cs"/>
            </a:endParaRPr>
          </a:p>
          <a:p>
            <a:endParaRPr lang="en-US" dirty="0">
              <a:solidFill>
                <a:srgbClr val="2C5884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898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8229600" cy="710334"/>
          </a:xfrm>
        </p:spPr>
        <p:txBody>
          <a:bodyPr/>
          <a:lstStyle/>
          <a:p>
            <a:r>
              <a:rPr lang="en-US" altLang="en-US" dirty="0" smtClean="0"/>
              <a:t>Proposed Resolution</a:t>
            </a:r>
            <a:br>
              <a:rPr lang="en-US" altLang="en-US" dirty="0" smtClean="0"/>
            </a:br>
            <a:r>
              <a:rPr lang="en-US" altLang="en-US" sz="3200" dirty="0" smtClean="0"/>
              <a:t>Pertinent Documents</a:t>
            </a:r>
          </a:p>
        </p:txBody>
      </p:sp>
      <p:sp>
        <p:nvSpPr>
          <p:cNvPr id="60420" name="Line 13"/>
          <p:cNvSpPr>
            <a:spLocks noChangeShapeType="1"/>
          </p:cNvSpPr>
          <p:nvPr/>
        </p:nvSpPr>
        <p:spPr bwMode="auto">
          <a:xfrm>
            <a:off x="381000" y="1981200"/>
            <a:ext cx="8229600" cy="0"/>
          </a:xfrm>
          <a:prstGeom prst="line">
            <a:avLst/>
          </a:prstGeom>
          <a:noFill/>
          <a:ln w="28575">
            <a:solidFill>
              <a:srgbClr val="236B2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421" name="Line 14"/>
          <p:cNvSpPr>
            <a:spLocks noChangeShapeType="1"/>
          </p:cNvSpPr>
          <p:nvPr/>
        </p:nvSpPr>
        <p:spPr bwMode="auto">
          <a:xfrm>
            <a:off x="381000" y="1905000"/>
            <a:ext cx="8229600" cy="0"/>
          </a:xfrm>
          <a:prstGeom prst="line">
            <a:avLst/>
          </a:prstGeom>
          <a:noFill/>
          <a:ln w="28575">
            <a:solidFill>
              <a:srgbClr val="2B568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8676409" y="6452466"/>
            <a:ext cx="38100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3EE7647B-4C03-4EF0-8BF4-150835420DAC}" type="slidenum">
              <a:rPr lang="en-US" altLang="en-US" sz="1400" smtClean="0"/>
              <a:pPr>
                <a:defRPr/>
              </a:pPr>
              <a:t>6</a:t>
            </a:fld>
            <a:endParaRPr lang="en-US" altLang="en-US" sz="1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57400"/>
            <a:ext cx="8382000" cy="4114800"/>
          </a:xfrm>
        </p:spPr>
        <p:txBody>
          <a:bodyPr/>
          <a:lstStyle/>
          <a:p>
            <a:r>
              <a:rPr lang="en-US" sz="2800" dirty="0" smtClean="0">
                <a:solidFill>
                  <a:srgbClr val="2C5884"/>
                </a:solidFill>
                <a:ea typeface="+mn-ea"/>
                <a:cs typeface="+mn-cs"/>
              </a:rPr>
              <a:t>Clarifies that all pertinent program documents held by 3</a:t>
            </a:r>
            <a:r>
              <a:rPr lang="en-US" sz="2800" baseline="30000" dirty="0" smtClean="0">
                <a:solidFill>
                  <a:srgbClr val="2C5884"/>
                </a:solidFill>
                <a:ea typeface="+mn-ea"/>
                <a:cs typeface="+mn-cs"/>
              </a:rPr>
              <a:t>rd</a:t>
            </a:r>
            <a:r>
              <a:rPr lang="en-US" sz="2800" dirty="0" smtClean="0">
                <a:solidFill>
                  <a:srgbClr val="2C5884"/>
                </a:solidFill>
                <a:ea typeface="+mn-ea"/>
                <a:cs typeface="+mn-cs"/>
              </a:rPr>
              <a:t> parties are considered public records. </a:t>
            </a:r>
          </a:p>
          <a:p>
            <a:r>
              <a:rPr lang="en-US" sz="2800" dirty="0" smtClean="0">
                <a:solidFill>
                  <a:srgbClr val="2C5884"/>
                </a:solidFill>
                <a:ea typeface="+mn-ea"/>
                <a:cs typeface="+mn-cs"/>
              </a:rPr>
              <a:t>Examples include: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C5884"/>
                </a:solidFill>
                <a:ea typeface="+mn-ea"/>
                <a:cs typeface="+mn-cs"/>
              </a:rPr>
              <a:t>Notice of Intent (NOI)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C5884"/>
                </a:solidFill>
                <a:ea typeface="+mn-ea"/>
                <a:cs typeface="+mn-cs"/>
              </a:rPr>
              <a:t>Water Resource Protection Plans (WRPP)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C5884"/>
                </a:solidFill>
                <a:ea typeface="+mn-ea"/>
                <a:cs typeface="+mn-cs"/>
              </a:rPr>
              <a:t>Monitoring and Reporting Plans (MRP)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C5884"/>
                </a:solidFill>
                <a:ea typeface="+mn-ea"/>
                <a:cs typeface="+mn-cs"/>
              </a:rPr>
              <a:t>Tier 2 Surface Water Correction </a:t>
            </a:r>
            <a:r>
              <a:rPr lang="en-US" dirty="0" err="1">
                <a:solidFill>
                  <a:srgbClr val="2C5884"/>
                </a:solidFill>
                <a:ea typeface="+mn-ea"/>
                <a:cs typeface="+mn-cs"/>
              </a:rPr>
              <a:t>Workplans</a:t>
            </a:r>
            <a:endParaRPr lang="en-US" dirty="0">
              <a:solidFill>
                <a:srgbClr val="2C5884"/>
              </a:solidFill>
              <a:ea typeface="+mn-ea"/>
              <a:cs typeface="+mn-cs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C5884"/>
                </a:solidFill>
                <a:ea typeface="+mn-ea"/>
                <a:cs typeface="+mn-cs"/>
              </a:rPr>
              <a:t>Annual and Inspection Reports</a:t>
            </a:r>
          </a:p>
          <a:p>
            <a:endParaRPr lang="en-US" dirty="0">
              <a:solidFill>
                <a:srgbClr val="2C5884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567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 txBox="1">
            <a:spLocks/>
          </p:cNvSpPr>
          <p:nvPr/>
        </p:nvSpPr>
        <p:spPr>
          <a:xfrm>
            <a:off x="8676409" y="6452466"/>
            <a:ext cx="38100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3EE7647B-4C03-4EF0-8BF4-150835420DAC}" type="slidenum">
              <a:rPr lang="en-US" altLang="en-US" sz="1400" smtClean="0"/>
              <a:pPr>
                <a:defRPr/>
              </a:pPr>
              <a:t>7</a:t>
            </a:fld>
            <a:endParaRPr lang="en-US" altLang="en-US" sz="1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310534"/>
            <a:ext cx="8382000" cy="3861666"/>
          </a:xfrm>
        </p:spPr>
        <p:txBody>
          <a:bodyPr/>
          <a:lstStyle/>
          <a:p>
            <a:r>
              <a:rPr lang="en-US" sz="2800" dirty="0" smtClean="0">
                <a:solidFill>
                  <a:srgbClr val="2C5884"/>
                </a:solidFill>
                <a:ea typeface="+mn-ea"/>
                <a:cs typeface="+mn-cs"/>
              </a:rPr>
              <a:t>Requires future approved third parties programs to submit the NOI to the Regional Board as part of enrollment</a:t>
            </a:r>
          </a:p>
          <a:p>
            <a:r>
              <a:rPr lang="en-US" dirty="0" smtClean="0"/>
              <a:t>Current approved third party programs must modify their procedures to begin submitting the NOI to the Regional Board on or before June 1, 2017. </a:t>
            </a:r>
            <a:endParaRPr lang="en-US" sz="2800" dirty="0">
              <a:solidFill>
                <a:srgbClr val="2C5884"/>
              </a:solidFill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85800" y="1143000"/>
            <a:ext cx="8229600" cy="710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baseline="0">
                <a:solidFill>
                  <a:srgbClr val="006600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8000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8000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8000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8000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800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800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800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8000"/>
                </a:solidFill>
                <a:latin typeface="Arial" charset="0"/>
              </a:defRPr>
            </a:lvl9pPr>
          </a:lstStyle>
          <a:p>
            <a:r>
              <a:rPr lang="en-US" altLang="en-US" kern="0" dirty="0" smtClean="0"/>
              <a:t>Proposed Resolution</a:t>
            </a:r>
            <a:br>
              <a:rPr lang="en-US" altLang="en-US" kern="0" dirty="0" smtClean="0"/>
            </a:br>
            <a:r>
              <a:rPr lang="en-US" altLang="en-US" sz="3200" kern="0" dirty="0" smtClean="0"/>
              <a:t>NOI Submissions</a:t>
            </a:r>
          </a:p>
        </p:txBody>
      </p:sp>
      <p:sp>
        <p:nvSpPr>
          <p:cNvPr id="8" name="Line 13"/>
          <p:cNvSpPr>
            <a:spLocks noChangeShapeType="1"/>
          </p:cNvSpPr>
          <p:nvPr/>
        </p:nvSpPr>
        <p:spPr bwMode="auto">
          <a:xfrm>
            <a:off x="533400" y="2133600"/>
            <a:ext cx="8229600" cy="0"/>
          </a:xfrm>
          <a:prstGeom prst="line">
            <a:avLst/>
          </a:prstGeom>
          <a:noFill/>
          <a:ln w="28575">
            <a:solidFill>
              <a:srgbClr val="236B2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" name="Line 14"/>
          <p:cNvSpPr>
            <a:spLocks noChangeShapeType="1"/>
          </p:cNvSpPr>
          <p:nvPr/>
        </p:nvSpPr>
        <p:spPr bwMode="auto">
          <a:xfrm>
            <a:off x="533400" y="2057400"/>
            <a:ext cx="8229600" cy="0"/>
          </a:xfrm>
          <a:prstGeom prst="line">
            <a:avLst/>
          </a:prstGeom>
          <a:noFill/>
          <a:ln w="28575">
            <a:solidFill>
              <a:srgbClr val="2B568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7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8229600" cy="685800"/>
          </a:xfrm>
        </p:spPr>
        <p:txBody>
          <a:bodyPr/>
          <a:lstStyle/>
          <a:p>
            <a:r>
              <a:rPr lang="en-US" altLang="en-US" dirty="0" smtClean="0"/>
              <a:t>Staff Recommendation</a:t>
            </a:r>
          </a:p>
        </p:txBody>
      </p:sp>
      <p:sp>
        <p:nvSpPr>
          <p:cNvPr id="60420" name="Line 13"/>
          <p:cNvSpPr>
            <a:spLocks noChangeShapeType="1"/>
          </p:cNvSpPr>
          <p:nvPr/>
        </p:nvSpPr>
        <p:spPr bwMode="auto">
          <a:xfrm>
            <a:off x="381000" y="1905000"/>
            <a:ext cx="8229600" cy="0"/>
          </a:xfrm>
          <a:prstGeom prst="line">
            <a:avLst/>
          </a:prstGeom>
          <a:noFill/>
          <a:ln w="28575">
            <a:solidFill>
              <a:srgbClr val="236B2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421" name="Line 14"/>
          <p:cNvSpPr>
            <a:spLocks noChangeShapeType="1"/>
          </p:cNvSpPr>
          <p:nvPr/>
        </p:nvSpPr>
        <p:spPr bwMode="auto">
          <a:xfrm>
            <a:off x="381000" y="1828800"/>
            <a:ext cx="8229600" cy="0"/>
          </a:xfrm>
          <a:prstGeom prst="line">
            <a:avLst/>
          </a:prstGeom>
          <a:noFill/>
          <a:ln w="28575">
            <a:solidFill>
              <a:srgbClr val="2B568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8676409" y="6452466"/>
            <a:ext cx="38100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3EE7647B-4C03-4EF0-8BF4-150835420DAC}" type="slidenum">
              <a:rPr lang="en-US" altLang="en-US" sz="1400" smtClean="0"/>
              <a:pPr>
                <a:defRPr/>
              </a:pPr>
              <a:t>8</a:t>
            </a:fld>
            <a:endParaRPr lang="en-US" altLang="en-US" sz="1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09800"/>
            <a:ext cx="8382000" cy="3962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 smtClean="0"/>
              <a:t>Adoption of the </a:t>
            </a:r>
            <a:r>
              <a:rPr lang="en-US" sz="3200" dirty="0"/>
              <a:t>proposed </a:t>
            </a:r>
            <a:r>
              <a:rPr lang="en-US" sz="3200" dirty="0" smtClean="0"/>
              <a:t>Resolution</a:t>
            </a:r>
          </a:p>
          <a:p>
            <a:pPr marL="0" indent="0" algn="ctr">
              <a:buNone/>
            </a:pPr>
            <a:r>
              <a:rPr lang="en-US" sz="3200" dirty="0" smtClean="0"/>
              <a:t>No</a:t>
            </a:r>
            <a:r>
              <a:rPr lang="en-US" sz="3200" dirty="0"/>
              <a:t>. </a:t>
            </a:r>
            <a:r>
              <a:rPr lang="en-US" sz="3200" dirty="0" smtClean="0"/>
              <a:t>R1-2017-0012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7857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Title 3"/>
          <p:cNvSpPr>
            <a:spLocks noGrp="1"/>
          </p:cNvSpPr>
          <p:nvPr>
            <p:ph type="ctrTitle"/>
          </p:nvPr>
        </p:nvSpPr>
        <p:spPr>
          <a:xfrm>
            <a:off x="609600" y="2130425"/>
            <a:ext cx="7772400" cy="1470025"/>
          </a:xfrm>
        </p:spPr>
        <p:txBody>
          <a:bodyPr/>
          <a:lstStyle/>
          <a:p>
            <a:r>
              <a:rPr lang="en-US" altLang="en-US" dirty="0" smtClean="0"/>
              <a:t>Board Questions and Comments</a:t>
            </a:r>
          </a:p>
        </p:txBody>
      </p:sp>
      <p:sp>
        <p:nvSpPr>
          <p:cNvPr id="191491" name="Line 13"/>
          <p:cNvSpPr>
            <a:spLocks noChangeShapeType="1"/>
          </p:cNvSpPr>
          <p:nvPr/>
        </p:nvSpPr>
        <p:spPr bwMode="auto">
          <a:xfrm>
            <a:off x="381000" y="1676400"/>
            <a:ext cx="8229600" cy="0"/>
          </a:xfrm>
          <a:prstGeom prst="line">
            <a:avLst/>
          </a:prstGeom>
          <a:noFill/>
          <a:ln w="28575">
            <a:solidFill>
              <a:srgbClr val="236B2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1492" name="Line 14"/>
          <p:cNvSpPr>
            <a:spLocks noChangeShapeType="1"/>
          </p:cNvSpPr>
          <p:nvPr/>
        </p:nvSpPr>
        <p:spPr bwMode="auto">
          <a:xfrm>
            <a:off x="381000" y="1600200"/>
            <a:ext cx="8229600" cy="0"/>
          </a:xfrm>
          <a:prstGeom prst="line">
            <a:avLst/>
          </a:prstGeom>
          <a:noFill/>
          <a:ln w="28575">
            <a:solidFill>
              <a:srgbClr val="2B568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1493" name="Line 13"/>
          <p:cNvSpPr>
            <a:spLocks noChangeShapeType="1"/>
          </p:cNvSpPr>
          <p:nvPr/>
        </p:nvSpPr>
        <p:spPr bwMode="auto">
          <a:xfrm>
            <a:off x="381000" y="4114800"/>
            <a:ext cx="8229600" cy="0"/>
          </a:xfrm>
          <a:prstGeom prst="line">
            <a:avLst/>
          </a:prstGeom>
          <a:noFill/>
          <a:ln w="28575">
            <a:solidFill>
              <a:srgbClr val="236B2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1494" name="Line 14"/>
          <p:cNvSpPr>
            <a:spLocks noChangeShapeType="1"/>
          </p:cNvSpPr>
          <p:nvPr/>
        </p:nvSpPr>
        <p:spPr bwMode="auto">
          <a:xfrm>
            <a:off x="381000" y="4038600"/>
            <a:ext cx="8229600" cy="0"/>
          </a:xfrm>
          <a:prstGeom prst="line">
            <a:avLst/>
          </a:prstGeom>
          <a:noFill/>
          <a:ln w="28575">
            <a:solidFill>
              <a:srgbClr val="2B568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8676409" y="6452466"/>
            <a:ext cx="38100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3EE7647B-4C03-4EF0-8BF4-150835420DAC}" type="slidenum">
              <a:rPr lang="en-US" altLang="en-US" sz="1400" smtClean="0"/>
              <a:pPr>
                <a:defRPr/>
              </a:pPr>
              <a:t>9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40668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10113</TotalTime>
  <Words>406</Words>
  <Application>Microsoft Office PowerPoint</Application>
  <PresentationFormat>On-screen Show (4:3)</PresentationFormat>
  <Paragraphs>62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Default Design</vt:lpstr>
      <vt:lpstr>1_Default Design</vt:lpstr>
      <vt:lpstr>Resolution No. R1-2017-0012  Clarifying the North Coast Regional Water Board’s Position on the Public Nature of Documents Held or Maintained by Approved Third Party Programs Associated with Order No. R1-2015-0023 </vt:lpstr>
      <vt:lpstr>Regional Board Cannabis Order</vt:lpstr>
      <vt:lpstr>Third Party Program</vt:lpstr>
      <vt:lpstr>Regulatory and Legal Changes</vt:lpstr>
      <vt:lpstr>Proposed Resolution</vt:lpstr>
      <vt:lpstr>Proposed Resolution Pertinent Documents</vt:lpstr>
      <vt:lpstr>PowerPoint Presentation</vt:lpstr>
      <vt:lpstr>Staff Recommendation</vt:lpstr>
      <vt:lpstr>Board Questions and Comments</vt:lpstr>
    </vt:vector>
  </TitlesOfParts>
  <Company>SWRCB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Clayton Creager</dc:creator>
  <cp:lastModifiedBy>Patti Corsie</cp:lastModifiedBy>
  <cp:revision>456</cp:revision>
  <cp:lastPrinted>2017-03-01T16:54:33Z</cp:lastPrinted>
  <dcterms:created xsi:type="dcterms:W3CDTF">2008-08-28T19:00:07Z</dcterms:created>
  <dcterms:modified xsi:type="dcterms:W3CDTF">2017-03-07T16:37:08Z</dcterms:modified>
</cp:coreProperties>
</file>