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
  </p:notesMasterIdLst>
  <p:handoutMasterIdLst>
    <p:handoutMasterId r:id="rId18"/>
  </p:handoutMasterIdLst>
  <p:sldIdLst>
    <p:sldId id="287" r:id="rId2"/>
    <p:sldId id="308" r:id="rId3"/>
    <p:sldId id="319" r:id="rId4"/>
    <p:sldId id="329" r:id="rId5"/>
    <p:sldId id="303" r:id="rId6"/>
    <p:sldId id="304" r:id="rId7"/>
    <p:sldId id="328" r:id="rId8"/>
    <p:sldId id="321" r:id="rId9"/>
    <p:sldId id="296" r:id="rId10"/>
    <p:sldId id="298" r:id="rId11"/>
    <p:sldId id="333" r:id="rId12"/>
    <p:sldId id="299" r:id="rId13"/>
    <p:sldId id="332" r:id="rId14"/>
    <p:sldId id="306" r:id="rId15"/>
    <p:sldId id="334" r:id="rId1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07" autoAdjust="0"/>
    <p:restoredTop sz="94590" autoAdjust="0"/>
  </p:normalViewPr>
  <p:slideViewPr>
    <p:cSldViewPr>
      <p:cViewPr varScale="1">
        <p:scale>
          <a:sx n="73" d="100"/>
          <a:sy n="73" d="100"/>
        </p:scale>
        <p:origin x="107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50" d="100"/>
          <a:sy n="150" d="100"/>
        </p:scale>
        <p:origin x="480" y="-19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2" tIns="46586" rIns="93172" bIns="46586" numCol="1" anchor="t" anchorCtr="0" compatLnSpc="1">
            <a:prstTxWarp prst="textNoShape">
              <a:avLst/>
            </a:prstTxWarp>
          </a:bodyPr>
          <a:lstStyle>
            <a:lvl1pPr defTabSz="932415">
              <a:defRPr sz="1200"/>
            </a:lvl1pPr>
          </a:lstStyle>
          <a:p>
            <a:endParaRPr lang="en-US"/>
          </a:p>
        </p:txBody>
      </p:sp>
      <p:sp>
        <p:nvSpPr>
          <p:cNvPr id="43011" name="Rectangle 3"/>
          <p:cNvSpPr>
            <a:spLocks noGrp="1" noChangeArrowheads="1"/>
          </p:cNvSpPr>
          <p:nvPr>
            <p:ph type="dt" sz="quarter" idx="1"/>
          </p:nvPr>
        </p:nvSpPr>
        <p:spPr bwMode="auto">
          <a:xfrm>
            <a:off x="3971183" y="0"/>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2" tIns="46586" rIns="93172" bIns="46586" numCol="1" anchor="t" anchorCtr="0" compatLnSpc="1">
            <a:prstTxWarp prst="textNoShape">
              <a:avLst/>
            </a:prstTxWarp>
          </a:bodyPr>
          <a:lstStyle>
            <a:lvl1pPr algn="r" defTabSz="932415">
              <a:defRPr sz="1200"/>
            </a:lvl1pPr>
          </a:lstStyle>
          <a:p>
            <a:endParaRPr lang="en-US"/>
          </a:p>
        </p:txBody>
      </p:sp>
      <p:sp>
        <p:nvSpPr>
          <p:cNvPr id="43012" name="Rectangle 4"/>
          <p:cNvSpPr>
            <a:spLocks noGrp="1" noChangeArrowheads="1"/>
          </p:cNvSpPr>
          <p:nvPr>
            <p:ph type="ftr" sz="quarter" idx="2"/>
          </p:nvPr>
        </p:nvSpPr>
        <p:spPr bwMode="auto">
          <a:xfrm>
            <a:off x="0" y="8829989"/>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2" tIns="46586" rIns="93172" bIns="46586" numCol="1" anchor="b" anchorCtr="0" compatLnSpc="1">
            <a:prstTxWarp prst="textNoShape">
              <a:avLst/>
            </a:prstTxWarp>
          </a:bodyPr>
          <a:lstStyle>
            <a:lvl1pPr defTabSz="932415">
              <a:defRPr sz="1200"/>
            </a:lvl1pPr>
          </a:lstStyle>
          <a:p>
            <a:endParaRPr lang="en-US"/>
          </a:p>
        </p:txBody>
      </p:sp>
      <p:sp>
        <p:nvSpPr>
          <p:cNvPr id="43013" name="Rectangle 5"/>
          <p:cNvSpPr>
            <a:spLocks noGrp="1" noChangeArrowheads="1"/>
          </p:cNvSpPr>
          <p:nvPr>
            <p:ph type="sldNum" sz="quarter" idx="3"/>
          </p:nvPr>
        </p:nvSpPr>
        <p:spPr bwMode="auto">
          <a:xfrm>
            <a:off x="3971183" y="8829989"/>
            <a:ext cx="3037628"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2" tIns="46586" rIns="93172" bIns="46586" numCol="1" anchor="b" anchorCtr="0" compatLnSpc="1">
            <a:prstTxWarp prst="textNoShape">
              <a:avLst/>
            </a:prstTxWarp>
          </a:bodyPr>
          <a:lstStyle>
            <a:lvl1pPr algn="r" defTabSz="932415">
              <a:defRPr sz="1200"/>
            </a:lvl1pPr>
          </a:lstStyle>
          <a:p>
            <a:fld id="{52C1063C-8C14-475B-B259-4CFF83E5ADF1}" type="slidenum">
              <a:rPr lang="en-US"/>
              <a:pPr/>
              <a:t>‹#›</a:t>
            </a:fld>
            <a:endParaRPr lang="en-US"/>
          </a:p>
        </p:txBody>
      </p:sp>
    </p:spTree>
    <p:extLst>
      <p:ext uri="{BB962C8B-B14F-4D97-AF65-F5344CB8AC3E}">
        <p14:creationId xmlns:p14="http://schemas.microsoft.com/office/powerpoint/2010/main" val="791273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820"/>
          </a:xfrm>
          <a:prstGeom prst="rect">
            <a:avLst/>
          </a:prstGeom>
        </p:spPr>
        <p:txBody>
          <a:bodyPr vert="horz" lIns="91650" tIns="45825" rIns="91650" bIns="45825" rtlCol="0"/>
          <a:lstStyle>
            <a:lvl1pPr algn="l">
              <a:defRPr sz="1200"/>
            </a:lvl1pPr>
          </a:lstStyle>
          <a:p>
            <a:endParaRPr lang="en-US"/>
          </a:p>
        </p:txBody>
      </p:sp>
      <p:sp>
        <p:nvSpPr>
          <p:cNvPr id="3" name="Date Placeholder 2"/>
          <p:cNvSpPr>
            <a:spLocks noGrp="1"/>
          </p:cNvSpPr>
          <p:nvPr>
            <p:ph type="dt" idx="1"/>
          </p:nvPr>
        </p:nvSpPr>
        <p:spPr>
          <a:xfrm>
            <a:off x="3971183" y="0"/>
            <a:ext cx="3037628" cy="464820"/>
          </a:xfrm>
          <a:prstGeom prst="rect">
            <a:avLst/>
          </a:prstGeom>
        </p:spPr>
        <p:txBody>
          <a:bodyPr vert="horz" lIns="91650" tIns="45825" rIns="91650" bIns="45825" rtlCol="0"/>
          <a:lstStyle>
            <a:lvl1pPr algn="r">
              <a:defRPr sz="1200"/>
            </a:lvl1pPr>
          </a:lstStyle>
          <a:p>
            <a:fld id="{D3FAF04E-6F8E-474F-ABF0-9F1650B4E1CC}" type="datetimeFigureOut">
              <a:rPr lang="en-US" smtClean="0"/>
              <a:t>3/7/2017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650" tIns="45825" rIns="91650" bIns="45825" rtlCol="0" anchor="ctr"/>
          <a:lstStyle/>
          <a:p>
            <a:endParaRPr lang="en-US"/>
          </a:p>
        </p:txBody>
      </p:sp>
      <p:sp>
        <p:nvSpPr>
          <p:cNvPr id="5" name="Notes Placeholder 4"/>
          <p:cNvSpPr>
            <a:spLocks noGrp="1"/>
          </p:cNvSpPr>
          <p:nvPr>
            <p:ph type="body" sz="quarter" idx="3"/>
          </p:nvPr>
        </p:nvSpPr>
        <p:spPr>
          <a:xfrm>
            <a:off x="701359" y="4415790"/>
            <a:ext cx="5607684" cy="4183380"/>
          </a:xfrm>
          <a:prstGeom prst="rect">
            <a:avLst/>
          </a:prstGeom>
        </p:spPr>
        <p:txBody>
          <a:bodyPr vert="horz" lIns="91650" tIns="45825" rIns="91650" bIns="458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89"/>
            <a:ext cx="3037628" cy="464820"/>
          </a:xfrm>
          <a:prstGeom prst="rect">
            <a:avLst/>
          </a:prstGeom>
        </p:spPr>
        <p:txBody>
          <a:bodyPr vert="horz" lIns="91650" tIns="45825" rIns="91650" bIns="45825" rtlCol="0" anchor="b"/>
          <a:lstStyle>
            <a:lvl1pPr algn="l">
              <a:defRPr sz="1200"/>
            </a:lvl1pPr>
          </a:lstStyle>
          <a:p>
            <a:endParaRPr lang="en-US"/>
          </a:p>
        </p:txBody>
      </p:sp>
      <p:sp>
        <p:nvSpPr>
          <p:cNvPr id="7" name="Slide Number Placeholder 6"/>
          <p:cNvSpPr>
            <a:spLocks noGrp="1"/>
          </p:cNvSpPr>
          <p:nvPr>
            <p:ph type="sldNum" sz="quarter" idx="5"/>
          </p:nvPr>
        </p:nvSpPr>
        <p:spPr>
          <a:xfrm>
            <a:off x="3971183" y="8829989"/>
            <a:ext cx="3037628" cy="464820"/>
          </a:xfrm>
          <a:prstGeom prst="rect">
            <a:avLst/>
          </a:prstGeom>
        </p:spPr>
        <p:txBody>
          <a:bodyPr vert="horz" lIns="91650" tIns="45825" rIns="91650" bIns="45825" rtlCol="0" anchor="b"/>
          <a:lstStyle>
            <a:lvl1pPr algn="r">
              <a:defRPr sz="1200"/>
            </a:lvl1pPr>
          </a:lstStyle>
          <a:p>
            <a:fld id="{0AE53F2D-BCCE-401D-8B11-F8EC151BFF03}" type="slidenum">
              <a:rPr lang="en-US" smtClean="0"/>
              <a:t>‹#›</a:t>
            </a:fld>
            <a:endParaRPr lang="en-US"/>
          </a:p>
        </p:txBody>
      </p:sp>
    </p:spTree>
    <p:extLst>
      <p:ext uri="{BB962C8B-B14F-4D97-AF65-F5344CB8AC3E}">
        <p14:creationId xmlns:p14="http://schemas.microsoft.com/office/powerpoint/2010/main" val="42675632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Cambria" pitchFamily="18" charset="0"/>
              </a:rPr>
              <a:t>Good morning Chairman </a:t>
            </a:r>
            <a:r>
              <a:rPr lang="en-US" dirty="0" err="1" smtClean="0">
                <a:latin typeface="Cambria" pitchFamily="18" charset="0"/>
              </a:rPr>
              <a:t>Noren</a:t>
            </a:r>
            <a:r>
              <a:rPr lang="en-US" dirty="0" smtClean="0">
                <a:latin typeface="Cambria" pitchFamily="18" charset="0"/>
              </a:rPr>
              <a:t> and members of the Board. I am Kason Grady senior water resource control engineer here with Connor </a:t>
            </a:r>
            <a:r>
              <a:rPr lang="en-US" dirty="0" err="1" smtClean="0">
                <a:latin typeface="Cambria" pitchFamily="18" charset="0"/>
              </a:rPr>
              <a:t>McIntee</a:t>
            </a:r>
            <a:r>
              <a:rPr lang="en-US" dirty="0" smtClean="0">
                <a:latin typeface="Cambria" pitchFamily="18" charset="0"/>
              </a:rPr>
              <a:t> and </a:t>
            </a:r>
            <a:r>
              <a:rPr lang="en-US" dirty="0" err="1" smtClean="0">
                <a:latin typeface="Cambria" pitchFamily="18" charset="0"/>
              </a:rPr>
              <a:t>Adona</a:t>
            </a:r>
            <a:r>
              <a:rPr lang="en-US" dirty="0" smtClean="0">
                <a:latin typeface="Cambria" pitchFamily="18" charset="0"/>
              </a:rPr>
              <a:t> White to provide an update on the relationship between the Regional Water Board’s Cannabis Regulatory Program and County Ordinances in the North Coast. Staff from various counties are also here in the audience today to answer questions that you have.</a:t>
            </a:r>
            <a:endParaRPr lang="en-US" dirty="0">
              <a:latin typeface="Cambria" pitchFamily="18" charset="0"/>
            </a:endParaRPr>
          </a:p>
        </p:txBody>
      </p:sp>
      <p:sp>
        <p:nvSpPr>
          <p:cNvPr id="4" name="Slide Number Placeholder 3"/>
          <p:cNvSpPr>
            <a:spLocks noGrp="1"/>
          </p:cNvSpPr>
          <p:nvPr>
            <p:ph type="sldNum" sz="quarter" idx="10"/>
          </p:nvPr>
        </p:nvSpPr>
        <p:spPr/>
        <p:txBody>
          <a:bodyPr/>
          <a:lstStyle/>
          <a:p>
            <a:fld id="{0AE53F2D-BCCE-401D-8B11-F8EC151BFF03}" type="slidenum">
              <a:rPr lang="en-US" smtClean="0"/>
              <a:t>1</a:t>
            </a:fld>
            <a:endParaRPr lang="en-US"/>
          </a:p>
        </p:txBody>
      </p:sp>
    </p:spTree>
    <p:extLst>
      <p:ext uri="{BB962C8B-B14F-4D97-AF65-F5344CB8AC3E}">
        <p14:creationId xmlns:p14="http://schemas.microsoft.com/office/powerpoint/2010/main" val="2447138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E53F2D-BCCE-401D-8B11-F8EC151BFF03}" type="slidenum">
              <a:rPr lang="en-US" smtClean="0"/>
              <a:t>10</a:t>
            </a:fld>
            <a:endParaRPr lang="en-US"/>
          </a:p>
        </p:txBody>
      </p:sp>
    </p:spTree>
    <p:extLst>
      <p:ext uri="{BB962C8B-B14F-4D97-AF65-F5344CB8AC3E}">
        <p14:creationId xmlns:p14="http://schemas.microsoft.com/office/powerpoint/2010/main" val="30650101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E53F2D-BCCE-401D-8B11-F8EC151BFF03}" type="slidenum">
              <a:rPr lang="en-US" smtClean="0"/>
              <a:t>11</a:t>
            </a:fld>
            <a:endParaRPr lang="en-US"/>
          </a:p>
        </p:txBody>
      </p:sp>
    </p:spTree>
    <p:extLst>
      <p:ext uri="{BB962C8B-B14F-4D97-AF65-F5344CB8AC3E}">
        <p14:creationId xmlns:p14="http://schemas.microsoft.com/office/powerpoint/2010/main" val="650910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E53F2D-BCCE-401D-8B11-F8EC151BFF03}" type="slidenum">
              <a:rPr lang="en-US" smtClean="0"/>
              <a:t>12</a:t>
            </a:fld>
            <a:endParaRPr lang="en-US"/>
          </a:p>
        </p:txBody>
      </p:sp>
    </p:spTree>
    <p:extLst>
      <p:ext uri="{BB962C8B-B14F-4D97-AF65-F5344CB8AC3E}">
        <p14:creationId xmlns:p14="http://schemas.microsoft.com/office/powerpoint/2010/main" val="2317723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E53F2D-BCCE-401D-8B11-F8EC151BFF03}" type="slidenum">
              <a:rPr lang="en-US" smtClean="0"/>
              <a:t>13</a:t>
            </a:fld>
            <a:endParaRPr lang="en-US"/>
          </a:p>
        </p:txBody>
      </p:sp>
    </p:spTree>
    <p:extLst>
      <p:ext uri="{BB962C8B-B14F-4D97-AF65-F5344CB8AC3E}">
        <p14:creationId xmlns:p14="http://schemas.microsoft.com/office/powerpoint/2010/main" val="3058430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E53F2D-BCCE-401D-8B11-F8EC151BFF03}" type="slidenum">
              <a:rPr lang="en-US" smtClean="0"/>
              <a:t>14</a:t>
            </a:fld>
            <a:endParaRPr lang="en-US"/>
          </a:p>
        </p:txBody>
      </p:sp>
    </p:spTree>
    <p:extLst>
      <p:ext uri="{BB962C8B-B14F-4D97-AF65-F5344CB8AC3E}">
        <p14:creationId xmlns:p14="http://schemas.microsoft.com/office/powerpoint/2010/main" val="3781913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Cambria" pitchFamily="18" charset="0"/>
              </a:rPr>
              <a:t>As you know, the Medical Cannabis Regulation and Safety Act became effective on January 1, 2016, which mandated a comprehensive state licensure and regulatory framework for cultivation and all other aspects of </a:t>
            </a:r>
            <a:r>
              <a:rPr lang="en-US" dirty="0">
                <a:latin typeface="Cambria" pitchFamily="18" charset="0"/>
              </a:rPr>
              <a:t>this </a:t>
            </a:r>
            <a:r>
              <a:rPr lang="en-US" dirty="0" smtClean="0">
                <a:latin typeface="Cambria" pitchFamily="18" charset="0"/>
              </a:rPr>
              <a:t>industry, including </a:t>
            </a:r>
            <a:r>
              <a:rPr lang="en-US" dirty="0">
                <a:latin typeface="Cambria" pitchFamily="18" charset="0"/>
              </a:rPr>
              <a:t>a statewide water quality protection program </a:t>
            </a:r>
            <a:r>
              <a:rPr lang="en-US" dirty="0" smtClean="0">
                <a:latin typeface="Cambria" pitchFamily="18" charset="0"/>
              </a:rPr>
              <a:t>by January 1, 2018. </a:t>
            </a:r>
          </a:p>
          <a:p>
            <a:endParaRPr lang="en-US" dirty="0">
              <a:latin typeface="Cambria" pitchFamily="18" charset="0"/>
            </a:endParaRPr>
          </a:p>
          <a:p>
            <a:r>
              <a:rPr lang="en-US" dirty="0" smtClean="0">
                <a:latin typeface="Cambria" pitchFamily="18" charset="0"/>
              </a:rPr>
              <a:t>Then the Adult Use of Marijuana Act was approved by voters on </a:t>
            </a:r>
            <a:r>
              <a:rPr lang="en-US" dirty="0" err="1" smtClean="0">
                <a:latin typeface="Cambria" pitchFamily="18" charset="0"/>
              </a:rPr>
              <a:t>Novemnet</a:t>
            </a:r>
            <a:r>
              <a:rPr lang="en-US" dirty="0" smtClean="0">
                <a:latin typeface="Cambria" pitchFamily="18" charset="0"/>
              </a:rPr>
              <a:t> 8, 2016. </a:t>
            </a:r>
          </a:p>
          <a:p>
            <a:endParaRPr lang="en-US" dirty="0">
              <a:latin typeface="Cambria" pitchFamily="18" charset="0"/>
            </a:endParaRPr>
          </a:p>
          <a:p>
            <a:r>
              <a:rPr lang="en-US" dirty="0" smtClean="0">
                <a:latin typeface="Cambria" pitchFamily="18" charset="0"/>
              </a:rPr>
              <a:t>Both acts delegate authority for licensing of cultivation to the Department of Food and Agriculture and allow for local jurisdictions to maintain local control via </a:t>
            </a:r>
            <a:r>
              <a:rPr lang="en-US" dirty="0" err="1" smtClean="0">
                <a:latin typeface="Cambria" pitchFamily="18" charset="0"/>
              </a:rPr>
              <a:t>ordincances</a:t>
            </a:r>
            <a:r>
              <a:rPr lang="en-US" dirty="0" smtClean="0">
                <a:latin typeface="Cambria" pitchFamily="18" charset="0"/>
              </a:rPr>
              <a:t>, zoning, land use requirements and local business license requirements. MCRSA and AUMA allow local jurisdictions to prohibit outdoor cultivation if that is the will of the people in that local jurisdiction.</a:t>
            </a:r>
            <a:endParaRPr lang="en-US" dirty="0">
              <a:latin typeface="Cambria" pitchFamily="18" charset="0"/>
            </a:endParaRPr>
          </a:p>
        </p:txBody>
      </p:sp>
      <p:sp>
        <p:nvSpPr>
          <p:cNvPr id="4" name="Slide Number Placeholder 3"/>
          <p:cNvSpPr>
            <a:spLocks noGrp="1"/>
          </p:cNvSpPr>
          <p:nvPr>
            <p:ph type="sldNum" sz="quarter" idx="10"/>
          </p:nvPr>
        </p:nvSpPr>
        <p:spPr/>
        <p:txBody>
          <a:bodyPr/>
          <a:lstStyle/>
          <a:p>
            <a:fld id="{0AE53F2D-BCCE-401D-8B11-F8EC151BFF03}" type="slidenum">
              <a:rPr lang="en-US" smtClean="0"/>
              <a:t>2</a:t>
            </a:fld>
            <a:endParaRPr lang="en-US"/>
          </a:p>
        </p:txBody>
      </p:sp>
    </p:spTree>
    <p:extLst>
      <p:ext uri="{BB962C8B-B14F-4D97-AF65-F5344CB8AC3E}">
        <p14:creationId xmlns:p14="http://schemas.microsoft.com/office/powerpoint/2010/main" val="2279394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North Coast Region overlaps with the ten counties shown here. The counties in grey currently prohibit outdoor cultivation. The rest of the counties in green have active ordinances allowing outdoor cultivation of 24 plants in Modoc County up to an acre in Sonoma and Humboldt Counties.</a:t>
            </a:r>
            <a:endParaRPr lang="en-US" dirty="0"/>
          </a:p>
        </p:txBody>
      </p:sp>
      <p:sp>
        <p:nvSpPr>
          <p:cNvPr id="4" name="Slide Number Placeholder 3"/>
          <p:cNvSpPr>
            <a:spLocks noGrp="1"/>
          </p:cNvSpPr>
          <p:nvPr>
            <p:ph type="sldNum" sz="quarter" idx="10"/>
          </p:nvPr>
        </p:nvSpPr>
        <p:spPr/>
        <p:txBody>
          <a:bodyPr/>
          <a:lstStyle/>
          <a:p>
            <a:fld id="{0AE53F2D-BCCE-401D-8B11-F8EC151BFF03}" type="slidenum">
              <a:rPr lang="en-US" smtClean="0"/>
              <a:t>3</a:t>
            </a:fld>
            <a:endParaRPr lang="en-US"/>
          </a:p>
        </p:txBody>
      </p:sp>
    </p:spTree>
    <p:extLst>
      <p:ext uri="{BB962C8B-B14F-4D97-AF65-F5344CB8AC3E}">
        <p14:creationId xmlns:p14="http://schemas.microsoft.com/office/powerpoint/2010/main" val="3623068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 summary table showing the counties that allow or prohibit outdoor cultivation, with the associated allowable cultivation areas or plant counts and whether they require enrollment with the Water Board program. The last column indicates where each county is in terms of their plans to update their ordinances.</a:t>
            </a:r>
            <a:endParaRPr lang="en-US" dirty="0"/>
          </a:p>
        </p:txBody>
      </p:sp>
      <p:sp>
        <p:nvSpPr>
          <p:cNvPr id="4" name="Slide Number Placeholder 3"/>
          <p:cNvSpPr>
            <a:spLocks noGrp="1"/>
          </p:cNvSpPr>
          <p:nvPr>
            <p:ph type="sldNum" sz="quarter" idx="10"/>
          </p:nvPr>
        </p:nvSpPr>
        <p:spPr/>
        <p:txBody>
          <a:bodyPr/>
          <a:lstStyle/>
          <a:p>
            <a:fld id="{0AE53F2D-BCCE-401D-8B11-F8EC151BFF03}" type="slidenum">
              <a:rPr lang="en-US" smtClean="0"/>
              <a:t>4</a:t>
            </a:fld>
            <a:endParaRPr lang="en-US"/>
          </a:p>
        </p:txBody>
      </p:sp>
    </p:spTree>
    <p:extLst>
      <p:ext uri="{BB962C8B-B14F-4D97-AF65-F5344CB8AC3E}">
        <p14:creationId xmlns:p14="http://schemas.microsoft.com/office/powerpoint/2010/main" val="3016861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91C385-B1FD-4EE9-9CA0-323B8D102F7E}" type="slidenum">
              <a:rPr lang="en-US" smtClean="0"/>
              <a:t>5</a:t>
            </a:fld>
            <a:endParaRPr lang="en-US"/>
          </a:p>
        </p:txBody>
      </p:sp>
    </p:spTree>
    <p:extLst>
      <p:ext uri="{BB962C8B-B14F-4D97-AF65-F5344CB8AC3E}">
        <p14:creationId xmlns:p14="http://schemas.microsoft.com/office/powerpoint/2010/main" val="413634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E53F2D-BCCE-401D-8B11-F8EC151BFF03}" type="slidenum">
              <a:rPr lang="en-US" smtClean="0"/>
              <a:t>6</a:t>
            </a:fld>
            <a:endParaRPr lang="en-US"/>
          </a:p>
        </p:txBody>
      </p:sp>
    </p:spTree>
    <p:extLst>
      <p:ext uri="{BB962C8B-B14F-4D97-AF65-F5344CB8AC3E}">
        <p14:creationId xmlns:p14="http://schemas.microsoft.com/office/powerpoint/2010/main" val="1173714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1400" dirty="0" smtClean="0">
                <a:latin typeface="Cambria" panose="02040503050406030204" pitchFamily="18" charset="0"/>
              </a:rPr>
              <a:t>The Trinity County Urgency Ordinance to Create Commercial Marijuana Cultivation Regulation was adopted on December 21, 2016. This Ordinance requires enrollment in Order R1-2015-0023 as a condition for a county permit and it prioritizes issuance of that permit based on the Water Board enrollment date. The Trinity ordinance allows for the following 4 license types from the Medical Cannabis Regulation and Safety Act:  </a:t>
            </a:r>
          </a:p>
          <a:p>
            <a:pPr lvl="2"/>
            <a:r>
              <a:rPr lang="en-US" sz="1400" dirty="0" smtClean="0">
                <a:latin typeface="Cambria" panose="02040503050406030204" pitchFamily="18" charset="0"/>
              </a:rPr>
              <a:t>Type </a:t>
            </a:r>
            <a:r>
              <a:rPr lang="en-US" sz="1400" dirty="0">
                <a:latin typeface="Cambria" panose="02040503050406030204" pitchFamily="18" charset="0"/>
              </a:rPr>
              <a:t>1 “specialty outdoor” </a:t>
            </a:r>
            <a:r>
              <a:rPr lang="en-US" sz="1400" u="sng" dirty="0">
                <a:latin typeface="Cambria" panose="02040503050406030204" pitchFamily="18" charset="0"/>
              </a:rPr>
              <a:t>&lt;</a:t>
            </a:r>
            <a:r>
              <a:rPr lang="en-US" sz="1400" dirty="0">
                <a:latin typeface="Cambria" panose="02040503050406030204" pitchFamily="18" charset="0"/>
              </a:rPr>
              <a:t> 5,000 sq. ft. </a:t>
            </a:r>
          </a:p>
          <a:p>
            <a:pPr lvl="2"/>
            <a:r>
              <a:rPr lang="en-US" sz="1400" dirty="0">
                <a:latin typeface="Cambria" panose="02040503050406030204" pitchFamily="18" charset="0"/>
              </a:rPr>
              <a:t>Type 1C “specialty cottage” </a:t>
            </a:r>
            <a:r>
              <a:rPr lang="en-US" sz="1400" u="sng" dirty="0">
                <a:latin typeface="Cambria" panose="02040503050406030204" pitchFamily="18" charset="0"/>
              </a:rPr>
              <a:t>&lt;</a:t>
            </a:r>
            <a:r>
              <a:rPr lang="en-US" sz="1400" dirty="0">
                <a:latin typeface="Cambria" panose="02040503050406030204" pitchFamily="18" charset="0"/>
              </a:rPr>
              <a:t> 2,500 sq. ft. or 25 plants</a:t>
            </a:r>
          </a:p>
          <a:p>
            <a:pPr lvl="2"/>
            <a:r>
              <a:rPr lang="en-US" sz="1400" dirty="0">
                <a:latin typeface="Cambria" panose="02040503050406030204" pitchFamily="18" charset="0"/>
              </a:rPr>
              <a:t>Type 2 “outdoor” &lt; 10,000 sq. ft. </a:t>
            </a:r>
          </a:p>
          <a:p>
            <a:pPr lvl="2"/>
            <a:r>
              <a:rPr lang="en-US" sz="1400" dirty="0">
                <a:latin typeface="Cambria" panose="02040503050406030204" pitchFamily="18" charset="0"/>
              </a:rPr>
              <a:t>Type 2B “mixed light” 5,001 to 10,000 sq. ft</a:t>
            </a:r>
            <a:r>
              <a:rPr lang="en-US" sz="1400" dirty="0" smtClean="0">
                <a:latin typeface="Cambria" panose="02040503050406030204" pitchFamily="18" charset="0"/>
              </a:rPr>
              <a:t>.</a:t>
            </a:r>
          </a:p>
          <a:p>
            <a:pPr lvl="1"/>
            <a:endParaRPr lang="en-US" sz="1400" dirty="0" smtClean="0">
              <a:latin typeface="Cambria" panose="02040503050406030204" pitchFamily="18" charset="0"/>
            </a:endParaRPr>
          </a:p>
          <a:p>
            <a:pPr lvl="1"/>
            <a:r>
              <a:rPr lang="en-US" sz="1400" dirty="0" smtClean="0">
                <a:latin typeface="Cambria" panose="02040503050406030204" pitchFamily="18" charset="0"/>
              </a:rPr>
              <a:t>This ordinance requires cultivation to be associated with a permitted residence with a septic system, or have an active building permit. </a:t>
            </a:r>
          </a:p>
          <a:p>
            <a:pPr lvl="1"/>
            <a:endParaRPr lang="en-US" sz="1400" dirty="0">
              <a:latin typeface="Cambria" panose="02040503050406030204" pitchFamily="18" charset="0"/>
            </a:endParaRPr>
          </a:p>
          <a:p>
            <a:pPr lvl="1"/>
            <a:r>
              <a:rPr lang="en-US" sz="1400" dirty="0" smtClean="0">
                <a:latin typeface="Cambria" panose="02040503050406030204" pitchFamily="18" charset="0"/>
              </a:rPr>
              <a:t>Lastly, the existing personal grow ordinance remains in effect for those cultivating &lt;8 plants for personal use.</a:t>
            </a:r>
            <a:endParaRPr lang="en-US" sz="1400" dirty="0">
              <a:latin typeface="Cambria" panose="02040503050406030204" pitchFamily="18" charset="0"/>
            </a:endParaRPr>
          </a:p>
          <a:p>
            <a:endParaRPr lang="en-US" sz="1400" dirty="0"/>
          </a:p>
        </p:txBody>
      </p:sp>
      <p:sp>
        <p:nvSpPr>
          <p:cNvPr id="4" name="Slide Number Placeholder 3"/>
          <p:cNvSpPr>
            <a:spLocks noGrp="1"/>
          </p:cNvSpPr>
          <p:nvPr>
            <p:ph type="sldNum" sz="quarter" idx="10"/>
          </p:nvPr>
        </p:nvSpPr>
        <p:spPr/>
        <p:txBody>
          <a:bodyPr/>
          <a:lstStyle/>
          <a:p>
            <a:fld id="{7F91C385-B1FD-4EE9-9CA0-323B8D102F7E}" type="slidenum">
              <a:rPr lang="en-US" smtClean="0"/>
              <a:t>7</a:t>
            </a:fld>
            <a:endParaRPr lang="en-US"/>
          </a:p>
        </p:txBody>
      </p:sp>
    </p:spTree>
    <p:extLst>
      <p:ext uri="{BB962C8B-B14F-4D97-AF65-F5344CB8AC3E}">
        <p14:creationId xmlns:p14="http://schemas.microsoft.com/office/powerpoint/2010/main" val="2649834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E53F2D-BCCE-401D-8B11-F8EC151BFF03}" type="slidenum">
              <a:rPr lang="en-US" smtClean="0"/>
              <a:t>8</a:t>
            </a:fld>
            <a:endParaRPr lang="en-US"/>
          </a:p>
        </p:txBody>
      </p:sp>
    </p:spTree>
    <p:extLst>
      <p:ext uri="{BB962C8B-B14F-4D97-AF65-F5344CB8AC3E}">
        <p14:creationId xmlns:p14="http://schemas.microsoft.com/office/powerpoint/2010/main" val="324676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E53F2D-BCCE-401D-8B11-F8EC151BFF03}" type="slidenum">
              <a:rPr lang="en-US" smtClean="0"/>
              <a:t>9</a:t>
            </a:fld>
            <a:endParaRPr lang="en-US"/>
          </a:p>
        </p:txBody>
      </p:sp>
    </p:spTree>
    <p:extLst>
      <p:ext uri="{BB962C8B-B14F-4D97-AF65-F5344CB8AC3E}">
        <p14:creationId xmlns:p14="http://schemas.microsoft.com/office/powerpoint/2010/main" val="1217514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800DA76-8A03-4850-9394-827645172ED5}" type="slidenum">
              <a:rPr lang="en-US"/>
              <a:pPr/>
              <a:t>‹#›</a:t>
            </a:fld>
            <a:endParaRPr lang="en-US"/>
          </a:p>
        </p:txBody>
      </p:sp>
    </p:spTree>
    <p:extLst>
      <p:ext uri="{BB962C8B-B14F-4D97-AF65-F5344CB8AC3E}">
        <p14:creationId xmlns:p14="http://schemas.microsoft.com/office/powerpoint/2010/main" val="432525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F9BB79B-2403-440B-9669-4CCB69943376}" type="slidenum">
              <a:rPr lang="en-US"/>
              <a:pPr/>
              <a:t>‹#›</a:t>
            </a:fld>
            <a:endParaRPr lang="en-US"/>
          </a:p>
        </p:txBody>
      </p:sp>
    </p:spTree>
    <p:extLst>
      <p:ext uri="{BB962C8B-B14F-4D97-AF65-F5344CB8AC3E}">
        <p14:creationId xmlns:p14="http://schemas.microsoft.com/office/powerpoint/2010/main" val="1038632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4E7817B-1E18-4B45-9A1F-315019300BD5}" type="slidenum">
              <a:rPr lang="en-US"/>
              <a:pPr/>
              <a:t>‹#›</a:t>
            </a:fld>
            <a:endParaRPr lang="en-US"/>
          </a:p>
        </p:txBody>
      </p:sp>
    </p:spTree>
    <p:extLst>
      <p:ext uri="{BB962C8B-B14F-4D97-AF65-F5344CB8AC3E}">
        <p14:creationId xmlns:p14="http://schemas.microsoft.com/office/powerpoint/2010/main" val="3378611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415DA20-6595-4EC6-913C-C0617B5223D6}" type="slidenum">
              <a:rPr lang="en-US"/>
              <a:pPr/>
              <a:t>‹#›</a:t>
            </a:fld>
            <a:endParaRPr lang="en-US"/>
          </a:p>
        </p:txBody>
      </p:sp>
    </p:spTree>
    <p:extLst>
      <p:ext uri="{BB962C8B-B14F-4D97-AF65-F5344CB8AC3E}">
        <p14:creationId xmlns:p14="http://schemas.microsoft.com/office/powerpoint/2010/main" val="592584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C3EA3BC-3B2C-4B8B-B370-B2C6BBB229E5}" type="slidenum">
              <a:rPr lang="en-US"/>
              <a:pPr/>
              <a:t>‹#›</a:t>
            </a:fld>
            <a:endParaRPr lang="en-US"/>
          </a:p>
        </p:txBody>
      </p:sp>
    </p:spTree>
    <p:extLst>
      <p:ext uri="{BB962C8B-B14F-4D97-AF65-F5344CB8AC3E}">
        <p14:creationId xmlns:p14="http://schemas.microsoft.com/office/powerpoint/2010/main" val="2067671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C5BAB17-F899-41D1-A790-B0306F4277B2}" type="slidenum">
              <a:rPr lang="en-US"/>
              <a:pPr/>
              <a:t>‹#›</a:t>
            </a:fld>
            <a:endParaRPr lang="en-US"/>
          </a:p>
        </p:txBody>
      </p:sp>
    </p:spTree>
    <p:extLst>
      <p:ext uri="{BB962C8B-B14F-4D97-AF65-F5344CB8AC3E}">
        <p14:creationId xmlns:p14="http://schemas.microsoft.com/office/powerpoint/2010/main" val="46231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DCAC9481-E528-4EDF-8013-75293F69C43C}" type="slidenum">
              <a:rPr lang="en-US"/>
              <a:pPr/>
              <a:t>‹#›</a:t>
            </a:fld>
            <a:endParaRPr lang="en-US"/>
          </a:p>
        </p:txBody>
      </p:sp>
    </p:spTree>
    <p:extLst>
      <p:ext uri="{BB962C8B-B14F-4D97-AF65-F5344CB8AC3E}">
        <p14:creationId xmlns:p14="http://schemas.microsoft.com/office/powerpoint/2010/main" val="2281586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B3FA9F6-54A1-46A5-AE71-56AA6F8274E4}" type="slidenum">
              <a:rPr lang="en-US"/>
              <a:pPr/>
              <a:t>‹#›</a:t>
            </a:fld>
            <a:endParaRPr lang="en-US"/>
          </a:p>
        </p:txBody>
      </p:sp>
    </p:spTree>
    <p:extLst>
      <p:ext uri="{BB962C8B-B14F-4D97-AF65-F5344CB8AC3E}">
        <p14:creationId xmlns:p14="http://schemas.microsoft.com/office/powerpoint/2010/main" val="1418240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CDDBABC-98C9-4D85-ACC5-80BE4DF8E3A2}" type="slidenum">
              <a:rPr lang="en-US"/>
              <a:pPr/>
              <a:t>‹#›</a:t>
            </a:fld>
            <a:endParaRPr lang="en-US"/>
          </a:p>
        </p:txBody>
      </p:sp>
    </p:spTree>
    <p:extLst>
      <p:ext uri="{BB962C8B-B14F-4D97-AF65-F5344CB8AC3E}">
        <p14:creationId xmlns:p14="http://schemas.microsoft.com/office/powerpoint/2010/main" val="2258797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3907687-5365-469B-B0B7-E1548991EA55}" type="slidenum">
              <a:rPr lang="en-US"/>
              <a:pPr/>
              <a:t>‹#›</a:t>
            </a:fld>
            <a:endParaRPr lang="en-US"/>
          </a:p>
        </p:txBody>
      </p:sp>
    </p:spTree>
    <p:extLst>
      <p:ext uri="{BB962C8B-B14F-4D97-AF65-F5344CB8AC3E}">
        <p14:creationId xmlns:p14="http://schemas.microsoft.com/office/powerpoint/2010/main" val="1078018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57F943D-BB2E-40D4-B091-F6911C4B9F6B}" type="slidenum">
              <a:rPr lang="en-US"/>
              <a:pPr/>
              <a:t>‹#›</a:t>
            </a:fld>
            <a:endParaRPr lang="en-US"/>
          </a:p>
        </p:txBody>
      </p:sp>
    </p:spTree>
    <p:extLst>
      <p:ext uri="{BB962C8B-B14F-4D97-AF65-F5344CB8AC3E}">
        <p14:creationId xmlns:p14="http://schemas.microsoft.com/office/powerpoint/2010/main" val="1902136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52072102-4CD0-450C-8A02-0E44ACBC06C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Connor.McIntee@waterboards.ca.gov" TargetMode="External"/><Relationship Id="rId2" Type="http://schemas.openxmlformats.org/officeDocument/2006/relationships/hyperlink" Target="mailto:Kason.Grady@waterboards.c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2"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5060" name="Rectangle 4"/>
          <p:cNvSpPr>
            <a:spLocks noGrp="1" noChangeArrowheads="1"/>
          </p:cNvSpPr>
          <p:nvPr>
            <p:ph type="ctrTitle"/>
          </p:nvPr>
        </p:nvSpPr>
        <p:spPr>
          <a:xfrm>
            <a:off x="685800" y="457200"/>
            <a:ext cx="7772400" cy="1470025"/>
          </a:xfrm>
        </p:spPr>
        <p:txBody>
          <a:bodyPr/>
          <a:lstStyle/>
          <a:p>
            <a:r>
              <a:rPr lang="en-US" dirty="0" smtClean="0">
                <a:latin typeface="Cambria" pitchFamily="18" charset="0"/>
              </a:rPr>
              <a:t>Cannabis Regulatory Program and its Relationship </a:t>
            </a:r>
            <a:br>
              <a:rPr lang="en-US" dirty="0" smtClean="0">
                <a:latin typeface="Cambria" pitchFamily="18" charset="0"/>
              </a:rPr>
            </a:br>
            <a:r>
              <a:rPr lang="en-US" dirty="0" smtClean="0">
                <a:latin typeface="Cambria" pitchFamily="18" charset="0"/>
              </a:rPr>
              <a:t>to County Ordinances</a:t>
            </a:r>
            <a:endParaRPr lang="en-US" dirty="0">
              <a:latin typeface="Cambria" pitchFamily="18" charset="0"/>
            </a:endParaRPr>
          </a:p>
        </p:txBody>
      </p:sp>
      <p:sp>
        <p:nvSpPr>
          <p:cNvPr id="45061" name="Rectangle 5"/>
          <p:cNvSpPr>
            <a:spLocks noGrp="1" noChangeArrowheads="1"/>
          </p:cNvSpPr>
          <p:nvPr>
            <p:ph type="subTitle" idx="1"/>
          </p:nvPr>
        </p:nvSpPr>
        <p:spPr>
          <a:xfrm>
            <a:off x="838200" y="2971800"/>
            <a:ext cx="7086600" cy="1752600"/>
          </a:xfrm>
        </p:spPr>
        <p:txBody>
          <a:bodyPr/>
          <a:lstStyle/>
          <a:p>
            <a:pPr algn="l"/>
            <a:r>
              <a:rPr lang="en-US" sz="2200" dirty="0">
                <a:latin typeface="Cambria" panose="02040503050406030204" pitchFamily="18" charset="0"/>
              </a:rPr>
              <a:t>Kason Grady, Senior Water Resource Control Engineer</a:t>
            </a:r>
          </a:p>
          <a:p>
            <a:pPr algn="l"/>
            <a:r>
              <a:rPr lang="en-US" sz="2200" dirty="0">
                <a:latin typeface="Cambria" panose="02040503050406030204" pitchFamily="18" charset="0"/>
              </a:rPr>
              <a:t>Connor </a:t>
            </a:r>
            <a:r>
              <a:rPr lang="en-US" sz="2200" dirty="0" err="1">
                <a:latin typeface="Cambria" panose="02040503050406030204" pitchFamily="18" charset="0"/>
              </a:rPr>
              <a:t>McIntee</a:t>
            </a:r>
            <a:r>
              <a:rPr lang="en-US" sz="2200" dirty="0">
                <a:latin typeface="Cambria" panose="02040503050406030204" pitchFamily="18" charset="0"/>
              </a:rPr>
              <a:t>, Environmental Scientist</a:t>
            </a:r>
          </a:p>
          <a:p>
            <a:pPr algn="l"/>
            <a:endParaRPr lang="en-US" sz="2000" dirty="0" smtClean="0">
              <a:latin typeface="Cambria" panose="02040503050406030204" pitchFamily="18" charset="0"/>
            </a:endParaRPr>
          </a:p>
          <a:p>
            <a:pPr algn="l"/>
            <a:endParaRPr lang="en-US" sz="2000" dirty="0">
              <a:latin typeface="Cambria" panose="02040503050406030204" pitchFamily="18" charset="0"/>
            </a:endParaRPr>
          </a:p>
          <a:p>
            <a:pPr algn="l"/>
            <a:r>
              <a:rPr lang="en-US" sz="3000" dirty="0">
                <a:latin typeface="Cambria" panose="02040503050406030204" pitchFamily="18" charset="0"/>
              </a:rPr>
              <a:t>March 8, 2017</a:t>
            </a:r>
          </a:p>
          <a:p>
            <a:pPr algn="l"/>
            <a:endParaRPr lang="en-US" sz="2000" dirty="0">
              <a:latin typeface="Cambri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926" y="0"/>
            <a:ext cx="7772400" cy="1143000"/>
          </a:xfrm>
        </p:spPr>
        <p:txBody>
          <a:bodyPr/>
          <a:lstStyle/>
          <a:p>
            <a:r>
              <a:rPr lang="en-US" dirty="0" smtClean="0">
                <a:latin typeface="Cambria" panose="02040503050406030204" pitchFamily="18" charset="0"/>
              </a:rPr>
              <a:t>Lake</a:t>
            </a:r>
            <a:br>
              <a:rPr lang="en-US" dirty="0" smtClean="0">
                <a:latin typeface="Cambria" panose="02040503050406030204" pitchFamily="18" charset="0"/>
              </a:rPr>
            </a:br>
            <a:r>
              <a:rPr lang="en-US" sz="2000" dirty="0" smtClean="0">
                <a:latin typeface="Cambria" panose="02040503050406030204" pitchFamily="18" charset="0"/>
              </a:rPr>
              <a:t>Regulations for the Cultivation of Medical Marijuana</a:t>
            </a:r>
            <a:endParaRPr lang="en-US" sz="2000" dirty="0">
              <a:latin typeface="Cambria" panose="02040503050406030204" pitchFamily="18" charset="0"/>
            </a:endParaRPr>
          </a:p>
        </p:txBody>
      </p:sp>
      <p:sp>
        <p:nvSpPr>
          <p:cNvPr id="3" name="Content Placeholder 2"/>
          <p:cNvSpPr>
            <a:spLocks noGrp="1"/>
          </p:cNvSpPr>
          <p:nvPr>
            <p:ph idx="1"/>
          </p:nvPr>
        </p:nvSpPr>
        <p:spPr>
          <a:xfrm>
            <a:off x="713406" y="1447800"/>
            <a:ext cx="7772400" cy="4114800"/>
          </a:xfrm>
        </p:spPr>
        <p:txBody>
          <a:bodyPr/>
          <a:lstStyle/>
          <a:p>
            <a:r>
              <a:rPr lang="en-US" sz="2200" dirty="0" smtClean="0">
                <a:latin typeface="Cambria" panose="02040503050406030204" pitchFamily="18" charset="0"/>
              </a:rPr>
              <a:t>Effective 1/16/2014</a:t>
            </a:r>
          </a:p>
          <a:p>
            <a:r>
              <a:rPr lang="en-US" sz="2200" dirty="0">
                <a:latin typeface="Cambria" panose="02040503050406030204" pitchFamily="18" charset="0"/>
              </a:rPr>
              <a:t>Does not require enrollment in Order No. R1-2015-0023</a:t>
            </a:r>
          </a:p>
          <a:p>
            <a:r>
              <a:rPr lang="en-US" sz="2200" dirty="0" smtClean="0">
                <a:latin typeface="Cambria" panose="02040503050406030204" pitchFamily="18" charset="0"/>
              </a:rPr>
              <a:t>6 plants allowed on &gt;1 acre parcels</a:t>
            </a:r>
          </a:p>
          <a:p>
            <a:r>
              <a:rPr lang="en-US" sz="2200" dirty="0" smtClean="0">
                <a:latin typeface="Cambria" panose="02040503050406030204" pitchFamily="18" charset="0"/>
              </a:rPr>
              <a:t>48 plants allowed </a:t>
            </a:r>
            <a:r>
              <a:rPr lang="en-US" sz="2200" u="sng" dirty="0" smtClean="0">
                <a:latin typeface="Cambria" panose="02040503050406030204" pitchFamily="18" charset="0"/>
              </a:rPr>
              <a:t>&gt;</a:t>
            </a:r>
            <a:r>
              <a:rPr lang="en-US" sz="2200" dirty="0" smtClean="0">
                <a:latin typeface="Cambria" panose="02040503050406030204" pitchFamily="18" charset="0"/>
              </a:rPr>
              <a:t>20 acre parcels for collectives</a:t>
            </a:r>
          </a:p>
          <a:p>
            <a:r>
              <a:rPr lang="en-US" sz="2200" dirty="0" smtClean="0">
                <a:latin typeface="Cambria" panose="02040503050406030204" pitchFamily="18" charset="0"/>
              </a:rPr>
              <a:t>100 foot riparian buffers</a:t>
            </a:r>
          </a:p>
          <a:p>
            <a:r>
              <a:rPr lang="en-US" sz="2200" dirty="0" smtClean="0">
                <a:latin typeface="Cambria" panose="02040503050406030204" pitchFamily="18" charset="0"/>
              </a:rPr>
              <a:t>Accessory use to permitted residence</a:t>
            </a:r>
          </a:p>
          <a:p>
            <a:pPr lvl="1"/>
            <a:r>
              <a:rPr lang="en-US" sz="1800" dirty="0" smtClean="0">
                <a:latin typeface="Cambria" panose="02040503050406030204" pitchFamily="18" charset="0"/>
              </a:rPr>
              <a:t>Prohibited on vacant properties</a:t>
            </a:r>
            <a:endParaRPr lang="en-US" sz="1400" dirty="0">
              <a:latin typeface="Cambria" panose="02040503050406030204" pitchFamily="18" charset="0"/>
            </a:endParaRPr>
          </a:p>
          <a:p>
            <a:r>
              <a:rPr lang="en-US" sz="2200" dirty="0">
                <a:latin typeface="Cambria" panose="02040503050406030204" pitchFamily="18" charset="0"/>
              </a:rPr>
              <a:t>Workshop held on 3/7/2017 to discuss new Ordinance</a:t>
            </a:r>
          </a:p>
        </p:txBody>
      </p:sp>
    </p:spTree>
    <p:extLst>
      <p:ext uri="{BB962C8B-B14F-4D97-AF65-F5344CB8AC3E}">
        <p14:creationId xmlns:p14="http://schemas.microsoft.com/office/powerpoint/2010/main" val="25730474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926" y="0"/>
            <a:ext cx="7772400" cy="1143000"/>
          </a:xfrm>
        </p:spPr>
        <p:txBody>
          <a:bodyPr/>
          <a:lstStyle/>
          <a:p>
            <a:r>
              <a:rPr lang="en-US" dirty="0" smtClean="0">
                <a:latin typeface="Cambria" panose="02040503050406030204" pitchFamily="18" charset="0"/>
              </a:rPr>
              <a:t>Glenn</a:t>
            </a:r>
            <a:br>
              <a:rPr lang="en-US" dirty="0" smtClean="0">
                <a:latin typeface="Cambria" panose="02040503050406030204" pitchFamily="18" charset="0"/>
              </a:rPr>
            </a:br>
            <a:r>
              <a:rPr lang="en-US" sz="2000" dirty="0" smtClean="0">
                <a:latin typeface="Cambria" panose="02040503050406030204" pitchFamily="18" charset="0"/>
              </a:rPr>
              <a:t>Medical Marijuana</a:t>
            </a:r>
            <a:endParaRPr lang="en-US" sz="2000" dirty="0">
              <a:latin typeface="Cambria" panose="02040503050406030204" pitchFamily="18" charset="0"/>
            </a:endParaRPr>
          </a:p>
        </p:txBody>
      </p:sp>
      <p:sp>
        <p:nvSpPr>
          <p:cNvPr id="3" name="Content Placeholder 2"/>
          <p:cNvSpPr>
            <a:spLocks noGrp="1"/>
          </p:cNvSpPr>
          <p:nvPr>
            <p:ph idx="1"/>
          </p:nvPr>
        </p:nvSpPr>
        <p:spPr>
          <a:xfrm>
            <a:off x="457200" y="1219200"/>
            <a:ext cx="9041674" cy="4114800"/>
          </a:xfrm>
        </p:spPr>
        <p:txBody>
          <a:bodyPr/>
          <a:lstStyle/>
          <a:p>
            <a:r>
              <a:rPr lang="en-US" sz="2200" dirty="0" smtClean="0">
                <a:latin typeface="Cambria" panose="02040503050406030204" pitchFamily="18" charset="0"/>
              </a:rPr>
              <a:t>Effective Date 3/22/2012</a:t>
            </a:r>
          </a:p>
          <a:p>
            <a:r>
              <a:rPr lang="en-US" sz="2200" dirty="0" smtClean="0">
                <a:latin typeface="Cambria" panose="02040503050406030204" pitchFamily="18" charset="0"/>
              </a:rPr>
              <a:t>Does </a:t>
            </a:r>
            <a:r>
              <a:rPr lang="en-US" sz="2200" dirty="0">
                <a:latin typeface="Cambria" panose="02040503050406030204" pitchFamily="18" charset="0"/>
              </a:rPr>
              <a:t>not require enrollment in Order No. </a:t>
            </a:r>
            <a:r>
              <a:rPr lang="en-US" sz="2200" dirty="0" smtClean="0">
                <a:latin typeface="Cambria" panose="02040503050406030204" pitchFamily="18" charset="0"/>
              </a:rPr>
              <a:t>R1-2015-0023</a:t>
            </a:r>
          </a:p>
          <a:p>
            <a:r>
              <a:rPr lang="en-US" sz="2200" dirty="0" smtClean="0">
                <a:latin typeface="Cambria" panose="02040503050406030204" pitchFamily="18" charset="0"/>
              </a:rPr>
              <a:t>100 square feet limit per parcel</a:t>
            </a:r>
          </a:p>
          <a:p>
            <a:r>
              <a:rPr lang="en-US" sz="2200" dirty="0" smtClean="0">
                <a:latin typeface="Cambria" panose="02040503050406030204" pitchFamily="18" charset="0"/>
              </a:rPr>
              <a:t>Accessory use to permitted residence</a:t>
            </a:r>
          </a:p>
          <a:p>
            <a:pPr lvl="1"/>
            <a:r>
              <a:rPr lang="en-US" sz="1800" dirty="0">
                <a:latin typeface="Cambria" panose="02040503050406030204" pitchFamily="18" charset="0"/>
              </a:rPr>
              <a:t>Prohibited on vacant </a:t>
            </a:r>
            <a:r>
              <a:rPr lang="en-US" sz="1800" dirty="0" smtClean="0">
                <a:latin typeface="Cambria" panose="02040503050406030204" pitchFamily="18" charset="0"/>
              </a:rPr>
              <a:t>properties</a:t>
            </a:r>
          </a:p>
          <a:p>
            <a:r>
              <a:rPr lang="en-US" sz="2200" dirty="0" err="1">
                <a:latin typeface="Cambria" panose="02040503050406030204" pitchFamily="18" charset="0"/>
              </a:rPr>
              <a:t>AdHoc</a:t>
            </a:r>
            <a:r>
              <a:rPr lang="en-US" sz="2200" dirty="0">
                <a:latin typeface="Cambria" panose="02040503050406030204" pitchFamily="18" charset="0"/>
              </a:rPr>
              <a:t> Committee formed on 1/3/2017</a:t>
            </a:r>
          </a:p>
          <a:p>
            <a:pPr lvl="1"/>
            <a:r>
              <a:rPr lang="en-US" sz="1800" dirty="0" smtClean="0">
                <a:latin typeface="Cambria" panose="02040503050406030204" pitchFamily="18" charset="0"/>
              </a:rPr>
              <a:t>Develop recreational and commercial ordinance</a:t>
            </a:r>
          </a:p>
          <a:p>
            <a:endParaRPr lang="en-US" dirty="0" smtClean="0">
              <a:latin typeface="Cambria" panose="02040503050406030204" pitchFamily="18" charset="0"/>
            </a:endParaRPr>
          </a:p>
          <a:p>
            <a:endParaRPr lang="en-US" dirty="0">
              <a:latin typeface="Cambria" panose="02040503050406030204" pitchFamily="18" charset="0"/>
            </a:endParaRPr>
          </a:p>
        </p:txBody>
      </p:sp>
    </p:spTree>
    <p:extLst>
      <p:ext uri="{BB962C8B-B14F-4D97-AF65-F5344CB8AC3E}">
        <p14:creationId xmlns:p14="http://schemas.microsoft.com/office/powerpoint/2010/main" val="3173952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926" y="0"/>
            <a:ext cx="7772400" cy="1143000"/>
          </a:xfrm>
        </p:spPr>
        <p:txBody>
          <a:bodyPr/>
          <a:lstStyle/>
          <a:p>
            <a:r>
              <a:rPr lang="en-US" dirty="0" smtClean="0">
                <a:latin typeface="Cambria" panose="02040503050406030204" pitchFamily="18" charset="0"/>
              </a:rPr>
              <a:t>Modoc</a:t>
            </a:r>
            <a:br>
              <a:rPr lang="en-US" dirty="0" smtClean="0">
                <a:latin typeface="Cambria" panose="02040503050406030204" pitchFamily="18" charset="0"/>
              </a:rPr>
            </a:br>
            <a:r>
              <a:rPr lang="en-US" sz="2000" dirty="0" smtClean="0">
                <a:latin typeface="Cambria" panose="02040503050406030204" pitchFamily="18" charset="0"/>
              </a:rPr>
              <a:t>Medical Marijuana Cultivation</a:t>
            </a:r>
            <a:endParaRPr lang="en-US" sz="2000" dirty="0">
              <a:latin typeface="Cambria" panose="02040503050406030204" pitchFamily="18" charset="0"/>
            </a:endParaRPr>
          </a:p>
        </p:txBody>
      </p:sp>
      <p:sp>
        <p:nvSpPr>
          <p:cNvPr id="3" name="Content Placeholder 2"/>
          <p:cNvSpPr>
            <a:spLocks noGrp="1"/>
          </p:cNvSpPr>
          <p:nvPr>
            <p:ph idx="1"/>
          </p:nvPr>
        </p:nvSpPr>
        <p:spPr>
          <a:xfrm>
            <a:off x="457200" y="1219200"/>
            <a:ext cx="9041674" cy="4114800"/>
          </a:xfrm>
        </p:spPr>
        <p:txBody>
          <a:bodyPr/>
          <a:lstStyle/>
          <a:p>
            <a:r>
              <a:rPr lang="en-US" sz="2200" dirty="0" smtClean="0">
                <a:latin typeface="Cambria" panose="02040503050406030204" pitchFamily="18" charset="0"/>
              </a:rPr>
              <a:t>Effective 1/12/2014 </a:t>
            </a:r>
          </a:p>
          <a:p>
            <a:r>
              <a:rPr lang="en-US" sz="2200" dirty="0" smtClean="0">
                <a:latin typeface="Cambria" panose="02040503050406030204" pitchFamily="18" charset="0"/>
              </a:rPr>
              <a:t>Does </a:t>
            </a:r>
            <a:r>
              <a:rPr lang="en-US" sz="2200" dirty="0">
                <a:latin typeface="Cambria" panose="02040503050406030204" pitchFamily="18" charset="0"/>
              </a:rPr>
              <a:t>not require enrollment in Order No. </a:t>
            </a:r>
            <a:r>
              <a:rPr lang="en-US" sz="2200" dirty="0" smtClean="0">
                <a:latin typeface="Cambria" panose="02040503050406030204" pitchFamily="18" charset="0"/>
              </a:rPr>
              <a:t>R1-2015-0023</a:t>
            </a:r>
          </a:p>
          <a:p>
            <a:r>
              <a:rPr lang="en-US" sz="2200" dirty="0" smtClean="0">
                <a:latin typeface="Cambria" panose="02040503050406030204" pitchFamily="18" charset="0"/>
              </a:rPr>
              <a:t>24 plant limit per parcel</a:t>
            </a:r>
          </a:p>
          <a:p>
            <a:r>
              <a:rPr lang="en-US" sz="2200" dirty="0" smtClean="0">
                <a:latin typeface="Cambria" panose="02040503050406030204" pitchFamily="18" charset="0"/>
              </a:rPr>
              <a:t>Accessory use to permitted residence</a:t>
            </a:r>
          </a:p>
          <a:p>
            <a:pPr lvl="1"/>
            <a:r>
              <a:rPr lang="en-US" sz="1800" dirty="0">
                <a:latin typeface="Cambria" panose="02040503050406030204" pitchFamily="18" charset="0"/>
              </a:rPr>
              <a:t>Prohibited on vacant </a:t>
            </a:r>
            <a:r>
              <a:rPr lang="en-US" sz="1800" dirty="0" smtClean="0">
                <a:latin typeface="Cambria" panose="02040503050406030204" pitchFamily="18" charset="0"/>
              </a:rPr>
              <a:t>properties</a:t>
            </a:r>
          </a:p>
          <a:p>
            <a:r>
              <a:rPr lang="en-US" sz="2200" dirty="0" smtClean="0">
                <a:latin typeface="Cambria" panose="02040503050406030204" pitchFamily="18" charset="0"/>
              </a:rPr>
              <a:t>Bans commercial cultivation effective </a:t>
            </a:r>
            <a:r>
              <a:rPr lang="en-US" sz="2200" dirty="0">
                <a:latin typeface="Cambria" panose="02040503050406030204" pitchFamily="18" charset="0"/>
              </a:rPr>
              <a:t>5/12/2016</a:t>
            </a:r>
          </a:p>
          <a:p>
            <a:r>
              <a:rPr lang="en-US" sz="2200" dirty="0" smtClean="0">
                <a:latin typeface="Cambria" panose="02040503050406030204" pitchFamily="18" charset="0"/>
              </a:rPr>
              <a:t>No </a:t>
            </a:r>
            <a:r>
              <a:rPr lang="en-US" sz="2200" dirty="0">
                <a:latin typeface="Cambria" panose="02040503050406030204" pitchFamily="18" charset="0"/>
              </a:rPr>
              <a:t>plans to update the Ordinance</a:t>
            </a:r>
          </a:p>
          <a:p>
            <a:endParaRPr lang="en-US" dirty="0" smtClean="0">
              <a:latin typeface="Cambria" panose="02040503050406030204" pitchFamily="18" charset="0"/>
            </a:endParaRPr>
          </a:p>
          <a:p>
            <a:endParaRPr lang="en-US" dirty="0">
              <a:latin typeface="Cambria" panose="02040503050406030204" pitchFamily="18" charset="0"/>
            </a:endParaRPr>
          </a:p>
        </p:txBody>
      </p:sp>
    </p:spTree>
    <p:extLst>
      <p:ext uri="{BB962C8B-B14F-4D97-AF65-F5344CB8AC3E}">
        <p14:creationId xmlns:p14="http://schemas.microsoft.com/office/powerpoint/2010/main" val="1297310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926" y="0"/>
            <a:ext cx="7772400" cy="1143000"/>
          </a:xfrm>
        </p:spPr>
        <p:txBody>
          <a:bodyPr/>
          <a:lstStyle/>
          <a:p>
            <a:r>
              <a:rPr lang="en-US" dirty="0" smtClean="0">
                <a:latin typeface="Cambria" panose="02040503050406030204" pitchFamily="18" charset="0"/>
              </a:rPr>
              <a:t>Prohibited Counties</a:t>
            </a:r>
            <a:endParaRPr lang="en-US" sz="2000" dirty="0">
              <a:latin typeface="Cambria" panose="02040503050406030204" pitchFamily="18" charset="0"/>
            </a:endParaRPr>
          </a:p>
        </p:txBody>
      </p:sp>
      <p:sp>
        <p:nvSpPr>
          <p:cNvPr id="3" name="Content Placeholder 2"/>
          <p:cNvSpPr>
            <a:spLocks noGrp="1"/>
          </p:cNvSpPr>
          <p:nvPr>
            <p:ph idx="1"/>
          </p:nvPr>
        </p:nvSpPr>
        <p:spPr>
          <a:xfrm>
            <a:off x="609600" y="762000"/>
            <a:ext cx="8203474" cy="4114800"/>
          </a:xfrm>
        </p:spPr>
        <p:txBody>
          <a:bodyPr/>
          <a:lstStyle/>
          <a:p>
            <a:pPr marL="0" indent="0">
              <a:buNone/>
            </a:pPr>
            <a:r>
              <a:rPr lang="en-US" sz="2200" b="1" u="sng" dirty="0" smtClean="0">
                <a:latin typeface="Cambria" panose="02040503050406030204" pitchFamily="18" charset="0"/>
              </a:rPr>
              <a:t>Siskiyou </a:t>
            </a:r>
          </a:p>
          <a:p>
            <a:r>
              <a:rPr lang="en-US" sz="2200" dirty="0" smtClean="0">
                <a:latin typeface="Cambria" panose="02040503050406030204" pitchFamily="18" charset="0"/>
              </a:rPr>
              <a:t>Prohibition on outdoor cultivation effective 1/7/2016</a:t>
            </a:r>
          </a:p>
          <a:p>
            <a:r>
              <a:rPr lang="en-US" sz="2200" dirty="0" smtClean="0">
                <a:latin typeface="Cambria" panose="02040503050406030204" pitchFamily="18" charset="0"/>
              </a:rPr>
              <a:t>Ad hoc committee being </a:t>
            </a:r>
            <a:r>
              <a:rPr lang="en-US" sz="2200" dirty="0">
                <a:latin typeface="Cambria" panose="02040503050406030204" pitchFamily="18" charset="0"/>
              </a:rPr>
              <a:t>formed with 7 members </a:t>
            </a:r>
            <a:r>
              <a:rPr lang="en-US" sz="2200" dirty="0" smtClean="0">
                <a:latin typeface="Cambria" panose="02040503050406030204" pitchFamily="18" charset="0"/>
              </a:rPr>
              <a:t>of </a:t>
            </a:r>
            <a:r>
              <a:rPr lang="en-US" sz="2200" dirty="0">
                <a:latin typeface="Cambria" panose="02040503050406030204" pitchFamily="18" charset="0"/>
              </a:rPr>
              <a:t>the community to discuss </a:t>
            </a:r>
            <a:r>
              <a:rPr lang="en-US" sz="2200" dirty="0" smtClean="0">
                <a:latin typeface="Cambria" panose="02040503050406030204" pitchFamily="18" charset="0"/>
              </a:rPr>
              <a:t>establishment of an Ordinance consistent with MCRSA and AUMA</a:t>
            </a:r>
          </a:p>
          <a:p>
            <a:r>
              <a:rPr lang="en-US" sz="2200" dirty="0" smtClean="0">
                <a:latin typeface="Cambria" panose="02040503050406030204" pitchFamily="18" charset="0"/>
              </a:rPr>
              <a:t>Board </a:t>
            </a:r>
            <a:r>
              <a:rPr lang="en-US" sz="2200" dirty="0">
                <a:latin typeface="Cambria" panose="02040503050406030204" pitchFamily="18" charset="0"/>
              </a:rPr>
              <a:t>Meeting discussed this topic on </a:t>
            </a:r>
            <a:r>
              <a:rPr lang="en-US" sz="2200" dirty="0" smtClean="0">
                <a:latin typeface="Cambria" panose="02040503050406030204" pitchFamily="18" charset="0"/>
              </a:rPr>
              <a:t>3/7/2017</a:t>
            </a:r>
          </a:p>
          <a:p>
            <a:pPr marL="0" indent="0">
              <a:buNone/>
            </a:pPr>
            <a:r>
              <a:rPr lang="en-US" sz="2200" b="1" u="sng" dirty="0" smtClean="0">
                <a:latin typeface="Cambria" panose="02040503050406030204" pitchFamily="18" charset="0"/>
              </a:rPr>
              <a:t>Del Norte County</a:t>
            </a:r>
          </a:p>
          <a:p>
            <a:r>
              <a:rPr lang="en-US" sz="2200" dirty="0" smtClean="0">
                <a:latin typeface="Cambria" panose="02040503050406030204" pitchFamily="18" charset="0"/>
              </a:rPr>
              <a:t>Workshop by County Counsel at last Board Meeting 2/28/2017</a:t>
            </a:r>
          </a:p>
          <a:p>
            <a:pPr marL="0" indent="0">
              <a:buNone/>
            </a:pPr>
            <a:r>
              <a:rPr lang="en-US" sz="2200" b="1" u="sng" dirty="0" smtClean="0">
                <a:latin typeface="Cambria" panose="02040503050406030204" pitchFamily="18" charset="0"/>
              </a:rPr>
              <a:t>Marin County</a:t>
            </a:r>
          </a:p>
          <a:p>
            <a:r>
              <a:rPr lang="en-US" sz="2200" dirty="0" smtClean="0">
                <a:latin typeface="Cambria" panose="02040503050406030204" pitchFamily="18" charset="0"/>
              </a:rPr>
              <a:t>Medical cultivation is currently not regulated</a:t>
            </a:r>
          </a:p>
          <a:p>
            <a:r>
              <a:rPr lang="en-US" sz="2200" dirty="0" smtClean="0">
                <a:latin typeface="Cambria" panose="02040503050406030204" pitchFamily="18" charset="0"/>
              </a:rPr>
              <a:t>Plans to address MCRSA and AUMA by 1/1/2018</a:t>
            </a:r>
          </a:p>
        </p:txBody>
      </p:sp>
    </p:spTree>
    <p:extLst>
      <p:ext uri="{BB962C8B-B14F-4D97-AF65-F5344CB8AC3E}">
        <p14:creationId xmlns:p14="http://schemas.microsoft.com/office/powerpoint/2010/main" val="41315164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1143000"/>
          </a:xfrm>
        </p:spPr>
        <p:txBody>
          <a:bodyPr/>
          <a:lstStyle/>
          <a:p>
            <a:r>
              <a:rPr lang="en-US" dirty="0" smtClean="0">
                <a:latin typeface="Cambria" panose="02040503050406030204" pitchFamily="18" charset="0"/>
              </a:rPr>
              <a:t>Ongoing needs with Counties</a:t>
            </a:r>
            <a:endParaRPr lang="en-US" dirty="0">
              <a:latin typeface="Cambria" panose="02040503050406030204" pitchFamily="18" charset="0"/>
            </a:endParaRPr>
          </a:p>
        </p:txBody>
      </p:sp>
      <p:sp>
        <p:nvSpPr>
          <p:cNvPr id="3" name="Content Placeholder 2"/>
          <p:cNvSpPr>
            <a:spLocks noGrp="1"/>
          </p:cNvSpPr>
          <p:nvPr>
            <p:ph idx="1"/>
          </p:nvPr>
        </p:nvSpPr>
        <p:spPr>
          <a:xfrm>
            <a:off x="533400" y="1219200"/>
            <a:ext cx="8915400" cy="4114800"/>
          </a:xfrm>
        </p:spPr>
        <p:txBody>
          <a:bodyPr/>
          <a:lstStyle/>
          <a:p>
            <a:r>
              <a:rPr lang="en-US" sz="2200" dirty="0" smtClean="0">
                <a:latin typeface="Cambria" panose="02040503050406030204" pitchFamily="18" charset="0"/>
              </a:rPr>
              <a:t>Coordination with enrollment and permitting</a:t>
            </a:r>
          </a:p>
          <a:p>
            <a:pPr lvl="1"/>
            <a:r>
              <a:rPr lang="en-US" sz="1800" dirty="0" smtClean="0">
                <a:latin typeface="Cambria" panose="02040503050406030204" pitchFamily="18" charset="0"/>
              </a:rPr>
              <a:t>Data sharing</a:t>
            </a:r>
          </a:p>
          <a:p>
            <a:r>
              <a:rPr lang="en-US" sz="2200" dirty="0" smtClean="0">
                <a:latin typeface="Cambria" panose="02040503050406030204" pitchFamily="18" charset="0"/>
              </a:rPr>
              <a:t>Provide water quality comments on CEQA documents</a:t>
            </a:r>
          </a:p>
          <a:p>
            <a:pPr lvl="1"/>
            <a:r>
              <a:rPr lang="en-US" sz="1800" dirty="0" smtClean="0">
                <a:latin typeface="Cambria" panose="02040503050406030204" pitchFamily="18" charset="0"/>
              </a:rPr>
              <a:t>Ordinances and individual projects</a:t>
            </a:r>
          </a:p>
          <a:p>
            <a:r>
              <a:rPr lang="en-US" sz="2200" dirty="0" smtClean="0">
                <a:latin typeface="Cambria" panose="02040503050406030204" pitchFamily="18" charset="0"/>
              </a:rPr>
              <a:t>Grading operations and ordinance development</a:t>
            </a:r>
          </a:p>
          <a:p>
            <a:r>
              <a:rPr lang="en-US" sz="2200" dirty="0" smtClean="0">
                <a:latin typeface="Cambria" panose="02040503050406030204" pitchFamily="18" charset="0"/>
              </a:rPr>
              <a:t>Shared use roads education and outreach</a:t>
            </a:r>
          </a:p>
          <a:p>
            <a:r>
              <a:rPr lang="en-US" sz="2200" dirty="0" smtClean="0">
                <a:latin typeface="Cambria" panose="02040503050406030204" pitchFamily="18" charset="0"/>
              </a:rPr>
              <a:t>Enforcement</a:t>
            </a:r>
          </a:p>
          <a:p>
            <a:endParaRPr lang="en-US" sz="2200" dirty="0">
              <a:latin typeface="Cambria" panose="02040503050406030204" pitchFamily="18" charset="0"/>
            </a:endParaRPr>
          </a:p>
        </p:txBody>
      </p:sp>
    </p:spTree>
    <p:extLst>
      <p:ext uri="{BB962C8B-B14F-4D97-AF65-F5344CB8AC3E}">
        <p14:creationId xmlns:p14="http://schemas.microsoft.com/office/powerpoint/2010/main" val="22622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716132" y="1828800"/>
            <a:ext cx="7772400" cy="4114800"/>
          </a:xfrm>
        </p:spPr>
        <p:txBody>
          <a:bodyPr/>
          <a:lstStyle/>
          <a:p>
            <a:pPr marL="0" indent="0" algn="ctr">
              <a:buNone/>
            </a:pPr>
            <a:r>
              <a:rPr lang="en-US" sz="2400" dirty="0" smtClean="0"/>
              <a:t>Kason Grady</a:t>
            </a:r>
          </a:p>
          <a:p>
            <a:pPr marL="0" indent="0" algn="ctr">
              <a:buNone/>
            </a:pPr>
            <a:r>
              <a:rPr lang="en-US" sz="2400" dirty="0" smtClean="0"/>
              <a:t>(707) 576-2682</a:t>
            </a:r>
          </a:p>
          <a:p>
            <a:pPr marL="0" indent="0" algn="ctr">
              <a:buNone/>
            </a:pPr>
            <a:r>
              <a:rPr lang="en-US" sz="2400" dirty="0" smtClean="0">
                <a:hlinkClick r:id="rId2"/>
              </a:rPr>
              <a:t>Kason.Grady@waterboards.ca.gov</a:t>
            </a:r>
            <a:endParaRPr lang="en-US" sz="2400" dirty="0" smtClean="0"/>
          </a:p>
          <a:p>
            <a:pPr marL="0" indent="0" algn="ctr">
              <a:buNone/>
            </a:pPr>
            <a:endParaRPr lang="en-US" sz="2400" dirty="0"/>
          </a:p>
          <a:p>
            <a:pPr marL="0" indent="0" algn="ctr">
              <a:buNone/>
            </a:pPr>
            <a:r>
              <a:rPr lang="en-US" sz="2400" dirty="0" smtClean="0"/>
              <a:t>Connor </a:t>
            </a:r>
            <a:r>
              <a:rPr lang="en-US" sz="2400" dirty="0" err="1" smtClean="0"/>
              <a:t>McIntee</a:t>
            </a:r>
            <a:endParaRPr lang="en-US" sz="2400" dirty="0" smtClean="0"/>
          </a:p>
          <a:p>
            <a:pPr marL="0" indent="0" algn="ctr">
              <a:buNone/>
            </a:pPr>
            <a:r>
              <a:rPr lang="en-US" sz="2400" dirty="0" smtClean="0"/>
              <a:t>(707) 576-2499</a:t>
            </a:r>
          </a:p>
          <a:p>
            <a:pPr marL="0" indent="0" algn="ctr">
              <a:buNone/>
            </a:pPr>
            <a:r>
              <a:rPr lang="en-US" sz="2400" dirty="0" smtClean="0">
                <a:hlinkClick r:id="rId3"/>
              </a:rPr>
              <a:t>Connor.McIntee@waterboards.ca.gov</a:t>
            </a:r>
            <a:endParaRPr lang="en-US" sz="2400" dirty="0" smtClean="0"/>
          </a:p>
          <a:p>
            <a:pPr marL="0" indent="0" algn="ctr">
              <a:buNone/>
            </a:pPr>
            <a:endParaRPr lang="en-US" sz="2400" dirty="0"/>
          </a:p>
        </p:txBody>
      </p:sp>
    </p:spTree>
    <p:extLst>
      <p:ext uri="{BB962C8B-B14F-4D97-AF65-F5344CB8AC3E}">
        <p14:creationId xmlns:p14="http://schemas.microsoft.com/office/powerpoint/2010/main" val="4206230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txBox="1">
            <a:spLocks noChangeArrowheads="1"/>
          </p:cNvSpPr>
          <p:nvPr/>
        </p:nvSpPr>
        <p:spPr bwMode="auto">
          <a:xfrm>
            <a:off x="685800" y="-152400"/>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US" kern="0" dirty="0" smtClean="0">
                <a:latin typeface="Cambria" pitchFamily="18" charset="0"/>
              </a:rPr>
              <a:t>Context</a:t>
            </a:r>
            <a:endParaRPr lang="en-US" kern="0" dirty="0">
              <a:latin typeface="Cambria" pitchFamily="18" charset="0"/>
            </a:endParaRPr>
          </a:p>
        </p:txBody>
      </p:sp>
      <p:sp>
        <p:nvSpPr>
          <p:cNvPr id="5" name="Rectangle 5"/>
          <p:cNvSpPr txBox="1">
            <a:spLocks noChangeArrowheads="1"/>
          </p:cNvSpPr>
          <p:nvPr/>
        </p:nvSpPr>
        <p:spPr bwMode="auto">
          <a:xfrm>
            <a:off x="152400" y="1524000"/>
            <a:ext cx="91821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US" sz="2200" kern="0" dirty="0" smtClean="0">
                <a:latin typeface="Cambria" panose="02040503050406030204" pitchFamily="18" charset="0"/>
              </a:rPr>
              <a:t>Order No. R1-2015-0023, adopted 8/13/15</a:t>
            </a:r>
            <a:endParaRPr lang="en-US" sz="2200" kern="0" dirty="0">
              <a:latin typeface="Cambria" panose="02040503050406030204" pitchFamily="18" charset="0"/>
            </a:endParaRPr>
          </a:p>
          <a:p>
            <a:r>
              <a:rPr lang="en-US" sz="2200" kern="0" dirty="0" smtClean="0">
                <a:latin typeface="Cambria" panose="02040503050406030204" pitchFamily="18" charset="0"/>
              </a:rPr>
              <a:t>Medical </a:t>
            </a:r>
            <a:r>
              <a:rPr lang="en-US" sz="2200" kern="0" dirty="0">
                <a:latin typeface="Cambria" panose="02040503050406030204" pitchFamily="18" charset="0"/>
              </a:rPr>
              <a:t>Cannabis Regulation and Safety </a:t>
            </a:r>
            <a:r>
              <a:rPr lang="en-US" sz="2200" kern="0" dirty="0" smtClean="0">
                <a:latin typeface="Cambria" panose="02040503050406030204" pitchFamily="18" charset="0"/>
              </a:rPr>
              <a:t>Act (MCRSA) effective 1/1/16</a:t>
            </a:r>
          </a:p>
          <a:p>
            <a:pPr lvl="1"/>
            <a:r>
              <a:rPr lang="en-US" sz="1800" kern="0" dirty="0" smtClean="0">
                <a:latin typeface="Cambria" panose="02040503050406030204" pitchFamily="18" charset="0"/>
              </a:rPr>
              <a:t>AB </a:t>
            </a:r>
            <a:r>
              <a:rPr lang="en-US" sz="1800" kern="0" dirty="0">
                <a:latin typeface="Cambria" panose="02040503050406030204" pitchFamily="18" charset="0"/>
              </a:rPr>
              <a:t>266, 243, and SB </a:t>
            </a:r>
            <a:r>
              <a:rPr lang="en-US" sz="1800" kern="0" dirty="0" smtClean="0">
                <a:latin typeface="Cambria" panose="02040503050406030204" pitchFamily="18" charset="0"/>
              </a:rPr>
              <a:t>643</a:t>
            </a:r>
          </a:p>
          <a:p>
            <a:pPr lvl="1"/>
            <a:r>
              <a:rPr lang="en-US" sz="1800" kern="0" dirty="0" smtClean="0">
                <a:latin typeface="Cambria" panose="02040503050406030204" pitchFamily="18" charset="0"/>
              </a:rPr>
              <a:t>Allows </a:t>
            </a:r>
            <a:r>
              <a:rPr lang="en-US" sz="1800" kern="0" dirty="0">
                <a:latin typeface="Cambria" panose="02040503050406030204" pitchFamily="18" charset="0"/>
              </a:rPr>
              <a:t>10 license types (7 types for outdoor)</a:t>
            </a:r>
          </a:p>
          <a:p>
            <a:r>
              <a:rPr lang="en-US" sz="2200" kern="0" dirty="0" smtClean="0">
                <a:latin typeface="Cambria" panose="02040503050406030204" pitchFamily="18" charset="0"/>
              </a:rPr>
              <a:t>Adult Use of Marijuana Act (AUMA), 11/8/16</a:t>
            </a:r>
          </a:p>
          <a:p>
            <a:pPr marL="0" indent="0">
              <a:buNone/>
            </a:pPr>
            <a:endParaRPr lang="en-US" sz="3000" kern="0" dirty="0" smtClean="0">
              <a:latin typeface="Cambria" panose="02040503050406030204" pitchFamily="18" charset="0"/>
            </a:endParaRPr>
          </a:p>
          <a:p>
            <a:endParaRPr lang="en-US" sz="2000" kern="0" dirty="0">
              <a:latin typeface="Cambria" pitchFamily="18" charset="0"/>
            </a:endParaRPr>
          </a:p>
        </p:txBody>
      </p:sp>
    </p:spTree>
    <p:extLst>
      <p:ext uri="{BB962C8B-B14F-4D97-AF65-F5344CB8AC3E}">
        <p14:creationId xmlns:p14="http://schemas.microsoft.com/office/powerpoint/2010/main" val="3584977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2860685762"/>
              </p:ext>
            </p:extLst>
          </p:nvPr>
        </p:nvGraphicFramePr>
        <p:xfrm>
          <a:off x="1676399" y="-381000"/>
          <a:ext cx="5946517" cy="7696200"/>
        </p:xfrm>
        <a:graphic>
          <a:graphicData uri="http://schemas.openxmlformats.org/presentationml/2006/ole">
            <mc:AlternateContent xmlns:mc="http://schemas.openxmlformats.org/markup-compatibility/2006">
              <mc:Choice xmlns:v="urn:schemas-microsoft-com:vml" Requires="v">
                <p:oleObj spid="_x0000_s2054" name="Acrobat Document" r:id="rId4" imgW="5829252" imgH="7543510" progId="Acrobat.Document.2015">
                  <p:embed/>
                </p:oleObj>
              </mc:Choice>
              <mc:Fallback>
                <p:oleObj name="Acrobat Document" r:id="rId4" imgW="5829252" imgH="7543510" progId="Acrobat.Document.2015">
                  <p:embed/>
                  <p:pic>
                    <p:nvPicPr>
                      <p:cNvPr id="0" name=""/>
                      <p:cNvPicPr/>
                      <p:nvPr/>
                    </p:nvPicPr>
                    <p:blipFill>
                      <a:blip r:embed="rId5"/>
                      <a:stretch>
                        <a:fillRect/>
                      </a:stretch>
                    </p:blipFill>
                    <p:spPr>
                      <a:xfrm>
                        <a:off x="1676399" y="-381000"/>
                        <a:ext cx="5946517" cy="7696200"/>
                      </a:xfrm>
                      <a:prstGeom prst="rect">
                        <a:avLst/>
                      </a:prstGeom>
                    </p:spPr>
                  </p:pic>
                </p:oleObj>
              </mc:Fallback>
            </mc:AlternateContent>
          </a:graphicData>
        </a:graphic>
      </p:graphicFrame>
    </p:spTree>
    <p:extLst>
      <p:ext uri="{BB962C8B-B14F-4D97-AF65-F5344CB8AC3E}">
        <p14:creationId xmlns:p14="http://schemas.microsoft.com/office/powerpoint/2010/main" val="3452485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707651912"/>
              </p:ext>
            </p:extLst>
          </p:nvPr>
        </p:nvGraphicFramePr>
        <p:xfrm>
          <a:off x="381001" y="292176"/>
          <a:ext cx="8458199" cy="4996426"/>
        </p:xfrm>
        <a:graphic>
          <a:graphicData uri="http://schemas.openxmlformats.org/drawingml/2006/table">
            <a:tbl>
              <a:tblPr>
                <a:tableStyleId>{5C22544A-7EE6-4342-B048-85BDC9FD1C3A}</a:tableStyleId>
              </a:tblPr>
              <a:tblGrid>
                <a:gridCol w="699324">
                  <a:extLst>
                    <a:ext uri="{9D8B030D-6E8A-4147-A177-3AD203B41FA5}">
                      <a16:colId xmlns:a16="http://schemas.microsoft.com/office/drawing/2014/main" val="4056896497"/>
                    </a:ext>
                  </a:extLst>
                </a:gridCol>
                <a:gridCol w="3174085">
                  <a:extLst>
                    <a:ext uri="{9D8B030D-6E8A-4147-A177-3AD203B41FA5}">
                      <a16:colId xmlns:a16="http://schemas.microsoft.com/office/drawing/2014/main" val="2097250206"/>
                    </a:ext>
                  </a:extLst>
                </a:gridCol>
                <a:gridCol w="723438">
                  <a:extLst>
                    <a:ext uri="{9D8B030D-6E8A-4147-A177-3AD203B41FA5}">
                      <a16:colId xmlns:a16="http://schemas.microsoft.com/office/drawing/2014/main" val="1212447554"/>
                    </a:ext>
                  </a:extLst>
                </a:gridCol>
                <a:gridCol w="678224">
                  <a:extLst>
                    <a:ext uri="{9D8B030D-6E8A-4147-A177-3AD203B41FA5}">
                      <a16:colId xmlns:a16="http://schemas.microsoft.com/office/drawing/2014/main" val="2920384133"/>
                    </a:ext>
                  </a:extLst>
                </a:gridCol>
                <a:gridCol w="723438">
                  <a:extLst>
                    <a:ext uri="{9D8B030D-6E8A-4147-A177-3AD203B41FA5}">
                      <a16:colId xmlns:a16="http://schemas.microsoft.com/office/drawing/2014/main" val="3219021032"/>
                    </a:ext>
                  </a:extLst>
                </a:gridCol>
                <a:gridCol w="2459690">
                  <a:extLst>
                    <a:ext uri="{9D8B030D-6E8A-4147-A177-3AD203B41FA5}">
                      <a16:colId xmlns:a16="http://schemas.microsoft.com/office/drawing/2014/main" val="1448708551"/>
                    </a:ext>
                  </a:extLst>
                </a:gridCol>
              </a:tblGrid>
              <a:tr h="832736">
                <a:tc>
                  <a:txBody>
                    <a:bodyPr/>
                    <a:lstStyle/>
                    <a:p>
                      <a:pPr algn="l" fontAlgn="b"/>
                      <a:r>
                        <a:rPr lang="en-US" sz="1000" u="none" strike="noStrike" dirty="0">
                          <a:ln>
                            <a:noFill/>
                          </a:ln>
                          <a:effectLst/>
                        </a:rPr>
                        <a:t> </a:t>
                      </a:r>
                      <a:endParaRPr lang="en-US" sz="1000" b="0" i="0" u="none" strike="noStrike" dirty="0">
                        <a:ln>
                          <a:noFill/>
                        </a:ln>
                        <a:solidFill>
                          <a:srgbClr val="000000"/>
                        </a:solidFill>
                        <a:effectLst/>
                        <a:latin typeface="Calibri" panose="020F0502020204030204" pitchFamily="34" charset="0"/>
                      </a:endParaRPr>
                    </a:p>
                  </a:txBody>
                  <a:tcPr marL="0" marR="0" marT="0" marB="0" anchor="b">
                    <a:lnB w="19050" cap="flat" cmpd="sng" algn="ctr">
                      <a:solidFill>
                        <a:schemeClr val="tx1"/>
                      </a:solidFill>
                      <a:prstDash val="solid"/>
                      <a:round/>
                      <a:headEnd type="none" w="med" len="med"/>
                      <a:tailEnd type="none" w="med" len="med"/>
                    </a:lnB>
                  </a:tcPr>
                </a:tc>
                <a:tc>
                  <a:txBody>
                    <a:bodyPr/>
                    <a:lstStyle/>
                    <a:p>
                      <a:pPr algn="ctr" fontAlgn="ctr"/>
                      <a:r>
                        <a:rPr lang="en-US" sz="1000" b="1" u="none" strike="noStrike" dirty="0">
                          <a:ln>
                            <a:noFill/>
                          </a:ln>
                          <a:effectLst/>
                        </a:rPr>
                        <a:t>Current Ordinance</a:t>
                      </a:r>
                      <a:endParaRPr lang="en-US" sz="1000" b="1" i="0" u="none" strike="noStrike" dirty="0">
                        <a:ln>
                          <a:noFill/>
                        </a:ln>
                        <a:solidFill>
                          <a:srgbClr val="000000"/>
                        </a:solidFill>
                        <a:effectLst/>
                        <a:latin typeface="Calibri" panose="020F0502020204030204" pitchFamily="34" charset="0"/>
                      </a:endParaRPr>
                    </a:p>
                  </a:txBody>
                  <a:tcPr marL="0" marR="0" marT="0" marB="0" anchor="ctr">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000" b="1" u="none" strike="noStrike" dirty="0">
                          <a:ln>
                            <a:noFill/>
                          </a:ln>
                          <a:effectLst/>
                        </a:rPr>
                        <a:t>Allows Outdoor Cultivation?</a:t>
                      </a:r>
                      <a:endParaRPr lang="en-US" sz="1000" b="1" i="0" u="none" strike="noStrike" dirty="0">
                        <a:ln>
                          <a:noFill/>
                        </a:ln>
                        <a:solidFill>
                          <a:srgbClr val="000000"/>
                        </a:solidFill>
                        <a:effectLst/>
                        <a:latin typeface="Calibri" panose="020F0502020204030204" pitchFamily="34" charset="0"/>
                      </a:endParaRPr>
                    </a:p>
                  </a:txBody>
                  <a:tcPr marL="0" marR="0" marT="0" marB="0" anchor="ctr">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000" b="1" u="none" strike="noStrike" dirty="0">
                          <a:ln>
                            <a:noFill/>
                          </a:ln>
                          <a:effectLst/>
                        </a:rPr>
                        <a:t>Max Cultivation Area</a:t>
                      </a:r>
                      <a:endParaRPr lang="en-US" sz="1000" b="1" i="0" u="none" strike="noStrike" dirty="0">
                        <a:ln>
                          <a:noFill/>
                        </a:ln>
                        <a:solidFill>
                          <a:srgbClr val="000000"/>
                        </a:solidFill>
                        <a:effectLst/>
                        <a:latin typeface="Calibri" panose="020F0502020204030204" pitchFamily="34" charset="0"/>
                      </a:endParaRPr>
                    </a:p>
                  </a:txBody>
                  <a:tcPr marL="0" marR="0" marT="0" marB="0" anchor="ctr">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000" b="1" u="none" strike="noStrike" dirty="0">
                          <a:ln>
                            <a:noFill/>
                          </a:ln>
                          <a:effectLst/>
                        </a:rPr>
                        <a:t>Requires Water Board Enrollment</a:t>
                      </a:r>
                      <a:endParaRPr lang="en-US" sz="1000" b="1" i="0" u="none" strike="noStrike" dirty="0">
                        <a:ln>
                          <a:noFill/>
                        </a:ln>
                        <a:solidFill>
                          <a:srgbClr val="000000"/>
                        </a:solidFill>
                        <a:effectLst/>
                        <a:latin typeface="Calibri" panose="020F0502020204030204" pitchFamily="34" charset="0"/>
                      </a:endParaRPr>
                    </a:p>
                  </a:txBody>
                  <a:tcPr marL="0" marR="0" marT="0" marB="0" anchor="ctr">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000" b="1" i="0" u="none" strike="noStrike" dirty="0" smtClean="0">
                          <a:ln>
                            <a:noFill/>
                          </a:ln>
                          <a:solidFill>
                            <a:schemeClr val="dk1"/>
                          </a:solidFill>
                          <a:effectLst/>
                          <a:latin typeface="+mn-lt"/>
                        </a:rPr>
                        <a:t>Compliance</a:t>
                      </a:r>
                      <a:r>
                        <a:rPr lang="en-US" sz="1000" b="1" i="0" u="none" strike="noStrike" baseline="0" dirty="0" smtClean="0">
                          <a:ln>
                            <a:noFill/>
                          </a:ln>
                          <a:solidFill>
                            <a:schemeClr val="dk1"/>
                          </a:solidFill>
                          <a:effectLst/>
                          <a:latin typeface="+mn-lt"/>
                        </a:rPr>
                        <a:t> with the California Environmental Quality Act (CEQA)</a:t>
                      </a:r>
                      <a:endParaRPr lang="en-US" sz="1000" b="1" i="0" u="none" strike="noStrike" dirty="0">
                        <a:ln>
                          <a:noFill/>
                        </a:ln>
                        <a:solidFill>
                          <a:srgbClr val="000000"/>
                        </a:solidFill>
                        <a:effectLst/>
                        <a:latin typeface="Calibri" panose="020F0502020204030204" pitchFamily="34" charset="0"/>
                      </a:endParaRPr>
                    </a:p>
                  </a:txBody>
                  <a:tcPr marL="0" marR="0" marT="0" marB="0" anchor="ctr">
                    <a:lnB w="1905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56510548"/>
                  </a:ext>
                </a:extLst>
              </a:tr>
              <a:tr h="416369">
                <a:tc>
                  <a:txBody>
                    <a:bodyPr/>
                    <a:lstStyle/>
                    <a:p>
                      <a:pPr algn="ctr" fontAlgn="b"/>
                      <a:r>
                        <a:rPr lang="en-US" sz="1000" b="1" u="none" strike="noStrike" dirty="0">
                          <a:ln>
                            <a:noFill/>
                          </a:ln>
                          <a:effectLst/>
                        </a:rPr>
                        <a:t>Humboldt</a:t>
                      </a:r>
                      <a:endParaRPr lang="en-US" sz="1000" b="1"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Commercial Medical Marijuana Land Use Ordinance</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1 </a:t>
                      </a:r>
                      <a:endParaRPr lang="en-US" sz="1000" u="none" strike="noStrike" dirty="0" smtClean="0">
                        <a:ln>
                          <a:noFill/>
                        </a:ln>
                        <a:effectLst/>
                      </a:endParaRPr>
                    </a:p>
                    <a:p>
                      <a:pPr algn="ctr" fontAlgn="b"/>
                      <a:r>
                        <a:rPr lang="en-US" sz="1000" u="none" strike="noStrike" dirty="0" smtClean="0">
                          <a:ln>
                            <a:noFill/>
                          </a:ln>
                          <a:effectLst/>
                        </a:rPr>
                        <a:t>Acre</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kern="1200" dirty="0" smtClean="0">
                          <a:ln>
                            <a:noFill/>
                          </a:ln>
                          <a:solidFill>
                            <a:schemeClr val="dk1"/>
                          </a:solidFill>
                          <a:effectLst/>
                          <a:latin typeface="+mn-lt"/>
                          <a:ea typeface="+mn-ea"/>
                          <a:cs typeface="+mn-cs"/>
                        </a:rPr>
                        <a:t>Mitigated Negative Declaration</a:t>
                      </a:r>
                      <a:endParaRPr lang="en-US" sz="1000" u="none" strike="noStrike" kern="1200" dirty="0">
                        <a:ln>
                          <a:noFill/>
                        </a:ln>
                        <a:solidFill>
                          <a:schemeClr val="dk1"/>
                        </a:solidFill>
                        <a:effectLst/>
                        <a:latin typeface="+mn-lt"/>
                        <a:ea typeface="+mn-ea"/>
                        <a:cs typeface="+mn-cs"/>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01387344"/>
                  </a:ext>
                </a:extLst>
              </a:tr>
              <a:tr h="416369">
                <a:tc>
                  <a:txBody>
                    <a:bodyPr/>
                    <a:lstStyle/>
                    <a:p>
                      <a:pPr algn="ctr" fontAlgn="b"/>
                      <a:r>
                        <a:rPr lang="en-US" sz="1000" b="1" u="none" strike="noStrike" dirty="0">
                          <a:ln>
                            <a:noFill/>
                          </a:ln>
                          <a:effectLst/>
                        </a:rPr>
                        <a:t>Trinity</a:t>
                      </a:r>
                      <a:endParaRPr lang="en-US" sz="1000" b="1"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Urgency Ordinance 315-816.EXT(A1</a:t>
                      </a:r>
                      <a:r>
                        <a:rPr lang="en-US" sz="1000" u="none" strike="noStrike" dirty="0" smtClean="0">
                          <a:ln>
                            <a:noFill/>
                          </a:ln>
                          <a:effectLst/>
                        </a:rPr>
                        <a:t>),</a:t>
                      </a:r>
                      <a:r>
                        <a:rPr lang="en-US" sz="1000" u="none" strike="noStrike" baseline="0" dirty="0" smtClean="0">
                          <a:ln>
                            <a:noFill/>
                          </a:ln>
                          <a:effectLst/>
                        </a:rPr>
                        <a:t> CEQA Exempt</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0.23 </a:t>
                      </a:r>
                      <a:endParaRPr lang="en-US" sz="1000" u="none" strike="noStrike" dirty="0" smtClean="0">
                        <a:ln>
                          <a:noFill/>
                        </a:ln>
                        <a:effectLst/>
                      </a:endParaRPr>
                    </a:p>
                    <a:p>
                      <a:pPr algn="ctr" fontAlgn="b"/>
                      <a:r>
                        <a:rPr lang="en-US" sz="1000" u="none" strike="noStrike" dirty="0" smtClean="0">
                          <a:ln>
                            <a:noFill/>
                          </a:ln>
                          <a:effectLst/>
                        </a:rPr>
                        <a:t>Acre</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kern="1200" dirty="0" smtClean="0">
                          <a:ln>
                            <a:noFill/>
                          </a:ln>
                          <a:solidFill>
                            <a:schemeClr val="dk1"/>
                          </a:solidFill>
                          <a:effectLst/>
                          <a:latin typeface="+mn-lt"/>
                          <a:ea typeface="+mn-ea"/>
                          <a:cs typeface="+mn-cs"/>
                        </a:rPr>
                        <a:t>Exempt</a:t>
                      </a:r>
                      <a:endParaRPr lang="en-US" sz="1000" u="none" strike="noStrike" kern="1200" dirty="0">
                        <a:ln>
                          <a:noFill/>
                        </a:ln>
                        <a:solidFill>
                          <a:schemeClr val="dk1"/>
                        </a:solidFill>
                        <a:effectLst/>
                        <a:latin typeface="+mn-lt"/>
                        <a:ea typeface="+mn-ea"/>
                        <a:cs typeface="+mn-cs"/>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51127051"/>
                  </a:ext>
                </a:extLst>
              </a:tr>
              <a:tr h="416369">
                <a:tc>
                  <a:txBody>
                    <a:bodyPr/>
                    <a:lstStyle/>
                    <a:p>
                      <a:pPr algn="ctr" fontAlgn="b"/>
                      <a:r>
                        <a:rPr lang="en-US" sz="1000" b="1" u="none" strike="noStrike" dirty="0">
                          <a:ln>
                            <a:noFill/>
                          </a:ln>
                          <a:effectLst/>
                        </a:rPr>
                        <a:t>Mendocino</a:t>
                      </a:r>
                      <a:endParaRPr lang="en-US" sz="1000" b="1"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Urgency Ordinance &amp; 9.31 Program</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sngStrike" baseline="0" dirty="0" smtClean="0">
                          <a:ln>
                            <a:noFill/>
                          </a:ln>
                          <a:effectLst/>
                        </a:rPr>
                        <a:t>99</a:t>
                      </a:r>
                      <a:r>
                        <a:rPr lang="en-US" sz="1000" u="none" strike="noStrike" dirty="0" smtClean="0">
                          <a:ln>
                            <a:noFill/>
                          </a:ln>
                          <a:effectLst/>
                        </a:rPr>
                        <a:t> 25</a:t>
                      </a:r>
                    </a:p>
                    <a:p>
                      <a:pPr algn="ctr" fontAlgn="b"/>
                      <a:r>
                        <a:rPr lang="en-US" sz="1000" u="none" strike="noStrike" dirty="0" smtClean="0">
                          <a:ln>
                            <a:noFill/>
                          </a:ln>
                          <a:effectLst/>
                        </a:rPr>
                        <a:t>Plants</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u="none" strike="noStrike">
                          <a:ln>
                            <a:noFill/>
                          </a:ln>
                          <a:effectLst/>
                        </a:rPr>
                        <a:t> </a:t>
                      </a:r>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kern="1200" dirty="0" smtClean="0">
                          <a:ln>
                            <a:noFill/>
                          </a:ln>
                          <a:solidFill>
                            <a:schemeClr val="dk1"/>
                          </a:solidFill>
                          <a:effectLst/>
                          <a:latin typeface="+mn-lt"/>
                          <a:ea typeface="+mn-ea"/>
                          <a:cs typeface="+mn-cs"/>
                        </a:rPr>
                        <a:t>Exempt</a:t>
                      </a:r>
                      <a:endParaRPr lang="en-US" sz="1000" u="none" strike="noStrike" kern="1200" dirty="0">
                        <a:ln>
                          <a:noFill/>
                        </a:ln>
                        <a:solidFill>
                          <a:schemeClr val="dk1"/>
                        </a:solidFill>
                        <a:effectLst/>
                        <a:latin typeface="+mn-lt"/>
                        <a:ea typeface="+mn-ea"/>
                        <a:cs typeface="+mn-cs"/>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59489510"/>
                  </a:ext>
                </a:extLst>
              </a:tr>
              <a:tr h="416369">
                <a:tc>
                  <a:txBody>
                    <a:bodyPr/>
                    <a:lstStyle/>
                    <a:p>
                      <a:pPr algn="ctr" fontAlgn="b"/>
                      <a:r>
                        <a:rPr lang="en-US" sz="1000" b="1" u="none" strike="noStrike" dirty="0">
                          <a:ln>
                            <a:noFill/>
                          </a:ln>
                          <a:effectLst/>
                        </a:rPr>
                        <a:t>Sonoma</a:t>
                      </a:r>
                      <a:endParaRPr lang="en-US" sz="1000" b="1"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Medical Cannabis Land Use Ordinance No. 6189</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1 </a:t>
                      </a:r>
                      <a:endParaRPr lang="en-US" sz="1000" u="none" strike="noStrike" dirty="0" smtClean="0">
                        <a:ln>
                          <a:noFill/>
                        </a:ln>
                        <a:effectLst/>
                      </a:endParaRPr>
                    </a:p>
                    <a:p>
                      <a:pPr algn="ctr" fontAlgn="b"/>
                      <a:r>
                        <a:rPr lang="en-US" sz="1000" u="none" strike="noStrike" dirty="0" smtClean="0">
                          <a:ln>
                            <a:noFill/>
                          </a:ln>
                          <a:effectLst/>
                        </a:rPr>
                        <a:t>Acre</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kern="1200" dirty="0" smtClean="0">
                          <a:ln>
                            <a:noFill/>
                          </a:ln>
                          <a:solidFill>
                            <a:schemeClr val="dk1"/>
                          </a:solidFill>
                          <a:effectLst/>
                          <a:latin typeface="+mn-lt"/>
                          <a:ea typeface="+mn-ea"/>
                          <a:cs typeface="+mn-cs"/>
                        </a:rPr>
                        <a:t>Negative Declaration</a:t>
                      </a:r>
                      <a:endParaRPr lang="en-US" sz="1000" u="none" strike="noStrike" kern="1200" dirty="0">
                        <a:ln>
                          <a:noFill/>
                        </a:ln>
                        <a:solidFill>
                          <a:schemeClr val="dk1"/>
                        </a:solidFill>
                        <a:effectLst/>
                        <a:latin typeface="+mn-lt"/>
                        <a:ea typeface="+mn-ea"/>
                        <a:cs typeface="+mn-cs"/>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1112893"/>
                  </a:ext>
                </a:extLst>
              </a:tr>
              <a:tr h="416369">
                <a:tc>
                  <a:txBody>
                    <a:bodyPr/>
                    <a:lstStyle/>
                    <a:p>
                      <a:pPr algn="ctr" fontAlgn="b"/>
                      <a:r>
                        <a:rPr lang="en-US" sz="1000" b="1" u="none" strike="noStrike" dirty="0">
                          <a:ln>
                            <a:noFill/>
                          </a:ln>
                          <a:effectLst/>
                        </a:rPr>
                        <a:t>Lake</a:t>
                      </a:r>
                      <a:endParaRPr lang="en-US" sz="1000" b="1"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Article 72 Sec. 21-72 Regulations for the Cultivation of Medical Marijuana</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dirty="0">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48 </a:t>
                      </a:r>
                      <a:endParaRPr lang="en-US" sz="1000" u="none" strike="noStrike" dirty="0" smtClean="0">
                        <a:ln>
                          <a:noFill/>
                        </a:ln>
                        <a:effectLst/>
                      </a:endParaRPr>
                    </a:p>
                    <a:p>
                      <a:pPr algn="ctr" fontAlgn="b"/>
                      <a:r>
                        <a:rPr lang="en-US" sz="1000" u="none" strike="noStrike" dirty="0" smtClean="0">
                          <a:ln>
                            <a:noFill/>
                          </a:ln>
                          <a:effectLst/>
                        </a:rPr>
                        <a:t>Plants</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u="none" strike="noStrike">
                          <a:ln>
                            <a:noFill/>
                          </a:ln>
                          <a:effectLst/>
                        </a:rPr>
                        <a:t> </a:t>
                      </a:r>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u="none" strike="noStrike" kern="1200" dirty="0" smtClean="0">
                          <a:ln>
                            <a:noFill/>
                          </a:ln>
                          <a:solidFill>
                            <a:schemeClr val="dk1"/>
                          </a:solidFill>
                          <a:effectLst/>
                          <a:latin typeface="+mn-lt"/>
                          <a:ea typeface="+mn-ea"/>
                          <a:cs typeface="+mn-cs"/>
                        </a:rPr>
                        <a:t>Unknown</a:t>
                      </a:r>
                      <a:endParaRPr lang="en-US" sz="1000" u="none" strike="noStrike" kern="1200" dirty="0">
                        <a:ln>
                          <a:noFill/>
                        </a:ln>
                        <a:solidFill>
                          <a:schemeClr val="dk1"/>
                        </a:solidFill>
                        <a:effectLst/>
                        <a:latin typeface="+mn-lt"/>
                        <a:ea typeface="+mn-ea"/>
                        <a:cs typeface="+mn-cs"/>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80038111"/>
                  </a:ext>
                </a:extLst>
              </a:tr>
              <a:tr h="416369">
                <a:tc>
                  <a:txBody>
                    <a:bodyPr/>
                    <a:lstStyle/>
                    <a:p>
                      <a:pPr algn="ctr" fontAlgn="b"/>
                      <a:r>
                        <a:rPr lang="en-US" sz="1000" b="1" u="none" strike="noStrike" dirty="0" smtClean="0">
                          <a:ln>
                            <a:noFill/>
                          </a:ln>
                          <a:effectLst/>
                        </a:rPr>
                        <a:t>Modoc</a:t>
                      </a:r>
                      <a:endParaRPr lang="en-US" sz="1000" b="1"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Ordinance #349-C Medical Marijuana Cultivation</a:t>
                      </a:r>
                      <a:br>
                        <a:rPr lang="en-US" sz="1000" u="none" strike="noStrike" dirty="0">
                          <a:ln>
                            <a:noFill/>
                          </a:ln>
                          <a:effectLst/>
                        </a:rPr>
                      </a:b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dirty="0">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24 </a:t>
                      </a:r>
                      <a:endParaRPr lang="en-US" sz="1000" u="none" strike="noStrike" dirty="0" smtClean="0">
                        <a:ln>
                          <a:noFill/>
                        </a:ln>
                        <a:effectLst/>
                      </a:endParaRPr>
                    </a:p>
                    <a:p>
                      <a:pPr algn="ctr" fontAlgn="b"/>
                      <a:r>
                        <a:rPr lang="en-US" sz="1000" u="none" strike="noStrike" dirty="0" smtClean="0">
                          <a:ln>
                            <a:noFill/>
                          </a:ln>
                          <a:effectLst/>
                        </a:rPr>
                        <a:t>Plants</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u="none" strike="noStrike">
                          <a:ln>
                            <a:noFill/>
                          </a:ln>
                          <a:effectLst/>
                        </a:rPr>
                        <a:t> </a:t>
                      </a:r>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kern="1200" dirty="0" smtClean="0">
                          <a:ln>
                            <a:noFill/>
                          </a:ln>
                          <a:solidFill>
                            <a:schemeClr val="dk1"/>
                          </a:solidFill>
                          <a:effectLst/>
                          <a:latin typeface="+mn-lt"/>
                          <a:ea typeface="+mn-ea"/>
                          <a:cs typeface="+mn-cs"/>
                        </a:rPr>
                        <a:t>Exempt</a:t>
                      </a:r>
                      <a:endParaRPr lang="en-US" sz="1000" u="none" strike="noStrike" kern="1200" dirty="0">
                        <a:ln>
                          <a:noFill/>
                        </a:ln>
                        <a:solidFill>
                          <a:schemeClr val="dk1"/>
                        </a:solidFill>
                        <a:effectLst/>
                        <a:latin typeface="+mn-lt"/>
                        <a:ea typeface="+mn-ea"/>
                        <a:cs typeface="+mn-cs"/>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53039604"/>
                  </a:ext>
                </a:extLst>
              </a:tr>
              <a:tr h="416369">
                <a:tc>
                  <a:txBody>
                    <a:bodyPr/>
                    <a:lstStyle/>
                    <a:p>
                      <a:pPr algn="ctr" fontAlgn="b"/>
                      <a:r>
                        <a:rPr lang="en-US" sz="1000" b="1" u="none" strike="noStrike" dirty="0" smtClean="0">
                          <a:ln>
                            <a:noFill/>
                          </a:ln>
                          <a:effectLst/>
                        </a:rPr>
                        <a:t>Glenn</a:t>
                      </a: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u="none" strike="noStrike" dirty="0" smtClean="0">
                          <a:ln>
                            <a:noFill/>
                          </a:ln>
                          <a:effectLst/>
                        </a:rPr>
                        <a:t>Chapter 797 Medical Marijuana</a:t>
                      </a: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dirty="0">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 </a:t>
                      </a:r>
                      <a:r>
                        <a:rPr lang="en-US" sz="1000" u="none" strike="noStrike" dirty="0" smtClean="0">
                          <a:ln>
                            <a:noFill/>
                          </a:ln>
                          <a:effectLst/>
                        </a:rPr>
                        <a:t>100</a:t>
                      </a:r>
                      <a:r>
                        <a:rPr lang="en-US" sz="1000" u="none" strike="noStrike" baseline="0" dirty="0" smtClean="0">
                          <a:ln>
                            <a:noFill/>
                          </a:ln>
                          <a:effectLst/>
                        </a:rPr>
                        <a:t> sq. ft.</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u="none" strike="noStrike">
                          <a:ln>
                            <a:noFill/>
                          </a:ln>
                          <a:effectLst/>
                        </a:rPr>
                        <a:t> </a:t>
                      </a:r>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u="none" strike="noStrike" kern="1200" dirty="0" smtClean="0">
                          <a:ln>
                            <a:noFill/>
                          </a:ln>
                          <a:solidFill>
                            <a:schemeClr val="dk1"/>
                          </a:solidFill>
                          <a:effectLst/>
                          <a:latin typeface="+mn-lt"/>
                          <a:ea typeface="+mn-ea"/>
                          <a:cs typeface="+mn-cs"/>
                        </a:rPr>
                        <a:t>Exempt</a:t>
                      </a: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900068877"/>
                  </a:ext>
                </a:extLst>
              </a:tr>
              <a:tr h="416369">
                <a:tc>
                  <a:txBody>
                    <a:bodyPr/>
                    <a:lstStyle/>
                    <a:p>
                      <a:pPr algn="ctr" fontAlgn="b"/>
                      <a:r>
                        <a:rPr lang="en-US" sz="1000" b="1" u="none" strike="noStrike" dirty="0">
                          <a:ln>
                            <a:noFill/>
                          </a:ln>
                          <a:effectLst/>
                        </a:rPr>
                        <a:t>Del Norte</a:t>
                      </a:r>
                      <a:endParaRPr lang="en-US" sz="1000" b="1"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County Guidelines for Medical Marijuana</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 </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u="none" strike="noStrike" dirty="0">
                          <a:ln>
                            <a:noFill/>
                          </a:ln>
                          <a:effectLst/>
                        </a:rPr>
                        <a:t> </a:t>
                      </a:r>
                      <a:endParaRPr lang="en-US" sz="1000" b="0" i="0" u="none" strike="noStrike" dirty="0">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u="none" strike="noStrike" kern="1200" dirty="0">
                        <a:ln>
                          <a:noFill/>
                        </a:ln>
                        <a:solidFill>
                          <a:schemeClr val="dk1"/>
                        </a:solidFill>
                        <a:effectLst/>
                        <a:latin typeface="+mn-lt"/>
                        <a:ea typeface="+mn-ea"/>
                        <a:cs typeface="+mn-cs"/>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063966334"/>
                  </a:ext>
                </a:extLst>
              </a:tr>
              <a:tr h="416369">
                <a:tc>
                  <a:txBody>
                    <a:bodyPr/>
                    <a:lstStyle/>
                    <a:p>
                      <a:pPr algn="ctr" fontAlgn="b"/>
                      <a:r>
                        <a:rPr lang="en-US" sz="1000" b="1" u="none" strike="noStrike" dirty="0" smtClean="0">
                          <a:ln>
                            <a:noFill/>
                          </a:ln>
                          <a:effectLst/>
                        </a:rPr>
                        <a:t>Siskiyou</a:t>
                      </a:r>
                      <a:endParaRPr lang="en-US" sz="1000" b="1"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u="none" strike="noStrike" dirty="0" smtClean="0">
                          <a:ln>
                            <a:noFill/>
                          </a:ln>
                          <a:effectLst/>
                        </a:rPr>
                        <a:t>Ordinance Nos. 15-18 and 15-19</a:t>
                      </a:r>
                      <a:endParaRPr lang="en-US" sz="1000" b="0" i="0" u="none" strike="noStrike" dirty="0" smtClean="0">
                        <a:ln>
                          <a:noFill/>
                        </a:ln>
                        <a:solidFill>
                          <a:srgbClr val="000000"/>
                        </a:solidFill>
                        <a:effectLst/>
                        <a:latin typeface="Calibri" panose="020F0502020204030204" pitchFamily="34" charset="0"/>
                      </a:endParaRPr>
                    </a:p>
                    <a:p>
                      <a:pPr algn="ctr" fontAlgn="b"/>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 </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u="none" strike="noStrike">
                          <a:ln>
                            <a:noFill/>
                          </a:ln>
                          <a:effectLst/>
                        </a:rPr>
                        <a:t> </a:t>
                      </a:r>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u="none" strike="noStrike" kern="1200" dirty="0">
                        <a:ln>
                          <a:noFill/>
                        </a:ln>
                        <a:solidFill>
                          <a:schemeClr val="dk1"/>
                        </a:solidFill>
                        <a:effectLst/>
                        <a:latin typeface="+mn-lt"/>
                        <a:ea typeface="+mn-ea"/>
                        <a:cs typeface="+mn-cs"/>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44346513"/>
                  </a:ext>
                </a:extLst>
              </a:tr>
              <a:tr h="416369">
                <a:tc>
                  <a:txBody>
                    <a:bodyPr/>
                    <a:lstStyle/>
                    <a:p>
                      <a:pPr algn="ctr" fontAlgn="b"/>
                      <a:r>
                        <a:rPr lang="en-US" sz="1000" b="1" u="none" strike="noStrike" dirty="0">
                          <a:ln>
                            <a:noFill/>
                          </a:ln>
                          <a:effectLst/>
                        </a:rPr>
                        <a:t>Marin</a:t>
                      </a:r>
                      <a:endParaRPr lang="en-US" sz="1000" b="1"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N/A</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u="none" strike="noStrike" dirty="0">
                          <a:ln>
                            <a:noFill/>
                          </a:ln>
                          <a:effectLst/>
                        </a:rPr>
                        <a:t> </a:t>
                      </a:r>
                      <a:endParaRPr lang="en-US" sz="1000" b="0" i="0" u="none" strike="noStrike" dirty="0">
                        <a:ln>
                          <a:noFill/>
                        </a:ln>
                        <a:solidFill>
                          <a:srgbClr val="000000"/>
                        </a:solidFill>
                        <a:effectLst/>
                        <a:latin typeface="Calibri" panose="020F0502020204030204" pitchFamily="34" charset="0"/>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000" u="none" strike="noStrike">
                          <a:ln>
                            <a:noFill/>
                          </a:ln>
                          <a:effectLst/>
                        </a:rPr>
                        <a:t> </a:t>
                      </a:r>
                      <a:endParaRPr lang="en-US" sz="1000" b="0" i="0" u="none" strike="noStrike">
                        <a:ln>
                          <a:noFill/>
                        </a:ln>
                        <a:solidFill>
                          <a:srgbClr val="000000"/>
                        </a:solidFill>
                        <a:effectLst/>
                        <a:latin typeface="Calibri" panose="020F0502020204030204" pitchFamily="34" charset="0"/>
                      </a:endParaRPr>
                    </a:p>
                  </a:txBody>
                  <a:tcPr marL="0" marR="0" marT="0" marB="0" anchor="b">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u="none" strike="noStrike" kern="1200" dirty="0">
                        <a:ln>
                          <a:noFill/>
                        </a:ln>
                        <a:solidFill>
                          <a:schemeClr val="dk1"/>
                        </a:solidFill>
                        <a:effectLst/>
                        <a:latin typeface="+mn-lt"/>
                        <a:ea typeface="+mn-ea"/>
                        <a:cs typeface="+mn-cs"/>
                      </a:endParaRPr>
                    </a:p>
                  </a:txBody>
                  <a:tcPr marL="0" marR="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50280596"/>
                  </a:ext>
                </a:extLst>
              </a:tr>
            </a:tbl>
          </a:graphicData>
        </a:graphic>
      </p:graphicFrame>
      <p:pic>
        <p:nvPicPr>
          <p:cNvPr id="4" name="Picture 3"/>
          <p:cNvPicPr>
            <a:picLocks noChangeAspect="1"/>
          </p:cNvPicPr>
          <p:nvPr/>
        </p:nvPicPr>
        <p:blipFill>
          <a:blip r:embed="rId3"/>
          <a:stretch>
            <a:fillRect/>
          </a:stretch>
        </p:blipFill>
        <p:spPr>
          <a:xfrm>
            <a:off x="4438650" y="1160859"/>
            <a:ext cx="393458" cy="339804"/>
          </a:xfrm>
          <a:prstGeom prst="rect">
            <a:avLst/>
          </a:prstGeom>
        </p:spPr>
      </p:pic>
      <p:pic>
        <p:nvPicPr>
          <p:cNvPr id="6" name="Picture 5"/>
          <p:cNvPicPr>
            <a:picLocks noChangeAspect="1"/>
          </p:cNvPicPr>
          <p:nvPr/>
        </p:nvPicPr>
        <p:blipFill>
          <a:blip r:embed="rId3"/>
          <a:stretch>
            <a:fillRect/>
          </a:stretch>
        </p:blipFill>
        <p:spPr>
          <a:xfrm>
            <a:off x="4438650" y="1586387"/>
            <a:ext cx="393458" cy="339804"/>
          </a:xfrm>
          <a:prstGeom prst="rect">
            <a:avLst/>
          </a:prstGeom>
        </p:spPr>
      </p:pic>
      <p:pic>
        <p:nvPicPr>
          <p:cNvPr id="7" name="Picture 6"/>
          <p:cNvPicPr>
            <a:picLocks noChangeAspect="1"/>
          </p:cNvPicPr>
          <p:nvPr/>
        </p:nvPicPr>
        <p:blipFill>
          <a:blip r:embed="rId3"/>
          <a:stretch>
            <a:fillRect/>
          </a:stretch>
        </p:blipFill>
        <p:spPr>
          <a:xfrm>
            <a:off x="4438650" y="2002696"/>
            <a:ext cx="393458" cy="339804"/>
          </a:xfrm>
          <a:prstGeom prst="rect">
            <a:avLst/>
          </a:prstGeom>
        </p:spPr>
      </p:pic>
      <p:pic>
        <p:nvPicPr>
          <p:cNvPr id="8" name="Picture 7"/>
          <p:cNvPicPr>
            <a:picLocks noChangeAspect="1"/>
          </p:cNvPicPr>
          <p:nvPr/>
        </p:nvPicPr>
        <p:blipFill>
          <a:blip r:embed="rId3"/>
          <a:stretch>
            <a:fillRect/>
          </a:stretch>
        </p:blipFill>
        <p:spPr>
          <a:xfrm>
            <a:off x="4438650" y="2411089"/>
            <a:ext cx="393458" cy="339804"/>
          </a:xfrm>
          <a:prstGeom prst="rect">
            <a:avLst/>
          </a:prstGeom>
        </p:spPr>
      </p:pic>
      <p:pic>
        <p:nvPicPr>
          <p:cNvPr id="9" name="Picture 8"/>
          <p:cNvPicPr>
            <a:picLocks noChangeAspect="1"/>
          </p:cNvPicPr>
          <p:nvPr/>
        </p:nvPicPr>
        <p:blipFill>
          <a:blip r:embed="rId3"/>
          <a:stretch>
            <a:fillRect/>
          </a:stretch>
        </p:blipFill>
        <p:spPr>
          <a:xfrm>
            <a:off x="4438650" y="2836775"/>
            <a:ext cx="393458" cy="339804"/>
          </a:xfrm>
          <a:prstGeom prst="rect">
            <a:avLst/>
          </a:prstGeom>
        </p:spPr>
      </p:pic>
      <p:pic>
        <p:nvPicPr>
          <p:cNvPr id="10" name="Picture 9"/>
          <p:cNvPicPr>
            <a:picLocks noChangeAspect="1"/>
          </p:cNvPicPr>
          <p:nvPr/>
        </p:nvPicPr>
        <p:blipFill>
          <a:blip r:embed="rId3"/>
          <a:stretch>
            <a:fillRect/>
          </a:stretch>
        </p:blipFill>
        <p:spPr>
          <a:xfrm>
            <a:off x="4438650" y="3269921"/>
            <a:ext cx="393458" cy="339804"/>
          </a:xfrm>
          <a:prstGeom prst="rect">
            <a:avLst/>
          </a:prstGeom>
        </p:spPr>
      </p:pic>
      <p:pic>
        <p:nvPicPr>
          <p:cNvPr id="11" name="Picture 10"/>
          <p:cNvPicPr>
            <a:picLocks noChangeAspect="1"/>
          </p:cNvPicPr>
          <p:nvPr/>
        </p:nvPicPr>
        <p:blipFill>
          <a:blip r:embed="rId3"/>
          <a:stretch>
            <a:fillRect/>
          </a:stretch>
        </p:blipFill>
        <p:spPr>
          <a:xfrm>
            <a:off x="5824491" y="1160859"/>
            <a:ext cx="393458" cy="339804"/>
          </a:xfrm>
          <a:prstGeom prst="rect">
            <a:avLst/>
          </a:prstGeom>
        </p:spPr>
      </p:pic>
      <p:pic>
        <p:nvPicPr>
          <p:cNvPr id="12" name="Picture 11"/>
          <p:cNvPicPr>
            <a:picLocks noChangeAspect="1"/>
          </p:cNvPicPr>
          <p:nvPr/>
        </p:nvPicPr>
        <p:blipFill>
          <a:blip r:embed="rId3"/>
          <a:stretch>
            <a:fillRect/>
          </a:stretch>
        </p:blipFill>
        <p:spPr>
          <a:xfrm>
            <a:off x="5824491" y="1586387"/>
            <a:ext cx="393458" cy="339804"/>
          </a:xfrm>
          <a:prstGeom prst="rect">
            <a:avLst/>
          </a:prstGeom>
        </p:spPr>
      </p:pic>
      <p:pic>
        <p:nvPicPr>
          <p:cNvPr id="13" name="Picture 12"/>
          <p:cNvPicPr>
            <a:picLocks noChangeAspect="1"/>
          </p:cNvPicPr>
          <p:nvPr/>
        </p:nvPicPr>
        <p:blipFill>
          <a:blip r:embed="rId3"/>
          <a:stretch>
            <a:fillRect/>
          </a:stretch>
        </p:blipFill>
        <p:spPr>
          <a:xfrm>
            <a:off x="5824491" y="2420201"/>
            <a:ext cx="393458" cy="339804"/>
          </a:xfrm>
          <a:prstGeom prst="rect">
            <a:avLst/>
          </a:prstGeom>
        </p:spPr>
      </p:pic>
      <p:pic>
        <p:nvPicPr>
          <p:cNvPr id="15" name="Picture 14"/>
          <p:cNvPicPr>
            <a:picLocks noChangeAspect="1"/>
          </p:cNvPicPr>
          <p:nvPr/>
        </p:nvPicPr>
        <p:blipFill>
          <a:blip r:embed="rId4"/>
          <a:stretch>
            <a:fillRect/>
          </a:stretch>
        </p:blipFill>
        <p:spPr>
          <a:xfrm>
            <a:off x="4450573" y="4054175"/>
            <a:ext cx="369612" cy="381535"/>
          </a:xfrm>
          <a:prstGeom prst="rect">
            <a:avLst/>
          </a:prstGeom>
        </p:spPr>
      </p:pic>
      <p:pic>
        <p:nvPicPr>
          <p:cNvPr id="16" name="Picture 15"/>
          <p:cNvPicPr>
            <a:picLocks noChangeAspect="1"/>
          </p:cNvPicPr>
          <p:nvPr/>
        </p:nvPicPr>
        <p:blipFill>
          <a:blip r:embed="rId4"/>
          <a:stretch>
            <a:fillRect/>
          </a:stretch>
        </p:blipFill>
        <p:spPr>
          <a:xfrm>
            <a:off x="4450573" y="4469738"/>
            <a:ext cx="369612" cy="381535"/>
          </a:xfrm>
          <a:prstGeom prst="rect">
            <a:avLst/>
          </a:prstGeom>
        </p:spPr>
      </p:pic>
      <p:pic>
        <p:nvPicPr>
          <p:cNvPr id="17" name="Picture 16"/>
          <p:cNvPicPr>
            <a:picLocks noChangeAspect="1"/>
          </p:cNvPicPr>
          <p:nvPr/>
        </p:nvPicPr>
        <p:blipFill>
          <a:blip r:embed="rId4"/>
          <a:stretch>
            <a:fillRect/>
          </a:stretch>
        </p:blipFill>
        <p:spPr>
          <a:xfrm>
            <a:off x="4450573" y="4889838"/>
            <a:ext cx="369612" cy="381535"/>
          </a:xfrm>
          <a:prstGeom prst="rect">
            <a:avLst/>
          </a:prstGeom>
        </p:spPr>
      </p:pic>
      <p:pic>
        <p:nvPicPr>
          <p:cNvPr id="18" name="Picture 17"/>
          <p:cNvPicPr>
            <a:picLocks noChangeAspect="1"/>
          </p:cNvPicPr>
          <p:nvPr/>
        </p:nvPicPr>
        <p:blipFill>
          <a:blip r:embed="rId3"/>
          <a:stretch>
            <a:fillRect/>
          </a:stretch>
        </p:blipFill>
        <p:spPr>
          <a:xfrm>
            <a:off x="4435602" y="3668774"/>
            <a:ext cx="393458" cy="339804"/>
          </a:xfrm>
          <a:prstGeom prst="rect">
            <a:avLst/>
          </a:prstGeom>
        </p:spPr>
      </p:pic>
    </p:spTree>
    <p:extLst>
      <p:ext uri="{BB962C8B-B14F-4D97-AF65-F5344CB8AC3E}">
        <p14:creationId xmlns:p14="http://schemas.microsoft.com/office/powerpoint/2010/main" val="2940821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5800" y="533400"/>
            <a:ext cx="7772400" cy="1143000"/>
          </a:xfrm>
        </p:spPr>
        <p:txBody>
          <a:bodyPr>
            <a:normAutofit fontScale="90000"/>
          </a:bodyPr>
          <a:lstStyle/>
          <a:p>
            <a:r>
              <a:rPr lang="en-US" dirty="0" smtClean="0">
                <a:latin typeface="Cambria" panose="02040503050406030204" pitchFamily="18" charset="0"/>
              </a:rPr>
              <a:t>Humboldt County</a:t>
            </a:r>
            <a:br>
              <a:rPr lang="en-US" dirty="0" smtClean="0">
                <a:latin typeface="Cambria" panose="02040503050406030204" pitchFamily="18" charset="0"/>
              </a:rPr>
            </a:br>
            <a:r>
              <a:rPr lang="en-US" sz="2200" dirty="0"/>
              <a:t>Commercial Medical Marijuana Land Use Ordinance</a:t>
            </a:r>
            <a:r>
              <a:rPr lang="en-US" dirty="0">
                <a:solidFill>
                  <a:srgbClr val="000000"/>
                </a:solidFill>
                <a:latin typeface="Calibri" panose="020F0502020204030204" pitchFamily="34" charset="0"/>
              </a:rPr>
              <a:t/>
            </a:r>
            <a:br>
              <a:rPr lang="en-US" dirty="0">
                <a:solidFill>
                  <a:srgbClr val="000000"/>
                </a:solidFill>
                <a:latin typeface="Calibri" panose="020F0502020204030204" pitchFamily="34" charset="0"/>
              </a:rPr>
            </a:br>
            <a:r>
              <a:rPr lang="en-US" dirty="0" smtClean="0">
                <a:latin typeface="Cambria" panose="02040503050406030204" pitchFamily="18" charset="0"/>
              </a:rPr>
              <a:t/>
            </a:r>
            <a:br>
              <a:rPr lang="en-US" dirty="0" smtClean="0">
                <a:latin typeface="Cambria" panose="02040503050406030204" pitchFamily="18" charset="0"/>
              </a:rPr>
            </a:br>
            <a:endParaRPr lang="en-US" dirty="0">
              <a:latin typeface="Cambria" panose="02040503050406030204" pitchFamily="18" charset="0"/>
            </a:endParaRPr>
          </a:p>
        </p:txBody>
      </p:sp>
      <p:sp>
        <p:nvSpPr>
          <p:cNvPr id="5" name="Content Placeholder 4"/>
          <p:cNvSpPr>
            <a:spLocks noGrp="1"/>
          </p:cNvSpPr>
          <p:nvPr>
            <p:ph idx="1"/>
          </p:nvPr>
        </p:nvSpPr>
        <p:spPr>
          <a:xfrm>
            <a:off x="609600" y="1219200"/>
            <a:ext cx="8190781" cy="4114800"/>
          </a:xfrm>
        </p:spPr>
        <p:txBody>
          <a:bodyPr>
            <a:noAutofit/>
          </a:bodyPr>
          <a:lstStyle/>
          <a:p>
            <a:r>
              <a:rPr lang="en-US" sz="2200" dirty="0" smtClean="0">
                <a:latin typeface="Cambria" panose="02040503050406030204" pitchFamily="18" charset="0"/>
              </a:rPr>
              <a:t>Effective as of 2/26/2013</a:t>
            </a:r>
          </a:p>
          <a:p>
            <a:r>
              <a:rPr lang="en-US" sz="2200" dirty="0" smtClean="0">
                <a:latin typeface="Cambria" panose="02040503050406030204" pitchFamily="18" charset="0"/>
              </a:rPr>
              <a:t>Applications were due by 12/31/2016</a:t>
            </a:r>
          </a:p>
          <a:p>
            <a:pPr lvl="1"/>
            <a:r>
              <a:rPr lang="en-US" sz="2000" dirty="0" smtClean="0">
                <a:latin typeface="Cambria" panose="02040503050406030204" pitchFamily="18" charset="0"/>
              </a:rPr>
              <a:t>2300 applications received with ~75% for existing operations</a:t>
            </a:r>
          </a:p>
          <a:p>
            <a:pPr lvl="1"/>
            <a:r>
              <a:rPr lang="en-US" sz="2000" dirty="0" smtClean="0">
                <a:latin typeface="Cambria" panose="02040503050406030204" pitchFamily="18" charset="0"/>
              </a:rPr>
              <a:t>&gt;100 complete applications are being reviewed</a:t>
            </a:r>
          </a:p>
          <a:p>
            <a:pPr lvl="1"/>
            <a:r>
              <a:rPr lang="en-US" sz="2000" dirty="0" smtClean="0">
                <a:latin typeface="Cambria" panose="02040503050406030204" pitchFamily="18" charset="0"/>
              </a:rPr>
              <a:t>18 approved</a:t>
            </a:r>
            <a:endParaRPr lang="en-US" sz="1600" dirty="0" smtClean="0">
              <a:latin typeface="Cambria" panose="02040503050406030204" pitchFamily="18" charset="0"/>
            </a:endParaRPr>
          </a:p>
          <a:p>
            <a:r>
              <a:rPr lang="en-US" sz="2200" dirty="0">
                <a:latin typeface="Cambria" panose="02040503050406030204" pitchFamily="18" charset="0"/>
              </a:rPr>
              <a:t>Requires compliance with </a:t>
            </a:r>
            <a:r>
              <a:rPr lang="en-US" sz="2200" dirty="0" smtClean="0">
                <a:latin typeface="Cambria" panose="02040503050406030204" pitchFamily="18" charset="0"/>
              </a:rPr>
              <a:t>Order </a:t>
            </a:r>
            <a:r>
              <a:rPr lang="en-US" sz="2200" dirty="0">
                <a:latin typeface="Cambria" panose="02040503050406030204" pitchFamily="18" charset="0"/>
              </a:rPr>
              <a:t>R1-2015-0023</a:t>
            </a:r>
          </a:p>
          <a:p>
            <a:r>
              <a:rPr lang="en-US" sz="2200" dirty="0" smtClean="0">
                <a:latin typeface="Cambria" panose="02040503050406030204" pitchFamily="18" charset="0"/>
              </a:rPr>
              <a:t>Existing operation permit tiers depend on zoning and size,        up to 1 acre</a:t>
            </a:r>
          </a:p>
          <a:p>
            <a:r>
              <a:rPr lang="en-US" sz="2200" dirty="0" smtClean="0">
                <a:latin typeface="Cambria" panose="02040503050406030204" pitchFamily="18" charset="0"/>
              </a:rPr>
              <a:t>New operations only allowed on prime agricultural soils and slopes less than 15%</a:t>
            </a:r>
          </a:p>
          <a:p>
            <a:pPr lvl="1"/>
            <a:r>
              <a:rPr lang="en-US" sz="2000" dirty="0" smtClean="0">
                <a:latin typeface="Cambria" panose="02040503050406030204" pitchFamily="18" charset="0"/>
              </a:rPr>
              <a:t>10,000 ft</a:t>
            </a:r>
            <a:r>
              <a:rPr lang="en-US" sz="2000" baseline="30000" dirty="0" smtClean="0">
                <a:latin typeface="Cambria" panose="02040503050406030204" pitchFamily="18" charset="0"/>
              </a:rPr>
              <a:t>2</a:t>
            </a:r>
            <a:r>
              <a:rPr lang="en-US" sz="2000" dirty="0" smtClean="0">
                <a:latin typeface="Cambria" panose="02040503050406030204" pitchFamily="18" charset="0"/>
              </a:rPr>
              <a:t> or up to an acre in special cases</a:t>
            </a:r>
          </a:p>
        </p:txBody>
      </p:sp>
    </p:spTree>
    <p:extLst>
      <p:ext uri="{BB962C8B-B14F-4D97-AF65-F5344CB8AC3E}">
        <p14:creationId xmlns:p14="http://schemas.microsoft.com/office/powerpoint/2010/main" val="10386359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8611" y="1143000"/>
            <a:ext cx="7772400" cy="4114800"/>
          </a:xfrm>
        </p:spPr>
        <p:txBody>
          <a:bodyPr>
            <a:normAutofit/>
          </a:bodyPr>
          <a:lstStyle/>
          <a:p>
            <a:r>
              <a:rPr lang="en-US" sz="2200" dirty="0" smtClean="0">
                <a:latin typeface="Cambria" panose="02040503050406030204" pitchFamily="18" charset="0"/>
              </a:rPr>
              <a:t>Requires compliance with CDFW &amp; </a:t>
            </a:r>
            <a:r>
              <a:rPr lang="en-US" sz="2200" dirty="0" err="1" smtClean="0">
                <a:latin typeface="Cambria" panose="02040503050406030204" pitchFamily="18" charset="0"/>
              </a:rPr>
              <a:t>Div</a:t>
            </a:r>
            <a:r>
              <a:rPr lang="en-US" sz="2200" dirty="0" smtClean="0">
                <a:latin typeface="Cambria" panose="02040503050406030204" pitchFamily="18" charset="0"/>
              </a:rPr>
              <a:t> Water rights</a:t>
            </a:r>
          </a:p>
          <a:p>
            <a:r>
              <a:rPr lang="en-US" sz="2200" dirty="0" smtClean="0">
                <a:latin typeface="Cambria" panose="02040503050406030204" pitchFamily="18" charset="0"/>
              </a:rPr>
              <a:t>Does not require a residence to cultivate</a:t>
            </a:r>
          </a:p>
          <a:p>
            <a:r>
              <a:rPr lang="en-US" sz="2200" dirty="0" smtClean="0">
                <a:latin typeface="Cambria" panose="02040503050406030204" pitchFamily="18" charset="0"/>
              </a:rPr>
              <a:t>Allows for 4:1 relocation, remediation, and retirement of infeasible sites to prime ag soil site</a:t>
            </a:r>
          </a:p>
          <a:p>
            <a:r>
              <a:rPr lang="en-US" sz="2200" dirty="0" smtClean="0">
                <a:latin typeface="Cambria" panose="02040503050406030204" pitchFamily="18" charset="0"/>
              </a:rPr>
              <a:t>Max of 2 years to correct code violations</a:t>
            </a:r>
          </a:p>
          <a:p>
            <a:r>
              <a:rPr lang="en-US" sz="2200" dirty="0" smtClean="0">
                <a:latin typeface="Cambria" panose="02040503050406030204" pitchFamily="18" charset="0"/>
              </a:rPr>
              <a:t>County Staff are working on an Environmental Impact Report and a revised Post-EIR Ordinance</a:t>
            </a:r>
            <a:endParaRPr lang="en-US" sz="2200" dirty="0">
              <a:latin typeface="Cambria" panose="02040503050406030204" pitchFamily="18" charset="0"/>
            </a:endParaRPr>
          </a:p>
        </p:txBody>
      </p:sp>
      <p:sp>
        <p:nvSpPr>
          <p:cNvPr id="5" name="Title 3"/>
          <p:cNvSpPr txBox="1">
            <a:spLocks/>
          </p:cNvSpPr>
          <p:nvPr/>
        </p:nvSpPr>
        <p:spPr bwMode="auto">
          <a:xfrm>
            <a:off x="678611" y="228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fontScale="90000" lnSpcReduction="20000"/>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US" dirty="0">
                <a:latin typeface="Cambria" panose="02040503050406030204" pitchFamily="18" charset="0"/>
              </a:rPr>
              <a:t>Humboldt</a:t>
            </a:r>
            <a:r>
              <a:rPr lang="en-US" kern="0" dirty="0" smtClean="0"/>
              <a:t> </a:t>
            </a:r>
            <a:r>
              <a:rPr lang="en-US" dirty="0">
                <a:latin typeface="Cambria" panose="02040503050406030204" pitchFamily="18" charset="0"/>
              </a:rPr>
              <a:t>County</a:t>
            </a:r>
            <a:r>
              <a:rPr lang="en-US" kern="0" dirty="0" smtClean="0"/>
              <a:t/>
            </a:r>
            <a:br>
              <a:rPr lang="en-US" kern="0" dirty="0" smtClean="0"/>
            </a:br>
            <a:endParaRPr lang="en-US" kern="0" dirty="0"/>
          </a:p>
        </p:txBody>
      </p:sp>
    </p:spTree>
    <p:extLst>
      <p:ext uri="{BB962C8B-B14F-4D97-AF65-F5344CB8AC3E}">
        <p14:creationId xmlns:p14="http://schemas.microsoft.com/office/powerpoint/2010/main" val="853541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34992" y="228600"/>
            <a:ext cx="8389189" cy="1143000"/>
          </a:xfrm>
        </p:spPr>
        <p:txBody>
          <a:bodyPr>
            <a:normAutofit fontScale="90000"/>
          </a:bodyPr>
          <a:lstStyle/>
          <a:p>
            <a:r>
              <a:rPr lang="en-US" dirty="0" smtClean="0">
                <a:latin typeface="Cambria" panose="02040503050406030204" pitchFamily="18" charset="0"/>
              </a:rPr>
              <a:t>Trinity County</a:t>
            </a:r>
            <a:br>
              <a:rPr lang="en-US" dirty="0" smtClean="0">
                <a:latin typeface="Cambria" panose="02040503050406030204" pitchFamily="18" charset="0"/>
              </a:rPr>
            </a:br>
            <a:r>
              <a:rPr lang="en-US" sz="2200" dirty="0" smtClean="0">
                <a:latin typeface="Cambria" panose="02040503050406030204" pitchFamily="18" charset="0"/>
              </a:rPr>
              <a:t>Urgency Ordinance to Create Commercial Marijuana Cultivation Regulation</a:t>
            </a:r>
            <a:br>
              <a:rPr lang="en-US" sz="2200" dirty="0" smtClean="0">
                <a:latin typeface="Cambria" panose="02040503050406030204" pitchFamily="18" charset="0"/>
              </a:rPr>
            </a:br>
            <a:endParaRPr lang="en-US" sz="2200" dirty="0">
              <a:latin typeface="Cambria" panose="02040503050406030204" pitchFamily="18" charset="0"/>
            </a:endParaRPr>
          </a:p>
        </p:txBody>
      </p:sp>
      <p:sp>
        <p:nvSpPr>
          <p:cNvPr id="5" name="Content Placeholder 4"/>
          <p:cNvSpPr>
            <a:spLocks noGrp="1"/>
          </p:cNvSpPr>
          <p:nvPr>
            <p:ph idx="1"/>
          </p:nvPr>
        </p:nvSpPr>
        <p:spPr>
          <a:xfrm>
            <a:off x="368423" y="1371600"/>
            <a:ext cx="8775577" cy="4114800"/>
          </a:xfrm>
        </p:spPr>
        <p:txBody>
          <a:bodyPr>
            <a:noAutofit/>
          </a:bodyPr>
          <a:lstStyle/>
          <a:p>
            <a:r>
              <a:rPr lang="en-US" sz="2200" dirty="0" smtClean="0">
                <a:latin typeface="Cambria" panose="02040503050406030204" pitchFamily="18" charset="0"/>
              </a:rPr>
              <a:t>Effective as of 12/21/2016</a:t>
            </a:r>
          </a:p>
          <a:p>
            <a:r>
              <a:rPr lang="en-US" sz="2200" dirty="0" smtClean="0">
                <a:latin typeface="Cambria" panose="02040503050406030204" pitchFamily="18" charset="0"/>
              </a:rPr>
              <a:t>Requires enrollment in Order No. R1-2015-0023</a:t>
            </a:r>
          </a:p>
          <a:p>
            <a:pPr lvl="1"/>
            <a:r>
              <a:rPr lang="en-US" sz="1800" dirty="0" smtClean="0">
                <a:latin typeface="Cambria" panose="02040503050406030204" pitchFamily="18" charset="0"/>
              </a:rPr>
              <a:t>Prioritizes </a:t>
            </a:r>
            <a:r>
              <a:rPr lang="en-US" sz="1800" dirty="0">
                <a:latin typeface="Cambria" panose="02040503050406030204" pitchFamily="18" charset="0"/>
              </a:rPr>
              <a:t>permits based on date of </a:t>
            </a:r>
            <a:r>
              <a:rPr lang="en-US" sz="1800" dirty="0" smtClean="0">
                <a:latin typeface="Cambria" panose="02040503050406030204" pitchFamily="18" charset="0"/>
              </a:rPr>
              <a:t>enrollment in Order No. R1-2015-0023</a:t>
            </a:r>
            <a:endParaRPr lang="en-US" sz="1800" dirty="0">
              <a:latin typeface="Cambria" panose="02040503050406030204" pitchFamily="18" charset="0"/>
            </a:endParaRPr>
          </a:p>
          <a:p>
            <a:r>
              <a:rPr lang="en-US" sz="2200" dirty="0" smtClean="0">
                <a:latin typeface="Cambria" panose="02040503050406030204" pitchFamily="18" charset="0"/>
              </a:rPr>
              <a:t>Allows up to 10,000 square feet (0.23 acres)</a:t>
            </a:r>
          </a:p>
          <a:p>
            <a:pPr lvl="1"/>
            <a:r>
              <a:rPr lang="en-US" sz="1800" dirty="0">
                <a:latin typeface="Cambria" panose="02040503050406030204" pitchFamily="18" charset="0"/>
              </a:rPr>
              <a:t>F</a:t>
            </a:r>
            <a:r>
              <a:rPr lang="en-US" sz="1800" dirty="0" smtClean="0">
                <a:latin typeface="Cambria" panose="02040503050406030204" pitchFamily="18" charset="0"/>
              </a:rPr>
              <a:t>our license types: 1, 1C, 2, 2B</a:t>
            </a:r>
          </a:p>
          <a:p>
            <a:r>
              <a:rPr lang="en-US" sz="2200" dirty="0" smtClean="0">
                <a:latin typeface="Cambria" panose="02040503050406030204" pitchFamily="18" charset="0"/>
              </a:rPr>
              <a:t>Requires a permitted residence and a septic system or active permit</a:t>
            </a:r>
          </a:p>
          <a:p>
            <a:r>
              <a:rPr lang="en-US" sz="2200" dirty="0">
                <a:latin typeface="Cambria" panose="02040503050406030204" pitchFamily="18" charset="0"/>
              </a:rPr>
              <a:t>Existing Personal Grow Ordinance Allows  2-8 Plants Per Parcel</a:t>
            </a:r>
          </a:p>
          <a:p>
            <a:endParaRPr lang="en-US" sz="2200" dirty="0" smtClean="0">
              <a:latin typeface="Cambria" panose="02040503050406030204" pitchFamily="18" charset="0"/>
            </a:endParaRPr>
          </a:p>
        </p:txBody>
      </p:sp>
    </p:spTree>
    <p:extLst>
      <p:ext uri="{BB962C8B-B14F-4D97-AF65-F5344CB8AC3E}">
        <p14:creationId xmlns:p14="http://schemas.microsoft.com/office/powerpoint/2010/main" val="2524343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368" y="228600"/>
            <a:ext cx="7772400" cy="1143000"/>
          </a:xfrm>
        </p:spPr>
        <p:txBody>
          <a:bodyPr>
            <a:normAutofit fontScale="90000"/>
          </a:bodyPr>
          <a:lstStyle/>
          <a:p>
            <a:r>
              <a:rPr lang="en-US" dirty="0" smtClean="0">
                <a:latin typeface="Cambria" panose="02040503050406030204" pitchFamily="18" charset="0"/>
              </a:rPr>
              <a:t>Mendocino County</a:t>
            </a:r>
            <a:br>
              <a:rPr lang="en-US" dirty="0" smtClean="0">
                <a:latin typeface="Cambria" panose="02040503050406030204" pitchFamily="18" charset="0"/>
              </a:rPr>
            </a:br>
            <a:r>
              <a:rPr lang="en-US" sz="2200" dirty="0" smtClean="0">
                <a:latin typeface="Cambria" panose="02040503050406030204" pitchFamily="18" charset="0"/>
              </a:rPr>
              <a:t>Medical Marijuana Cultivation Regulation</a:t>
            </a:r>
            <a:br>
              <a:rPr lang="en-US" sz="2200" dirty="0" smtClean="0">
                <a:latin typeface="Cambria" panose="02040503050406030204" pitchFamily="18" charset="0"/>
              </a:rPr>
            </a:br>
            <a:r>
              <a:rPr lang="en-US" sz="2200" dirty="0">
                <a:latin typeface="Cambria" panose="02040503050406030204" pitchFamily="18" charset="0"/>
              </a:rPr>
              <a:t>Chapter 9.31 title 9 Mendocino County Code</a:t>
            </a:r>
            <a:br>
              <a:rPr lang="en-US" sz="2200" dirty="0">
                <a:latin typeface="Cambria" panose="02040503050406030204" pitchFamily="18" charset="0"/>
              </a:rPr>
            </a:br>
            <a:endParaRPr lang="en-US" sz="2200" dirty="0">
              <a:latin typeface="Cambria" panose="02040503050406030204" pitchFamily="18" charset="0"/>
            </a:endParaRPr>
          </a:p>
        </p:txBody>
      </p:sp>
      <p:sp>
        <p:nvSpPr>
          <p:cNvPr id="3" name="Content Placeholder 2"/>
          <p:cNvSpPr>
            <a:spLocks noGrp="1"/>
          </p:cNvSpPr>
          <p:nvPr>
            <p:ph idx="1"/>
          </p:nvPr>
        </p:nvSpPr>
        <p:spPr>
          <a:xfrm>
            <a:off x="603312" y="1524000"/>
            <a:ext cx="7878192" cy="4648200"/>
          </a:xfrm>
        </p:spPr>
        <p:txBody>
          <a:bodyPr>
            <a:normAutofit/>
          </a:bodyPr>
          <a:lstStyle/>
          <a:p>
            <a:r>
              <a:rPr lang="en-US" sz="2200" dirty="0" smtClean="0">
                <a:latin typeface="Cambria" panose="02040503050406030204" pitchFamily="18" charset="0"/>
              </a:rPr>
              <a:t>Effective 2008, modified 2012 and 2016</a:t>
            </a:r>
          </a:p>
          <a:p>
            <a:r>
              <a:rPr lang="en-US" sz="2200" dirty="0" smtClean="0">
                <a:latin typeface="Cambria" panose="02040503050406030204" pitchFamily="18" charset="0"/>
              </a:rPr>
              <a:t>Does not </a:t>
            </a:r>
            <a:r>
              <a:rPr lang="en-US" sz="2200" dirty="0">
                <a:latin typeface="Cambria" panose="02040503050406030204" pitchFamily="18" charset="0"/>
              </a:rPr>
              <a:t>r</a:t>
            </a:r>
            <a:r>
              <a:rPr lang="en-US" sz="2200" dirty="0" smtClean="0">
                <a:latin typeface="Cambria" panose="02040503050406030204" pitchFamily="18" charset="0"/>
              </a:rPr>
              <a:t>equire </a:t>
            </a:r>
            <a:r>
              <a:rPr lang="en-US" sz="2200" dirty="0">
                <a:latin typeface="Cambria" panose="02040503050406030204" pitchFamily="18" charset="0"/>
              </a:rPr>
              <a:t>enrollment in Order No. R1-2015-0023</a:t>
            </a:r>
          </a:p>
          <a:p>
            <a:r>
              <a:rPr lang="en-US" sz="2200" dirty="0" smtClean="0">
                <a:latin typeface="Cambria" panose="02040503050406030204" pitchFamily="18" charset="0"/>
              </a:rPr>
              <a:t>Allows cultivation of up to 25 plants/parcel</a:t>
            </a:r>
          </a:p>
          <a:p>
            <a:r>
              <a:rPr lang="en-US" sz="2200" dirty="0" smtClean="0">
                <a:latin typeface="Cambria" panose="02040503050406030204" pitchFamily="18" charset="0"/>
              </a:rPr>
              <a:t>Future Ordinance: Medical Cannabis Cultivation Regulation (April, 2017)</a:t>
            </a:r>
          </a:p>
          <a:p>
            <a:pPr lvl="1"/>
            <a:r>
              <a:rPr lang="en-US" sz="1800" dirty="0">
                <a:latin typeface="Cambria" panose="02040503050406030204" pitchFamily="18" charset="0"/>
              </a:rPr>
              <a:t>Draft requires compliance with </a:t>
            </a:r>
            <a:r>
              <a:rPr lang="en-US" sz="1800" dirty="0" smtClean="0">
                <a:latin typeface="Cambria" panose="02040503050406030204" pitchFamily="18" charset="0"/>
              </a:rPr>
              <a:t>Order R1-2015-0023, </a:t>
            </a:r>
            <a:r>
              <a:rPr lang="en-US" sz="1800" dirty="0">
                <a:latin typeface="Cambria" panose="02040503050406030204" pitchFamily="18" charset="0"/>
              </a:rPr>
              <a:t>the Division of Water </a:t>
            </a:r>
            <a:r>
              <a:rPr lang="en-US" sz="1800" dirty="0" smtClean="0">
                <a:latin typeface="Cambria" panose="02040503050406030204" pitchFamily="18" charset="0"/>
              </a:rPr>
              <a:t>rights, and California Department of Fish &amp; Wildlife </a:t>
            </a:r>
          </a:p>
          <a:p>
            <a:pPr lvl="1"/>
            <a:r>
              <a:rPr lang="en-US" sz="1800" dirty="0" smtClean="0">
                <a:latin typeface="Cambria" panose="02040503050406030204" pitchFamily="18" charset="0"/>
              </a:rPr>
              <a:t>License types depend on cultivation size and zoning</a:t>
            </a:r>
          </a:p>
          <a:p>
            <a:pPr lvl="1"/>
            <a:r>
              <a:rPr lang="en-US" sz="1800" dirty="0">
                <a:latin typeface="Cambria" panose="02040503050406030204" pitchFamily="18" charset="0"/>
              </a:rPr>
              <a:t>Applies to cultivation of &gt;100 ft</a:t>
            </a:r>
            <a:r>
              <a:rPr lang="en-US" sz="1800" baseline="30000" dirty="0">
                <a:latin typeface="Cambria" panose="02040503050406030204" pitchFamily="18" charset="0"/>
              </a:rPr>
              <a:t>2</a:t>
            </a:r>
            <a:r>
              <a:rPr lang="en-US" sz="1800" dirty="0">
                <a:latin typeface="Cambria" panose="02040503050406030204" pitchFamily="18" charset="0"/>
              </a:rPr>
              <a:t> per patient</a:t>
            </a:r>
          </a:p>
          <a:p>
            <a:pPr lvl="1"/>
            <a:endParaRPr lang="en-US" sz="1800" dirty="0" smtClean="0">
              <a:latin typeface="Cambria" panose="02040503050406030204" pitchFamily="18" charset="0"/>
            </a:endParaRPr>
          </a:p>
          <a:p>
            <a:endParaRPr lang="en-US" dirty="0" smtClean="0">
              <a:latin typeface="Cambria" panose="02040503050406030204" pitchFamily="18" charset="0"/>
            </a:endParaRPr>
          </a:p>
          <a:p>
            <a:endParaRPr lang="en-US" dirty="0">
              <a:latin typeface="Cambria" panose="02040503050406030204" pitchFamily="18" charset="0"/>
            </a:endParaRPr>
          </a:p>
        </p:txBody>
      </p:sp>
    </p:spTree>
    <p:extLst>
      <p:ext uri="{BB962C8B-B14F-4D97-AF65-F5344CB8AC3E}">
        <p14:creationId xmlns:p14="http://schemas.microsoft.com/office/powerpoint/2010/main" val="2986775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1926" y="0"/>
            <a:ext cx="7772400" cy="1143000"/>
          </a:xfrm>
        </p:spPr>
        <p:txBody>
          <a:bodyPr/>
          <a:lstStyle/>
          <a:p>
            <a:r>
              <a:rPr lang="en-US" dirty="0" smtClean="0">
                <a:latin typeface="Cambria" panose="02040503050406030204" pitchFamily="18" charset="0"/>
              </a:rPr>
              <a:t>Sonoma</a:t>
            </a:r>
            <a:br>
              <a:rPr lang="en-US" dirty="0" smtClean="0">
                <a:latin typeface="Cambria" panose="02040503050406030204" pitchFamily="18" charset="0"/>
              </a:rPr>
            </a:br>
            <a:r>
              <a:rPr lang="en-US" sz="2000" dirty="0" smtClean="0">
                <a:latin typeface="Cambria" panose="02040503050406030204" pitchFamily="18" charset="0"/>
              </a:rPr>
              <a:t>Medical Cannabis Land Use Ordinance</a:t>
            </a:r>
            <a:endParaRPr lang="en-US" dirty="0">
              <a:latin typeface="Cambria" panose="02040503050406030204" pitchFamily="18" charset="0"/>
            </a:endParaRPr>
          </a:p>
        </p:txBody>
      </p:sp>
      <p:sp>
        <p:nvSpPr>
          <p:cNvPr id="3" name="Content Placeholder 2"/>
          <p:cNvSpPr>
            <a:spLocks noGrp="1"/>
          </p:cNvSpPr>
          <p:nvPr>
            <p:ph idx="1"/>
          </p:nvPr>
        </p:nvSpPr>
        <p:spPr>
          <a:xfrm>
            <a:off x="711926" y="1295400"/>
            <a:ext cx="7772400" cy="4114800"/>
          </a:xfrm>
        </p:spPr>
        <p:txBody>
          <a:bodyPr/>
          <a:lstStyle/>
          <a:p>
            <a:r>
              <a:rPr lang="en-US" sz="2200" dirty="0" smtClean="0">
                <a:latin typeface="Cambria" panose="02040503050406030204" pitchFamily="18" charset="0"/>
              </a:rPr>
              <a:t>Effective January 19, 2017</a:t>
            </a:r>
          </a:p>
          <a:p>
            <a:r>
              <a:rPr lang="en-US" sz="2200" dirty="0">
                <a:latin typeface="Cambria" panose="02040503050406030204" pitchFamily="18" charset="0"/>
              </a:rPr>
              <a:t>Requires enrollment in Order No. </a:t>
            </a:r>
            <a:r>
              <a:rPr lang="en-US" sz="2200" dirty="0" smtClean="0">
                <a:latin typeface="Cambria" panose="02040503050406030204" pitchFamily="18" charset="0"/>
              </a:rPr>
              <a:t>R1-2015-0023</a:t>
            </a:r>
          </a:p>
          <a:p>
            <a:r>
              <a:rPr lang="en-US" sz="2200" dirty="0" smtClean="0">
                <a:latin typeface="Cambria" panose="02040503050406030204" pitchFamily="18" charset="0"/>
              </a:rPr>
              <a:t>Allows all 10 license types in MCRSA</a:t>
            </a:r>
          </a:p>
          <a:p>
            <a:pPr lvl="1"/>
            <a:r>
              <a:rPr lang="en-US" sz="1800" dirty="0" smtClean="0">
                <a:latin typeface="Cambria" panose="02040503050406030204" pitchFamily="18" charset="0"/>
              </a:rPr>
              <a:t>Up to 1 acre cultivation in Agricultural Zones</a:t>
            </a:r>
          </a:p>
          <a:p>
            <a:pPr lvl="1"/>
            <a:r>
              <a:rPr lang="en-US" sz="1800" dirty="0" smtClean="0">
                <a:latin typeface="Cambria" panose="02040503050406030204" pitchFamily="18" charset="0"/>
              </a:rPr>
              <a:t>Up to 0.5 acre of mixed light in Industrial Zones</a:t>
            </a:r>
          </a:p>
          <a:p>
            <a:r>
              <a:rPr lang="en-US" sz="2200" dirty="0" smtClean="0">
                <a:latin typeface="Cambria" panose="02040503050406030204" pitchFamily="18" charset="0"/>
              </a:rPr>
              <a:t>Includes various stringent requirements/plans</a:t>
            </a:r>
          </a:p>
          <a:p>
            <a:r>
              <a:rPr lang="en-US" sz="2200" dirty="0" smtClean="0">
                <a:latin typeface="Cambria" panose="02040503050406030204" pitchFamily="18" charset="0"/>
              </a:rPr>
              <a:t>Phase 2 is anticipated in the next year, which could include an EIR, cultivation for recreational uses, and allowances to cultivate in other zones (e.g. AR, RR)</a:t>
            </a:r>
            <a:endParaRPr lang="en-US" dirty="0">
              <a:latin typeface="Cambria" panose="02040503050406030204" pitchFamily="18" charset="0"/>
            </a:endParaRPr>
          </a:p>
        </p:txBody>
      </p:sp>
    </p:spTree>
    <p:extLst>
      <p:ext uri="{BB962C8B-B14F-4D97-AF65-F5344CB8AC3E}">
        <p14:creationId xmlns:p14="http://schemas.microsoft.com/office/powerpoint/2010/main" val="1106137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rb1ztemplates">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rb1ztemplates</Template>
  <TotalTime>0</TotalTime>
  <Words>1245</Words>
  <Application>Microsoft Office PowerPoint</Application>
  <PresentationFormat>On-screen Show (4:3)</PresentationFormat>
  <Paragraphs>191</Paragraphs>
  <Slides>15</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Cambria</vt:lpstr>
      <vt:lpstr>Times</vt:lpstr>
      <vt:lpstr>rb1ztemplates</vt:lpstr>
      <vt:lpstr>Acrobat Document</vt:lpstr>
      <vt:lpstr>Cannabis Regulatory Program and its Relationship  to County Ordinances</vt:lpstr>
      <vt:lpstr>PowerPoint Presentation</vt:lpstr>
      <vt:lpstr>PowerPoint Presentation</vt:lpstr>
      <vt:lpstr>PowerPoint Presentation</vt:lpstr>
      <vt:lpstr>Humboldt County Commercial Medical Marijuana Land Use Ordinance  </vt:lpstr>
      <vt:lpstr>PowerPoint Presentation</vt:lpstr>
      <vt:lpstr>Trinity County Urgency Ordinance to Create Commercial Marijuana Cultivation Regulation </vt:lpstr>
      <vt:lpstr>Mendocino County Medical Marijuana Cultivation Regulation Chapter 9.31 title 9 Mendocino County Code </vt:lpstr>
      <vt:lpstr>Sonoma Medical Cannabis Land Use Ordinance</vt:lpstr>
      <vt:lpstr>Lake Regulations for the Cultivation of Medical Marijuana</vt:lpstr>
      <vt:lpstr>Glenn Medical Marijuana</vt:lpstr>
      <vt:lpstr>Modoc Medical Marijuana Cultivation</vt:lpstr>
      <vt:lpstr>Prohibited Counties</vt:lpstr>
      <vt:lpstr>Ongoing needs with Counties</vt:lpstr>
      <vt:lpstr>Questions?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121023</cp:keywords>
  <cp:lastModifiedBy/>
  <cp:revision>1</cp:revision>
  <dcterms:created xsi:type="dcterms:W3CDTF">2017-03-01T17:21:47Z</dcterms:created>
  <dcterms:modified xsi:type="dcterms:W3CDTF">2017-03-07T20:29:34Z</dcterms:modified>
</cp:coreProperties>
</file>