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modernComment_29D_7BB5801A.xml" ContentType="application/vnd.ms-powerpoint.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30" r:id="rId6"/>
    <p:sldMasterId id="2147483739" r:id="rId7"/>
  </p:sldMasterIdLst>
  <p:notesMasterIdLst>
    <p:notesMasterId r:id="rId76"/>
  </p:notesMasterIdLst>
  <p:sldIdLst>
    <p:sldId id="694" r:id="rId8"/>
    <p:sldId id="261" r:id="rId9"/>
    <p:sldId id="619" r:id="rId10"/>
    <p:sldId id="493" r:id="rId11"/>
    <p:sldId id="321" r:id="rId12"/>
    <p:sldId id="528" r:id="rId13"/>
    <p:sldId id="622" r:id="rId14"/>
    <p:sldId id="604" r:id="rId15"/>
    <p:sldId id="608" r:id="rId16"/>
    <p:sldId id="607" r:id="rId17"/>
    <p:sldId id="322" r:id="rId18"/>
    <p:sldId id="609" r:id="rId19"/>
    <p:sldId id="521" r:id="rId20"/>
    <p:sldId id="518" r:id="rId21"/>
    <p:sldId id="580" r:id="rId22"/>
    <p:sldId id="613" r:id="rId23"/>
    <p:sldId id="614" r:id="rId24"/>
    <p:sldId id="615" r:id="rId25"/>
    <p:sldId id="624" r:id="rId26"/>
    <p:sldId id="534" r:id="rId27"/>
    <p:sldId id="616" r:id="rId28"/>
    <p:sldId id="618" r:id="rId29"/>
    <p:sldId id="585" r:id="rId30"/>
    <p:sldId id="531" r:id="rId31"/>
    <p:sldId id="587" r:id="rId32"/>
    <p:sldId id="627" r:id="rId33"/>
    <p:sldId id="631" r:id="rId34"/>
    <p:sldId id="599" r:id="rId35"/>
    <p:sldId id="675" r:id="rId36"/>
    <p:sldId id="676" r:id="rId37"/>
    <p:sldId id="600" r:id="rId38"/>
    <p:sldId id="682" r:id="rId39"/>
    <p:sldId id="686" r:id="rId40"/>
    <p:sldId id="685" r:id="rId41"/>
    <p:sldId id="687" r:id="rId42"/>
    <p:sldId id="688" r:id="rId43"/>
    <p:sldId id="588" r:id="rId44"/>
    <p:sldId id="635" r:id="rId45"/>
    <p:sldId id="637" r:id="rId46"/>
    <p:sldId id="638" r:id="rId47"/>
    <p:sldId id="589" r:id="rId48"/>
    <p:sldId id="642" r:id="rId49"/>
    <p:sldId id="644" r:id="rId50"/>
    <p:sldId id="590" r:id="rId51"/>
    <p:sldId id="645" r:id="rId52"/>
    <p:sldId id="592" r:id="rId53"/>
    <p:sldId id="651" r:id="rId54"/>
    <p:sldId id="657" r:id="rId55"/>
    <p:sldId id="655" r:id="rId56"/>
    <p:sldId id="625" r:id="rId57"/>
    <p:sldId id="658" r:id="rId58"/>
    <p:sldId id="659" r:id="rId59"/>
    <p:sldId id="593" r:id="rId60"/>
    <p:sldId id="667" r:id="rId61"/>
    <p:sldId id="596" r:id="rId62"/>
    <p:sldId id="669" r:id="rId63"/>
    <p:sldId id="670" r:id="rId64"/>
    <p:sldId id="597" r:id="rId65"/>
    <p:sldId id="672" r:id="rId66"/>
    <p:sldId id="673" r:id="rId67"/>
    <p:sldId id="598" r:id="rId68"/>
    <p:sldId id="674" r:id="rId69"/>
    <p:sldId id="601" r:id="rId70"/>
    <p:sldId id="677" r:id="rId71"/>
    <p:sldId id="678" r:id="rId72"/>
    <p:sldId id="693" r:id="rId73"/>
    <p:sldId id="535" r:id="rId74"/>
    <p:sldId id="620"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DC6610-54B7-CBFE-F416-C9E680298ACF}" name="Gomez, Amelia@Waterboards" initials="GA" userId="S::Amelia.Gomez@Waterboards.ca.gov::d1c63637-1cbf-406a-84b6-b3ed639d7c79" providerId="AD"/>
  <p188:author id="{6B8D8C16-809C-5965-58EB-E42E107800AB}" name="Nishimura, Amelia@Waterboards" initials="NA" userId="S::amelia.nishimura@waterboards.ca.gov::d1c63637-1cbf-406a-84b6-b3ed639d7c79" providerId="AD"/>
  <p188:author id="{CFD84E30-6D21-FB98-D326-04F33D36ED99}" name="Evans, Brittani@Waterboards" initials="EB" userId="S::brittani.evans@waterboards.ca.gov::200e5165-00be-44ad-8a45-0f4d734784f2" providerId="AD"/>
  <p188:author id="{9B1B7249-6AC6-85DE-87B2-DDF03E561D77}" name="Pazos, Celia@Waterboards" initials="PC" userId="S::celia.pazos@waterboards.ca.gov::d8f881c1-ebd2-455e-85ed-b14f97bd22fa" providerId="AD"/>
  <p188:author id="{0CCB554E-705A-71B4-DF06-5A47BB6D509C}" name="Cooley, Nefretiri@Waterboards" initials="CN" userId="S::nefretiri.cooley@waterboards.ca.gov::e746073f-9246-4c8c-b72a-84ee0d6d97e8" providerId="AD"/>
  <p188:author id="{2F6BAB50-AEFE-9515-5A2C-710DF0152B98}" name="Nishimura, Amelia@Waterboards" initials="NA" userId="S::Amelia.Nishimura@Waterboards.ca.gov::d1c63637-1cbf-406a-84b6-b3ed639d7c79" providerId="AD"/>
  <p188:author id="{B73AB858-7410-FDB0-222A-D0CF57B35AB9}" name="Prowell, Cheryl@Waterboards" initials="PC" userId="S::cheryl.prowell@waterboards.ca.gov::8ecc5d0c-f1fd-4e07-a5bd-93af64b3aa07" providerId="AD"/>
  <p188:author id="{BF9C9572-84C1-972F-E0DD-CF6F51DA50EE}" name="Nicola Surridge" initials="NS" userId="S::Nicola.Surridge@Waterboards.ca.gov::7d4921bd-f64d-4b40-a16c-c1ce85a2fd36" providerId="AD"/>
  <p188:author id="{F4FC1E76-1665-AE38-AD48-D46371BB896B}" name="Pazos, Celia@Waterboards" initials="PC" userId="S::Celia.Pazos@Waterboards.ca.gov::d8f881c1-ebd2-455e-85ed-b14f97bd22fa" providerId="AD"/>
  <p188:author id="{0F554376-F91B-9993-6C55-ED8EBC50D068}" name="Evans, Brittani@Waterboards" initials="EB" userId="S::Brittani.Evans@Waterboards.ca.gov::200e5165-00be-44ad-8a45-0f4d734784f2" providerId="AD"/>
  <p188:author id="{4CEFAC93-830F-837B-BBF4-5735BA0C522C}" name="Guzman, Jenalyn@Waterboards" initials="GJ" userId="S::jenalyn.guzman@waterboards.ca.gov::1f072889-b267-4ab9-9504-3a3d830e5719" providerId="AD"/>
  <p188:author id="{0E25C3AC-E3B8-00F6-2432-A2AECC7177AA}" name="Melissa Corona" initials="MC" userId="S::Melissa.Corona@waterboards.ca.gov::5d8ebac2-95c7-426f-af7f-b0b0e75d8693" providerId="AD"/>
  <p188:author id="{3B9FB7B5-AC51-EAC5-BBEE-A6EED5714F08}" name="Pradeau Fonseca, Caroline@Waterboards" initials="PC" userId="S::caroline.pradeaufonseca@waterboards.ca.gov::0faab4e2-a632-43b8-91a3-562b7be8c84e" providerId="AD"/>
  <p188:author id="{633D75C5-5B41-02B4-2F8E-710BAE4D1896}" name="Gomez, Amelia@Waterboards" initials="GA" userId="S::amelia.gomez@waterboards.ca.gov::d1c63637-1cbf-406a-84b6-b3ed639d7c79" providerId="AD"/>
  <p188:author id="{F33691C6-9129-1A33-3505-F71DF3FE06F4}" name="David Rose" initials="DR" userId="S::david.rose@waterboards.ca.gov::1a37e64a-81e2-4c91-afd1-2820e17f65b0" providerId="AD"/>
  <p188:author id="{DEF64BE4-5E98-FD58-E5D4-BDF74E0FA620}" name="Hyun, Christopher@Waterboards" initials="HC" userId="S::Christopher.Hyun@Waterboards.ca.gov::4d47fa06-5b5d-4f5b-b3af-e77c4cd5e9b3" providerId="AD"/>
  <p188:author id="{39CC7EFD-42B9-95A3-BF13-98E89F01E0DA}" name="Renteria, Adriana@Waterboards" initials="RA" userId="S::adriana.renteria@waterboards.ca.gov::d904e996-537f-4291-858d-859d17701f1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ilty, Katelyn@Waterboards" initials="HK" lastIdx="10" clrIdx="0">
    <p:extLst>
      <p:ext uri="{19B8F6BF-5375-455C-9EA6-DF929625EA0E}">
        <p15:presenceInfo xmlns:p15="http://schemas.microsoft.com/office/powerpoint/2012/main" userId="S::katelyn.hilty@waterboards.ca.gov::c6998f13-43ab-400c-9221-e46ed2d4463d" providerId="AD"/>
      </p:ext>
    </p:extLst>
  </p:cmAuthor>
  <p:cmAuthor id="2" name="Westhouse, Joseph@Waterboards" initials="WJ" lastIdx="5" clrIdx="1">
    <p:extLst>
      <p:ext uri="{19B8F6BF-5375-455C-9EA6-DF929625EA0E}">
        <p15:presenceInfo xmlns:p15="http://schemas.microsoft.com/office/powerpoint/2012/main" userId="S::joseph.westhouse@waterboards.ca.gov::8f03b1d7-4611-45fc-9151-a0b7250748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4DEE8"/>
    <a:srgbClr val="C8B8D4"/>
    <a:srgbClr val="0079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35" autoAdjust="0"/>
  </p:normalViewPr>
  <p:slideViewPr>
    <p:cSldViewPr snapToGrid="0">
      <p:cViewPr varScale="1">
        <p:scale>
          <a:sx n="42" d="100"/>
          <a:sy n="42" d="100"/>
        </p:scale>
        <p:origin x="179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4.xml"/><Relationship Id="rId82"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notesMaster" Target="notesMasters/notesMaster1.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userId="a958c28d-1c6f-44b8-a06a-6b86b096c0a6" providerId="ADAL" clId="{5AB9B5C2-D512-4E7E-8716-553426303BC4}"/>
    <pc:docChg chg="modSld">
      <pc:chgData name="Megan" userId="a958c28d-1c6f-44b8-a06a-6b86b096c0a6" providerId="ADAL" clId="{5AB9B5C2-D512-4E7E-8716-553426303BC4}" dt="2023-02-02T19:39:21.806" v="1" actId="20577"/>
      <pc:docMkLst>
        <pc:docMk/>
      </pc:docMkLst>
      <pc:sldChg chg="modSp mod">
        <pc:chgData name="Megan" userId="a958c28d-1c6f-44b8-a06a-6b86b096c0a6" providerId="ADAL" clId="{5AB9B5C2-D512-4E7E-8716-553426303BC4}" dt="2023-02-02T19:39:21.806" v="1" actId="20577"/>
        <pc:sldMkLst>
          <pc:docMk/>
          <pc:sldMk cId="3577618846" sldId="535"/>
        </pc:sldMkLst>
        <pc:spChg chg="mod">
          <ac:chgData name="Megan" userId="a958c28d-1c6f-44b8-a06a-6b86b096c0a6" providerId="ADAL" clId="{5AB9B5C2-D512-4E7E-8716-553426303BC4}" dt="2023-02-02T19:39:21.806" v="1" actId="20577"/>
          <ac:spMkLst>
            <pc:docMk/>
            <pc:sldMk cId="3577618846" sldId="535"/>
            <ac:spMk id="8" creationId="{3C746335-0180-4982-9585-3A0A61B181C5}"/>
          </ac:spMkLst>
        </pc:spChg>
      </pc:sldChg>
    </pc:docChg>
  </pc:docChgLst>
  <pc:docChgLst>
    <pc:chgData name="Kung, Megan@Waterboards" userId="a958c28d-1c6f-44b8-a06a-6b86b096c0a6" providerId="ADAL" clId="{5AB9B5C2-D512-4E7E-8716-553426303BC4}"/>
    <pc:docChg chg="modSld">
      <pc:chgData name="Kung, Megan@Waterboards" userId="a958c28d-1c6f-44b8-a06a-6b86b096c0a6" providerId="ADAL" clId="{5AB9B5C2-D512-4E7E-8716-553426303BC4}" dt="2023-02-02T00:05:56.603" v="5" actId="20577"/>
      <pc:docMkLst>
        <pc:docMk/>
      </pc:docMkLst>
      <pc:sldChg chg="modNotesTx">
        <pc:chgData name="Kung, Megan@Waterboards" userId="a958c28d-1c6f-44b8-a06a-6b86b096c0a6" providerId="ADAL" clId="{5AB9B5C2-D512-4E7E-8716-553426303BC4}" dt="2023-02-02T00:05:56.603" v="5" actId="20577"/>
        <pc:sldMkLst>
          <pc:docMk/>
          <pc:sldMk cId="3577618846" sldId="535"/>
        </pc:sldMkLst>
      </pc:sldChg>
      <pc:sldChg chg="modNotesTx">
        <pc:chgData name="Kung, Megan@Waterboards" userId="a958c28d-1c6f-44b8-a06a-6b86b096c0a6" providerId="ADAL" clId="{5AB9B5C2-D512-4E7E-8716-553426303BC4}" dt="2023-02-02T00:04:35.951" v="3" actId="20577"/>
        <pc:sldMkLst>
          <pc:docMk/>
          <pc:sldMk cId="102740805" sldId="618"/>
        </pc:sldMkLst>
      </pc:sldChg>
    </pc:docChg>
  </pc:docChgLst>
</pc:chgInfo>
</file>

<file path=ppt/comments/modernComment_29D_7BB5801A.xml><?xml version="1.0" encoding="utf-8"?>
<p188:cmLst xmlns:a="http://schemas.openxmlformats.org/drawingml/2006/main" xmlns:r="http://schemas.openxmlformats.org/officeDocument/2006/relationships" xmlns:p188="http://schemas.microsoft.com/office/powerpoint/2018/8/main">
  <p188:cm id="{B25B5E12-9941-43DB-8878-9D1A9DC29BEB}" authorId="{3B9FB7B5-AC51-EAC5-BBEE-A6EED5714F08}" created="2023-01-12T19:34:57.121">
    <ac:txMkLst xmlns:ac="http://schemas.microsoft.com/office/drawing/2013/main/command">
      <pc:docMk xmlns:pc="http://schemas.microsoft.com/office/powerpoint/2013/main/command"/>
      <pc:sldMk xmlns:pc="http://schemas.microsoft.com/office/powerpoint/2013/main/command" cId="2075492378" sldId="669"/>
      <ac:graphicFrameMk id="16" creationId="{49FF77BB-7E38-0A4F-905F-0C80897FF428}"/>
      <ac:tblMk/>
      <ac:tcMk rowId="1926547812" colId="3925299443"/>
      <ac:txMk cp="187" len="28">
        <ac:context len="217" hash="3421939782"/>
      </ac:txMk>
    </ac:txMkLst>
    <p188:pos x="2465916" y="3079750"/>
    <p188:txBody>
      <a:bodyPr/>
      <a:lstStyle/>
      <a:p>
        <a:r>
          <a:rPr lang="en-US"/>
          <a:t>[@Pazos, Celia@Waterboards] Was this link added?  </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1" Type="http://schemas.openxmlformats.org/officeDocument/2006/relationships/hyperlink" Target="mailto:racialequity@waterboards.ca.gov"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1" Type="http://schemas.openxmlformats.org/officeDocument/2006/relationships/hyperlink" Target="mailto:racialequity@waterboards.ca.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DFEB7-658E-42EB-B713-B98A503D8B92}"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4CF47F5A-A0CB-4FB3-9366-5C8352A26432}">
      <dgm:prSet phldrT="[Text]"/>
      <dgm:spPr/>
      <dgm:t>
        <a:bodyPr/>
        <a:lstStyle/>
        <a:p>
          <a:pPr algn="ctr"/>
          <a:r>
            <a:rPr lang="en-US">
              <a:latin typeface="Arial"/>
              <a:cs typeface="Arial"/>
            </a:rPr>
            <a:t>Human Right to Water</a:t>
          </a:r>
        </a:p>
      </dgm:t>
    </dgm:pt>
    <dgm:pt modelId="{0C049C88-E6D8-4405-9724-CF10BD54BFC4}" type="parTrans" cxnId="{7A8F6F6C-A1B8-46E4-A986-B6269C9B1DF7}">
      <dgm:prSet/>
      <dgm:spPr/>
      <dgm:t>
        <a:bodyPr/>
        <a:lstStyle/>
        <a:p>
          <a:endParaRPr lang="en-US"/>
        </a:p>
      </dgm:t>
    </dgm:pt>
    <dgm:pt modelId="{FCA731CE-4441-4BA5-8F46-0A0383B00D12}" type="sibTrans" cxnId="{7A8F6F6C-A1B8-46E4-A986-B6269C9B1DF7}">
      <dgm:prSet/>
      <dgm:spPr/>
      <dgm:t>
        <a:bodyPr/>
        <a:lstStyle/>
        <a:p>
          <a:endParaRPr lang="en-US"/>
        </a:p>
      </dgm:t>
    </dgm:pt>
    <dgm:pt modelId="{FD5C7D8E-224C-4FEA-8317-31336ACBEBE5}">
      <dgm:prSet phldrT="[Text]"/>
      <dgm:spPr/>
      <dgm:t>
        <a:bodyPr/>
        <a:lstStyle/>
        <a:p>
          <a:pPr algn="l"/>
          <a:r>
            <a:rPr lang="en-US">
              <a:latin typeface="Arial"/>
              <a:cs typeface="Arial"/>
            </a:rPr>
            <a:t>In 2016, the State Water Board adopted the Human Right to Water Resolution</a:t>
          </a:r>
        </a:p>
      </dgm:t>
    </dgm:pt>
    <dgm:pt modelId="{F2998220-0D58-43AD-A62E-E3D446BA3AC9}" type="parTrans" cxnId="{2F2F9C04-80F7-4D98-9348-1652F97802F8}">
      <dgm:prSet/>
      <dgm:spPr/>
      <dgm:t>
        <a:bodyPr/>
        <a:lstStyle/>
        <a:p>
          <a:endParaRPr lang="en-US"/>
        </a:p>
      </dgm:t>
    </dgm:pt>
    <dgm:pt modelId="{EA75E792-9BF2-4BAE-8F23-57B4C50AD577}" type="sibTrans" cxnId="{2F2F9C04-80F7-4D98-9348-1652F97802F8}">
      <dgm:prSet/>
      <dgm:spPr/>
      <dgm:t>
        <a:bodyPr/>
        <a:lstStyle/>
        <a:p>
          <a:endParaRPr lang="en-US"/>
        </a:p>
      </dgm:t>
    </dgm:pt>
    <dgm:pt modelId="{838E4E61-FDAC-47C8-B802-98152D30504D}">
      <dgm:prSet phldrT="[Text]"/>
      <dgm:spPr/>
      <dgm:t>
        <a:bodyPr/>
        <a:lstStyle/>
        <a:p>
          <a:pPr algn="ctr"/>
          <a:r>
            <a:rPr lang="en-US">
              <a:latin typeface="Arial"/>
              <a:cs typeface="Arial"/>
            </a:rPr>
            <a:t>Tribal Beneficial Uses</a:t>
          </a:r>
        </a:p>
      </dgm:t>
    </dgm:pt>
    <dgm:pt modelId="{077503D5-95C9-4A48-98A5-A17F9241F853}" type="parTrans" cxnId="{BC828DB4-46E2-4C27-8EF6-C5A432D95477}">
      <dgm:prSet/>
      <dgm:spPr/>
      <dgm:t>
        <a:bodyPr/>
        <a:lstStyle/>
        <a:p>
          <a:endParaRPr lang="en-US"/>
        </a:p>
      </dgm:t>
    </dgm:pt>
    <dgm:pt modelId="{5718959F-B71D-46E0-B181-8FD5E61AAF65}" type="sibTrans" cxnId="{BC828DB4-46E2-4C27-8EF6-C5A432D95477}">
      <dgm:prSet/>
      <dgm:spPr/>
      <dgm:t>
        <a:bodyPr/>
        <a:lstStyle/>
        <a:p>
          <a:endParaRPr lang="en-US"/>
        </a:p>
      </dgm:t>
    </dgm:pt>
    <dgm:pt modelId="{6FFC3EF8-2B04-4B76-A6F8-0F48EACA1EC3}">
      <dgm:prSet phldrT="[Text]"/>
      <dgm:spPr/>
      <dgm:t>
        <a:bodyPr/>
        <a:lstStyle/>
        <a:p>
          <a:pPr algn="l"/>
          <a:r>
            <a:rPr lang="en-US">
              <a:latin typeface="Arial"/>
              <a:cs typeface="Arial"/>
            </a:rPr>
            <a:t>In 2017, Tribal Beneficial Use definitions were adopted by the State Water Board</a:t>
          </a:r>
        </a:p>
      </dgm:t>
    </dgm:pt>
    <dgm:pt modelId="{2FBB1716-2350-4CCA-995C-327A6766F681}" type="sibTrans" cxnId="{D30D2E08-7C9C-4107-B380-7B2ED0754B5B}">
      <dgm:prSet/>
      <dgm:spPr/>
      <dgm:t>
        <a:bodyPr/>
        <a:lstStyle/>
        <a:p>
          <a:endParaRPr lang="en-US"/>
        </a:p>
      </dgm:t>
    </dgm:pt>
    <dgm:pt modelId="{398B694E-084F-4BE3-BAA1-00D7C8EC361C}" type="parTrans" cxnId="{D30D2E08-7C9C-4107-B380-7B2ED0754B5B}">
      <dgm:prSet/>
      <dgm:spPr/>
      <dgm:t>
        <a:bodyPr/>
        <a:lstStyle/>
        <a:p>
          <a:endParaRPr lang="en-US"/>
        </a:p>
      </dgm:t>
    </dgm:pt>
    <dgm:pt modelId="{5373769A-6750-4231-A8BE-9A30971BACE8}">
      <dgm:prSet phldrT="[Text]"/>
      <dgm:spPr/>
      <dgm:t>
        <a:bodyPr/>
        <a:lstStyle/>
        <a:p>
          <a:pPr algn="l" rtl="0"/>
          <a:r>
            <a:rPr lang="en-US">
              <a:latin typeface="Arial" panose="020B0604020202020204" pitchFamily="34" charset="0"/>
              <a:cs typeface="Arial" panose="020B0604020202020204" pitchFamily="34" charset="0"/>
            </a:rPr>
            <a:t>In 2019, the State Water Board adopted the Tribal Consultation Policy </a:t>
          </a:r>
          <a:r>
            <a:rPr lang="en-US">
              <a:latin typeface="Arial"/>
              <a:cs typeface="Arial"/>
            </a:rPr>
            <a:t>)</a:t>
          </a:r>
          <a:endParaRPr lang="en-US"/>
        </a:p>
      </dgm:t>
    </dgm:pt>
    <dgm:pt modelId="{BE6B98E3-F1DB-4204-AD61-88A05A2F3A1C}" type="parTrans" cxnId="{06A8DB0A-5B51-48CC-B813-DBA119209B32}">
      <dgm:prSet/>
      <dgm:spPr/>
      <dgm:t>
        <a:bodyPr/>
        <a:lstStyle/>
        <a:p>
          <a:endParaRPr lang="en-US"/>
        </a:p>
      </dgm:t>
    </dgm:pt>
    <dgm:pt modelId="{6B0BC9E6-4A31-4388-8FD7-8038B6E6BA0D}" type="sibTrans" cxnId="{06A8DB0A-5B51-48CC-B813-DBA119209B32}">
      <dgm:prSet/>
      <dgm:spPr/>
      <dgm:t>
        <a:bodyPr/>
        <a:lstStyle/>
        <a:p>
          <a:endParaRPr lang="en-US"/>
        </a:p>
      </dgm:t>
    </dgm:pt>
    <dgm:pt modelId="{188E2E27-4332-423A-9156-9B7762FB1708}">
      <dgm:prSet phldr="0"/>
      <dgm:spPr/>
      <dgm:t>
        <a:bodyPr/>
        <a:lstStyle/>
        <a:p>
          <a:pPr algn="ctr" rtl="0"/>
          <a:r>
            <a:rPr lang="en-US">
              <a:latin typeface="Arial"/>
              <a:cs typeface="Arial"/>
            </a:rPr>
            <a:t>Tribal Consultation Policy </a:t>
          </a:r>
        </a:p>
      </dgm:t>
    </dgm:pt>
    <dgm:pt modelId="{93AD7350-A6B3-436F-A770-37BA413AF2B2}" type="parTrans" cxnId="{FE06648C-DE18-4DCC-9CB5-688267AC1C53}">
      <dgm:prSet/>
      <dgm:spPr/>
      <dgm:t>
        <a:bodyPr/>
        <a:lstStyle/>
        <a:p>
          <a:endParaRPr lang="en-US"/>
        </a:p>
      </dgm:t>
    </dgm:pt>
    <dgm:pt modelId="{DD8E50B8-A027-4843-A140-D65A92A6A246}" type="sibTrans" cxnId="{FE06648C-DE18-4DCC-9CB5-688267AC1C53}">
      <dgm:prSet/>
      <dgm:spPr/>
      <dgm:t>
        <a:bodyPr/>
        <a:lstStyle/>
        <a:p>
          <a:endParaRPr lang="en-US"/>
        </a:p>
      </dgm:t>
    </dgm:pt>
    <dgm:pt modelId="{7048E77C-924B-4FEE-9139-783BDAAAA6D7}">
      <dgm:prSet phldrT="[Text]"/>
      <dgm:spPr/>
      <dgm:t>
        <a:bodyPr/>
        <a:lstStyle/>
        <a:p>
          <a:pPr algn="ctr" rtl="0"/>
          <a:r>
            <a:rPr lang="en-US"/>
            <a:t>Safe and Affordable Funding for Equity and Resilience (SAFER) Program</a:t>
          </a:r>
        </a:p>
      </dgm:t>
    </dgm:pt>
    <dgm:pt modelId="{74DD9DBC-AF34-4F29-A00F-851BAA46AE2E}" type="parTrans" cxnId="{2B82EEC6-5144-439C-AAB5-2E672A77F169}">
      <dgm:prSet/>
      <dgm:spPr/>
      <dgm:t>
        <a:bodyPr/>
        <a:lstStyle/>
        <a:p>
          <a:endParaRPr lang="en-US"/>
        </a:p>
      </dgm:t>
    </dgm:pt>
    <dgm:pt modelId="{553DB29A-D34C-4001-9C43-FDF6EEC431A6}" type="sibTrans" cxnId="{2B82EEC6-5144-439C-AAB5-2E672A77F169}">
      <dgm:prSet/>
      <dgm:spPr/>
      <dgm:t>
        <a:bodyPr/>
        <a:lstStyle/>
        <a:p>
          <a:endParaRPr lang="en-US"/>
        </a:p>
      </dgm:t>
    </dgm:pt>
    <dgm:pt modelId="{2D87E8C8-DF84-4FC2-9F94-0C977936D664}">
      <dgm:prSet phldrT="[Text]"/>
      <dgm:spPr/>
      <dgm:t>
        <a:bodyPr/>
        <a:lstStyle/>
        <a:p>
          <a:pPr algn="ctr" rtl="0"/>
          <a:r>
            <a:rPr lang="en-US"/>
            <a:t>Established in 2019</a:t>
          </a:r>
        </a:p>
        <a:p>
          <a:pPr algn="l" rtl="0"/>
          <a:endParaRPr lang="en-US"/>
        </a:p>
      </dgm:t>
    </dgm:pt>
    <dgm:pt modelId="{C34C50B0-E804-47DF-AEDA-6198CB710F03}" type="parTrans" cxnId="{C33AC0F4-FA04-4BDC-83BD-93132CB419EC}">
      <dgm:prSet/>
      <dgm:spPr/>
      <dgm:t>
        <a:bodyPr/>
        <a:lstStyle/>
        <a:p>
          <a:endParaRPr lang="en-US"/>
        </a:p>
      </dgm:t>
    </dgm:pt>
    <dgm:pt modelId="{E60140D3-9B06-4551-8513-60E8C072ECEE}" type="sibTrans" cxnId="{C33AC0F4-FA04-4BDC-83BD-93132CB419EC}">
      <dgm:prSet/>
      <dgm:spPr/>
      <dgm:t>
        <a:bodyPr/>
        <a:lstStyle/>
        <a:p>
          <a:endParaRPr lang="en-US"/>
        </a:p>
      </dgm:t>
    </dgm:pt>
    <dgm:pt modelId="{93DCCB9A-DDDD-4211-8930-4D0D3000FD2F}" type="pres">
      <dgm:prSet presAssocID="{AADDFEB7-658E-42EB-B713-B98A503D8B92}" presName="Name0" presStyleCnt="0">
        <dgm:presLayoutVars>
          <dgm:dir/>
          <dgm:resizeHandles val="exact"/>
        </dgm:presLayoutVars>
      </dgm:prSet>
      <dgm:spPr/>
    </dgm:pt>
    <dgm:pt modelId="{92949830-B7DC-46A7-BC01-C94155319759}" type="pres">
      <dgm:prSet presAssocID="{4CF47F5A-A0CB-4FB3-9366-5C8352A26432}" presName="composite" presStyleCnt="0"/>
      <dgm:spPr/>
    </dgm:pt>
    <dgm:pt modelId="{E614CD5C-0B43-440C-9789-364F9EBB314F}" type="pres">
      <dgm:prSet presAssocID="{4CF47F5A-A0CB-4FB3-9366-5C8352A26432}" presName="imagSh" presStyleLbl="bgImgPlace1" presStyleIdx="0" presStyleCnt="4" custLinFactNeighborX="5274" custLinFactNeighborY="-4022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063377FA-DDBC-429D-88DC-E9672FBFE273}" type="pres">
      <dgm:prSet presAssocID="{4CF47F5A-A0CB-4FB3-9366-5C8352A26432}" presName="txNode" presStyleLbl="node1" presStyleIdx="0" presStyleCnt="4" custLinFactNeighborX="-790" custLinFactNeighborY="12633">
        <dgm:presLayoutVars>
          <dgm:bulletEnabled val="1"/>
        </dgm:presLayoutVars>
      </dgm:prSet>
      <dgm:spPr/>
    </dgm:pt>
    <dgm:pt modelId="{A9AA8950-80F3-428B-8C88-55D1D4470809}" type="pres">
      <dgm:prSet presAssocID="{FCA731CE-4441-4BA5-8F46-0A0383B00D12}" presName="sibTrans" presStyleLbl="sibTrans2D1" presStyleIdx="0" presStyleCnt="3"/>
      <dgm:spPr/>
    </dgm:pt>
    <dgm:pt modelId="{46F8D6DB-7ECE-4947-A89F-6203191B1916}" type="pres">
      <dgm:prSet presAssocID="{FCA731CE-4441-4BA5-8F46-0A0383B00D12}" presName="connTx" presStyleLbl="sibTrans2D1" presStyleIdx="0" presStyleCnt="3"/>
      <dgm:spPr/>
    </dgm:pt>
    <dgm:pt modelId="{BAFD8FCD-23B6-4428-B776-109E897930B3}" type="pres">
      <dgm:prSet presAssocID="{838E4E61-FDAC-47C8-B802-98152D30504D}" presName="composite" presStyleCnt="0"/>
      <dgm:spPr/>
    </dgm:pt>
    <dgm:pt modelId="{77A49DD7-4E5B-4B79-BA37-BFCB03091B27}" type="pres">
      <dgm:prSet presAssocID="{838E4E61-FDAC-47C8-B802-98152D30504D}" presName="imagSh" presStyleLbl="bgImgPlace1" presStyleIdx="1" presStyleCnt="4" custLinFactNeighborX="18157" custLinFactNeighborY="-4022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ater outline"/>
        </a:ext>
      </dgm:extLst>
    </dgm:pt>
    <dgm:pt modelId="{4A096FD8-52BB-4D37-B40F-5DF10FE732EB}" type="pres">
      <dgm:prSet presAssocID="{838E4E61-FDAC-47C8-B802-98152D30504D}" presName="txNode" presStyleLbl="node1" presStyleIdx="1" presStyleCnt="4" custLinFactNeighborY="11844">
        <dgm:presLayoutVars>
          <dgm:bulletEnabled val="1"/>
        </dgm:presLayoutVars>
      </dgm:prSet>
      <dgm:spPr/>
    </dgm:pt>
    <dgm:pt modelId="{2CBA1AB3-C474-49FD-A682-148DEBF3327D}" type="pres">
      <dgm:prSet presAssocID="{5718959F-B71D-46E0-B181-8FD5E61AAF65}" presName="sibTrans" presStyleLbl="sibTrans2D1" presStyleIdx="1" presStyleCnt="3"/>
      <dgm:spPr/>
    </dgm:pt>
    <dgm:pt modelId="{3250B77B-E91A-4716-BE36-92E641D717C4}" type="pres">
      <dgm:prSet presAssocID="{5718959F-B71D-46E0-B181-8FD5E61AAF65}" presName="connTx" presStyleLbl="sibTrans2D1" presStyleIdx="1" presStyleCnt="3"/>
      <dgm:spPr/>
    </dgm:pt>
    <dgm:pt modelId="{8CE0991A-31CC-418D-ADA7-EA107F08C593}" type="pres">
      <dgm:prSet presAssocID="{188E2E27-4332-423A-9156-9B7762FB1708}" presName="composite" presStyleCnt="0"/>
      <dgm:spPr/>
    </dgm:pt>
    <dgm:pt modelId="{3B87B11D-44AF-40CE-8EB1-EB917D973ABF}" type="pres">
      <dgm:prSet presAssocID="{188E2E27-4332-423A-9156-9B7762FB1708}" presName="imagSh" presStyleLbl="bgImgPlace1" presStyleIdx="2" presStyleCnt="4" custLinFactNeighborX="4127" custLinFactNeighborY="-4022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eting outline"/>
        </a:ext>
      </dgm:extLst>
    </dgm:pt>
    <dgm:pt modelId="{1B946E22-BDD5-4A59-BDDB-91A44B75699A}" type="pres">
      <dgm:prSet presAssocID="{188E2E27-4332-423A-9156-9B7762FB1708}" presName="txNode" presStyleLbl="node1" presStyleIdx="2" presStyleCnt="4" custLinFactNeighborX="-20617" custLinFactNeighborY="9279">
        <dgm:presLayoutVars>
          <dgm:bulletEnabled val="1"/>
        </dgm:presLayoutVars>
      </dgm:prSet>
      <dgm:spPr/>
    </dgm:pt>
    <dgm:pt modelId="{CD1934EF-A928-4BE2-A9A9-08E4B9E286C0}" type="pres">
      <dgm:prSet presAssocID="{DD8E50B8-A027-4843-A140-D65A92A6A246}" presName="sibTrans" presStyleLbl="sibTrans2D1" presStyleIdx="2" presStyleCnt="3"/>
      <dgm:spPr/>
    </dgm:pt>
    <dgm:pt modelId="{ABAAEB93-BC06-4E1D-B3E6-FA92ABFF1833}" type="pres">
      <dgm:prSet presAssocID="{DD8E50B8-A027-4843-A140-D65A92A6A246}" presName="connTx" presStyleLbl="sibTrans2D1" presStyleIdx="2" presStyleCnt="3"/>
      <dgm:spPr/>
    </dgm:pt>
    <dgm:pt modelId="{27743C64-CB1B-4ED6-8CED-6FA3EB24282E}" type="pres">
      <dgm:prSet presAssocID="{7048E77C-924B-4FEE-9139-783BDAAAA6D7}" presName="composite" presStyleCnt="0"/>
      <dgm:spPr/>
    </dgm:pt>
    <dgm:pt modelId="{11E98055-4CCB-4A31-A46A-2AC4C53EC171}" type="pres">
      <dgm:prSet presAssocID="{7048E77C-924B-4FEE-9139-783BDAAAA6D7}" presName="imagSh" presStyleLbl="bgImgPlace1" presStyleIdx="3" presStyleCnt="4" custLinFactNeighborX="-2723" custLinFactNeighborY="-4022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eaky Tap outline"/>
        </a:ext>
      </dgm:extLst>
    </dgm:pt>
    <dgm:pt modelId="{CD47FD14-CE65-4B91-9B0D-33B7EBAEF7E2}" type="pres">
      <dgm:prSet presAssocID="{7048E77C-924B-4FEE-9139-783BDAAAA6D7}" presName="txNode" presStyleLbl="node1" presStyleIdx="3" presStyleCnt="4" custLinFactNeighborX="-24768" custLinFactNeighborY="9288">
        <dgm:presLayoutVars>
          <dgm:bulletEnabled val="1"/>
        </dgm:presLayoutVars>
      </dgm:prSet>
      <dgm:spPr/>
    </dgm:pt>
  </dgm:ptLst>
  <dgm:cxnLst>
    <dgm:cxn modelId="{E8317404-DF3E-4273-87FD-2B2184409131}" type="presOf" srcId="{DD8E50B8-A027-4843-A140-D65A92A6A246}" destId="{CD1934EF-A928-4BE2-A9A9-08E4B9E286C0}" srcOrd="0" destOrd="0" presId="urn:microsoft.com/office/officeart/2005/8/layout/hProcess10"/>
    <dgm:cxn modelId="{2F2F9C04-80F7-4D98-9348-1652F97802F8}" srcId="{4CF47F5A-A0CB-4FB3-9366-5C8352A26432}" destId="{FD5C7D8E-224C-4FEA-8317-31336ACBEBE5}" srcOrd="0" destOrd="0" parTransId="{F2998220-0D58-43AD-A62E-E3D446BA3AC9}" sibTransId="{EA75E792-9BF2-4BAE-8F23-57B4C50AD577}"/>
    <dgm:cxn modelId="{D30D2E08-7C9C-4107-B380-7B2ED0754B5B}" srcId="{838E4E61-FDAC-47C8-B802-98152D30504D}" destId="{6FFC3EF8-2B04-4B76-A6F8-0F48EACA1EC3}" srcOrd="0" destOrd="0" parTransId="{398B694E-084F-4BE3-BAA1-00D7C8EC361C}" sibTransId="{2FBB1716-2350-4CCA-995C-327A6766F681}"/>
    <dgm:cxn modelId="{06A8DB0A-5B51-48CC-B813-DBA119209B32}" srcId="{188E2E27-4332-423A-9156-9B7762FB1708}" destId="{5373769A-6750-4231-A8BE-9A30971BACE8}" srcOrd="0" destOrd="0" parTransId="{BE6B98E3-F1DB-4204-AD61-88A05A2F3A1C}" sibTransId="{6B0BC9E6-4A31-4388-8FD7-8038B6E6BA0D}"/>
    <dgm:cxn modelId="{8516620F-3035-480F-AE80-67E1E5C45313}" type="presOf" srcId="{5718959F-B71D-46E0-B181-8FD5E61AAF65}" destId="{2CBA1AB3-C474-49FD-A682-148DEBF3327D}" srcOrd="0" destOrd="0" presId="urn:microsoft.com/office/officeart/2005/8/layout/hProcess10"/>
    <dgm:cxn modelId="{34E6C419-ED67-4B21-8876-3AB0F6E6C7BE}" type="presOf" srcId="{5718959F-B71D-46E0-B181-8FD5E61AAF65}" destId="{3250B77B-E91A-4716-BE36-92E641D717C4}" srcOrd="1" destOrd="0" presId="urn:microsoft.com/office/officeart/2005/8/layout/hProcess10"/>
    <dgm:cxn modelId="{482D642B-829C-475F-8C46-EBF52A9AB503}" type="presOf" srcId="{FCA731CE-4441-4BA5-8F46-0A0383B00D12}" destId="{A9AA8950-80F3-428B-8C88-55D1D4470809}" srcOrd="0" destOrd="0" presId="urn:microsoft.com/office/officeart/2005/8/layout/hProcess10"/>
    <dgm:cxn modelId="{131EDE39-CDB6-4ABB-8B4F-C5BEFBFB4ECD}" type="presOf" srcId="{2D87E8C8-DF84-4FC2-9F94-0C977936D664}" destId="{CD47FD14-CE65-4B91-9B0D-33B7EBAEF7E2}" srcOrd="0" destOrd="1" presId="urn:microsoft.com/office/officeart/2005/8/layout/hProcess10"/>
    <dgm:cxn modelId="{47316642-2024-4988-B17B-9C4C4084C1E9}" type="presOf" srcId="{FCA731CE-4441-4BA5-8F46-0A0383B00D12}" destId="{46F8D6DB-7ECE-4947-A89F-6203191B1916}" srcOrd="1" destOrd="0" presId="urn:microsoft.com/office/officeart/2005/8/layout/hProcess10"/>
    <dgm:cxn modelId="{980F5245-BAB3-4A03-9457-897A0E9452D9}" type="presOf" srcId="{6FFC3EF8-2B04-4B76-A6F8-0F48EACA1EC3}" destId="{4A096FD8-52BB-4D37-B40F-5DF10FE732EB}" srcOrd="0" destOrd="1" presId="urn:microsoft.com/office/officeart/2005/8/layout/hProcess10"/>
    <dgm:cxn modelId="{7A8F6F6C-A1B8-46E4-A986-B6269C9B1DF7}" srcId="{AADDFEB7-658E-42EB-B713-B98A503D8B92}" destId="{4CF47F5A-A0CB-4FB3-9366-5C8352A26432}" srcOrd="0" destOrd="0" parTransId="{0C049C88-E6D8-4405-9724-CF10BD54BFC4}" sibTransId="{FCA731CE-4441-4BA5-8F46-0A0383B00D12}"/>
    <dgm:cxn modelId="{98052B52-08D2-4700-ACAF-BC503ACA2C8F}" type="presOf" srcId="{FD5C7D8E-224C-4FEA-8317-31336ACBEBE5}" destId="{063377FA-DDBC-429D-88DC-E9672FBFE273}" srcOrd="0" destOrd="1" presId="urn:microsoft.com/office/officeart/2005/8/layout/hProcess10"/>
    <dgm:cxn modelId="{1CDE317B-676F-4297-AF9D-C994ED5125C2}" type="presOf" srcId="{7048E77C-924B-4FEE-9139-783BDAAAA6D7}" destId="{CD47FD14-CE65-4B91-9B0D-33B7EBAEF7E2}" srcOrd="0" destOrd="0" presId="urn:microsoft.com/office/officeart/2005/8/layout/hProcess10"/>
    <dgm:cxn modelId="{FE06648C-DE18-4DCC-9CB5-688267AC1C53}" srcId="{AADDFEB7-658E-42EB-B713-B98A503D8B92}" destId="{188E2E27-4332-423A-9156-9B7762FB1708}" srcOrd="2" destOrd="0" parTransId="{93AD7350-A6B3-436F-A770-37BA413AF2B2}" sibTransId="{DD8E50B8-A027-4843-A140-D65A92A6A246}"/>
    <dgm:cxn modelId="{25C33295-B148-4885-A781-D266894D19EF}" type="presOf" srcId="{DD8E50B8-A027-4843-A140-D65A92A6A246}" destId="{ABAAEB93-BC06-4E1D-B3E6-FA92ABFF1833}" srcOrd="1" destOrd="0" presId="urn:microsoft.com/office/officeart/2005/8/layout/hProcess10"/>
    <dgm:cxn modelId="{FF30ABA4-92CB-4C6D-A95F-6C078EE4F534}" type="presOf" srcId="{838E4E61-FDAC-47C8-B802-98152D30504D}" destId="{4A096FD8-52BB-4D37-B40F-5DF10FE732EB}" srcOrd="0" destOrd="0" presId="urn:microsoft.com/office/officeart/2005/8/layout/hProcess10"/>
    <dgm:cxn modelId="{12E4F9AA-A0A1-48B2-AEF5-E623A428C1C5}" type="presOf" srcId="{AADDFEB7-658E-42EB-B713-B98A503D8B92}" destId="{93DCCB9A-DDDD-4211-8930-4D0D3000FD2F}" srcOrd="0" destOrd="0" presId="urn:microsoft.com/office/officeart/2005/8/layout/hProcess10"/>
    <dgm:cxn modelId="{BC828DB4-46E2-4C27-8EF6-C5A432D95477}" srcId="{AADDFEB7-658E-42EB-B713-B98A503D8B92}" destId="{838E4E61-FDAC-47C8-B802-98152D30504D}" srcOrd="1" destOrd="0" parTransId="{077503D5-95C9-4A48-98A5-A17F9241F853}" sibTransId="{5718959F-B71D-46E0-B181-8FD5E61AAF65}"/>
    <dgm:cxn modelId="{9FD199BC-C821-48AC-84C3-71D4A99B627C}" type="presOf" srcId="{188E2E27-4332-423A-9156-9B7762FB1708}" destId="{1B946E22-BDD5-4A59-BDDB-91A44B75699A}" srcOrd="0" destOrd="0" presId="urn:microsoft.com/office/officeart/2005/8/layout/hProcess10"/>
    <dgm:cxn modelId="{2B82EEC6-5144-439C-AAB5-2E672A77F169}" srcId="{AADDFEB7-658E-42EB-B713-B98A503D8B92}" destId="{7048E77C-924B-4FEE-9139-783BDAAAA6D7}" srcOrd="3" destOrd="0" parTransId="{74DD9DBC-AF34-4F29-A00F-851BAA46AE2E}" sibTransId="{553DB29A-D34C-4001-9C43-FDF6EEC431A6}"/>
    <dgm:cxn modelId="{62265EE8-A59B-4AA9-8AAD-9E2F11487A4D}" type="presOf" srcId="{5373769A-6750-4231-A8BE-9A30971BACE8}" destId="{1B946E22-BDD5-4A59-BDDB-91A44B75699A}" srcOrd="0" destOrd="1" presId="urn:microsoft.com/office/officeart/2005/8/layout/hProcess10"/>
    <dgm:cxn modelId="{439EE6F1-E37D-411D-8CCC-3388B40E43C3}" type="presOf" srcId="{4CF47F5A-A0CB-4FB3-9366-5C8352A26432}" destId="{063377FA-DDBC-429D-88DC-E9672FBFE273}" srcOrd="0" destOrd="0" presId="urn:microsoft.com/office/officeart/2005/8/layout/hProcess10"/>
    <dgm:cxn modelId="{C33AC0F4-FA04-4BDC-83BD-93132CB419EC}" srcId="{7048E77C-924B-4FEE-9139-783BDAAAA6D7}" destId="{2D87E8C8-DF84-4FC2-9F94-0C977936D664}" srcOrd="0" destOrd="0" parTransId="{C34C50B0-E804-47DF-AEDA-6198CB710F03}" sibTransId="{E60140D3-9B06-4551-8513-60E8C072ECEE}"/>
    <dgm:cxn modelId="{3AA48EFB-284D-4F43-A80F-5E729A46E18B}" type="presParOf" srcId="{93DCCB9A-DDDD-4211-8930-4D0D3000FD2F}" destId="{92949830-B7DC-46A7-BC01-C94155319759}" srcOrd="0" destOrd="0" presId="urn:microsoft.com/office/officeart/2005/8/layout/hProcess10"/>
    <dgm:cxn modelId="{0F95499D-043B-4DEC-A962-D91F1279F67F}" type="presParOf" srcId="{92949830-B7DC-46A7-BC01-C94155319759}" destId="{E614CD5C-0B43-440C-9789-364F9EBB314F}" srcOrd="0" destOrd="0" presId="urn:microsoft.com/office/officeart/2005/8/layout/hProcess10"/>
    <dgm:cxn modelId="{5D5D3484-46B0-4971-B2EC-28D1992A2A5A}" type="presParOf" srcId="{92949830-B7DC-46A7-BC01-C94155319759}" destId="{063377FA-DDBC-429D-88DC-E9672FBFE273}" srcOrd="1" destOrd="0" presId="urn:microsoft.com/office/officeart/2005/8/layout/hProcess10"/>
    <dgm:cxn modelId="{C2EA4557-0128-4DF4-9CDD-4D963E3E18C3}" type="presParOf" srcId="{93DCCB9A-DDDD-4211-8930-4D0D3000FD2F}" destId="{A9AA8950-80F3-428B-8C88-55D1D4470809}" srcOrd="1" destOrd="0" presId="urn:microsoft.com/office/officeart/2005/8/layout/hProcess10"/>
    <dgm:cxn modelId="{BCA12131-5F47-4E0E-91B2-9918244CCDB8}" type="presParOf" srcId="{A9AA8950-80F3-428B-8C88-55D1D4470809}" destId="{46F8D6DB-7ECE-4947-A89F-6203191B1916}" srcOrd="0" destOrd="0" presId="urn:microsoft.com/office/officeart/2005/8/layout/hProcess10"/>
    <dgm:cxn modelId="{7934A9DE-E63B-4D88-880B-FFB55C7AD22C}" type="presParOf" srcId="{93DCCB9A-DDDD-4211-8930-4D0D3000FD2F}" destId="{BAFD8FCD-23B6-4428-B776-109E897930B3}" srcOrd="2" destOrd="0" presId="urn:microsoft.com/office/officeart/2005/8/layout/hProcess10"/>
    <dgm:cxn modelId="{F3343D53-9FCB-4237-BB57-B9ED46FDB5F0}" type="presParOf" srcId="{BAFD8FCD-23B6-4428-B776-109E897930B3}" destId="{77A49DD7-4E5B-4B79-BA37-BFCB03091B27}" srcOrd="0" destOrd="0" presId="urn:microsoft.com/office/officeart/2005/8/layout/hProcess10"/>
    <dgm:cxn modelId="{078BC71A-F4F2-4639-BFE2-04D2582CBFD5}" type="presParOf" srcId="{BAFD8FCD-23B6-4428-B776-109E897930B3}" destId="{4A096FD8-52BB-4D37-B40F-5DF10FE732EB}" srcOrd="1" destOrd="0" presId="urn:microsoft.com/office/officeart/2005/8/layout/hProcess10"/>
    <dgm:cxn modelId="{98353859-9785-476E-8C2F-2B3F1D70D124}" type="presParOf" srcId="{93DCCB9A-DDDD-4211-8930-4D0D3000FD2F}" destId="{2CBA1AB3-C474-49FD-A682-148DEBF3327D}" srcOrd="3" destOrd="0" presId="urn:microsoft.com/office/officeart/2005/8/layout/hProcess10"/>
    <dgm:cxn modelId="{8E31FD6F-1F08-40A1-8B11-F8BE77C5DF5C}" type="presParOf" srcId="{2CBA1AB3-C474-49FD-A682-148DEBF3327D}" destId="{3250B77B-E91A-4716-BE36-92E641D717C4}" srcOrd="0" destOrd="0" presId="urn:microsoft.com/office/officeart/2005/8/layout/hProcess10"/>
    <dgm:cxn modelId="{359FABDB-C6DC-4361-8E69-3154BBDE379E}" type="presParOf" srcId="{93DCCB9A-DDDD-4211-8930-4D0D3000FD2F}" destId="{8CE0991A-31CC-418D-ADA7-EA107F08C593}" srcOrd="4" destOrd="0" presId="urn:microsoft.com/office/officeart/2005/8/layout/hProcess10"/>
    <dgm:cxn modelId="{19792B74-E781-475B-9606-1D1B21A54681}" type="presParOf" srcId="{8CE0991A-31CC-418D-ADA7-EA107F08C593}" destId="{3B87B11D-44AF-40CE-8EB1-EB917D973ABF}" srcOrd="0" destOrd="0" presId="urn:microsoft.com/office/officeart/2005/8/layout/hProcess10"/>
    <dgm:cxn modelId="{D18365A5-0168-4336-AD8D-D82DDDBE3BB0}" type="presParOf" srcId="{8CE0991A-31CC-418D-ADA7-EA107F08C593}" destId="{1B946E22-BDD5-4A59-BDDB-91A44B75699A}" srcOrd="1" destOrd="0" presId="urn:microsoft.com/office/officeart/2005/8/layout/hProcess10"/>
    <dgm:cxn modelId="{D3CE9C41-010A-415F-A3D0-AEF3FEE859DA}" type="presParOf" srcId="{93DCCB9A-DDDD-4211-8930-4D0D3000FD2F}" destId="{CD1934EF-A928-4BE2-A9A9-08E4B9E286C0}" srcOrd="5" destOrd="0" presId="urn:microsoft.com/office/officeart/2005/8/layout/hProcess10"/>
    <dgm:cxn modelId="{13D2E78F-DE2B-4421-8F69-78FE35D80D0B}" type="presParOf" srcId="{CD1934EF-A928-4BE2-A9A9-08E4B9E286C0}" destId="{ABAAEB93-BC06-4E1D-B3E6-FA92ABFF1833}" srcOrd="0" destOrd="0" presId="urn:microsoft.com/office/officeart/2005/8/layout/hProcess10"/>
    <dgm:cxn modelId="{3F24BF5D-51AD-43E2-830A-C4B85B79C408}" type="presParOf" srcId="{93DCCB9A-DDDD-4211-8930-4D0D3000FD2F}" destId="{27743C64-CB1B-4ED6-8CED-6FA3EB24282E}" srcOrd="6" destOrd="0" presId="urn:microsoft.com/office/officeart/2005/8/layout/hProcess10"/>
    <dgm:cxn modelId="{BCE0AEA4-5DAA-4221-A6AE-C19D8B532B77}" type="presParOf" srcId="{27743C64-CB1B-4ED6-8CED-6FA3EB24282E}" destId="{11E98055-4CCB-4A31-A46A-2AC4C53EC171}" srcOrd="0" destOrd="0" presId="urn:microsoft.com/office/officeart/2005/8/layout/hProcess10"/>
    <dgm:cxn modelId="{21782812-49F8-4D42-B634-1AB7C9D792A3}" type="presParOf" srcId="{27743C64-CB1B-4ED6-8CED-6FA3EB24282E}" destId="{CD47FD14-CE65-4B91-9B0D-33B7EBAEF7E2}"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DFEB7-658E-42EB-B713-B98A503D8B92}"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4CF47F5A-A0CB-4FB3-9366-5C8352A26432}">
      <dgm:prSet phldrT="[Text]"/>
      <dgm:spPr/>
      <dgm:t>
        <a:bodyPr/>
        <a:lstStyle/>
        <a:p>
          <a:pPr algn="ctr"/>
          <a:r>
            <a:rPr lang="en-US">
              <a:latin typeface="Arial" panose="020B0604020202020204" pitchFamily="34" charset="0"/>
              <a:cs typeface="Arial" panose="020B0604020202020204" pitchFamily="34" charset="0"/>
            </a:rPr>
            <a:t>GARE and CalEPA Advancing Racial Equity  Team</a:t>
          </a:r>
        </a:p>
      </dgm:t>
    </dgm:pt>
    <dgm:pt modelId="{0C049C88-E6D8-4405-9724-CF10BD54BFC4}" type="parTrans" cxnId="{7A8F6F6C-A1B8-46E4-A986-B6269C9B1DF7}">
      <dgm:prSet/>
      <dgm:spPr/>
      <dgm:t>
        <a:bodyPr/>
        <a:lstStyle/>
        <a:p>
          <a:endParaRPr lang="en-US"/>
        </a:p>
      </dgm:t>
    </dgm:pt>
    <dgm:pt modelId="{FCA731CE-4441-4BA5-8F46-0A0383B00D12}" type="sibTrans" cxnId="{7A8F6F6C-A1B8-46E4-A986-B6269C9B1DF7}">
      <dgm:prSet/>
      <dgm:spPr/>
      <dgm:t>
        <a:bodyPr/>
        <a:lstStyle/>
        <a:p>
          <a:endParaRPr lang="en-US"/>
        </a:p>
      </dgm:t>
    </dgm:pt>
    <dgm:pt modelId="{838E4E61-FDAC-47C8-B802-98152D30504D}">
      <dgm:prSet phldrT="[Text]"/>
      <dgm:spPr/>
      <dgm:t>
        <a:bodyPr/>
        <a:lstStyle/>
        <a:p>
          <a:pPr algn="ctr"/>
          <a:r>
            <a:rPr lang="en-US">
              <a:latin typeface="Arial" panose="020B0604020202020204" pitchFamily="34" charset="0"/>
              <a:cs typeface="Arial" panose="020B0604020202020204" pitchFamily="34" charset="0"/>
            </a:rPr>
            <a:t>Water Boards’ Racial Equity Team</a:t>
          </a:r>
        </a:p>
      </dgm:t>
    </dgm:pt>
    <dgm:pt modelId="{077503D5-95C9-4A48-98A5-A17F9241F853}" type="parTrans" cxnId="{BC828DB4-46E2-4C27-8EF6-C5A432D95477}">
      <dgm:prSet/>
      <dgm:spPr/>
      <dgm:t>
        <a:bodyPr/>
        <a:lstStyle/>
        <a:p>
          <a:endParaRPr lang="en-US"/>
        </a:p>
      </dgm:t>
    </dgm:pt>
    <dgm:pt modelId="{5718959F-B71D-46E0-B181-8FD5E61AAF65}" type="sibTrans" cxnId="{BC828DB4-46E2-4C27-8EF6-C5A432D95477}">
      <dgm:prSet/>
      <dgm:spPr/>
      <dgm:t>
        <a:bodyPr/>
        <a:lstStyle/>
        <a:p>
          <a:endParaRPr lang="en-US"/>
        </a:p>
      </dgm:t>
    </dgm:pt>
    <dgm:pt modelId="{5126D5AC-BE44-45C1-A951-1743690A689E}">
      <dgm:prSet phldrT="[Text]"/>
      <dgm:spPr/>
      <dgm:t>
        <a:bodyPr/>
        <a:lstStyle/>
        <a:p>
          <a:pPr algn="ctr"/>
          <a:r>
            <a:rPr lang="en-US">
              <a:latin typeface="Arial" panose="020B0604020202020204" pitchFamily="34" charset="0"/>
              <a:cs typeface="Arial" panose="020B0604020202020204" pitchFamily="34" charset="0"/>
            </a:rPr>
            <a:t>Racial Equity Resolution Development </a:t>
          </a:r>
        </a:p>
      </dgm:t>
    </dgm:pt>
    <dgm:pt modelId="{C67DEFFA-1FE5-4426-A2E3-8CC0379B73A1}" type="parTrans" cxnId="{3C7E88AD-CA75-41BF-B843-7C18BF7C3A41}">
      <dgm:prSet/>
      <dgm:spPr/>
      <dgm:t>
        <a:bodyPr/>
        <a:lstStyle/>
        <a:p>
          <a:endParaRPr lang="en-US"/>
        </a:p>
      </dgm:t>
    </dgm:pt>
    <dgm:pt modelId="{32EEF73D-169B-4DEC-A91A-1B5A2E5B18F0}" type="sibTrans" cxnId="{3C7E88AD-CA75-41BF-B843-7C18BF7C3A41}">
      <dgm:prSet/>
      <dgm:spPr/>
      <dgm:t>
        <a:bodyPr/>
        <a:lstStyle/>
        <a:p>
          <a:endParaRPr lang="en-US"/>
        </a:p>
      </dgm:t>
    </dgm:pt>
    <dgm:pt modelId="{6FFC3EF8-2B04-4B76-A6F8-0F48EACA1EC3}">
      <dgm:prSet phldrT="[Text]"/>
      <dgm:spPr/>
      <dgm:t>
        <a:bodyPr/>
        <a:lstStyle/>
        <a:p>
          <a:pPr algn="l"/>
          <a:r>
            <a:rPr lang="en-US">
              <a:latin typeface="Arial" panose="020B0604020202020204" pitchFamily="34" charset="0"/>
              <a:cs typeface="Arial" panose="020B0604020202020204" pitchFamily="34" charset="0"/>
            </a:rPr>
            <a:t>The Water Boards’ Racial Equity Team was convened in 2020</a:t>
          </a:r>
        </a:p>
      </dgm:t>
    </dgm:pt>
    <dgm:pt modelId="{2FBB1716-2350-4CCA-995C-327A6766F681}" type="sibTrans" cxnId="{D30D2E08-7C9C-4107-B380-7B2ED0754B5B}">
      <dgm:prSet/>
      <dgm:spPr/>
      <dgm:t>
        <a:bodyPr/>
        <a:lstStyle/>
        <a:p>
          <a:endParaRPr lang="en-US"/>
        </a:p>
      </dgm:t>
    </dgm:pt>
    <dgm:pt modelId="{398B694E-084F-4BE3-BAA1-00D7C8EC361C}" type="parTrans" cxnId="{D30D2E08-7C9C-4107-B380-7B2ED0754B5B}">
      <dgm:prSet/>
      <dgm:spPr/>
      <dgm:t>
        <a:bodyPr/>
        <a:lstStyle/>
        <a:p>
          <a:endParaRPr lang="en-US"/>
        </a:p>
      </dgm:t>
    </dgm:pt>
    <dgm:pt modelId="{5373769A-6750-4231-A8BE-9A30971BACE8}">
      <dgm:prSet phldrT="[Text]"/>
      <dgm:spPr/>
      <dgm:t>
        <a:bodyPr/>
        <a:lstStyle/>
        <a:p>
          <a:pPr algn="l"/>
          <a:r>
            <a:rPr lang="en-US">
              <a:latin typeface="Arial" panose="020B0604020202020204" pitchFamily="34" charset="0"/>
              <a:cs typeface="Arial" panose="020B0604020202020204" pitchFamily="34" charset="0"/>
            </a:rPr>
            <a:t>Development included public listening sessions in November and December of 2020 </a:t>
          </a:r>
        </a:p>
      </dgm:t>
    </dgm:pt>
    <dgm:pt modelId="{6B0BC9E6-4A31-4388-8FD7-8038B6E6BA0D}" type="sibTrans" cxnId="{06A8DB0A-5B51-48CC-B813-DBA119209B32}">
      <dgm:prSet/>
      <dgm:spPr/>
      <dgm:t>
        <a:bodyPr/>
        <a:lstStyle/>
        <a:p>
          <a:endParaRPr lang="en-US"/>
        </a:p>
      </dgm:t>
    </dgm:pt>
    <dgm:pt modelId="{BE6B98E3-F1DB-4204-AD61-88A05A2F3A1C}" type="parTrans" cxnId="{06A8DB0A-5B51-48CC-B813-DBA119209B32}">
      <dgm:prSet/>
      <dgm:spPr/>
      <dgm:t>
        <a:bodyPr/>
        <a:lstStyle/>
        <a:p>
          <a:endParaRPr lang="en-US"/>
        </a:p>
      </dgm:t>
    </dgm:pt>
    <dgm:pt modelId="{F20A0589-4DB3-4644-B131-F820F5081F3B}">
      <dgm:prSet phldrT="[Text]"/>
      <dgm:spPr/>
      <dgm:t>
        <a:bodyPr/>
        <a:lstStyle/>
        <a:p>
          <a:pPr algn="ctr"/>
          <a:r>
            <a:rPr lang="en-US">
              <a:latin typeface="Arial" panose="020B0604020202020204" pitchFamily="34" charset="0"/>
              <a:cs typeface="Arial" panose="020B0604020202020204" pitchFamily="34" charset="0"/>
            </a:rPr>
            <a:t>In 2018, Water Boards join the Government Alliance on Race and Equity (GARE)</a:t>
          </a:r>
        </a:p>
      </dgm:t>
    </dgm:pt>
    <dgm:pt modelId="{46A9560C-155F-4344-A9C3-B10EF9265498}" type="parTrans" cxnId="{060A6AD0-EFA2-47AE-83D3-1B1323D9DDAE}">
      <dgm:prSet/>
      <dgm:spPr/>
      <dgm:t>
        <a:bodyPr/>
        <a:lstStyle/>
        <a:p>
          <a:endParaRPr lang="en-US"/>
        </a:p>
      </dgm:t>
    </dgm:pt>
    <dgm:pt modelId="{D24377C8-E225-4C4F-97D7-478A90C8DBAA}" type="sibTrans" cxnId="{060A6AD0-EFA2-47AE-83D3-1B1323D9DDAE}">
      <dgm:prSet/>
      <dgm:spPr/>
      <dgm:t>
        <a:bodyPr/>
        <a:lstStyle/>
        <a:p>
          <a:endParaRPr lang="en-US"/>
        </a:p>
      </dgm:t>
    </dgm:pt>
    <dgm:pt modelId="{93DCCB9A-DDDD-4211-8930-4D0D3000FD2F}" type="pres">
      <dgm:prSet presAssocID="{AADDFEB7-658E-42EB-B713-B98A503D8B92}" presName="Name0" presStyleCnt="0">
        <dgm:presLayoutVars>
          <dgm:dir/>
          <dgm:resizeHandles val="exact"/>
        </dgm:presLayoutVars>
      </dgm:prSet>
      <dgm:spPr/>
    </dgm:pt>
    <dgm:pt modelId="{92949830-B7DC-46A7-BC01-C94155319759}" type="pres">
      <dgm:prSet presAssocID="{4CF47F5A-A0CB-4FB3-9366-5C8352A26432}" presName="composite" presStyleCnt="0"/>
      <dgm:spPr/>
    </dgm:pt>
    <dgm:pt modelId="{E614CD5C-0B43-440C-9789-364F9EBB314F}" type="pres">
      <dgm:prSet presAssocID="{4CF47F5A-A0CB-4FB3-9366-5C8352A26432}" presName="imagSh" presStyleLbl="bgImgPlace1" presStyleIdx="0" presStyleCnt="3" custLinFactNeighborX="11632" custLinFactNeighborY="-2489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tract outline"/>
        </a:ext>
      </dgm:extLst>
    </dgm:pt>
    <dgm:pt modelId="{063377FA-DDBC-429D-88DC-E9672FBFE273}" type="pres">
      <dgm:prSet presAssocID="{4CF47F5A-A0CB-4FB3-9366-5C8352A26432}" presName="txNode" presStyleLbl="node1" presStyleIdx="0" presStyleCnt="3" custLinFactNeighborX="-790" custLinFactNeighborY="12633">
        <dgm:presLayoutVars>
          <dgm:bulletEnabled val="1"/>
        </dgm:presLayoutVars>
      </dgm:prSet>
      <dgm:spPr/>
    </dgm:pt>
    <dgm:pt modelId="{A9AA8950-80F3-428B-8C88-55D1D4470809}" type="pres">
      <dgm:prSet presAssocID="{FCA731CE-4441-4BA5-8F46-0A0383B00D12}" presName="sibTrans" presStyleLbl="sibTrans2D1" presStyleIdx="0" presStyleCnt="2"/>
      <dgm:spPr/>
    </dgm:pt>
    <dgm:pt modelId="{46F8D6DB-7ECE-4947-A89F-6203191B1916}" type="pres">
      <dgm:prSet presAssocID="{FCA731CE-4441-4BA5-8F46-0A0383B00D12}" presName="connTx" presStyleLbl="sibTrans2D1" presStyleIdx="0" presStyleCnt="2"/>
      <dgm:spPr/>
    </dgm:pt>
    <dgm:pt modelId="{BAFD8FCD-23B6-4428-B776-109E897930B3}" type="pres">
      <dgm:prSet presAssocID="{838E4E61-FDAC-47C8-B802-98152D30504D}" presName="composite" presStyleCnt="0"/>
      <dgm:spPr/>
    </dgm:pt>
    <dgm:pt modelId="{77A49DD7-4E5B-4B79-BA37-BFCB03091B27}" type="pres">
      <dgm:prSet presAssocID="{838E4E61-FDAC-47C8-B802-98152D30504D}" presName="imagSh" presStyleLbl="bgImgPlace1" presStyleIdx="1" presStyleCnt="3" custLinFactNeighborX="17125" custLinFactNeighborY="-2530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ers with solid fill"/>
        </a:ext>
      </dgm:extLst>
    </dgm:pt>
    <dgm:pt modelId="{4A096FD8-52BB-4D37-B40F-5DF10FE732EB}" type="pres">
      <dgm:prSet presAssocID="{838E4E61-FDAC-47C8-B802-98152D30504D}" presName="txNode" presStyleLbl="node1" presStyleIdx="1" presStyleCnt="3" custLinFactNeighborY="11844">
        <dgm:presLayoutVars>
          <dgm:bulletEnabled val="1"/>
        </dgm:presLayoutVars>
      </dgm:prSet>
      <dgm:spPr/>
    </dgm:pt>
    <dgm:pt modelId="{2CBA1AB3-C474-49FD-A682-148DEBF3327D}" type="pres">
      <dgm:prSet presAssocID="{5718959F-B71D-46E0-B181-8FD5E61AAF65}" presName="sibTrans" presStyleLbl="sibTrans2D1" presStyleIdx="1" presStyleCnt="2"/>
      <dgm:spPr/>
    </dgm:pt>
    <dgm:pt modelId="{3250B77B-E91A-4716-BE36-92E641D717C4}" type="pres">
      <dgm:prSet presAssocID="{5718959F-B71D-46E0-B181-8FD5E61AAF65}" presName="connTx" presStyleLbl="sibTrans2D1" presStyleIdx="1" presStyleCnt="2"/>
      <dgm:spPr/>
    </dgm:pt>
    <dgm:pt modelId="{BD010B71-F874-462F-B608-8E5D0FFF6F91}" type="pres">
      <dgm:prSet presAssocID="{5126D5AC-BE44-45C1-A951-1743690A689E}" presName="composite" presStyleCnt="0"/>
      <dgm:spPr/>
    </dgm:pt>
    <dgm:pt modelId="{637748BA-9452-49FF-B027-63245FD6AF48}" type="pres">
      <dgm:prSet presAssocID="{5126D5AC-BE44-45C1-A951-1743690A689E}" presName="imagSh" presStyleLbl="bgImgPlace1" presStyleIdx="2" presStyleCnt="3" custLinFactNeighborX="12387" custLinFactNeighborY="-25305"/>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eting"/>
        </a:ext>
      </dgm:extLst>
    </dgm:pt>
    <dgm:pt modelId="{7A00294C-CEE7-499A-AA9A-69DED1AF8E7F}" type="pres">
      <dgm:prSet presAssocID="{5126D5AC-BE44-45C1-A951-1743690A689E}" presName="txNode" presStyleLbl="node1" presStyleIdx="2" presStyleCnt="3" custLinFactNeighborX="212" custLinFactNeighborY="13423">
        <dgm:presLayoutVars>
          <dgm:bulletEnabled val="1"/>
        </dgm:presLayoutVars>
      </dgm:prSet>
      <dgm:spPr/>
    </dgm:pt>
  </dgm:ptLst>
  <dgm:cxnLst>
    <dgm:cxn modelId="{D30D2E08-7C9C-4107-B380-7B2ED0754B5B}" srcId="{838E4E61-FDAC-47C8-B802-98152D30504D}" destId="{6FFC3EF8-2B04-4B76-A6F8-0F48EACA1EC3}" srcOrd="0" destOrd="0" parTransId="{398B694E-084F-4BE3-BAA1-00D7C8EC361C}" sibTransId="{2FBB1716-2350-4CCA-995C-327A6766F681}"/>
    <dgm:cxn modelId="{06A8DB0A-5B51-48CC-B813-DBA119209B32}" srcId="{5126D5AC-BE44-45C1-A951-1743690A689E}" destId="{5373769A-6750-4231-A8BE-9A30971BACE8}" srcOrd="0" destOrd="0" parTransId="{BE6B98E3-F1DB-4204-AD61-88A05A2F3A1C}" sibTransId="{6B0BC9E6-4A31-4388-8FD7-8038B6E6BA0D}"/>
    <dgm:cxn modelId="{0F921911-7054-4CFB-A61B-238DCA22B9E2}" type="presOf" srcId="{838E4E61-FDAC-47C8-B802-98152D30504D}" destId="{4A096FD8-52BB-4D37-B40F-5DF10FE732EB}" srcOrd="0" destOrd="0" presId="urn:microsoft.com/office/officeart/2005/8/layout/hProcess10"/>
    <dgm:cxn modelId="{C34F7D21-BBA8-4C00-807D-D825A825878A}" type="presOf" srcId="{F20A0589-4DB3-4644-B131-F820F5081F3B}" destId="{063377FA-DDBC-429D-88DC-E9672FBFE273}" srcOrd="0" destOrd="1" presId="urn:microsoft.com/office/officeart/2005/8/layout/hProcess10"/>
    <dgm:cxn modelId="{274A1E3E-E030-48EA-94B8-92CEA7F3F2A6}" type="presOf" srcId="{4CF47F5A-A0CB-4FB3-9366-5C8352A26432}" destId="{063377FA-DDBC-429D-88DC-E9672FBFE273}" srcOrd="0" destOrd="0" presId="urn:microsoft.com/office/officeart/2005/8/layout/hProcess10"/>
    <dgm:cxn modelId="{7A8F6F6C-A1B8-46E4-A986-B6269C9B1DF7}" srcId="{AADDFEB7-658E-42EB-B713-B98A503D8B92}" destId="{4CF47F5A-A0CB-4FB3-9366-5C8352A26432}" srcOrd="0" destOrd="0" parTransId="{0C049C88-E6D8-4405-9724-CF10BD54BFC4}" sibTransId="{FCA731CE-4441-4BA5-8F46-0A0383B00D12}"/>
    <dgm:cxn modelId="{F8EA8C4E-8A80-476B-90CC-C4F72A48F98B}" type="presOf" srcId="{5718959F-B71D-46E0-B181-8FD5E61AAF65}" destId="{2CBA1AB3-C474-49FD-A682-148DEBF3327D}" srcOrd="0" destOrd="0" presId="urn:microsoft.com/office/officeart/2005/8/layout/hProcess10"/>
    <dgm:cxn modelId="{831E0774-18D9-43FB-AD3C-B36B036F1CED}" type="presOf" srcId="{5373769A-6750-4231-A8BE-9A30971BACE8}" destId="{7A00294C-CEE7-499A-AA9A-69DED1AF8E7F}" srcOrd="0" destOrd="1" presId="urn:microsoft.com/office/officeart/2005/8/layout/hProcess10"/>
    <dgm:cxn modelId="{03FD137D-5991-4667-8FDB-30D89A1FABCF}" type="presOf" srcId="{5126D5AC-BE44-45C1-A951-1743690A689E}" destId="{7A00294C-CEE7-499A-AA9A-69DED1AF8E7F}" srcOrd="0" destOrd="0" presId="urn:microsoft.com/office/officeart/2005/8/layout/hProcess10"/>
    <dgm:cxn modelId="{567B068E-C182-4236-BCF6-2AC5D4E70089}" type="presOf" srcId="{5718959F-B71D-46E0-B181-8FD5E61AAF65}" destId="{3250B77B-E91A-4716-BE36-92E641D717C4}" srcOrd="1" destOrd="0" presId="urn:microsoft.com/office/officeart/2005/8/layout/hProcess10"/>
    <dgm:cxn modelId="{12E4F9AA-A0A1-48B2-AEF5-E623A428C1C5}" type="presOf" srcId="{AADDFEB7-658E-42EB-B713-B98A503D8B92}" destId="{93DCCB9A-DDDD-4211-8930-4D0D3000FD2F}" srcOrd="0" destOrd="0" presId="urn:microsoft.com/office/officeart/2005/8/layout/hProcess10"/>
    <dgm:cxn modelId="{3C7E88AD-CA75-41BF-B843-7C18BF7C3A41}" srcId="{AADDFEB7-658E-42EB-B713-B98A503D8B92}" destId="{5126D5AC-BE44-45C1-A951-1743690A689E}" srcOrd="2" destOrd="0" parTransId="{C67DEFFA-1FE5-4426-A2E3-8CC0379B73A1}" sibTransId="{32EEF73D-169B-4DEC-A91A-1B5A2E5B18F0}"/>
    <dgm:cxn modelId="{C51768B2-5F90-45F6-A697-43821F65B7CB}" type="presOf" srcId="{FCA731CE-4441-4BA5-8F46-0A0383B00D12}" destId="{A9AA8950-80F3-428B-8C88-55D1D4470809}" srcOrd="0" destOrd="0" presId="urn:microsoft.com/office/officeart/2005/8/layout/hProcess10"/>
    <dgm:cxn modelId="{BC828DB4-46E2-4C27-8EF6-C5A432D95477}" srcId="{AADDFEB7-658E-42EB-B713-B98A503D8B92}" destId="{838E4E61-FDAC-47C8-B802-98152D30504D}" srcOrd="1" destOrd="0" parTransId="{077503D5-95C9-4A48-98A5-A17F9241F853}" sibTransId="{5718959F-B71D-46E0-B181-8FD5E61AAF65}"/>
    <dgm:cxn modelId="{060A6AD0-EFA2-47AE-83D3-1B1323D9DDAE}" srcId="{4CF47F5A-A0CB-4FB3-9366-5C8352A26432}" destId="{F20A0589-4DB3-4644-B131-F820F5081F3B}" srcOrd="0" destOrd="0" parTransId="{46A9560C-155F-4344-A9C3-B10EF9265498}" sibTransId="{D24377C8-E225-4C4F-97D7-478A90C8DBAA}"/>
    <dgm:cxn modelId="{93AB27D5-12B5-436B-A133-E93E1281C483}" type="presOf" srcId="{FCA731CE-4441-4BA5-8F46-0A0383B00D12}" destId="{46F8D6DB-7ECE-4947-A89F-6203191B1916}" srcOrd="1" destOrd="0" presId="urn:microsoft.com/office/officeart/2005/8/layout/hProcess10"/>
    <dgm:cxn modelId="{F3A870D7-0E52-42D4-93E7-C9103E6F2D8A}" type="presOf" srcId="{6FFC3EF8-2B04-4B76-A6F8-0F48EACA1EC3}" destId="{4A096FD8-52BB-4D37-B40F-5DF10FE732EB}" srcOrd="0" destOrd="1" presId="urn:microsoft.com/office/officeart/2005/8/layout/hProcess10"/>
    <dgm:cxn modelId="{4295683D-B1FB-4450-9A01-81666AE62F79}" type="presParOf" srcId="{93DCCB9A-DDDD-4211-8930-4D0D3000FD2F}" destId="{92949830-B7DC-46A7-BC01-C94155319759}" srcOrd="0" destOrd="0" presId="urn:microsoft.com/office/officeart/2005/8/layout/hProcess10"/>
    <dgm:cxn modelId="{B0183DD9-93AE-4B65-8F14-0A3677154D41}" type="presParOf" srcId="{92949830-B7DC-46A7-BC01-C94155319759}" destId="{E614CD5C-0B43-440C-9789-364F9EBB314F}" srcOrd="0" destOrd="0" presId="urn:microsoft.com/office/officeart/2005/8/layout/hProcess10"/>
    <dgm:cxn modelId="{B9A5ED06-437F-4899-95F4-9F07B5EFCEDC}" type="presParOf" srcId="{92949830-B7DC-46A7-BC01-C94155319759}" destId="{063377FA-DDBC-429D-88DC-E9672FBFE273}" srcOrd="1" destOrd="0" presId="urn:microsoft.com/office/officeart/2005/8/layout/hProcess10"/>
    <dgm:cxn modelId="{E23376FF-063F-4E6E-A37F-19F3423801D5}" type="presParOf" srcId="{93DCCB9A-DDDD-4211-8930-4D0D3000FD2F}" destId="{A9AA8950-80F3-428B-8C88-55D1D4470809}" srcOrd="1" destOrd="0" presId="urn:microsoft.com/office/officeart/2005/8/layout/hProcess10"/>
    <dgm:cxn modelId="{C5265604-4EE6-495A-B2F1-48859BA2F805}" type="presParOf" srcId="{A9AA8950-80F3-428B-8C88-55D1D4470809}" destId="{46F8D6DB-7ECE-4947-A89F-6203191B1916}" srcOrd="0" destOrd="0" presId="urn:microsoft.com/office/officeart/2005/8/layout/hProcess10"/>
    <dgm:cxn modelId="{3464935A-4BB5-459B-964A-78285EC06013}" type="presParOf" srcId="{93DCCB9A-DDDD-4211-8930-4D0D3000FD2F}" destId="{BAFD8FCD-23B6-4428-B776-109E897930B3}" srcOrd="2" destOrd="0" presId="urn:microsoft.com/office/officeart/2005/8/layout/hProcess10"/>
    <dgm:cxn modelId="{DD378BAF-662A-4A4A-AB4F-17A715045C3E}" type="presParOf" srcId="{BAFD8FCD-23B6-4428-B776-109E897930B3}" destId="{77A49DD7-4E5B-4B79-BA37-BFCB03091B27}" srcOrd="0" destOrd="0" presId="urn:microsoft.com/office/officeart/2005/8/layout/hProcess10"/>
    <dgm:cxn modelId="{915F2587-9035-4A60-8611-A335C1BC367F}" type="presParOf" srcId="{BAFD8FCD-23B6-4428-B776-109E897930B3}" destId="{4A096FD8-52BB-4D37-B40F-5DF10FE732EB}" srcOrd="1" destOrd="0" presId="urn:microsoft.com/office/officeart/2005/8/layout/hProcess10"/>
    <dgm:cxn modelId="{4A18D158-4648-4EC2-8A7B-EBEDBA0D80B2}" type="presParOf" srcId="{93DCCB9A-DDDD-4211-8930-4D0D3000FD2F}" destId="{2CBA1AB3-C474-49FD-A682-148DEBF3327D}" srcOrd="3" destOrd="0" presId="urn:microsoft.com/office/officeart/2005/8/layout/hProcess10"/>
    <dgm:cxn modelId="{1424A3FD-1EE4-4F57-8D24-45A65F5E696D}" type="presParOf" srcId="{2CBA1AB3-C474-49FD-A682-148DEBF3327D}" destId="{3250B77B-E91A-4716-BE36-92E641D717C4}" srcOrd="0" destOrd="0" presId="urn:microsoft.com/office/officeart/2005/8/layout/hProcess10"/>
    <dgm:cxn modelId="{2BEF50EA-355B-471C-AD8B-FFB3BE9E3697}" type="presParOf" srcId="{93DCCB9A-DDDD-4211-8930-4D0D3000FD2F}" destId="{BD010B71-F874-462F-B608-8E5D0FFF6F91}" srcOrd="4" destOrd="0" presId="urn:microsoft.com/office/officeart/2005/8/layout/hProcess10"/>
    <dgm:cxn modelId="{539996A3-2515-4379-992C-A7ED24112A98}" type="presParOf" srcId="{BD010B71-F874-462F-B608-8E5D0FFF6F91}" destId="{637748BA-9452-49FF-B027-63245FD6AF48}" srcOrd="0" destOrd="0" presId="urn:microsoft.com/office/officeart/2005/8/layout/hProcess10"/>
    <dgm:cxn modelId="{20699324-CA69-4B02-8E42-1C30793CEA85}" type="presParOf" srcId="{BD010B71-F874-462F-B608-8E5D0FFF6F91}" destId="{7A00294C-CEE7-499A-AA9A-69DED1AF8E7F}"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DFEB7-658E-42EB-B713-B98A503D8B92}"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4CF47F5A-A0CB-4FB3-9366-5C8352A26432}">
      <dgm:prSet phldrT="[Text]"/>
      <dgm:spPr/>
      <dgm:t>
        <a:bodyPr/>
        <a:lstStyle/>
        <a:p>
          <a:pPr algn="ctr"/>
          <a:r>
            <a:rPr lang="en-US">
              <a:latin typeface="Arial" panose="020B0604020202020204" pitchFamily="34" charset="0"/>
              <a:cs typeface="Arial" panose="020B0604020202020204" pitchFamily="34" charset="0"/>
            </a:rPr>
            <a:t>State Water Board Resolution No. 2021-0050</a:t>
          </a:r>
        </a:p>
      </dgm:t>
    </dgm:pt>
    <dgm:pt modelId="{0C049C88-E6D8-4405-9724-CF10BD54BFC4}" type="parTrans" cxnId="{7A8F6F6C-A1B8-46E4-A986-B6269C9B1DF7}">
      <dgm:prSet/>
      <dgm:spPr/>
      <dgm:t>
        <a:bodyPr/>
        <a:lstStyle/>
        <a:p>
          <a:endParaRPr lang="en-US"/>
        </a:p>
      </dgm:t>
    </dgm:pt>
    <dgm:pt modelId="{FCA731CE-4441-4BA5-8F46-0A0383B00D12}" type="sibTrans" cxnId="{7A8F6F6C-A1B8-46E4-A986-B6269C9B1DF7}">
      <dgm:prSet/>
      <dgm:spPr/>
      <dgm:t>
        <a:bodyPr/>
        <a:lstStyle/>
        <a:p>
          <a:endParaRPr lang="en-US"/>
        </a:p>
      </dgm:t>
    </dgm:pt>
    <dgm:pt modelId="{FD5C7D8E-224C-4FEA-8317-31336ACBEBE5}">
      <dgm:prSet phldrT="[Text]"/>
      <dgm:spPr/>
      <dgm:t>
        <a:bodyPr/>
        <a:lstStyle/>
        <a:p>
          <a:pPr algn="l"/>
          <a:r>
            <a:rPr lang="en-US">
              <a:latin typeface="Arial" panose="020B0604020202020204" pitchFamily="34" charset="0"/>
              <a:cs typeface="Arial" panose="020B0604020202020204" pitchFamily="34" charset="0"/>
            </a:rPr>
            <a:t>Adopted November 16, 2021</a:t>
          </a:r>
        </a:p>
      </dgm:t>
    </dgm:pt>
    <dgm:pt modelId="{F2998220-0D58-43AD-A62E-E3D446BA3AC9}" type="parTrans" cxnId="{2F2F9C04-80F7-4D98-9348-1652F97802F8}">
      <dgm:prSet/>
      <dgm:spPr/>
      <dgm:t>
        <a:bodyPr/>
        <a:lstStyle/>
        <a:p>
          <a:endParaRPr lang="en-US"/>
        </a:p>
      </dgm:t>
    </dgm:pt>
    <dgm:pt modelId="{EA75E792-9BF2-4BAE-8F23-57B4C50AD577}" type="sibTrans" cxnId="{2F2F9C04-80F7-4D98-9348-1652F97802F8}">
      <dgm:prSet/>
      <dgm:spPr/>
      <dgm:t>
        <a:bodyPr/>
        <a:lstStyle/>
        <a:p>
          <a:endParaRPr lang="en-US"/>
        </a:p>
      </dgm:t>
    </dgm:pt>
    <dgm:pt modelId="{838E4E61-FDAC-47C8-B802-98152D30504D}">
      <dgm:prSet phldrT="[Text]"/>
      <dgm:spPr/>
      <dgm:t>
        <a:bodyPr/>
        <a:lstStyle/>
        <a:p>
          <a:pPr algn="ctr"/>
          <a:r>
            <a:rPr lang="en-US">
              <a:latin typeface="Arial" panose="020B0604020202020204" pitchFamily="34" charset="0"/>
              <a:cs typeface="Arial" panose="020B0604020202020204" pitchFamily="34" charset="0"/>
            </a:rPr>
            <a:t>Racial Equity Action Plan Development</a:t>
          </a:r>
        </a:p>
      </dgm:t>
    </dgm:pt>
    <dgm:pt modelId="{077503D5-95C9-4A48-98A5-A17F9241F853}" type="parTrans" cxnId="{BC828DB4-46E2-4C27-8EF6-C5A432D95477}">
      <dgm:prSet/>
      <dgm:spPr/>
      <dgm:t>
        <a:bodyPr/>
        <a:lstStyle/>
        <a:p>
          <a:endParaRPr lang="en-US"/>
        </a:p>
      </dgm:t>
    </dgm:pt>
    <dgm:pt modelId="{5718959F-B71D-46E0-B181-8FD5E61AAF65}" type="sibTrans" cxnId="{BC828DB4-46E2-4C27-8EF6-C5A432D95477}">
      <dgm:prSet/>
      <dgm:spPr/>
      <dgm:t>
        <a:bodyPr/>
        <a:lstStyle/>
        <a:p>
          <a:endParaRPr lang="en-US"/>
        </a:p>
      </dgm:t>
    </dgm:pt>
    <dgm:pt modelId="{6FFC3EF8-2B04-4B76-A6F8-0F48EACA1EC3}">
      <dgm:prSet phldrT="[Text]"/>
      <dgm:spPr/>
      <dgm:t>
        <a:bodyPr/>
        <a:lstStyle/>
        <a:p>
          <a:pPr algn="l"/>
          <a:r>
            <a:rPr lang="en-US">
              <a:latin typeface="Arial" panose="020B0604020202020204" pitchFamily="34" charset="0"/>
              <a:cs typeface="Arial" panose="020B0604020202020204" pitchFamily="34" charset="0"/>
            </a:rPr>
            <a:t>Began in Spring 2022</a:t>
          </a:r>
        </a:p>
      </dgm:t>
    </dgm:pt>
    <dgm:pt modelId="{2FBB1716-2350-4CCA-995C-327A6766F681}" type="sibTrans" cxnId="{D30D2E08-7C9C-4107-B380-7B2ED0754B5B}">
      <dgm:prSet/>
      <dgm:spPr/>
      <dgm:t>
        <a:bodyPr/>
        <a:lstStyle/>
        <a:p>
          <a:endParaRPr lang="en-US"/>
        </a:p>
      </dgm:t>
    </dgm:pt>
    <dgm:pt modelId="{398B694E-084F-4BE3-BAA1-00D7C8EC361C}" type="parTrans" cxnId="{D30D2E08-7C9C-4107-B380-7B2ED0754B5B}">
      <dgm:prSet/>
      <dgm:spPr/>
      <dgm:t>
        <a:bodyPr/>
        <a:lstStyle/>
        <a:p>
          <a:endParaRPr lang="en-US"/>
        </a:p>
      </dgm:t>
    </dgm:pt>
    <dgm:pt modelId="{19204EBC-4C65-4BFF-9644-2C3B8B167558}">
      <dgm:prSet/>
      <dgm:spPr/>
      <dgm:t>
        <a:bodyPr/>
        <a:lstStyle/>
        <a:p>
          <a:pPr algn="l"/>
          <a:r>
            <a:rPr lang="en-US">
              <a:latin typeface="Arial" panose="020B0604020202020204" pitchFamily="34" charset="0"/>
              <a:cs typeface="Arial" panose="020B0604020202020204" pitchFamily="34" charset="0"/>
            </a:rPr>
            <a:t>Internal &amp; External Workshops</a:t>
          </a:r>
        </a:p>
      </dgm:t>
    </dgm:pt>
    <dgm:pt modelId="{EEDB49DD-D70A-48D5-B921-A62138D216FE}" type="parTrans" cxnId="{4C5240EB-97F3-48EF-927C-BB9C512231BC}">
      <dgm:prSet/>
      <dgm:spPr/>
      <dgm:t>
        <a:bodyPr/>
        <a:lstStyle/>
        <a:p>
          <a:endParaRPr lang="en-US"/>
        </a:p>
      </dgm:t>
    </dgm:pt>
    <dgm:pt modelId="{7AE75FF0-C572-4604-B1AF-61AF6B95FCB1}" type="sibTrans" cxnId="{4C5240EB-97F3-48EF-927C-BB9C512231BC}">
      <dgm:prSet/>
      <dgm:spPr/>
      <dgm:t>
        <a:bodyPr/>
        <a:lstStyle/>
        <a:p>
          <a:endParaRPr lang="en-US"/>
        </a:p>
      </dgm:t>
    </dgm:pt>
    <dgm:pt modelId="{B165421E-811B-4180-A426-48DC1C46C5B2}">
      <dgm:prSet/>
      <dgm:spPr/>
      <dgm:t>
        <a:bodyPr/>
        <a:lstStyle/>
        <a:p>
          <a:pPr algn="l"/>
          <a:r>
            <a:rPr lang="en-US">
              <a:latin typeface="Arial" panose="020B0604020202020204" pitchFamily="34" charset="0"/>
              <a:cs typeface="Arial" panose="020B0604020202020204" pitchFamily="34" charset="0"/>
            </a:rPr>
            <a:t>Tribal Consultations </a:t>
          </a:r>
        </a:p>
      </dgm:t>
    </dgm:pt>
    <dgm:pt modelId="{8D7D4CCF-E39A-4E20-A870-9FD5F0A44461}" type="parTrans" cxnId="{B59BDA07-8BD4-48A4-B0DE-993679688CD9}">
      <dgm:prSet/>
      <dgm:spPr/>
      <dgm:t>
        <a:bodyPr/>
        <a:lstStyle/>
        <a:p>
          <a:endParaRPr lang="en-US"/>
        </a:p>
      </dgm:t>
    </dgm:pt>
    <dgm:pt modelId="{DF425868-7EF5-48FB-82D3-61E8FA6D0C54}" type="sibTrans" cxnId="{B59BDA07-8BD4-48A4-B0DE-993679688CD9}">
      <dgm:prSet/>
      <dgm:spPr/>
      <dgm:t>
        <a:bodyPr/>
        <a:lstStyle/>
        <a:p>
          <a:endParaRPr lang="en-US"/>
        </a:p>
      </dgm:t>
    </dgm:pt>
    <dgm:pt modelId="{5126D5AC-BE44-45C1-A951-1743690A689E}">
      <dgm:prSet phldrT="[Text]"/>
      <dgm:spPr/>
      <dgm:t>
        <a:bodyPr/>
        <a:lstStyle/>
        <a:p>
          <a:pPr algn="ctr"/>
          <a:r>
            <a:rPr lang="en-US">
              <a:latin typeface="Arial" panose="020B0604020202020204" pitchFamily="34" charset="0"/>
              <a:cs typeface="Arial" panose="020B0604020202020204" pitchFamily="34" charset="0"/>
            </a:rPr>
            <a:t>January 2023 </a:t>
          </a:r>
        </a:p>
        <a:p>
          <a:pPr algn="ctr"/>
          <a:r>
            <a:rPr lang="en-US">
              <a:latin typeface="Arial" panose="020B0604020202020204" pitchFamily="34" charset="0"/>
              <a:cs typeface="Arial" panose="020B0604020202020204" pitchFamily="34" charset="0"/>
            </a:rPr>
            <a:t>Racial Equity Action Plan</a:t>
          </a:r>
        </a:p>
      </dgm:t>
    </dgm:pt>
    <dgm:pt modelId="{32EEF73D-169B-4DEC-A91A-1B5A2E5B18F0}" type="sibTrans" cxnId="{3C7E88AD-CA75-41BF-B843-7C18BF7C3A41}">
      <dgm:prSet/>
      <dgm:spPr/>
      <dgm:t>
        <a:bodyPr/>
        <a:lstStyle/>
        <a:p>
          <a:endParaRPr lang="en-US"/>
        </a:p>
      </dgm:t>
    </dgm:pt>
    <dgm:pt modelId="{C67DEFFA-1FE5-4426-A2E3-8CC0379B73A1}" type="parTrans" cxnId="{3C7E88AD-CA75-41BF-B843-7C18BF7C3A41}">
      <dgm:prSet/>
      <dgm:spPr/>
      <dgm:t>
        <a:bodyPr/>
        <a:lstStyle/>
        <a:p>
          <a:endParaRPr lang="en-US"/>
        </a:p>
      </dgm:t>
    </dgm:pt>
    <dgm:pt modelId="{5373769A-6750-4231-A8BE-9A30971BACE8}">
      <dgm:prSet phldrT="[Text]"/>
      <dgm:spPr/>
      <dgm:t>
        <a:bodyPr/>
        <a:lstStyle/>
        <a:p>
          <a:pPr algn="l"/>
          <a:endParaRPr lang="en-US">
            <a:latin typeface="Arial" panose="020B0604020202020204" pitchFamily="34" charset="0"/>
            <a:cs typeface="Arial" panose="020B0604020202020204" pitchFamily="34" charset="0"/>
          </a:endParaRPr>
        </a:p>
      </dgm:t>
    </dgm:pt>
    <dgm:pt modelId="{6B0BC9E6-4A31-4388-8FD7-8038B6E6BA0D}" type="sibTrans" cxnId="{06A8DB0A-5B51-48CC-B813-DBA119209B32}">
      <dgm:prSet/>
      <dgm:spPr/>
      <dgm:t>
        <a:bodyPr/>
        <a:lstStyle/>
        <a:p>
          <a:endParaRPr lang="en-US"/>
        </a:p>
      </dgm:t>
    </dgm:pt>
    <dgm:pt modelId="{BE6B98E3-F1DB-4204-AD61-88A05A2F3A1C}" type="parTrans" cxnId="{06A8DB0A-5B51-48CC-B813-DBA119209B32}">
      <dgm:prSet/>
      <dgm:spPr/>
      <dgm:t>
        <a:bodyPr/>
        <a:lstStyle/>
        <a:p>
          <a:endParaRPr lang="en-US"/>
        </a:p>
      </dgm:t>
    </dgm:pt>
    <dgm:pt modelId="{93DCCB9A-DDDD-4211-8930-4D0D3000FD2F}" type="pres">
      <dgm:prSet presAssocID="{AADDFEB7-658E-42EB-B713-B98A503D8B92}" presName="Name0" presStyleCnt="0">
        <dgm:presLayoutVars>
          <dgm:dir/>
          <dgm:resizeHandles val="exact"/>
        </dgm:presLayoutVars>
      </dgm:prSet>
      <dgm:spPr/>
    </dgm:pt>
    <dgm:pt modelId="{92949830-B7DC-46A7-BC01-C94155319759}" type="pres">
      <dgm:prSet presAssocID="{4CF47F5A-A0CB-4FB3-9366-5C8352A26432}" presName="composite" presStyleCnt="0"/>
      <dgm:spPr/>
    </dgm:pt>
    <dgm:pt modelId="{E614CD5C-0B43-440C-9789-364F9EBB314F}" type="pres">
      <dgm:prSet presAssocID="{4CF47F5A-A0CB-4FB3-9366-5C8352A26432}" presName="imagSh" presStyleLbl="bgImgPlace1" presStyleIdx="0" presStyleCnt="3" custLinFactNeighborX="11632" custLinFactNeighborY="-24890"/>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sers with solid fill"/>
        </a:ext>
      </dgm:extLst>
    </dgm:pt>
    <dgm:pt modelId="{063377FA-DDBC-429D-88DC-E9672FBFE273}" type="pres">
      <dgm:prSet presAssocID="{4CF47F5A-A0CB-4FB3-9366-5C8352A26432}" presName="txNode" presStyleLbl="node1" presStyleIdx="0" presStyleCnt="3" custLinFactNeighborX="-790" custLinFactNeighborY="12633">
        <dgm:presLayoutVars>
          <dgm:bulletEnabled val="1"/>
        </dgm:presLayoutVars>
      </dgm:prSet>
      <dgm:spPr/>
    </dgm:pt>
    <dgm:pt modelId="{A9AA8950-80F3-428B-8C88-55D1D4470809}" type="pres">
      <dgm:prSet presAssocID="{FCA731CE-4441-4BA5-8F46-0A0383B00D12}" presName="sibTrans" presStyleLbl="sibTrans2D1" presStyleIdx="0" presStyleCnt="2"/>
      <dgm:spPr/>
    </dgm:pt>
    <dgm:pt modelId="{46F8D6DB-7ECE-4947-A89F-6203191B1916}" type="pres">
      <dgm:prSet presAssocID="{FCA731CE-4441-4BA5-8F46-0A0383B00D12}" presName="connTx" presStyleLbl="sibTrans2D1" presStyleIdx="0" presStyleCnt="2"/>
      <dgm:spPr/>
    </dgm:pt>
    <dgm:pt modelId="{BAFD8FCD-23B6-4428-B776-109E897930B3}" type="pres">
      <dgm:prSet presAssocID="{838E4E61-FDAC-47C8-B802-98152D30504D}" presName="composite" presStyleCnt="0"/>
      <dgm:spPr/>
    </dgm:pt>
    <dgm:pt modelId="{77A49DD7-4E5B-4B79-BA37-BFCB03091B27}" type="pres">
      <dgm:prSet presAssocID="{838E4E61-FDAC-47C8-B802-98152D30504D}" presName="imagSh" presStyleLbl="bgImgPlace1" presStyleIdx="1" presStyleCnt="3" custLinFactNeighborX="17125" custLinFactNeighborY="-2530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lueprint outline"/>
        </a:ext>
      </dgm:extLst>
    </dgm:pt>
    <dgm:pt modelId="{4A096FD8-52BB-4D37-B40F-5DF10FE732EB}" type="pres">
      <dgm:prSet presAssocID="{838E4E61-FDAC-47C8-B802-98152D30504D}" presName="txNode" presStyleLbl="node1" presStyleIdx="1" presStyleCnt="3" custLinFactNeighborY="11844">
        <dgm:presLayoutVars>
          <dgm:bulletEnabled val="1"/>
        </dgm:presLayoutVars>
      </dgm:prSet>
      <dgm:spPr/>
    </dgm:pt>
    <dgm:pt modelId="{2CBA1AB3-C474-49FD-A682-148DEBF3327D}" type="pres">
      <dgm:prSet presAssocID="{5718959F-B71D-46E0-B181-8FD5E61AAF65}" presName="sibTrans" presStyleLbl="sibTrans2D1" presStyleIdx="1" presStyleCnt="2"/>
      <dgm:spPr/>
    </dgm:pt>
    <dgm:pt modelId="{3250B77B-E91A-4716-BE36-92E641D717C4}" type="pres">
      <dgm:prSet presAssocID="{5718959F-B71D-46E0-B181-8FD5E61AAF65}" presName="connTx" presStyleLbl="sibTrans2D1" presStyleIdx="1" presStyleCnt="2"/>
      <dgm:spPr/>
    </dgm:pt>
    <dgm:pt modelId="{BD010B71-F874-462F-B608-8E5D0FFF6F91}" type="pres">
      <dgm:prSet presAssocID="{5126D5AC-BE44-45C1-A951-1743690A689E}" presName="composite" presStyleCnt="0"/>
      <dgm:spPr/>
    </dgm:pt>
    <dgm:pt modelId="{637748BA-9452-49FF-B027-63245FD6AF48}" type="pres">
      <dgm:prSet presAssocID="{5126D5AC-BE44-45C1-A951-1743690A689E}" presName="imagSh" presStyleLbl="bgImgPlace1" presStyleIdx="2" presStyleCnt="3" custLinFactNeighborX="12387" custLinFactNeighborY="-2530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7A00294C-CEE7-499A-AA9A-69DED1AF8E7F}" type="pres">
      <dgm:prSet presAssocID="{5126D5AC-BE44-45C1-A951-1743690A689E}" presName="txNode" presStyleLbl="node1" presStyleIdx="2" presStyleCnt="3" custLinFactNeighborX="212" custLinFactNeighborY="13423">
        <dgm:presLayoutVars>
          <dgm:bulletEnabled val="1"/>
        </dgm:presLayoutVars>
      </dgm:prSet>
      <dgm:spPr/>
    </dgm:pt>
  </dgm:ptLst>
  <dgm:cxnLst>
    <dgm:cxn modelId="{2F2F9C04-80F7-4D98-9348-1652F97802F8}" srcId="{4CF47F5A-A0CB-4FB3-9366-5C8352A26432}" destId="{FD5C7D8E-224C-4FEA-8317-31336ACBEBE5}" srcOrd="0" destOrd="0" parTransId="{F2998220-0D58-43AD-A62E-E3D446BA3AC9}" sibTransId="{EA75E792-9BF2-4BAE-8F23-57B4C50AD577}"/>
    <dgm:cxn modelId="{B59BDA07-8BD4-48A4-B0DE-993679688CD9}" srcId="{838E4E61-FDAC-47C8-B802-98152D30504D}" destId="{B165421E-811B-4180-A426-48DC1C46C5B2}" srcOrd="2" destOrd="0" parTransId="{8D7D4CCF-E39A-4E20-A870-9FD5F0A44461}" sibTransId="{DF425868-7EF5-48FB-82D3-61E8FA6D0C54}"/>
    <dgm:cxn modelId="{D30D2E08-7C9C-4107-B380-7B2ED0754B5B}" srcId="{838E4E61-FDAC-47C8-B802-98152D30504D}" destId="{6FFC3EF8-2B04-4B76-A6F8-0F48EACA1EC3}" srcOrd="0" destOrd="0" parTransId="{398B694E-084F-4BE3-BAA1-00D7C8EC361C}" sibTransId="{2FBB1716-2350-4CCA-995C-327A6766F681}"/>
    <dgm:cxn modelId="{06A8DB0A-5B51-48CC-B813-DBA119209B32}" srcId="{5126D5AC-BE44-45C1-A951-1743690A689E}" destId="{5373769A-6750-4231-A8BE-9A30971BACE8}" srcOrd="0" destOrd="0" parTransId="{BE6B98E3-F1DB-4204-AD61-88A05A2F3A1C}" sibTransId="{6B0BC9E6-4A31-4388-8FD7-8038B6E6BA0D}"/>
    <dgm:cxn modelId="{0F921911-7054-4CFB-A61B-238DCA22B9E2}" type="presOf" srcId="{838E4E61-FDAC-47C8-B802-98152D30504D}" destId="{4A096FD8-52BB-4D37-B40F-5DF10FE732EB}" srcOrd="0" destOrd="0" presId="urn:microsoft.com/office/officeart/2005/8/layout/hProcess10"/>
    <dgm:cxn modelId="{274A1E3E-E030-48EA-94B8-92CEA7F3F2A6}" type="presOf" srcId="{4CF47F5A-A0CB-4FB3-9366-5C8352A26432}" destId="{063377FA-DDBC-429D-88DC-E9672FBFE273}" srcOrd="0" destOrd="0" presId="urn:microsoft.com/office/officeart/2005/8/layout/hProcess10"/>
    <dgm:cxn modelId="{EA421A42-CFEB-453B-8089-AD5F90D15AB9}" type="presOf" srcId="{B165421E-811B-4180-A426-48DC1C46C5B2}" destId="{4A096FD8-52BB-4D37-B40F-5DF10FE732EB}" srcOrd="0" destOrd="3" presId="urn:microsoft.com/office/officeart/2005/8/layout/hProcess10"/>
    <dgm:cxn modelId="{7A8F6F6C-A1B8-46E4-A986-B6269C9B1DF7}" srcId="{AADDFEB7-658E-42EB-B713-B98A503D8B92}" destId="{4CF47F5A-A0CB-4FB3-9366-5C8352A26432}" srcOrd="0" destOrd="0" parTransId="{0C049C88-E6D8-4405-9724-CF10BD54BFC4}" sibTransId="{FCA731CE-4441-4BA5-8F46-0A0383B00D12}"/>
    <dgm:cxn modelId="{F8EA8C4E-8A80-476B-90CC-C4F72A48F98B}" type="presOf" srcId="{5718959F-B71D-46E0-B181-8FD5E61AAF65}" destId="{2CBA1AB3-C474-49FD-A682-148DEBF3327D}" srcOrd="0" destOrd="0" presId="urn:microsoft.com/office/officeart/2005/8/layout/hProcess10"/>
    <dgm:cxn modelId="{831E0774-18D9-43FB-AD3C-B36B036F1CED}" type="presOf" srcId="{5373769A-6750-4231-A8BE-9A30971BACE8}" destId="{7A00294C-CEE7-499A-AA9A-69DED1AF8E7F}" srcOrd="0" destOrd="1" presId="urn:microsoft.com/office/officeart/2005/8/layout/hProcess10"/>
    <dgm:cxn modelId="{C145A459-CADC-45B9-9896-0C081132D80C}" type="presOf" srcId="{FD5C7D8E-224C-4FEA-8317-31336ACBEBE5}" destId="{063377FA-DDBC-429D-88DC-E9672FBFE273}" srcOrd="0" destOrd="1" presId="urn:microsoft.com/office/officeart/2005/8/layout/hProcess10"/>
    <dgm:cxn modelId="{03FD137D-5991-4667-8FDB-30D89A1FABCF}" type="presOf" srcId="{5126D5AC-BE44-45C1-A951-1743690A689E}" destId="{7A00294C-CEE7-499A-AA9A-69DED1AF8E7F}" srcOrd="0" destOrd="0" presId="urn:microsoft.com/office/officeart/2005/8/layout/hProcess10"/>
    <dgm:cxn modelId="{567B068E-C182-4236-BCF6-2AC5D4E70089}" type="presOf" srcId="{5718959F-B71D-46E0-B181-8FD5E61AAF65}" destId="{3250B77B-E91A-4716-BE36-92E641D717C4}" srcOrd="1" destOrd="0" presId="urn:microsoft.com/office/officeart/2005/8/layout/hProcess10"/>
    <dgm:cxn modelId="{12E4F9AA-A0A1-48B2-AEF5-E623A428C1C5}" type="presOf" srcId="{AADDFEB7-658E-42EB-B713-B98A503D8B92}" destId="{93DCCB9A-DDDD-4211-8930-4D0D3000FD2F}" srcOrd="0" destOrd="0" presId="urn:microsoft.com/office/officeart/2005/8/layout/hProcess10"/>
    <dgm:cxn modelId="{3C7E88AD-CA75-41BF-B843-7C18BF7C3A41}" srcId="{AADDFEB7-658E-42EB-B713-B98A503D8B92}" destId="{5126D5AC-BE44-45C1-A951-1743690A689E}" srcOrd="2" destOrd="0" parTransId="{C67DEFFA-1FE5-4426-A2E3-8CC0379B73A1}" sibTransId="{32EEF73D-169B-4DEC-A91A-1B5A2E5B18F0}"/>
    <dgm:cxn modelId="{C51768B2-5F90-45F6-A697-43821F65B7CB}" type="presOf" srcId="{FCA731CE-4441-4BA5-8F46-0A0383B00D12}" destId="{A9AA8950-80F3-428B-8C88-55D1D4470809}" srcOrd="0" destOrd="0" presId="urn:microsoft.com/office/officeart/2005/8/layout/hProcess10"/>
    <dgm:cxn modelId="{BC828DB4-46E2-4C27-8EF6-C5A432D95477}" srcId="{AADDFEB7-658E-42EB-B713-B98A503D8B92}" destId="{838E4E61-FDAC-47C8-B802-98152D30504D}" srcOrd="1" destOrd="0" parTransId="{077503D5-95C9-4A48-98A5-A17F9241F853}" sibTransId="{5718959F-B71D-46E0-B181-8FD5E61AAF65}"/>
    <dgm:cxn modelId="{93AB27D5-12B5-436B-A133-E93E1281C483}" type="presOf" srcId="{FCA731CE-4441-4BA5-8F46-0A0383B00D12}" destId="{46F8D6DB-7ECE-4947-A89F-6203191B1916}" srcOrd="1" destOrd="0" presId="urn:microsoft.com/office/officeart/2005/8/layout/hProcess10"/>
    <dgm:cxn modelId="{F3A870D7-0E52-42D4-93E7-C9103E6F2D8A}" type="presOf" srcId="{6FFC3EF8-2B04-4B76-A6F8-0F48EACA1EC3}" destId="{4A096FD8-52BB-4D37-B40F-5DF10FE732EB}" srcOrd="0" destOrd="1" presId="urn:microsoft.com/office/officeart/2005/8/layout/hProcess10"/>
    <dgm:cxn modelId="{4C5240EB-97F3-48EF-927C-BB9C512231BC}" srcId="{838E4E61-FDAC-47C8-B802-98152D30504D}" destId="{19204EBC-4C65-4BFF-9644-2C3B8B167558}" srcOrd="1" destOrd="0" parTransId="{EEDB49DD-D70A-48D5-B921-A62138D216FE}" sibTransId="{7AE75FF0-C572-4604-B1AF-61AF6B95FCB1}"/>
    <dgm:cxn modelId="{A1F489F1-FA51-4615-8AE4-4FA5F0C47F8B}" type="presOf" srcId="{19204EBC-4C65-4BFF-9644-2C3B8B167558}" destId="{4A096FD8-52BB-4D37-B40F-5DF10FE732EB}" srcOrd="0" destOrd="2" presId="urn:microsoft.com/office/officeart/2005/8/layout/hProcess10"/>
    <dgm:cxn modelId="{4295683D-B1FB-4450-9A01-81666AE62F79}" type="presParOf" srcId="{93DCCB9A-DDDD-4211-8930-4D0D3000FD2F}" destId="{92949830-B7DC-46A7-BC01-C94155319759}" srcOrd="0" destOrd="0" presId="urn:microsoft.com/office/officeart/2005/8/layout/hProcess10"/>
    <dgm:cxn modelId="{B0183DD9-93AE-4B65-8F14-0A3677154D41}" type="presParOf" srcId="{92949830-B7DC-46A7-BC01-C94155319759}" destId="{E614CD5C-0B43-440C-9789-364F9EBB314F}" srcOrd="0" destOrd="0" presId="urn:microsoft.com/office/officeart/2005/8/layout/hProcess10"/>
    <dgm:cxn modelId="{B9A5ED06-437F-4899-95F4-9F07B5EFCEDC}" type="presParOf" srcId="{92949830-B7DC-46A7-BC01-C94155319759}" destId="{063377FA-DDBC-429D-88DC-E9672FBFE273}" srcOrd="1" destOrd="0" presId="urn:microsoft.com/office/officeart/2005/8/layout/hProcess10"/>
    <dgm:cxn modelId="{E23376FF-063F-4E6E-A37F-19F3423801D5}" type="presParOf" srcId="{93DCCB9A-DDDD-4211-8930-4D0D3000FD2F}" destId="{A9AA8950-80F3-428B-8C88-55D1D4470809}" srcOrd="1" destOrd="0" presId="urn:microsoft.com/office/officeart/2005/8/layout/hProcess10"/>
    <dgm:cxn modelId="{C5265604-4EE6-495A-B2F1-48859BA2F805}" type="presParOf" srcId="{A9AA8950-80F3-428B-8C88-55D1D4470809}" destId="{46F8D6DB-7ECE-4947-A89F-6203191B1916}" srcOrd="0" destOrd="0" presId="urn:microsoft.com/office/officeart/2005/8/layout/hProcess10"/>
    <dgm:cxn modelId="{3464935A-4BB5-459B-964A-78285EC06013}" type="presParOf" srcId="{93DCCB9A-DDDD-4211-8930-4D0D3000FD2F}" destId="{BAFD8FCD-23B6-4428-B776-109E897930B3}" srcOrd="2" destOrd="0" presId="urn:microsoft.com/office/officeart/2005/8/layout/hProcess10"/>
    <dgm:cxn modelId="{DD378BAF-662A-4A4A-AB4F-17A715045C3E}" type="presParOf" srcId="{BAFD8FCD-23B6-4428-B776-109E897930B3}" destId="{77A49DD7-4E5B-4B79-BA37-BFCB03091B27}" srcOrd="0" destOrd="0" presId="urn:microsoft.com/office/officeart/2005/8/layout/hProcess10"/>
    <dgm:cxn modelId="{915F2587-9035-4A60-8611-A335C1BC367F}" type="presParOf" srcId="{BAFD8FCD-23B6-4428-B776-109E897930B3}" destId="{4A096FD8-52BB-4D37-B40F-5DF10FE732EB}" srcOrd="1" destOrd="0" presId="urn:microsoft.com/office/officeart/2005/8/layout/hProcess10"/>
    <dgm:cxn modelId="{4A18D158-4648-4EC2-8A7B-EBEDBA0D80B2}" type="presParOf" srcId="{93DCCB9A-DDDD-4211-8930-4D0D3000FD2F}" destId="{2CBA1AB3-C474-49FD-A682-148DEBF3327D}" srcOrd="3" destOrd="0" presId="urn:microsoft.com/office/officeart/2005/8/layout/hProcess10"/>
    <dgm:cxn modelId="{1424A3FD-1EE4-4F57-8D24-45A65F5E696D}" type="presParOf" srcId="{2CBA1AB3-C474-49FD-A682-148DEBF3327D}" destId="{3250B77B-E91A-4716-BE36-92E641D717C4}" srcOrd="0" destOrd="0" presId="urn:microsoft.com/office/officeart/2005/8/layout/hProcess10"/>
    <dgm:cxn modelId="{2BEF50EA-355B-471C-AD8B-FFB3BE9E3697}" type="presParOf" srcId="{93DCCB9A-DDDD-4211-8930-4D0D3000FD2F}" destId="{BD010B71-F874-462F-B608-8E5D0FFF6F91}" srcOrd="4" destOrd="0" presId="urn:microsoft.com/office/officeart/2005/8/layout/hProcess10"/>
    <dgm:cxn modelId="{539996A3-2515-4379-992C-A7ED24112A98}" type="presParOf" srcId="{BD010B71-F874-462F-B608-8E5D0FFF6F91}" destId="{637748BA-9452-49FF-B027-63245FD6AF48}" srcOrd="0" destOrd="0" presId="urn:microsoft.com/office/officeart/2005/8/layout/hProcess10"/>
    <dgm:cxn modelId="{20699324-CA69-4B02-8E42-1C30793CEA85}" type="presParOf" srcId="{BD010B71-F874-462F-B608-8E5D0FFF6F91}" destId="{7A00294C-CEE7-499A-AA9A-69DED1AF8E7F}"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E8F538-6D5E-4AB6-8B47-CC89078B94C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D6369274-3857-4D9E-A7FB-27370F644C2C}">
      <dgm:prSet phldrT="[Text]" phldr="0"/>
      <dgm:spPr/>
      <dgm:t>
        <a:bodyPr/>
        <a:lstStyle/>
        <a:p>
          <a:pPr rtl="0"/>
          <a:r>
            <a:rPr lang="en-US" b="0">
              <a:latin typeface="Arial"/>
              <a:cs typeface="Arial"/>
            </a:rPr>
            <a:t>April 2022</a:t>
          </a:r>
        </a:p>
      </dgm:t>
    </dgm:pt>
    <dgm:pt modelId="{BC3C3D14-9F0A-4E6D-8501-26E63459A4ED}" type="parTrans" cxnId="{B932473B-35E5-4C78-BEFF-A9036F9D9DF6}">
      <dgm:prSet/>
      <dgm:spPr/>
      <dgm:t>
        <a:bodyPr/>
        <a:lstStyle/>
        <a:p>
          <a:endParaRPr lang="en-US"/>
        </a:p>
      </dgm:t>
    </dgm:pt>
    <dgm:pt modelId="{F4703041-5BBA-4E08-949C-88F3FCC3BDC2}" type="sibTrans" cxnId="{B932473B-35E5-4C78-BEFF-A9036F9D9DF6}">
      <dgm:prSet/>
      <dgm:spPr/>
      <dgm:t>
        <a:bodyPr/>
        <a:lstStyle/>
        <a:p>
          <a:endParaRPr lang="en-US"/>
        </a:p>
      </dgm:t>
    </dgm:pt>
    <dgm:pt modelId="{37E1B655-DBB6-4496-9F4C-E0AE89DC404F}">
      <dgm:prSet phldrT="[Text]" phldr="0"/>
      <dgm:spPr/>
      <dgm:t>
        <a:bodyPr/>
        <a:lstStyle/>
        <a:p>
          <a:pPr rtl="0"/>
          <a:r>
            <a:rPr lang="en-US" b="0">
              <a:latin typeface="Arial"/>
              <a:cs typeface="Arial"/>
            </a:rPr>
            <a:t>June 2022</a:t>
          </a:r>
        </a:p>
      </dgm:t>
    </dgm:pt>
    <dgm:pt modelId="{B2BBA3AB-AA91-4710-98DB-FE3CFE0B7074}" type="parTrans" cxnId="{60D51DFC-CCDC-498C-8BE4-8BA4E25EFBC8}">
      <dgm:prSet/>
      <dgm:spPr/>
      <dgm:t>
        <a:bodyPr/>
        <a:lstStyle/>
        <a:p>
          <a:endParaRPr lang="en-US"/>
        </a:p>
      </dgm:t>
    </dgm:pt>
    <dgm:pt modelId="{E0080990-5385-40AA-A7F9-C28D0AFE2E7E}" type="sibTrans" cxnId="{60D51DFC-CCDC-498C-8BE4-8BA4E25EFBC8}">
      <dgm:prSet/>
      <dgm:spPr/>
      <dgm:t>
        <a:bodyPr/>
        <a:lstStyle/>
        <a:p>
          <a:endParaRPr lang="en-US"/>
        </a:p>
      </dgm:t>
    </dgm:pt>
    <dgm:pt modelId="{793857FF-A9F2-4138-918C-BB589CE81CAE}">
      <dgm:prSet phldr="0"/>
      <dgm:spPr/>
      <dgm:t>
        <a:bodyPr/>
        <a:lstStyle/>
        <a:p>
          <a:pPr rtl="0"/>
          <a:r>
            <a:rPr lang="en-US" b="0">
              <a:latin typeface="Arial"/>
              <a:cs typeface="Arial"/>
            </a:rPr>
            <a:t>Tribal Consultations began</a:t>
          </a:r>
        </a:p>
      </dgm:t>
    </dgm:pt>
    <dgm:pt modelId="{A7416A47-BA8C-4C48-A724-5671B39615A6}" type="parTrans" cxnId="{38F78BDE-E602-42EC-8A35-CA119BB41BC8}">
      <dgm:prSet/>
      <dgm:spPr/>
      <dgm:t>
        <a:bodyPr/>
        <a:lstStyle/>
        <a:p>
          <a:endParaRPr lang="en-US"/>
        </a:p>
      </dgm:t>
    </dgm:pt>
    <dgm:pt modelId="{0372C91C-FCA6-432C-81D0-17B064C3A98F}" type="sibTrans" cxnId="{38F78BDE-E602-42EC-8A35-CA119BB41BC8}">
      <dgm:prSet/>
      <dgm:spPr/>
      <dgm:t>
        <a:bodyPr/>
        <a:lstStyle/>
        <a:p>
          <a:endParaRPr lang="en-US"/>
        </a:p>
      </dgm:t>
    </dgm:pt>
    <dgm:pt modelId="{C73DB624-EF09-4F83-ADC4-F4E016088EC0}">
      <dgm:prSet phldr="0"/>
      <dgm:spPr/>
      <dgm:t>
        <a:bodyPr/>
        <a:lstStyle/>
        <a:p>
          <a:pPr rtl="0"/>
          <a:r>
            <a:rPr lang="en-US" b="0">
              <a:latin typeface="Arial"/>
              <a:cs typeface="Arial"/>
            </a:rPr>
            <a:t>Racial Equity Employee Support Lunch Session </a:t>
          </a:r>
          <a:endParaRPr lang="en-US" b="0">
            <a:latin typeface="Arial" panose="020B0604020202020204" pitchFamily="34" charset="0"/>
            <a:cs typeface="Arial" panose="020B0604020202020204" pitchFamily="34" charset="0"/>
          </a:endParaRPr>
        </a:p>
      </dgm:t>
    </dgm:pt>
    <dgm:pt modelId="{7AECB92A-719E-4BCA-81BB-9FCADE7BA37C}" type="parTrans" cxnId="{47F5D95A-7413-40D4-B166-70A925CEF30A}">
      <dgm:prSet/>
      <dgm:spPr/>
      <dgm:t>
        <a:bodyPr/>
        <a:lstStyle/>
        <a:p>
          <a:endParaRPr lang="en-US"/>
        </a:p>
      </dgm:t>
    </dgm:pt>
    <dgm:pt modelId="{F0F59A18-B813-4628-A23E-7A8318F68F0F}" type="sibTrans" cxnId="{47F5D95A-7413-40D4-B166-70A925CEF30A}">
      <dgm:prSet/>
      <dgm:spPr/>
      <dgm:t>
        <a:bodyPr/>
        <a:lstStyle/>
        <a:p>
          <a:endParaRPr lang="en-US"/>
        </a:p>
      </dgm:t>
    </dgm:pt>
    <dgm:pt modelId="{72594B00-D027-4ECD-9894-50E074AB6C3B}">
      <dgm:prSet phldrT="[Text]" phldr="0"/>
      <dgm:spPr/>
      <dgm:t>
        <a:bodyPr/>
        <a:lstStyle/>
        <a:p>
          <a:pPr rtl="0"/>
          <a:r>
            <a:rPr lang="en-US" b="0">
              <a:latin typeface="Arial"/>
              <a:cs typeface="Arial"/>
            </a:rPr>
            <a:t>May 2022</a:t>
          </a:r>
        </a:p>
      </dgm:t>
    </dgm:pt>
    <dgm:pt modelId="{F5652632-F2EA-4F0D-B240-C62E464A390B}" type="parTrans" cxnId="{04548738-A562-438C-840C-7E5C052A359D}">
      <dgm:prSet/>
      <dgm:spPr/>
      <dgm:t>
        <a:bodyPr/>
        <a:lstStyle/>
        <a:p>
          <a:endParaRPr lang="en-US"/>
        </a:p>
      </dgm:t>
    </dgm:pt>
    <dgm:pt modelId="{987D2636-4620-4B4D-8625-73D8A053A07E}" type="sibTrans" cxnId="{04548738-A562-438C-840C-7E5C052A359D}">
      <dgm:prSet/>
      <dgm:spPr/>
      <dgm:t>
        <a:bodyPr/>
        <a:lstStyle/>
        <a:p>
          <a:endParaRPr lang="en-US"/>
        </a:p>
      </dgm:t>
    </dgm:pt>
    <dgm:pt modelId="{E8835A6B-02D7-4A51-86AB-2D71121E4313}">
      <dgm:prSet/>
      <dgm:spPr/>
      <dgm:t>
        <a:bodyPr/>
        <a:lstStyle/>
        <a:p>
          <a:r>
            <a:rPr lang="en-US" b="0">
              <a:latin typeface="Arial"/>
              <a:cs typeface="Arial"/>
            </a:rPr>
            <a:t>Visioning Workshop	</a:t>
          </a:r>
          <a:endParaRPr lang="en-US">
            <a:latin typeface="Arial"/>
            <a:cs typeface="Arial"/>
          </a:endParaRPr>
        </a:p>
      </dgm:t>
    </dgm:pt>
    <dgm:pt modelId="{933933DB-F1F5-442A-A17E-63B9583E9634}" type="parTrans" cxnId="{AC92F9C3-5B47-4824-AD68-A80C20DAECEB}">
      <dgm:prSet/>
      <dgm:spPr/>
      <dgm:t>
        <a:bodyPr/>
        <a:lstStyle/>
        <a:p>
          <a:endParaRPr lang="en-US"/>
        </a:p>
      </dgm:t>
    </dgm:pt>
    <dgm:pt modelId="{889163E4-F147-4116-AB46-457D747517BD}" type="sibTrans" cxnId="{AC92F9C3-5B47-4824-AD68-A80C20DAECEB}">
      <dgm:prSet/>
      <dgm:spPr/>
      <dgm:t>
        <a:bodyPr/>
        <a:lstStyle/>
        <a:p>
          <a:endParaRPr lang="en-US"/>
        </a:p>
      </dgm:t>
    </dgm:pt>
    <dgm:pt modelId="{EED32E30-AA11-44C8-A16F-1772B79CB4BF}">
      <dgm:prSet/>
      <dgm:spPr/>
      <dgm:t>
        <a:bodyPr/>
        <a:lstStyle/>
        <a:p>
          <a:pPr rtl="0"/>
          <a:r>
            <a:rPr lang="en-US" b="0">
              <a:latin typeface="Arial"/>
              <a:cs typeface="Arial"/>
            </a:rPr>
            <a:t>Strategizing Workshop </a:t>
          </a:r>
          <a:endParaRPr lang="en-US" b="0">
            <a:latin typeface="Arial" panose="020B0604020202020204" pitchFamily="34" charset="0"/>
            <a:cs typeface="Arial" panose="020B0604020202020204" pitchFamily="34" charset="0"/>
          </a:endParaRPr>
        </a:p>
      </dgm:t>
    </dgm:pt>
    <dgm:pt modelId="{7A093380-2729-4B0D-BC34-013D987A5D95}" type="parTrans" cxnId="{33FE96E5-7381-4DC8-8F3F-D03CAC868B68}">
      <dgm:prSet/>
      <dgm:spPr/>
      <dgm:t>
        <a:bodyPr/>
        <a:lstStyle/>
        <a:p>
          <a:endParaRPr lang="en-US"/>
        </a:p>
      </dgm:t>
    </dgm:pt>
    <dgm:pt modelId="{C1E05A1C-3292-4D2A-A066-86E925726E26}" type="sibTrans" cxnId="{33FE96E5-7381-4DC8-8F3F-D03CAC868B68}">
      <dgm:prSet/>
      <dgm:spPr/>
      <dgm:t>
        <a:bodyPr/>
        <a:lstStyle/>
        <a:p>
          <a:endParaRPr lang="en-US"/>
        </a:p>
      </dgm:t>
    </dgm:pt>
    <dgm:pt modelId="{B5ACB2F0-99DF-4B5C-AF7C-CCF63C11DD27}">
      <dgm:prSet/>
      <dgm:spPr/>
      <dgm:t>
        <a:bodyPr/>
        <a:lstStyle/>
        <a:p>
          <a:pPr rtl="0"/>
          <a:r>
            <a:rPr lang="en-US" b="0">
              <a:latin typeface="Arial"/>
              <a:cs typeface="Arial"/>
            </a:rPr>
            <a:t>Action Planning Workshops </a:t>
          </a:r>
          <a:endParaRPr lang="en-US" b="0">
            <a:latin typeface="Arial" panose="020B0604020202020204" pitchFamily="34" charset="0"/>
            <a:cs typeface="Arial" panose="020B0604020202020204" pitchFamily="34" charset="0"/>
          </a:endParaRPr>
        </a:p>
      </dgm:t>
    </dgm:pt>
    <dgm:pt modelId="{F6DCDE1F-8C3C-40B4-8AB4-9662FC4F22CF}" type="parTrans" cxnId="{9293597C-AB64-41C5-BC54-347DFC40111D}">
      <dgm:prSet/>
      <dgm:spPr/>
      <dgm:t>
        <a:bodyPr/>
        <a:lstStyle/>
        <a:p>
          <a:endParaRPr lang="en-US"/>
        </a:p>
      </dgm:t>
    </dgm:pt>
    <dgm:pt modelId="{707330EE-9BFA-455B-861E-66359EDCBE68}" type="sibTrans" cxnId="{9293597C-AB64-41C5-BC54-347DFC40111D}">
      <dgm:prSet/>
      <dgm:spPr/>
      <dgm:t>
        <a:bodyPr/>
        <a:lstStyle/>
        <a:p>
          <a:endParaRPr lang="en-US"/>
        </a:p>
      </dgm:t>
    </dgm:pt>
    <dgm:pt modelId="{0E10BADB-BBF8-40B5-9BF8-2DA876DF3A7E}">
      <dgm:prSet/>
      <dgm:spPr/>
      <dgm:t>
        <a:bodyPr/>
        <a:lstStyle/>
        <a:p>
          <a:r>
            <a:rPr lang="en-US" b="0">
              <a:latin typeface="Arial"/>
              <a:cs typeface="Arial"/>
            </a:rPr>
            <a:t>Racial Equity Employee Support Lunch Session</a:t>
          </a:r>
        </a:p>
      </dgm:t>
    </dgm:pt>
    <dgm:pt modelId="{1EF1B384-E3BD-4DEE-BD3D-3A7DB4747AA2}" type="parTrans" cxnId="{A557F28F-432A-4D5C-8F70-159C7BDDD66E}">
      <dgm:prSet/>
      <dgm:spPr/>
      <dgm:t>
        <a:bodyPr/>
        <a:lstStyle/>
        <a:p>
          <a:endParaRPr lang="en-US"/>
        </a:p>
      </dgm:t>
    </dgm:pt>
    <dgm:pt modelId="{9664156E-1109-4A5B-8BF5-3F9760CE5990}" type="sibTrans" cxnId="{A557F28F-432A-4D5C-8F70-159C7BDDD66E}">
      <dgm:prSet/>
      <dgm:spPr/>
      <dgm:t>
        <a:bodyPr/>
        <a:lstStyle/>
        <a:p>
          <a:endParaRPr lang="en-US"/>
        </a:p>
      </dgm:t>
    </dgm:pt>
    <dgm:pt modelId="{DA62B801-972E-4C0F-8E7A-0FB3F100055D}">
      <dgm:prSet/>
      <dgm:spPr/>
      <dgm:t>
        <a:bodyPr/>
        <a:lstStyle/>
        <a:p>
          <a:pPr rtl="0"/>
          <a:r>
            <a:rPr lang="en-US" b="0">
              <a:latin typeface="Arial"/>
              <a:cs typeface="Arial"/>
            </a:rPr>
            <a:t>Emails Sent to </a:t>
          </a:r>
          <a:r>
            <a:rPr lang="en-US" b="0">
              <a:latin typeface="Arial"/>
              <a:cs typeface="Arial"/>
              <a:hlinkClick xmlns:r="http://schemas.openxmlformats.org/officeDocument/2006/relationships" r:id="rId1"/>
            </a:rPr>
            <a:t>racialequity@waterboards.ca.gov</a:t>
          </a:r>
          <a:r>
            <a:rPr lang="en-US" b="0">
              <a:latin typeface="Arial"/>
              <a:cs typeface="Arial"/>
            </a:rPr>
            <a:t> (ongoing)</a:t>
          </a:r>
          <a:endParaRPr lang="en-US">
            <a:latin typeface="Arial"/>
            <a:cs typeface="Arial"/>
          </a:endParaRPr>
        </a:p>
      </dgm:t>
    </dgm:pt>
    <dgm:pt modelId="{A53365B3-B66D-4010-855C-799C5C5ED882}" type="parTrans" cxnId="{EDBE0577-6874-499E-B1DB-1E5D5032E7A2}">
      <dgm:prSet/>
      <dgm:spPr/>
      <dgm:t>
        <a:bodyPr/>
        <a:lstStyle/>
        <a:p>
          <a:endParaRPr lang="en-US"/>
        </a:p>
      </dgm:t>
    </dgm:pt>
    <dgm:pt modelId="{842052A2-9169-4D2D-8DCC-680965D8E8C1}" type="sibTrans" cxnId="{EDBE0577-6874-499E-B1DB-1E5D5032E7A2}">
      <dgm:prSet/>
      <dgm:spPr/>
      <dgm:t>
        <a:bodyPr/>
        <a:lstStyle/>
        <a:p>
          <a:endParaRPr lang="en-US"/>
        </a:p>
      </dgm:t>
    </dgm:pt>
    <dgm:pt modelId="{BE7809B1-50B1-4E55-9EE8-07D8357BBB43}">
      <dgm:prSet/>
      <dgm:spPr/>
      <dgm:t>
        <a:bodyPr/>
        <a:lstStyle/>
        <a:p>
          <a:pPr rtl="0"/>
          <a:r>
            <a:rPr lang="en-US" b="0">
              <a:latin typeface="Arial"/>
              <a:cs typeface="Arial"/>
            </a:rPr>
            <a:t>1:1 meetings with community partners </a:t>
          </a:r>
          <a:endParaRPr lang="en-US" b="0">
            <a:latin typeface="Arial" panose="020B0604020202020204" pitchFamily="34" charset="0"/>
            <a:cs typeface="Arial" panose="020B0604020202020204" pitchFamily="34" charset="0"/>
          </a:endParaRPr>
        </a:p>
      </dgm:t>
    </dgm:pt>
    <dgm:pt modelId="{CBB0B46A-1D06-4948-BCC7-78D6E3777781}" type="parTrans" cxnId="{08A46E11-F51F-4B16-81A5-9B0CF0028B33}">
      <dgm:prSet/>
      <dgm:spPr/>
      <dgm:t>
        <a:bodyPr/>
        <a:lstStyle/>
        <a:p>
          <a:endParaRPr lang="en-US"/>
        </a:p>
      </dgm:t>
    </dgm:pt>
    <dgm:pt modelId="{4D25A1B4-D7E0-47F0-B405-DDDE560E11B1}" type="sibTrans" cxnId="{08A46E11-F51F-4B16-81A5-9B0CF0028B33}">
      <dgm:prSet/>
      <dgm:spPr/>
      <dgm:t>
        <a:bodyPr/>
        <a:lstStyle/>
        <a:p>
          <a:endParaRPr lang="en-US"/>
        </a:p>
      </dgm:t>
    </dgm:pt>
    <dgm:pt modelId="{6B094A83-F857-47F3-9630-4126CED8795C}" type="pres">
      <dgm:prSet presAssocID="{57E8F538-6D5E-4AB6-8B47-CC89078B94C3}" presName="linear" presStyleCnt="0">
        <dgm:presLayoutVars>
          <dgm:dir/>
          <dgm:animLvl val="lvl"/>
          <dgm:resizeHandles val="exact"/>
        </dgm:presLayoutVars>
      </dgm:prSet>
      <dgm:spPr/>
    </dgm:pt>
    <dgm:pt modelId="{643C54B9-9555-465D-AFBA-8E78024A85B0}" type="pres">
      <dgm:prSet presAssocID="{D6369274-3857-4D9E-A7FB-27370F644C2C}" presName="parentLin" presStyleCnt="0"/>
      <dgm:spPr/>
    </dgm:pt>
    <dgm:pt modelId="{E95AC9EB-890C-4470-BC68-91B57185DE22}" type="pres">
      <dgm:prSet presAssocID="{D6369274-3857-4D9E-A7FB-27370F644C2C}" presName="parentLeftMargin" presStyleLbl="node1" presStyleIdx="0" presStyleCnt="3"/>
      <dgm:spPr/>
    </dgm:pt>
    <dgm:pt modelId="{6E3FE867-F7C1-4E4E-8D79-B6437250C9C0}" type="pres">
      <dgm:prSet presAssocID="{D6369274-3857-4D9E-A7FB-27370F644C2C}" presName="parentText" presStyleLbl="node1" presStyleIdx="0" presStyleCnt="3">
        <dgm:presLayoutVars>
          <dgm:chMax val="0"/>
          <dgm:bulletEnabled val="1"/>
        </dgm:presLayoutVars>
      </dgm:prSet>
      <dgm:spPr/>
    </dgm:pt>
    <dgm:pt modelId="{D638131F-C524-4861-877F-BD15C0A316A0}" type="pres">
      <dgm:prSet presAssocID="{D6369274-3857-4D9E-A7FB-27370F644C2C}" presName="negativeSpace" presStyleCnt="0"/>
      <dgm:spPr/>
    </dgm:pt>
    <dgm:pt modelId="{B57AAA1C-B80D-4CA4-AC6F-5AD0F0C3FA4D}" type="pres">
      <dgm:prSet presAssocID="{D6369274-3857-4D9E-A7FB-27370F644C2C}" presName="childText" presStyleLbl="conFgAcc1" presStyleIdx="0" presStyleCnt="3">
        <dgm:presLayoutVars>
          <dgm:bulletEnabled val="1"/>
        </dgm:presLayoutVars>
      </dgm:prSet>
      <dgm:spPr/>
    </dgm:pt>
    <dgm:pt modelId="{04346BD0-C939-4148-A9CF-CF8E91899FC1}" type="pres">
      <dgm:prSet presAssocID="{F4703041-5BBA-4E08-949C-88F3FCC3BDC2}" presName="spaceBetweenRectangles" presStyleCnt="0"/>
      <dgm:spPr/>
    </dgm:pt>
    <dgm:pt modelId="{5037222B-58C7-4008-AA9C-B177D297A366}" type="pres">
      <dgm:prSet presAssocID="{72594B00-D027-4ECD-9894-50E074AB6C3B}" presName="parentLin" presStyleCnt="0"/>
      <dgm:spPr/>
    </dgm:pt>
    <dgm:pt modelId="{069D1F9A-C1AB-4736-A6D2-B03CB2FFB4EE}" type="pres">
      <dgm:prSet presAssocID="{72594B00-D027-4ECD-9894-50E074AB6C3B}" presName="parentLeftMargin" presStyleLbl="node1" presStyleIdx="0" presStyleCnt="3"/>
      <dgm:spPr/>
    </dgm:pt>
    <dgm:pt modelId="{7ED8B387-D376-4A39-9061-BE6365985364}" type="pres">
      <dgm:prSet presAssocID="{72594B00-D027-4ECD-9894-50E074AB6C3B}" presName="parentText" presStyleLbl="node1" presStyleIdx="1" presStyleCnt="3">
        <dgm:presLayoutVars>
          <dgm:chMax val="0"/>
          <dgm:bulletEnabled val="1"/>
        </dgm:presLayoutVars>
      </dgm:prSet>
      <dgm:spPr/>
    </dgm:pt>
    <dgm:pt modelId="{5D9059BD-D87A-44C9-81AB-1E55A095B3CF}" type="pres">
      <dgm:prSet presAssocID="{72594B00-D027-4ECD-9894-50E074AB6C3B}" presName="negativeSpace" presStyleCnt="0"/>
      <dgm:spPr/>
    </dgm:pt>
    <dgm:pt modelId="{081C59BA-FD14-47E5-AE54-BCBB78B2F424}" type="pres">
      <dgm:prSet presAssocID="{72594B00-D027-4ECD-9894-50E074AB6C3B}" presName="childText" presStyleLbl="conFgAcc1" presStyleIdx="1" presStyleCnt="3">
        <dgm:presLayoutVars>
          <dgm:bulletEnabled val="1"/>
        </dgm:presLayoutVars>
      </dgm:prSet>
      <dgm:spPr/>
    </dgm:pt>
    <dgm:pt modelId="{F1FEE6B5-56B8-4B28-9DAD-6A29FFC426B6}" type="pres">
      <dgm:prSet presAssocID="{987D2636-4620-4B4D-8625-73D8A053A07E}" presName="spaceBetweenRectangles" presStyleCnt="0"/>
      <dgm:spPr/>
    </dgm:pt>
    <dgm:pt modelId="{7ACC54CB-61EE-480F-9D75-F0ABE164F525}" type="pres">
      <dgm:prSet presAssocID="{37E1B655-DBB6-4496-9F4C-E0AE89DC404F}" presName="parentLin" presStyleCnt="0"/>
      <dgm:spPr/>
    </dgm:pt>
    <dgm:pt modelId="{9156799B-10F1-4CE1-9246-A94648EC9B30}" type="pres">
      <dgm:prSet presAssocID="{37E1B655-DBB6-4496-9F4C-E0AE89DC404F}" presName="parentLeftMargin" presStyleLbl="node1" presStyleIdx="1" presStyleCnt="3"/>
      <dgm:spPr/>
    </dgm:pt>
    <dgm:pt modelId="{27AA9C70-9415-4FCD-898E-5E61914B42DD}" type="pres">
      <dgm:prSet presAssocID="{37E1B655-DBB6-4496-9F4C-E0AE89DC404F}" presName="parentText" presStyleLbl="node1" presStyleIdx="2" presStyleCnt="3">
        <dgm:presLayoutVars>
          <dgm:chMax val="0"/>
          <dgm:bulletEnabled val="1"/>
        </dgm:presLayoutVars>
      </dgm:prSet>
      <dgm:spPr/>
    </dgm:pt>
    <dgm:pt modelId="{8C5A2C41-7BD4-4C7C-A7CF-03E40C2BFB78}" type="pres">
      <dgm:prSet presAssocID="{37E1B655-DBB6-4496-9F4C-E0AE89DC404F}" presName="negativeSpace" presStyleCnt="0"/>
      <dgm:spPr/>
    </dgm:pt>
    <dgm:pt modelId="{2FE55E9A-A871-4688-B30C-BD1EEA7508FF}" type="pres">
      <dgm:prSet presAssocID="{37E1B655-DBB6-4496-9F4C-E0AE89DC404F}" presName="childText" presStyleLbl="conFgAcc1" presStyleIdx="2" presStyleCnt="3">
        <dgm:presLayoutVars>
          <dgm:bulletEnabled val="1"/>
        </dgm:presLayoutVars>
      </dgm:prSet>
      <dgm:spPr/>
    </dgm:pt>
  </dgm:ptLst>
  <dgm:cxnLst>
    <dgm:cxn modelId="{08A46E11-F51F-4B16-81A5-9B0CF0028B33}" srcId="{72594B00-D027-4ECD-9894-50E074AB6C3B}" destId="{BE7809B1-50B1-4E55-9EE8-07D8357BBB43}" srcOrd="4" destOrd="0" parTransId="{CBB0B46A-1D06-4948-BCC7-78D6E3777781}" sibTransId="{4D25A1B4-D7E0-47F0-B405-DDDE560E11B1}"/>
    <dgm:cxn modelId="{862C8F12-FB62-4F27-9A87-F3630742E487}" type="presOf" srcId="{72594B00-D027-4ECD-9894-50E074AB6C3B}" destId="{069D1F9A-C1AB-4736-A6D2-B03CB2FFB4EE}" srcOrd="0" destOrd="0" presId="urn:microsoft.com/office/officeart/2005/8/layout/list1"/>
    <dgm:cxn modelId="{F430A213-5621-4926-9D65-285B5DA66EB7}" type="presOf" srcId="{E8835A6B-02D7-4A51-86AB-2D71121E4313}" destId="{081C59BA-FD14-47E5-AE54-BCBB78B2F424}" srcOrd="0" destOrd="0" presId="urn:microsoft.com/office/officeart/2005/8/layout/list1"/>
    <dgm:cxn modelId="{06D47422-AC07-436D-87EB-0D44A68D2EC9}" type="presOf" srcId="{37E1B655-DBB6-4496-9F4C-E0AE89DC404F}" destId="{9156799B-10F1-4CE1-9246-A94648EC9B30}" srcOrd="0" destOrd="0" presId="urn:microsoft.com/office/officeart/2005/8/layout/list1"/>
    <dgm:cxn modelId="{271F622B-3A94-46AE-AA3A-5A5104D034D3}" type="presOf" srcId="{C73DB624-EF09-4F83-ADC4-F4E016088EC0}" destId="{2FE55E9A-A871-4688-B30C-BD1EEA7508FF}" srcOrd="0" destOrd="0" presId="urn:microsoft.com/office/officeart/2005/8/layout/list1"/>
    <dgm:cxn modelId="{13455C35-4A89-4345-9F14-BD48CC47DCAD}" type="presOf" srcId="{DA62B801-972E-4C0F-8E7A-0FB3F100055D}" destId="{B57AAA1C-B80D-4CA4-AC6F-5AD0F0C3FA4D}" srcOrd="0" destOrd="1" presId="urn:microsoft.com/office/officeart/2005/8/layout/list1"/>
    <dgm:cxn modelId="{4555B237-49D3-4E0F-8DF1-A2CD0B3D2F9A}" type="presOf" srcId="{72594B00-D027-4ECD-9894-50E074AB6C3B}" destId="{7ED8B387-D376-4A39-9061-BE6365985364}" srcOrd="1" destOrd="0" presId="urn:microsoft.com/office/officeart/2005/8/layout/list1"/>
    <dgm:cxn modelId="{04548738-A562-438C-840C-7E5C052A359D}" srcId="{57E8F538-6D5E-4AB6-8B47-CC89078B94C3}" destId="{72594B00-D027-4ECD-9894-50E074AB6C3B}" srcOrd="1" destOrd="0" parTransId="{F5652632-F2EA-4F0D-B240-C62E464A390B}" sibTransId="{987D2636-4620-4B4D-8625-73D8A053A07E}"/>
    <dgm:cxn modelId="{B932473B-35E5-4C78-BEFF-A9036F9D9DF6}" srcId="{57E8F538-6D5E-4AB6-8B47-CC89078B94C3}" destId="{D6369274-3857-4D9E-A7FB-27370F644C2C}" srcOrd="0" destOrd="0" parTransId="{BC3C3D14-9F0A-4E6D-8501-26E63459A4ED}" sibTransId="{F4703041-5BBA-4E08-949C-88F3FCC3BDC2}"/>
    <dgm:cxn modelId="{A2C5C33E-0729-4352-9E2B-B56A093C0217}" type="presOf" srcId="{D6369274-3857-4D9E-A7FB-27370F644C2C}" destId="{6E3FE867-F7C1-4E4E-8D79-B6437250C9C0}" srcOrd="1" destOrd="0" presId="urn:microsoft.com/office/officeart/2005/8/layout/list1"/>
    <dgm:cxn modelId="{B7B19462-A7B8-4E7B-B331-DA8E789E9775}" type="presOf" srcId="{BE7809B1-50B1-4E55-9EE8-07D8357BBB43}" destId="{081C59BA-FD14-47E5-AE54-BCBB78B2F424}" srcOrd="0" destOrd="4" presId="urn:microsoft.com/office/officeart/2005/8/layout/list1"/>
    <dgm:cxn modelId="{EDBE0577-6874-499E-B1DB-1E5D5032E7A2}" srcId="{D6369274-3857-4D9E-A7FB-27370F644C2C}" destId="{DA62B801-972E-4C0F-8E7A-0FB3F100055D}" srcOrd="1" destOrd="0" parTransId="{A53365B3-B66D-4010-855C-799C5C5ED882}" sibTransId="{842052A2-9169-4D2D-8DCC-680965D8E8C1}"/>
    <dgm:cxn modelId="{47F5D95A-7413-40D4-B166-70A925CEF30A}" srcId="{37E1B655-DBB6-4496-9F4C-E0AE89DC404F}" destId="{C73DB624-EF09-4F83-ADC4-F4E016088EC0}" srcOrd="0" destOrd="0" parTransId="{7AECB92A-719E-4BCA-81BB-9FCADE7BA37C}" sibTransId="{F0F59A18-B813-4628-A23E-7A8318F68F0F}"/>
    <dgm:cxn modelId="{9293597C-AB64-41C5-BC54-347DFC40111D}" srcId="{72594B00-D027-4ECD-9894-50E074AB6C3B}" destId="{B5ACB2F0-99DF-4B5C-AF7C-CCF63C11DD27}" srcOrd="2" destOrd="0" parTransId="{F6DCDE1F-8C3C-40B4-8AB4-9662FC4F22CF}" sibTransId="{707330EE-9BFA-455B-861E-66359EDCBE68}"/>
    <dgm:cxn modelId="{3F73E37E-D076-4A9D-A212-81D527C22A8F}" type="presOf" srcId="{D6369274-3857-4D9E-A7FB-27370F644C2C}" destId="{E95AC9EB-890C-4470-BC68-91B57185DE22}" srcOrd="0" destOrd="0" presId="urn:microsoft.com/office/officeart/2005/8/layout/list1"/>
    <dgm:cxn modelId="{A557F28F-432A-4D5C-8F70-159C7BDDD66E}" srcId="{72594B00-D027-4ECD-9894-50E074AB6C3B}" destId="{0E10BADB-BBF8-40B5-9BF8-2DA876DF3A7E}" srcOrd="3" destOrd="0" parTransId="{1EF1B384-E3BD-4DEE-BD3D-3A7DB4747AA2}" sibTransId="{9664156E-1109-4A5B-8BF5-3F9760CE5990}"/>
    <dgm:cxn modelId="{6278AD93-69F2-49B9-B855-FBCFBED4E9DB}" type="presOf" srcId="{0E10BADB-BBF8-40B5-9BF8-2DA876DF3A7E}" destId="{081C59BA-FD14-47E5-AE54-BCBB78B2F424}" srcOrd="0" destOrd="3" presId="urn:microsoft.com/office/officeart/2005/8/layout/list1"/>
    <dgm:cxn modelId="{13AE7796-06E6-4767-8361-98CC251080B3}" type="presOf" srcId="{B5ACB2F0-99DF-4B5C-AF7C-CCF63C11DD27}" destId="{081C59BA-FD14-47E5-AE54-BCBB78B2F424}" srcOrd="0" destOrd="2" presId="urn:microsoft.com/office/officeart/2005/8/layout/list1"/>
    <dgm:cxn modelId="{625E3497-CF58-43D9-9833-3D26AE09D12C}" type="presOf" srcId="{57E8F538-6D5E-4AB6-8B47-CC89078B94C3}" destId="{6B094A83-F857-47F3-9630-4126CED8795C}" srcOrd="0" destOrd="0" presId="urn:microsoft.com/office/officeart/2005/8/layout/list1"/>
    <dgm:cxn modelId="{73AAF5AB-E595-4280-9D2E-723DCF23042B}" type="presOf" srcId="{EED32E30-AA11-44C8-A16F-1772B79CB4BF}" destId="{081C59BA-FD14-47E5-AE54-BCBB78B2F424}" srcOrd="0" destOrd="1" presId="urn:microsoft.com/office/officeart/2005/8/layout/list1"/>
    <dgm:cxn modelId="{AC92F9C3-5B47-4824-AD68-A80C20DAECEB}" srcId="{72594B00-D027-4ECD-9894-50E074AB6C3B}" destId="{E8835A6B-02D7-4A51-86AB-2D71121E4313}" srcOrd="0" destOrd="0" parTransId="{933933DB-F1F5-442A-A17E-63B9583E9634}" sibTransId="{889163E4-F147-4116-AB46-457D747517BD}"/>
    <dgm:cxn modelId="{38F78BDE-E602-42EC-8A35-CA119BB41BC8}" srcId="{D6369274-3857-4D9E-A7FB-27370F644C2C}" destId="{793857FF-A9F2-4138-918C-BB589CE81CAE}" srcOrd="0" destOrd="0" parTransId="{A7416A47-BA8C-4C48-A724-5671B39615A6}" sibTransId="{0372C91C-FCA6-432C-81D0-17B064C3A98F}"/>
    <dgm:cxn modelId="{33FE96E5-7381-4DC8-8F3F-D03CAC868B68}" srcId="{72594B00-D027-4ECD-9894-50E074AB6C3B}" destId="{EED32E30-AA11-44C8-A16F-1772B79CB4BF}" srcOrd="1" destOrd="0" parTransId="{7A093380-2729-4B0D-BC34-013D987A5D95}" sibTransId="{C1E05A1C-3292-4D2A-A066-86E925726E26}"/>
    <dgm:cxn modelId="{FD271FE6-F153-4072-94C5-6BFE4BFF65C4}" type="presOf" srcId="{793857FF-A9F2-4138-918C-BB589CE81CAE}" destId="{B57AAA1C-B80D-4CA4-AC6F-5AD0F0C3FA4D}" srcOrd="0" destOrd="0" presId="urn:microsoft.com/office/officeart/2005/8/layout/list1"/>
    <dgm:cxn modelId="{1027CEEB-0547-414A-A2CC-9C74B833851A}" type="presOf" srcId="{37E1B655-DBB6-4496-9F4C-E0AE89DC404F}" destId="{27AA9C70-9415-4FCD-898E-5E61914B42DD}" srcOrd="1" destOrd="0" presId="urn:microsoft.com/office/officeart/2005/8/layout/list1"/>
    <dgm:cxn modelId="{60D51DFC-CCDC-498C-8BE4-8BA4E25EFBC8}" srcId="{57E8F538-6D5E-4AB6-8B47-CC89078B94C3}" destId="{37E1B655-DBB6-4496-9F4C-E0AE89DC404F}" srcOrd="2" destOrd="0" parTransId="{B2BBA3AB-AA91-4710-98DB-FE3CFE0B7074}" sibTransId="{E0080990-5385-40AA-A7F9-C28D0AFE2E7E}"/>
    <dgm:cxn modelId="{DEE72CCD-22C2-48BF-BB35-CEE73E5D5334}" type="presParOf" srcId="{6B094A83-F857-47F3-9630-4126CED8795C}" destId="{643C54B9-9555-465D-AFBA-8E78024A85B0}" srcOrd="0" destOrd="0" presId="urn:microsoft.com/office/officeart/2005/8/layout/list1"/>
    <dgm:cxn modelId="{5F94769A-F08A-4B1A-B890-09A79F458C8D}" type="presParOf" srcId="{643C54B9-9555-465D-AFBA-8E78024A85B0}" destId="{E95AC9EB-890C-4470-BC68-91B57185DE22}" srcOrd="0" destOrd="0" presId="urn:microsoft.com/office/officeart/2005/8/layout/list1"/>
    <dgm:cxn modelId="{33CE213D-1907-4CF1-AE9F-CE5156FBF9D6}" type="presParOf" srcId="{643C54B9-9555-465D-AFBA-8E78024A85B0}" destId="{6E3FE867-F7C1-4E4E-8D79-B6437250C9C0}" srcOrd="1" destOrd="0" presId="urn:microsoft.com/office/officeart/2005/8/layout/list1"/>
    <dgm:cxn modelId="{EA90021A-5495-4CF9-AAE8-47B28E706698}" type="presParOf" srcId="{6B094A83-F857-47F3-9630-4126CED8795C}" destId="{D638131F-C524-4861-877F-BD15C0A316A0}" srcOrd="1" destOrd="0" presId="urn:microsoft.com/office/officeart/2005/8/layout/list1"/>
    <dgm:cxn modelId="{58148051-4062-4E3B-94FF-D6E029643441}" type="presParOf" srcId="{6B094A83-F857-47F3-9630-4126CED8795C}" destId="{B57AAA1C-B80D-4CA4-AC6F-5AD0F0C3FA4D}" srcOrd="2" destOrd="0" presId="urn:microsoft.com/office/officeart/2005/8/layout/list1"/>
    <dgm:cxn modelId="{5CAC212E-6F18-4B68-BEB4-370F6F7BDEF7}" type="presParOf" srcId="{6B094A83-F857-47F3-9630-4126CED8795C}" destId="{04346BD0-C939-4148-A9CF-CF8E91899FC1}" srcOrd="3" destOrd="0" presId="urn:microsoft.com/office/officeart/2005/8/layout/list1"/>
    <dgm:cxn modelId="{568299EB-6264-40DC-A8ED-834847FA02F0}" type="presParOf" srcId="{6B094A83-F857-47F3-9630-4126CED8795C}" destId="{5037222B-58C7-4008-AA9C-B177D297A366}" srcOrd="4" destOrd="0" presId="urn:microsoft.com/office/officeart/2005/8/layout/list1"/>
    <dgm:cxn modelId="{51B43C5A-FC53-4B47-8EEE-A9EC6277EC4F}" type="presParOf" srcId="{5037222B-58C7-4008-AA9C-B177D297A366}" destId="{069D1F9A-C1AB-4736-A6D2-B03CB2FFB4EE}" srcOrd="0" destOrd="0" presId="urn:microsoft.com/office/officeart/2005/8/layout/list1"/>
    <dgm:cxn modelId="{BD5DCD07-7C92-4D49-9C8A-01993C60F18C}" type="presParOf" srcId="{5037222B-58C7-4008-AA9C-B177D297A366}" destId="{7ED8B387-D376-4A39-9061-BE6365985364}" srcOrd="1" destOrd="0" presId="urn:microsoft.com/office/officeart/2005/8/layout/list1"/>
    <dgm:cxn modelId="{F2B1A9C5-5387-415D-A336-B662A95C046A}" type="presParOf" srcId="{6B094A83-F857-47F3-9630-4126CED8795C}" destId="{5D9059BD-D87A-44C9-81AB-1E55A095B3CF}" srcOrd="5" destOrd="0" presId="urn:microsoft.com/office/officeart/2005/8/layout/list1"/>
    <dgm:cxn modelId="{07DF7F31-FEF5-4301-8EF3-B2B93C0BC69F}" type="presParOf" srcId="{6B094A83-F857-47F3-9630-4126CED8795C}" destId="{081C59BA-FD14-47E5-AE54-BCBB78B2F424}" srcOrd="6" destOrd="0" presId="urn:microsoft.com/office/officeart/2005/8/layout/list1"/>
    <dgm:cxn modelId="{2A850124-8623-4939-AD8B-5EC849340DDB}" type="presParOf" srcId="{6B094A83-F857-47F3-9630-4126CED8795C}" destId="{F1FEE6B5-56B8-4B28-9DAD-6A29FFC426B6}" srcOrd="7" destOrd="0" presId="urn:microsoft.com/office/officeart/2005/8/layout/list1"/>
    <dgm:cxn modelId="{A4841F4F-65BB-4BAB-BB31-3AAD912E0666}" type="presParOf" srcId="{6B094A83-F857-47F3-9630-4126CED8795C}" destId="{7ACC54CB-61EE-480F-9D75-F0ABE164F525}" srcOrd="8" destOrd="0" presId="urn:microsoft.com/office/officeart/2005/8/layout/list1"/>
    <dgm:cxn modelId="{C02B2F50-72AC-41B7-906A-9A674ECF6BDC}" type="presParOf" srcId="{7ACC54CB-61EE-480F-9D75-F0ABE164F525}" destId="{9156799B-10F1-4CE1-9246-A94648EC9B30}" srcOrd="0" destOrd="0" presId="urn:microsoft.com/office/officeart/2005/8/layout/list1"/>
    <dgm:cxn modelId="{52D40CE7-608F-40C4-A457-909CB799D8F8}" type="presParOf" srcId="{7ACC54CB-61EE-480F-9D75-F0ABE164F525}" destId="{27AA9C70-9415-4FCD-898E-5E61914B42DD}" srcOrd="1" destOrd="0" presId="urn:microsoft.com/office/officeart/2005/8/layout/list1"/>
    <dgm:cxn modelId="{CE954B00-D28E-4589-AD0E-1F184511D554}" type="presParOf" srcId="{6B094A83-F857-47F3-9630-4126CED8795C}" destId="{8C5A2C41-7BD4-4C7C-A7CF-03E40C2BFB78}" srcOrd="9" destOrd="0" presId="urn:microsoft.com/office/officeart/2005/8/layout/list1"/>
    <dgm:cxn modelId="{2ABBB0A3-D094-4338-AF25-FDB1F505451E}" type="presParOf" srcId="{6B094A83-F857-47F3-9630-4126CED8795C}" destId="{2FE55E9A-A871-4688-B30C-BD1EEA7508F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E8F538-6D5E-4AB6-8B47-CC89078B94C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37E1B655-DBB6-4496-9F4C-E0AE89DC404F}">
      <dgm:prSet phldrT="[Text]" phldr="0"/>
      <dgm:spPr/>
      <dgm:t>
        <a:bodyPr/>
        <a:lstStyle/>
        <a:p>
          <a:pPr rtl="0"/>
          <a:r>
            <a:rPr lang="en-US" b="0">
              <a:latin typeface="Arial"/>
              <a:cs typeface="Arial"/>
            </a:rPr>
            <a:t>July 2022</a:t>
          </a:r>
        </a:p>
      </dgm:t>
    </dgm:pt>
    <dgm:pt modelId="{B2BBA3AB-AA91-4710-98DB-FE3CFE0B7074}" type="parTrans" cxnId="{60D51DFC-CCDC-498C-8BE4-8BA4E25EFBC8}">
      <dgm:prSet/>
      <dgm:spPr/>
      <dgm:t>
        <a:bodyPr/>
        <a:lstStyle/>
        <a:p>
          <a:endParaRPr lang="en-US"/>
        </a:p>
      </dgm:t>
    </dgm:pt>
    <dgm:pt modelId="{E0080990-5385-40AA-A7F9-C28D0AFE2E7E}" type="sibTrans" cxnId="{60D51DFC-CCDC-498C-8BE4-8BA4E25EFBC8}">
      <dgm:prSet/>
      <dgm:spPr/>
      <dgm:t>
        <a:bodyPr/>
        <a:lstStyle/>
        <a:p>
          <a:endParaRPr lang="en-US"/>
        </a:p>
      </dgm:t>
    </dgm:pt>
    <dgm:pt modelId="{C6BE163E-127C-45E0-93CA-96C775440549}">
      <dgm:prSet phldrT="[Text]" phldr="0"/>
      <dgm:spPr/>
      <dgm:t>
        <a:bodyPr/>
        <a:lstStyle/>
        <a:p>
          <a:pPr rtl="0"/>
          <a:r>
            <a:rPr lang="en-US" b="0">
              <a:latin typeface="Arial"/>
              <a:cs typeface="Arial"/>
            </a:rPr>
            <a:t>August 2022</a:t>
          </a:r>
        </a:p>
      </dgm:t>
    </dgm:pt>
    <dgm:pt modelId="{0F58B346-B56B-4445-8666-50611BBAEBB1}" type="parTrans" cxnId="{C55FEF5F-0CEB-4D91-9549-B6E53C48AF11}">
      <dgm:prSet/>
      <dgm:spPr/>
      <dgm:t>
        <a:bodyPr/>
        <a:lstStyle/>
        <a:p>
          <a:endParaRPr lang="en-US"/>
        </a:p>
      </dgm:t>
    </dgm:pt>
    <dgm:pt modelId="{56FEC16F-819F-4446-BDC9-3AD7FD89F1BA}" type="sibTrans" cxnId="{C55FEF5F-0CEB-4D91-9549-B6E53C48AF11}">
      <dgm:prSet/>
      <dgm:spPr/>
      <dgm:t>
        <a:bodyPr/>
        <a:lstStyle/>
        <a:p>
          <a:endParaRPr lang="en-US"/>
        </a:p>
      </dgm:t>
    </dgm:pt>
    <dgm:pt modelId="{C73DB624-EF09-4F83-ADC4-F4E016088EC0}">
      <dgm:prSet phldr="0"/>
      <dgm:spPr/>
      <dgm:t>
        <a:bodyPr/>
        <a:lstStyle/>
        <a:p>
          <a:pPr rtl="0"/>
          <a:r>
            <a:rPr lang="en-US" b="0">
              <a:latin typeface="Arial"/>
              <a:cs typeface="Arial"/>
            </a:rPr>
            <a:t>Public workshops</a:t>
          </a:r>
        </a:p>
      </dgm:t>
    </dgm:pt>
    <dgm:pt modelId="{7AECB92A-719E-4BCA-81BB-9FCADE7BA37C}" type="parTrans" cxnId="{47F5D95A-7413-40D4-B166-70A925CEF30A}">
      <dgm:prSet/>
      <dgm:spPr/>
      <dgm:t>
        <a:bodyPr/>
        <a:lstStyle/>
        <a:p>
          <a:endParaRPr lang="en-US"/>
        </a:p>
      </dgm:t>
    </dgm:pt>
    <dgm:pt modelId="{F0F59A18-B813-4628-A23E-7A8318F68F0F}" type="sibTrans" cxnId="{47F5D95A-7413-40D4-B166-70A925CEF30A}">
      <dgm:prSet/>
      <dgm:spPr/>
      <dgm:t>
        <a:bodyPr/>
        <a:lstStyle/>
        <a:p>
          <a:endParaRPr lang="en-US"/>
        </a:p>
      </dgm:t>
    </dgm:pt>
    <dgm:pt modelId="{00D63C92-A34B-43A7-8B83-46C48B05C26F}">
      <dgm:prSet phldr="0"/>
      <dgm:spPr/>
      <dgm:t>
        <a:bodyPr/>
        <a:lstStyle/>
        <a:p>
          <a:pPr rtl="0"/>
          <a:r>
            <a:rPr lang="en-US" b="0">
              <a:latin typeface="Arial"/>
              <a:cs typeface="Arial"/>
            </a:rPr>
            <a:t>Executive management review</a:t>
          </a:r>
        </a:p>
      </dgm:t>
    </dgm:pt>
    <dgm:pt modelId="{58B3BD52-6749-46AD-97E6-913F36122237}" type="parTrans" cxnId="{25429FA8-4EA9-4C9B-AB77-D6F97F5B19DA}">
      <dgm:prSet/>
      <dgm:spPr/>
      <dgm:t>
        <a:bodyPr/>
        <a:lstStyle/>
        <a:p>
          <a:endParaRPr lang="en-US"/>
        </a:p>
      </dgm:t>
    </dgm:pt>
    <dgm:pt modelId="{47F06909-226A-478E-823B-4A4C429917B4}" type="sibTrans" cxnId="{25429FA8-4EA9-4C9B-AB77-D6F97F5B19DA}">
      <dgm:prSet/>
      <dgm:spPr/>
      <dgm:t>
        <a:bodyPr/>
        <a:lstStyle/>
        <a:p>
          <a:endParaRPr lang="en-US"/>
        </a:p>
      </dgm:t>
    </dgm:pt>
    <dgm:pt modelId="{518C3211-1A45-4300-8457-3801518F3134}">
      <dgm:prSet phldr="0"/>
      <dgm:spPr/>
      <dgm:t>
        <a:bodyPr/>
        <a:lstStyle/>
        <a:p>
          <a:pPr rtl="0"/>
          <a:r>
            <a:rPr lang="en-US" b="0">
              <a:latin typeface="Arial"/>
              <a:cs typeface="Arial"/>
            </a:rPr>
            <a:t>Board workshop on 10/19/2022</a:t>
          </a:r>
        </a:p>
      </dgm:t>
    </dgm:pt>
    <dgm:pt modelId="{7EC7ADAA-3DE9-4341-BA2C-6458BF457A31}" type="parTrans" cxnId="{CC1CDB11-E38D-4C24-A448-720125A10265}">
      <dgm:prSet/>
      <dgm:spPr/>
      <dgm:t>
        <a:bodyPr/>
        <a:lstStyle/>
        <a:p>
          <a:endParaRPr lang="en-US"/>
        </a:p>
      </dgm:t>
    </dgm:pt>
    <dgm:pt modelId="{AD6C8987-7B3E-4A89-89F7-3B2755F1A8CA}" type="sibTrans" cxnId="{CC1CDB11-E38D-4C24-A448-720125A10265}">
      <dgm:prSet/>
      <dgm:spPr/>
      <dgm:t>
        <a:bodyPr/>
        <a:lstStyle/>
        <a:p>
          <a:endParaRPr lang="en-US"/>
        </a:p>
      </dgm:t>
    </dgm:pt>
    <dgm:pt modelId="{5C679BE7-41D9-4EE9-B8F6-62142B147B48}">
      <dgm:prSet phldr="0"/>
      <dgm:spPr/>
      <dgm:t>
        <a:bodyPr/>
        <a:lstStyle/>
        <a:p>
          <a:pPr rtl="0"/>
          <a:r>
            <a:rPr lang="en-US" b="0">
              <a:latin typeface="Arial"/>
              <a:cs typeface="Arial"/>
            </a:rPr>
            <a:t>October–December 2022</a:t>
          </a:r>
        </a:p>
      </dgm:t>
    </dgm:pt>
    <dgm:pt modelId="{81F3E229-D5FF-4364-881A-2A23F7EA69BA}" type="parTrans" cxnId="{3801DB29-0D64-462D-8FAE-82929F52A0CB}">
      <dgm:prSet/>
      <dgm:spPr/>
      <dgm:t>
        <a:bodyPr/>
        <a:lstStyle/>
        <a:p>
          <a:endParaRPr lang="en-US"/>
        </a:p>
      </dgm:t>
    </dgm:pt>
    <dgm:pt modelId="{464966F4-313A-42C3-A4F4-3D0B837F9659}" type="sibTrans" cxnId="{3801DB29-0D64-462D-8FAE-82929F52A0CB}">
      <dgm:prSet/>
      <dgm:spPr/>
      <dgm:t>
        <a:bodyPr/>
        <a:lstStyle/>
        <a:p>
          <a:endParaRPr lang="en-US"/>
        </a:p>
      </dgm:t>
    </dgm:pt>
    <dgm:pt modelId="{34978BCA-1A22-4736-AE98-EECDFBA41C33}">
      <dgm:prSet phldr="0"/>
      <dgm:spPr/>
      <dgm:t>
        <a:bodyPr/>
        <a:lstStyle/>
        <a:p>
          <a:pPr rtl="0"/>
          <a:r>
            <a:rPr lang="en-US" b="0">
              <a:latin typeface="Arial"/>
              <a:cs typeface="Arial"/>
            </a:rPr>
            <a:t>Public comment period closed </a:t>
          </a:r>
        </a:p>
      </dgm:t>
    </dgm:pt>
    <dgm:pt modelId="{0FF90530-1CAF-446F-A57E-4130547C097D}" type="parTrans" cxnId="{CA108BB0-FDFF-4603-88FF-1D3D1BB13D61}">
      <dgm:prSet/>
      <dgm:spPr/>
      <dgm:t>
        <a:bodyPr/>
        <a:lstStyle/>
        <a:p>
          <a:endParaRPr lang="en-US"/>
        </a:p>
      </dgm:t>
    </dgm:pt>
    <dgm:pt modelId="{AE36FCF8-E646-489D-B0CE-A5EEBC224AFD}" type="sibTrans" cxnId="{CA108BB0-FDFF-4603-88FF-1D3D1BB13D61}">
      <dgm:prSet/>
      <dgm:spPr/>
      <dgm:t>
        <a:bodyPr/>
        <a:lstStyle/>
        <a:p>
          <a:endParaRPr lang="en-US"/>
        </a:p>
      </dgm:t>
    </dgm:pt>
    <dgm:pt modelId="{51601F2B-5603-4759-A59C-E0721447AC51}">
      <dgm:prSet phldr="0"/>
      <dgm:spPr/>
      <dgm:t>
        <a:bodyPr/>
        <a:lstStyle/>
        <a:p>
          <a:pPr rtl="0"/>
          <a:r>
            <a:rPr lang="en-US" b="0">
              <a:latin typeface="Arial"/>
              <a:cs typeface="Arial"/>
            </a:rPr>
            <a:t>Executive review</a:t>
          </a:r>
        </a:p>
      </dgm:t>
    </dgm:pt>
    <dgm:pt modelId="{6CC38354-3CAB-4788-8667-127CAF43BC78}" type="parTrans" cxnId="{7DCB04BE-3FFB-4136-9061-B7C5013B3639}">
      <dgm:prSet/>
      <dgm:spPr/>
      <dgm:t>
        <a:bodyPr/>
        <a:lstStyle/>
        <a:p>
          <a:endParaRPr lang="en-US"/>
        </a:p>
      </dgm:t>
    </dgm:pt>
    <dgm:pt modelId="{4F033CFA-DE27-47C1-AB0C-973E7AC67365}" type="sibTrans" cxnId="{7DCB04BE-3FFB-4136-9061-B7C5013B3639}">
      <dgm:prSet/>
      <dgm:spPr/>
      <dgm:t>
        <a:bodyPr/>
        <a:lstStyle/>
        <a:p>
          <a:endParaRPr lang="en-US"/>
        </a:p>
      </dgm:t>
    </dgm:pt>
    <dgm:pt modelId="{B910F8BA-1FDD-4CEC-A865-3E9F6447B303}">
      <dgm:prSet phldr="0"/>
      <dgm:spPr/>
      <dgm:t>
        <a:bodyPr/>
        <a:lstStyle/>
        <a:p>
          <a:pPr rtl="0"/>
          <a:r>
            <a:rPr lang="en-US" b="0">
              <a:latin typeface="Arial"/>
              <a:cs typeface="Arial"/>
            </a:rPr>
            <a:t>Revisions and finalization of  2023-2024 Racial Equity Action Plan</a:t>
          </a:r>
        </a:p>
      </dgm:t>
    </dgm:pt>
    <dgm:pt modelId="{AAB4D88E-47AC-4883-946F-D6DCC6D8D69A}" type="parTrans" cxnId="{41281A60-17E0-4341-8BAE-C298CF944A15}">
      <dgm:prSet/>
      <dgm:spPr/>
      <dgm:t>
        <a:bodyPr/>
        <a:lstStyle/>
        <a:p>
          <a:endParaRPr lang="en-US"/>
        </a:p>
      </dgm:t>
    </dgm:pt>
    <dgm:pt modelId="{6458DF2C-368E-4D50-A1AC-AFF60F6054A3}" type="sibTrans" cxnId="{41281A60-17E0-4341-8BAE-C298CF944A15}">
      <dgm:prSet/>
      <dgm:spPr/>
      <dgm:t>
        <a:bodyPr/>
        <a:lstStyle/>
        <a:p>
          <a:endParaRPr lang="en-US"/>
        </a:p>
      </dgm:t>
    </dgm:pt>
    <dgm:pt modelId="{36AE8E2A-2CE8-41B6-89CC-750B85220BB6}">
      <dgm:prSet phldr="0"/>
      <dgm:spPr/>
      <dgm:t>
        <a:bodyPr/>
        <a:lstStyle/>
        <a:p>
          <a:pPr rtl="0"/>
          <a:r>
            <a:rPr lang="en-US" b="0">
              <a:latin typeface="Arial"/>
              <a:cs typeface="Arial"/>
            </a:rPr>
            <a:t>Draft “action ideas” document posted to webpage </a:t>
          </a:r>
          <a:endParaRPr lang="en-US" b="0">
            <a:latin typeface="Arial" panose="020B0604020202020204" pitchFamily="34" charset="0"/>
            <a:cs typeface="Arial" panose="020B0604020202020204" pitchFamily="34" charset="0"/>
          </a:endParaRPr>
        </a:p>
      </dgm:t>
    </dgm:pt>
    <dgm:pt modelId="{93A8AC59-5AB4-4661-8EA0-8BF0BE46C4FE}" type="parTrans" cxnId="{6C23CAA3-38AE-43A9-8FC4-EC38BE97EEE0}">
      <dgm:prSet/>
      <dgm:spPr/>
      <dgm:t>
        <a:bodyPr/>
        <a:lstStyle/>
        <a:p>
          <a:endParaRPr lang="en-US"/>
        </a:p>
      </dgm:t>
    </dgm:pt>
    <dgm:pt modelId="{C4E73562-4E1B-494C-9C6F-B1D918052CB4}" type="sibTrans" cxnId="{6C23CAA3-38AE-43A9-8FC4-EC38BE97EEE0}">
      <dgm:prSet/>
      <dgm:spPr/>
      <dgm:t>
        <a:bodyPr/>
        <a:lstStyle/>
        <a:p>
          <a:endParaRPr lang="en-US"/>
        </a:p>
      </dgm:t>
    </dgm:pt>
    <dgm:pt modelId="{46A05784-0A6E-4B7B-BF69-0427C6AFB1F5}">
      <dgm:prSet phldr="0"/>
      <dgm:spPr/>
      <dgm:t>
        <a:bodyPr/>
        <a:lstStyle/>
        <a:p>
          <a:pPr rtl="0"/>
          <a:r>
            <a:rPr lang="en-US" b="0">
              <a:latin typeface="Arial"/>
              <a:cs typeface="Arial"/>
            </a:rPr>
            <a:t>Racial Equity Team reviewed feedback and revised action plan</a:t>
          </a:r>
        </a:p>
      </dgm:t>
    </dgm:pt>
    <dgm:pt modelId="{FB3A71D2-1B58-4E0B-90DA-45833C04DABA}" type="parTrans" cxnId="{159EA1E1-330D-4C39-B8C3-4E1F470BDFE8}">
      <dgm:prSet/>
      <dgm:spPr/>
      <dgm:t>
        <a:bodyPr/>
        <a:lstStyle/>
        <a:p>
          <a:endParaRPr lang="en-US"/>
        </a:p>
      </dgm:t>
    </dgm:pt>
    <dgm:pt modelId="{16E8A070-B0B8-43D6-9DB4-873B565333DB}" type="sibTrans" cxnId="{159EA1E1-330D-4C39-B8C3-4E1F470BDFE8}">
      <dgm:prSet/>
      <dgm:spPr/>
      <dgm:t>
        <a:bodyPr/>
        <a:lstStyle/>
        <a:p>
          <a:endParaRPr lang="en-US"/>
        </a:p>
      </dgm:t>
    </dgm:pt>
    <dgm:pt modelId="{BC6F3021-D1B8-47B4-B1D6-789FA21DC29E}">
      <dgm:prSet phldrT="[Text]" phldr="0"/>
      <dgm:spPr/>
      <dgm:t>
        <a:bodyPr/>
        <a:lstStyle/>
        <a:p>
          <a:pPr rtl="0"/>
          <a:r>
            <a:rPr lang="en-US" b="0">
              <a:latin typeface="Arial"/>
              <a:cs typeface="Arial"/>
            </a:rPr>
            <a:t>September 2022</a:t>
          </a:r>
        </a:p>
      </dgm:t>
    </dgm:pt>
    <dgm:pt modelId="{481783A4-AC64-4D12-93D4-E4EC57630282}" type="parTrans" cxnId="{ADFE05FD-15F9-4D74-87B9-126ED7023BE0}">
      <dgm:prSet/>
      <dgm:spPr/>
      <dgm:t>
        <a:bodyPr/>
        <a:lstStyle/>
        <a:p>
          <a:endParaRPr lang="en-US"/>
        </a:p>
      </dgm:t>
    </dgm:pt>
    <dgm:pt modelId="{32660208-0863-4BBE-9A9B-E77E1768B480}" type="sibTrans" cxnId="{ADFE05FD-15F9-4D74-87B9-126ED7023BE0}">
      <dgm:prSet/>
      <dgm:spPr/>
      <dgm:t>
        <a:bodyPr/>
        <a:lstStyle/>
        <a:p>
          <a:endParaRPr lang="en-US"/>
        </a:p>
      </dgm:t>
    </dgm:pt>
    <dgm:pt modelId="{18F9162C-47AB-4638-95E5-B98E40D69CF6}">
      <dgm:prSet/>
      <dgm:spPr/>
      <dgm:t>
        <a:bodyPr/>
        <a:lstStyle/>
        <a:p>
          <a:pPr rtl="0"/>
          <a:r>
            <a:rPr lang="en-US">
              <a:latin typeface="Arial"/>
              <a:cs typeface="Arial"/>
            </a:rPr>
            <a:t>Draft Racial Equity Action Plan open for 30-day public comment period </a:t>
          </a:r>
          <a:endParaRPr lang="en-US">
            <a:latin typeface="Arial" panose="020B0604020202020204" pitchFamily="34" charset="0"/>
            <a:cs typeface="Arial" panose="020B0604020202020204" pitchFamily="34" charset="0"/>
          </a:endParaRPr>
        </a:p>
      </dgm:t>
    </dgm:pt>
    <dgm:pt modelId="{C6A323C0-011F-4FCD-A05B-B95358B3A828}" type="parTrans" cxnId="{6AEC4327-029A-4D29-82E5-D9BDB850B695}">
      <dgm:prSet/>
      <dgm:spPr/>
      <dgm:t>
        <a:bodyPr/>
        <a:lstStyle/>
        <a:p>
          <a:endParaRPr lang="en-US"/>
        </a:p>
      </dgm:t>
    </dgm:pt>
    <dgm:pt modelId="{BEC7C3A9-7F0B-42A5-A1CB-B630A1475ACF}" type="sibTrans" cxnId="{6AEC4327-029A-4D29-82E5-D9BDB850B695}">
      <dgm:prSet/>
      <dgm:spPr/>
      <dgm:t>
        <a:bodyPr/>
        <a:lstStyle/>
        <a:p>
          <a:endParaRPr lang="en-US"/>
        </a:p>
      </dgm:t>
    </dgm:pt>
    <dgm:pt modelId="{EE8F1086-294F-49C2-BA76-21CF0BBA4CFC}">
      <dgm:prSet/>
      <dgm:spPr/>
      <dgm:t>
        <a:bodyPr/>
        <a:lstStyle/>
        <a:p>
          <a:pPr rtl="0"/>
          <a:r>
            <a:rPr lang="en-US">
              <a:latin typeface="Arial"/>
              <a:cs typeface="Arial"/>
            </a:rPr>
            <a:t>All-staff webinar on Racial Equity Action Plan </a:t>
          </a:r>
          <a:endParaRPr lang="en-US">
            <a:latin typeface="Arial" panose="020B0604020202020204" pitchFamily="34" charset="0"/>
            <a:cs typeface="Arial" panose="020B0604020202020204" pitchFamily="34" charset="0"/>
          </a:endParaRPr>
        </a:p>
      </dgm:t>
    </dgm:pt>
    <dgm:pt modelId="{DA34D00D-501C-4B74-B30B-5346B2DFF4DE}" type="parTrans" cxnId="{DC4CB7D7-86A1-488A-8B1A-C982E24D65BE}">
      <dgm:prSet/>
      <dgm:spPr/>
      <dgm:t>
        <a:bodyPr/>
        <a:lstStyle/>
        <a:p>
          <a:endParaRPr lang="en-US"/>
        </a:p>
      </dgm:t>
    </dgm:pt>
    <dgm:pt modelId="{EEED4151-ECC3-451F-BC6C-2D2229621441}" type="sibTrans" cxnId="{DC4CB7D7-86A1-488A-8B1A-C982E24D65BE}">
      <dgm:prSet/>
      <dgm:spPr/>
      <dgm:t>
        <a:bodyPr/>
        <a:lstStyle/>
        <a:p>
          <a:endParaRPr lang="en-US"/>
        </a:p>
      </dgm:t>
    </dgm:pt>
    <dgm:pt modelId="{5949A0AE-D347-4B3F-9BF3-25C51A3607FE}" type="pres">
      <dgm:prSet presAssocID="{57E8F538-6D5E-4AB6-8B47-CC89078B94C3}" presName="linear" presStyleCnt="0">
        <dgm:presLayoutVars>
          <dgm:animLvl val="lvl"/>
          <dgm:resizeHandles val="exact"/>
        </dgm:presLayoutVars>
      </dgm:prSet>
      <dgm:spPr/>
    </dgm:pt>
    <dgm:pt modelId="{7BCE54E8-3D16-49B2-AB6F-B45EAC9F7826}" type="pres">
      <dgm:prSet presAssocID="{37E1B655-DBB6-4496-9F4C-E0AE89DC404F}" presName="parentText" presStyleLbl="node1" presStyleIdx="0" presStyleCnt="4">
        <dgm:presLayoutVars>
          <dgm:chMax val="0"/>
          <dgm:bulletEnabled val="1"/>
        </dgm:presLayoutVars>
      </dgm:prSet>
      <dgm:spPr/>
    </dgm:pt>
    <dgm:pt modelId="{2330926E-C47C-417F-B473-67458CFD21E1}" type="pres">
      <dgm:prSet presAssocID="{37E1B655-DBB6-4496-9F4C-E0AE89DC404F}" presName="childText" presStyleLbl="revTx" presStyleIdx="0" presStyleCnt="4">
        <dgm:presLayoutVars>
          <dgm:bulletEnabled val="1"/>
        </dgm:presLayoutVars>
      </dgm:prSet>
      <dgm:spPr/>
    </dgm:pt>
    <dgm:pt modelId="{0662CA76-2EE0-4ABB-8309-6B10EB1E8E2F}" type="pres">
      <dgm:prSet presAssocID="{C6BE163E-127C-45E0-93CA-96C775440549}" presName="parentText" presStyleLbl="node1" presStyleIdx="1" presStyleCnt="4">
        <dgm:presLayoutVars>
          <dgm:chMax val="0"/>
          <dgm:bulletEnabled val="1"/>
        </dgm:presLayoutVars>
      </dgm:prSet>
      <dgm:spPr/>
    </dgm:pt>
    <dgm:pt modelId="{F4B6861B-C8B7-4D72-B7EC-91749F93F958}" type="pres">
      <dgm:prSet presAssocID="{C6BE163E-127C-45E0-93CA-96C775440549}" presName="childText" presStyleLbl="revTx" presStyleIdx="1" presStyleCnt="4">
        <dgm:presLayoutVars>
          <dgm:bulletEnabled val="1"/>
        </dgm:presLayoutVars>
      </dgm:prSet>
      <dgm:spPr/>
    </dgm:pt>
    <dgm:pt modelId="{ADAD62AD-F16D-4C9F-AC7A-E1937BBB5FE0}" type="pres">
      <dgm:prSet presAssocID="{BC6F3021-D1B8-47B4-B1D6-789FA21DC29E}" presName="parentText" presStyleLbl="node1" presStyleIdx="2" presStyleCnt="4">
        <dgm:presLayoutVars>
          <dgm:chMax val="0"/>
          <dgm:bulletEnabled val="1"/>
        </dgm:presLayoutVars>
      </dgm:prSet>
      <dgm:spPr/>
    </dgm:pt>
    <dgm:pt modelId="{303BA9FC-2085-4FE6-B171-0C6466240667}" type="pres">
      <dgm:prSet presAssocID="{BC6F3021-D1B8-47B4-B1D6-789FA21DC29E}" presName="childText" presStyleLbl="revTx" presStyleIdx="2" presStyleCnt="4">
        <dgm:presLayoutVars>
          <dgm:bulletEnabled val="1"/>
        </dgm:presLayoutVars>
      </dgm:prSet>
      <dgm:spPr/>
    </dgm:pt>
    <dgm:pt modelId="{DDDB9603-5DB1-437C-B2ED-11105C6B0D61}" type="pres">
      <dgm:prSet presAssocID="{5C679BE7-41D9-4EE9-B8F6-62142B147B48}" presName="parentText" presStyleLbl="node1" presStyleIdx="3" presStyleCnt="4">
        <dgm:presLayoutVars>
          <dgm:chMax val="0"/>
          <dgm:bulletEnabled val="1"/>
        </dgm:presLayoutVars>
      </dgm:prSet>
      <dgm:spPr/>
    </dgm:pt>
    <dgm:pt modelId="{29E82256-1CBC-41B1-9E65-7525EB598655}" type="pres">
      <dgm:prSet presAssocID="{5C679BE7-41D9-4EE9-B8F6-62142B147B48}" presName="childText" presStyleLbl="revTx" presStyleIdx="3" presStyleCnt="4">
        <dgm:presLayoutVars>
          <dgm:bulletEnabled val="1"/>
        </dgm:presLayoutVars>
      </dgm:prSet>
      <dgm:spPr/>
    </dgm:pt>
  </dgm:ptLst>
  <dgm:cxnLst>
    <dgm:cxn modelId="{35073C0E-A9B6-441B-A275-03208A54030F}" type="presOf" srcId="{B910F8BA-1FDD-4CEC-A865-3E9F6447B303}" destId="{29E82256-1CBC-41B1-9E65-7525EB598655}" srcOrd="0" destOrd="3" presId="urn:microsoft.com/office/officeart/2005/8/layout/vList2"/>
    <dgm:cxn modelId="{CC1CDB11-E38D-4C24-A448-720125A10265}" srcId="{5C679BE7-41D9-4EE9-B8F6-62142B147B48}" destId="{518C3211-1A45-4300-8457-3801518F3134}" srcOrd="0" destOrd="0" parTransId="{7EC7ADAA-3DE9-4341-BA2C-6458BF457A31}" sibTransId="{AD6C8987-7B3E-4A89-89F7-3B2755F1A8CA}"/>
    <dgm:cxn modelId="{30537618-9B47-4A55-8B7A-3E9192F55E6E}" type="presOf" srcId="{00D63C92-A34B-43A7-8B83-46C48B05C26F}" destId="{F4B6861B-C8B7-4D72-B7EC-91749F93F958}" srcOrd="0" destOrd="1" presId="urn:microsoft.com/office/officeart/2005/8/layout/vList2"/>
    <dgm:cxn modelId="{6AEC4327-029A-4D29-82E5-D9BDB850B695}" srcId="{BC6F3021-D1B8-47B4-B1D6-789FA21DC29E}" destId="{18F9162C-47AB-4638-95E5-B98E40D69CF6}" srcOrd="0" destOrd="0" parTransId="{C6A323C0-011F-4FCD-A05B-B95358B3A828}" sibTransId="{BEC7C3A9-7F0B-42A5-A1CB-B630A1475ACF}"/>
    <dgm:cxn modelId="{3801DB29-0D64-462D-8FAE-82929F52A0CB}" srcId="{57E8F538-6D5E-4AB6-8B47-CC89078B94C3}" destId="{5C679BE7-41D9-4EE9-B8F6-62142B147B48}" srcOrd="3" destOrd="0" parTransId="{81F3E229-D5FF-4364-881A-2A23F7EA69BA}" sibTransId="{464966F4-313A-42C3-A4F4-3D0B837F9659}"/>
    <dgm:cxn modelId="{C55FEF5F-0CEB-4D91-9549-B6E53C48AF11}" srcId="{57E8F538-6D5E-4AB6-8B47-CC89078B94C3}" destId="{C6BE163E-127C-45E0-93CA-96C775440549}" srcOrd="1" destOrd="0" parTransId="{0F58B346-B56B-4445-8666-50611BBAEBB1}" sibTransId="{56FEC16F-819F-4446-BDC9-3AD7FD89F1BA}"/>
    <dgm:cxn modelId="{41281A60-17E0-4341-8BAE-C298CF944A15}" srcId="{5C679BE7-41D9-4EE9-B8F6-62142B147B48}" destId="{B910F8BA-1FDD-4CEC-A865-3E9F6447B303}" srcOrd="3" destOrd="0" parTransId="{AAB4D88E-47AC-4883-946F-D6DCC6D8D69A}" sibTransId="{6458DF2C-368E-4D50-A1AC-AFF60F6054A3}"/>
    <dgm:cxn modelId="{169B0741-9457-49B9-902C-10A366451FD8}" type="presOf" srcId="{BC6F3021-D1B8-47B4-B1D6-789FA21DC29E}" destId="{ADAD62AD-F16D-4C9F-AC7A-E1937BBB5FE0}" srcOrd="0" destOrd="0" presId="urn:microsoft.com/office/officeart/2005/8/layout/vList2"/>
    <dgm:cxn modelId="{0E566668-70B8-4E69-88A7-74B0E997F2A6}" type="presOf" srcId="{37E1B655-DBB6-4496-9F4C-E0AE89DC404F}" destId="{7BCE54E8-3D16-49B2-AB6F-B45EAC9F7826}" srcOrd="0" destOrd="0" presId="urn:microsoft.com/office/officeart/2005/8/layout/vList2"/>
    <dgm:cxn modelId="{E3754376-7A2A-448A-B0A2-2DFD1FFD4C61}" type="presOf" srcId="{36AE8E2A-2CE8-41B6-89CC-750B85220BB6}" destId="{2330926E-C47C-417F-B473-67458CFD21E1}" srcOrd="0" destOrd="0" presId="urn:microsoft.com/office/officeart/2005/8/layout/vList2"/>
    <dgm:cxn modelId="{47F5D95A-7413-40D4-B166-70A925CEF30A}" srcId="{37E1B655-DBB6-4496-9F4C-E0AE89DC404F}" destId="{C73DB624-EF09-4F83-ADC4-F4E016088EC0}" srcOrd="1" destOrd="0" parTransId="{7AECB92A-719E-4BCA-81BB-9FCADE7BA37C}" sibTransId="{F0F59A18-B813-4628-A23E-7A8318F68F0F}"/>
    <dgm:cxn modelId="{7257C07B-347C-4303-9BD1-1D931C61E4ED}" type="presOf" srcId="{C73DB624-EF09-4F83-ADC4-F4E016088EC0}" destId="{2330926E-C47C-417F-B473-67458CFD21E1}" srcOrd="0" destOrd="1" presId="urn:microsoft.com/office/officeart/2005/8/layout/vList2"/>
    <dgm:cxn modelId="{6C23CAA3-38AE-43A9-8FC4-EC38BE97EEE0}" srcId="{37E1B655-DBB6-4496-9F4C-E0AE89DC404F}" destId="{36AE8E2A-2CE8-41B6-89CC-750B85220BB6}" srcOrd="0" destOrd="0" parTransId="{93A8AC59-5AB4-4661-8EA0-8BF0BE46C4FE}" sibTransId="{C4E73562-4E1B-494C-9C6F-B1D918052CB4}"/>
    <dgm:cxn modelId="{4E5AB2A5-167D-4974-91B2-E08985918144}" type="presOf" srcId="{518C3211-1A45-4300-8457-3801518F3134}" destId="{29E82256-1CBC-41B1-9E65-7525EB598655}" srcOrd="0" destOrd="0" presId="urn:microsoft.com/office/officeart/2005/8/layout/vList2"/>
    <dgm:cxn modelId="{25429FA8-4EA9-4C9B-AB77-D6F97F5B19DA}" srcId="{C6BE163E-127C-45E0-93CA-96C775440549}" destId="{00D63C92-A34B-43A7-8B83-46C48B05C26F}" srcOrd="1" destOrd="0" parTransId="{58B3BD52-6749-46AD-97E6-913F36122237}" sibTransId="{47F06909-226A-478E-823B-4A4C429917B4}"/>
    <dgm:cxn modelId="{053C39AC-A69B-419B-AC22-E0D5C5F240E7}" type="presOf" srcId="{51601F2B-5603-4759-A59C-E0721447AC51}" destId="{29E82256-1CBC-41B1-9E65-7525EB598655}" srcOrd="0" destOrd="2" presId="urn:microsoft.com/office/officeart/2005/8/layout/vList2"/>
    <dgm:cxn modelId="{D28E11AE-587F-44F5-A08C-D30BEBE74322}" type="presOf" srcId="{57E8F538-6D5E-4AB6-8B47-CC89078B94C3}" destId="{5949A0AE-D347-4B3F-9BF3-25C51A3607FE}" srcOrd="0" destOrd="0" presId="urn:microsoft.com/office/officeart/2005/8/layout/vList2"/>
    <dgm:cxn modelId="{CA108BB0-FDFF-4603-88FF-1D3D1BB13D61}" srcId="{5C679BE7-41D9-4EE9-B8F6-62142B147B48}" destId="{34978BCA-1A22-4736-AE98-EECDFBA41C33}" srcOrd="1" destOrd="0" parTransId="{0FF90530-1CAF-446F-A57E-4130547C097D}" sibTransId="{AE36FCF8-E646-489D-B0CE-A5EEBC224AFD}"/>
    <dgm:cxn modelId="{7DCB04BE-3FFB-4136-9061-B7C5013B3639}" srcId="{5C679BE7-41D9-4EE9-B8F6-62142B147B48}" destId="{51601F2B-5603-4759-A59C-E0721447AC51}" srcOrd="2" destOrd="0" parTransId="{6CC38354-3CAB-4788-8667-127CAF43BC78}" sibTransId="{4F033CFA-DE27-47C1-AB0C-973E7AC67365}"/>
    <dgm:cxn modelId="{FF1BCBCC-252C-431D-B68F-CC500BC210CE}" type="presOf" srcId="{C6BE163E-127C-45E0-93CA-96C775440549}" destId="{0662CA76-2EE0-4ABB-8309-6B10EB1E8E2F}" srcOrd="0" destOrd="0" presId="urn:microsoft.com/office/officeart/2005/8/layout/vList2"/>
    <dgm:cxn modelId="{DC4CB7D7-86A1-488A-8B1A-C982E24D65BE}" srcId="{BC6F3021-D1B8-47B4-B1D6-789FA21DC29E}" destId="{EE8F1086-294F-49C2-BA76-21CF0BBA4CFC}" srcOrd="1" destOrd="0" parTransId="{DA34D00D-501C-4B74-B30B-5346B2DFF4DE}" sibTransId="{EEED4151-ECC3-451F-BC6C-2D2229621441}"/>
    <dgm:cxn modelId="{DF0F9EDC-4B42-469D-9204-7DB086AD4AFD}" type="presOf" srcId="{18F9162C-47AB-4638-95E5-B98E40D69CF6}" destId="{303BA9FC-2085-4FE6-B171-0C6466240667}" srcOrd="0" destOrd="0" presId="urn:microsoft.com/office/officeart/2005/8/layout/vList2"/>
    <dgm:cxn modelId="{6B0944DD-D0EF-4F6E-B427-441FC5EECF7D}" type="presOf" srcId="{34978BCA-1A22-4736-AE98-EECDFBA41C33}" destId="{29E82256-1CBC-41B1-9E65-7525EB598655}" srcOrd="0" destOrd="1" presId="urn:microsoft.com/office/officeart/2005/8/layout/vList2"/>
    <dgm:cxn modelId="{159EA1E1-330D-4C39-B8C3-4E1F470BDFE8}" srcId="{C6BE163E-127C-45E0-93CA-96C775440549}" destId="{46A05784-0A6E-4B7B-BF69-0427C6AFB1F5}" srcOrd="0" destOrd="0" parTransId="{FB3A71D2-1B58-4E0B-90DA-45833C04DABA}" sibTransId="{16E8A070-B0B8-43D6-9DB4-873B565333DB}"/>
    <dgm:cxn modelId="{20F6D7E5-453A-4175-9314-0F0A0B3B72AC}" type="presOf" srcId="{46A05784-0A6E-4B7B-BF69-0427C6AFB1F5}" destId="{F4B6861B-C8B7-4D72-B7EC-91749F93F958}" srcOrd="0" destOrd="0" presId="urn:microsoft.com/office/officeart/2005/8/layout/vList2"/>
    <dgm:cxn modelId="{F46727F3-F4BF-4F87-B505-A699B11FFDAF}" type="presOf" srcId="{5C679BE7-41D9-4EE9-B8F6-62142B147B48}" destId="{DDDB9603-5DB1-437C-B2ED-11105C6B0D61}" srcOrd="0" destOrd="0" presId="urn:microsoft.com/office/officeart/2005/8/layout/vList2"/>
    <dgm:cxn modelId="{C864B6F4-EBBF-4784-AB9E-9F41CA91E8D7}" type="presOf" srcId="{EE8F1086-294F-49C2-BA76-21CF0BBA4CFC}" destId="{303BA9FC-2085-4FE6-B171-0C6466240667}" srcOrd="0" destOrd="1" presId="urn:microsoft.com/office/officeart/2005/8/layout/vList2"/>
    <dgm:cxn modelId="{60D51DFC-CCDC-498C-8BE4-8BA4E25EFBC8}" srcId="{57E8F538-6D5E-4AB6-8B47-CC89078B94C3}" destId="{37E1B655-DBB6-4496-9F4C-E0AE89DC404F}" srcOrd="0" destOrd="0" parTransId="{B2BBA3AB-AA91-4710-98DB-FE3CFE0B7074}" sibTransId="{E0080990-5385-40AA-A7F9-C28D0AFE2E7E}"/>
    <dgm:cxn modelId="{ADFE05FD-15F9-4D74-87B9-126ED7023BE0}" srcId="{57E8F538-6D5E-4AB6-8B47-CC89078B94C3}" destId="{BC6F3021-D1B8-47B4-B1D6-789FA21DC29E}" srcOrd="2" destOrd="0" parTransId="{481783A4-AC64-4D12-93D4-E4EC57630282}" sibTransId="{32660208-0863-4BBE-9A9B-E77E1768B480}"/>
    <dgm:cxn modelId="{E4AF23D8-FD35-4D9F-A25D-87E6465B1733}" type="presParOf" srcId="{5949A0AE-D347-4B3F-9BF3-25C51A3607FE}" destId="{7BCE54E8-3D16-49B2-AB6F-B45EAC9F7826}" srcOrd="0" destOrd="0" presId="urn:microsoft.com/office/officeart/2005/8/layout/vList2"/>
    <dgm:cxn modelId="{EC802914-E79C-42D2-876F-60A3AF57E876}" type="presParOf" srcId="{5949A0AE-D347-4B3F-9BF3-25C51A3607FE}" destId="{2330926E-C47C-417F-B473-67458CFD21E1}" srcOrd="1" destOrd="0" presId="urn:microsoft.com/office/officeart/2005/8/layout/vList2"/>
    <dgm:cxn modelId="{F2A1FEDF-CFA4-4531-9C76-50787F306FEF}" type="presParOf" srcId="{5949A0AE-D347-4B3F-9BF3-25C51A3607FE}" destId="{0662CA76-2EE0-4ABB-8309-6B10EB1E8E2F}" srcOrd="2" destOrd="0" presId="urn:microsoft.com/office/officeart/2005/8/layout/vList2"/>
    <dgm:cxn modelId="{4869747B-4C3F-4C48-B8B6-3879369C71B0}" type="presParOf" srcId="{5949A0AE-D347-4B3F-9BF3-25C51A3607FE}" destId="{F4B6861B-C8B7-4D72-B7EC-91749F93F958}" srcOrd="3" destOrd="0" presId="urn:microsoft.com/office/officeart/2005/8/layout/vList2"/>
    <dgm:cxn modelId="{8A9E95A1-725B-4DAA-ADE7-EAFFE82B0C56}" type="presParOf" srcId="{5949A0AE-D347-4B3F-9BF3-25C51A3607FE}" destId="{ADAD62AD-F16D-4C9F-AC7A-E1937BBB5FE0}" srcOrd="4" destOrd="0" presId="urn:microsoft.com/office/officeart/2005/8/layout/vList2"/>
    <dgm:cxn modelId="{85DC9D6A-1E5E-4988-8F28-59AD310849C3}" type="presParOf" srcId="{5949A0AE-D347-4B3F-9BF3-25C51A3607FE}" destId="{303BA9FC-2085-4FE6-B171-0C6466240667}" srcOrd="5" destOrd="0" presId="urn:microsoft.com/office/officeart/2005/8/layout/vList2"/>
    <dgm:cxn modelId="{B6CBCB06-154B-4FBA-9737-0CC34BE8FAEF}" type="presParOf" srcId="{5949A0AE-D347-4B3F-9BF3-25C51A3607FE}" destId="{DDDB9603-5DB1-437C-B2ED-11105C6B0D61}" srcOrd="6" destOrd="0" presId="urn:microsoft.com/office/officeart/2005/8/layout/vList2"/>
    <dgm:cxn modelId="{D58D02FE-EDAC-47AA-8308-C53D2A4F5CF8}" type="presParOf" srcId="{5949A0AE-D347-4B3F-9BF3-25C51A3607FE}" destId="{29E82256-1CBC-41B1-9E65-7525EB598655}"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4CD5C-0B43-440C-9789-364F9EBB314F}">
      <dsp:nvSpPr>
        <dsp:cNvPr id="0" name=""/>
        <dsp:cNvSpPr/>
      </dsp:nvSpPr>
      <dsp:spPr>
        <a:xfrm>
          <a:off x="96755" y="420689"/>
          <a:ext cx="1808241" cy="18082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3377FA-DDBC-429D-88DC-E9672FBFE273}">
      <dsp:nvSpPr>
        <dsp:cNvPr id="0" name=""/>
        <dsp:cNvSpPr/>
      </dsp:nvSpPr>
      <dsp:spPr>
        <a:xfrm>
          <a:off x="281468" y="2461471"/>
          <a:ext cx="1808241" cy="1808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a:latin typeface="Arial"/>
              <a:cs typeface="Arial"/>
            </a:rPr>
            <a:t>Human Right to Water</a:t>
          </a:r>
        </a:p>
        <a:p>
          <a:pPr marL="114300" lvl="1" indent="-114300" algn="l" defTabSz="533400">
            <a:lnSpc>
              <a:spcPct val="90000"/>
            </a:lnSpc>
            <a:spcBef>
              <a:spcPct val="0"/>
            </a:spcBef>
            <a:spcAft>
              <a:spcPct val="15000"/>
            </a:spcAft>
            <a:buChar char="•"/>
          </a:pPr>
          <a:r>
            <a:rPr lang="en-US" sz="1200" kern="1200">
              <a:latin typeface="Arial"/>
              <a:cs typeface="Arial"/>
            </a:rPr>
            <a:t>In 2016, the State Water Board adopted the Human Right to Water Resolution</a:t>
          </a:r>
        </a:p>
      </dsp:txBody>
      <dsp:txXfrm>
        <a:off x="334430" y="2514433"/>
        <a:ext cx="1702317" cy="1702317"/>
      </dsp:txXfrm>
    </dsp:sp>
    <dsp:sp modelId="{A9AA8950-80F3-428B-8C88-55D1D4470809}">
      <dsp:nvSpPr>
        <dsp:cNvPr id="0" name=""/>
        <dsp:cNvSpPr/>
      </dsp:nvSpPr>
      <dsp:spPr>
        <a:xfrm>
          <a:off x="2334838" y="1107563"/>
          <a:ext cx="429841" cy="4344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334838" y="1194462"/>
        <a:ext cx="300889" cy="260697"/>
      </dsp:txXfrm>
    </dsp:sp>
    <dsp:sp modelId="{77A49DD7-4E5B-4B79-BA37-BFCB03091B27}">
      <dsp:nvSpPr>
        <dsp:cNvPr id="0" name=""/>
        <dsp:cNvSpPr/>
      </dsp:nvSpPr>
      <dsp:spPr>
        <a:xfrm>
          <a:off x="3133116" y="420689"/>
          <a:ext cx="1808241" cy="1808241"/>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96FD8-52BB-4D37-B40F-5DF10FE732EB}">
      <dsp:nvSpPr>
        <dsp:cNvPr id="0" name=""/>
        <dsp:cNvSpPr/>
      </dsp:nvSpPr>
      <dsp:spPr>
        <a:xfrm>
          <a:off x="3099158" y="2447204"/>
          <a:ext cx="1808241" cy="1808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a:latin typeface="Arial"/>
              <a:cs typeface="Arial"/>
            </a:rPr>
            <a:t>Tribal Beneficial Uses</a:t>
          </a:r>
        </a:p>
        <a:p>
          <a:pPr marL="114300" lvl="1" indent="-114300" algn="l" defTabSz="533400">
            <a:lnSpc>
              <a:spcPct val="90000"/>
            </a:lnSpc>
            <a:spcBef>
              <a:spcPct val="0"/>
            </a:spcBef>
            <a:spcAft>
              <a:spcPct val="15000"/>
            </a:spcAft>
            <a:buChar char="•"/>
          </a:pPr>
          <a:r>
            <a:rPr lang="en-US" sz="1200" kern="1200">
              <a:latin typeface="Arial"/>
              <a:cs typeface="Arial"/>
            </a:rPr>
            <a:t>In 2017, Tribal Beneficial Use definitions were adopted by the State Water Board</a:t>
          </a:r>
        </a:p>
      </dsp:txBody>
      <dsp:txXfrm>
        <a:off x="3152120" y="2500166"/>
        <a:ext cx="1702317" cy="1702317"/>
      </dsp:txXfrm>
    </dsp:sp>
    <dsp:sp modelId="{2CBA1AB3-C474-49FD-A682-148DEBF3327D}">
      <dsp:nvSpPr>
        <dsp:cNvPr id="0" name=""/>
        <dsp:cNvSpPr/>
      </dsp:nvSpPr>
      <dsp:spPr>
        <a:xfrm>
          <a:off x="5200871" y="1107563"/>
          <a:ext cx="259513" cy="4344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00871" y="1194462"/>
        <a:ext cx="181659" cy="260697"/>
      </dsp:txXfrm>
    </dsp:sp>
    <dsp:sp modelId="{3B87B11D-44AF-40CE-8EB1-EB917D973ABF}">
      <dsp:nvSpPr>
        <dsp:cNvPr id="0" name=""/>
        <dsp:cNvSpPr/>
      </dsp:nvSpPr>
      <dsp:spPr>
        <a:xfrm>
          <a:off x="5682825" y="420689"/>
          <a:ext cx="1808241" cy="180824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946E22-BDD5-4A59-BDDB-91A44B75699A}">
      <dsp:nvSpPr>
        <dsp:cNvPr id="0" name=""/>
        <dsp:cNvSpPr/>
      </dsp:nvSpPr>
      <dsp:spPr>
        <a:xfrm>
          <a:off x="5529759" y="2400822"/>
          <a:ext cx="1808241" cy="1808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rtl="0">
            <a:lnSpc>
              <a:spcPct val="90000"/>
            </a:lnSpc>
            <a:spcBef>
              <a:spcPct val="0"/>
            </a:spcBef>
            <a:spcAft>
              <a:spcPct val="35000"/>
            </a:spcAft>
            <a:buNone/>
          </a:pPr>
          <a:r>
            <a:rPr lang="en-US" sz="1600" kern="1200">
              <a:latin typeface="Arial"/>
              <a:cs typeface="Arial"/>
            </a:rPr>
            <a:t>Tribal Consultation Policy </a:t>
          </a:r>
        </a:p>
        <a:p>
          <a:pPr marL="114300" lvl="1" indent="-114300" algn="l" defTabSz="533400" rtl="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In 2019, the State Water Board adopted the Tribal Consultation Policy </a:t>
          </a:r>
          <a:r>
            <a:rPr lang="en-US" sz="1200" kern="1200">
              <a:latin typeface="Arial"/>
              <a:cs typeface="Arial"/>
            </a:rPr>
            <a:t>)</a:t>
          </a:r>
          <a:endParaRPr lang="en-US" sz="1200" kern="1200"/>
        </a:p>
      </dsp:txBody>
      <dsp:txXfrm>
        <a:off x="5582721" y="2453784"/>
        <a:ext cx="1702317" cy="1702317"/>
      </dsp:txXfrm>
    </dsp:sp>
    <dsp:sp modelId="{CD1934EF-A928-4BE2-A9A9-08E4B9E286C0}">
      <dsp:nvSpPr>
        <dsp:cNvPr id="0" name=""/>
        <dsp:cNvSpPr/>
      </dsp:nvSpPr>
      <dsp:spPr>
        <a:xfrm>
          <a:off x="7796021" y="1107563"/>
          <a:ext cx="304954" cy="4344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796021" y="1194462"/>
        <a:ext cx="213468" cy="260697"/>
      </dsp:txXfrm>
    </dsp:sp>
    <dsp:sp modelId="{11E98055-4CCB-4A31-A46A-2AC4C53EC171}">
      <dsp:nvSpPr>
        <dsp:cNvPr id="0" name=""/>
        <dsp:cNvSpPr/>
      </dsp:nvSpPr>
      <dsp:spPr>
        <a:xfrm>
          <a:off x="8362366" y="420689"/>
          <a:ext cx="1808241" cy="1808241"/>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7FD14-CE65-4B91-9B0D-33B7EBAEF7E2}">
      <dsp:nvSpPr>
        <dsp:cNvPr id="0" name=""/>
        <dsp:cNvSpPr/>
      </dsp:nvSpPr>
      <dsp:spPr>
        <a:xfrm>
          <a:off x="8258104" y="2400985"/>
          <a:ext cx="1808241" cy="1808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rtl="0">
            <a:lnSpc>
              <a:spcPct val="90000"/>
            </a:lnSpc>
            <a:spcBef>
              <a:spcPct val="0"/>
            </a:spcBef>
            <a:spcAft>
              <a:spcPct val="35000"/>
            </a:spcAft>
            <a:buNone/>
          </a:pPr>
          <a:r>
            <a:rPr lang="en-US" sz="1600" kern="1200"/>
            <a:t>Safe and Affordable Funding for Equity and Resilience (SAFER) Program</a:t>
          </a:r>
        </a:p>
        <a:p>
          <a:pPr marL="114300" lvl="1" indent="-114300" algn="ctr" defTabSz="533400" rtl="0">
            <a:lnSpc>
              <a:spcPct val="90000"/>
            </a:lnSpc>
            <a:spcBef>
              <a:spcPct val="0"/>
            </a:spcBef>
            <a:spcAft>
              <a:spcPct val="15000"/>
            </a:spcAft>
            <a:buChar char="•"/>
          </a:pPr>
          <a:r>
            <a:rPr lang="en-US" sz="1200" kern="1200"/>
            <a:t>Established in 2019</a:t>
          </a:r>
        </a:p>
        <a:p>
          <a:pPr marL="114300" lvl="1" indent="-114300" algn="l" defTabSz="533400" rtl="0">
            <a:lnSpc>
              <a:spcPct val="90000"/>
            </a:lnSpc>
            <a:spcBef>
              <a:spcPct val="0"/>
            </a:spcBef>
            <a:spcAft>
              <a:spcPct val="15000"/>
            </a:spcAft>
            <a:buChar char="•"/>
          </a:pPr>
          <a:endParaRPr lang="en-US" sz="1200" kern="1200"/>
        </a:p>
      </dsp:txBody>
      <dsp:txXfrm>
        <a:off x="8311066" y="2453947"/>
        <a:ext cx="1702317" cy="1702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4CD5C-0B43-440C-9789-364F9EBB314F}">
      <dsp:nvSpPr>
        <dsp:cNvPr id="0" name=""/>
        <dsp:cNvSpPr/>
      </dsp:nvSpPr>
      <dsp:spPr>
        <a:xfrm>
          <a:off x="291839" y="10218"/>
          <a:ext cx="2463977" cy="2463977"/>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3377FA-DDBC-429D-88DC-E9672FBFE273}">
      <dsp:nvSpPr>
        <dsp:cNvPr id="0" name=""/>
        <dsp:cNvSpPr/>
      </dsp:nvSpPr>
      <dsp:spPr>
        <a:xfrm>
          <a:off x="386877" y="2413163"/>
          <a:ext cx="2463977" cy="2463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GARE and CalEPA Advancing Racial Equity  Team</a:t>
          </a:r>
        </a:p>
        <a:p>
          <a:pPr marL="171450" lvl="1" indent="-171450" algn="ctr"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In 2018, Water Boards join the Government Alliance on Race and Equity (GARE)</a:t>
          </a:r>
        </a:p>
      </dsp:txBody>
      <dsp:txXfrm>
        <a:off x="459044" y="2485330"/>
        <a:ext cx="2319643" cy="2319643"/>
      </dsp:txXfrm>
    </dsp:sp>
    <dsp:sp modelId="{A9AA8950-80F3-428B-8C88-55D1D4470809}">
      <dsp:nvSpPr>
        <dsp:cNvPr id="0" name=""/>
        <dsp:cNvSpPr/>
      </dsp:nvSpPr>
      <dsp:spPr>
        <a:xfrm rot="21591119">
          <a:off x="3277804" y="940971"/>
          <a:ext cx="52198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277804" y="1059585"/>
        <a:ext cx="365392" cy="355235"/>
      </dsp:txXfrm>
    </dsp:sp>
    <dsp:sp modelId="{77A49DD7-4E5B-4B79-BA37-BFCB03091B27}">
      <dsp:nvSpPr>
        <dsp:cNvPr id="0" name=""/>
        <dsp:cNvSpPr/>
      </dsp:nvSpPr>
      <dsp:spPr>
        <a:xfrm>
          <a:off x="4247211" y="0"/>
          <a:ext cx="2463977" cy="2463977"/>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96FD8-52BB-4D37-B40F-5DF10FE732EB}">
      <dsp:nvSpPr>
        <dsp:cNvPr id="0" name=""/>
        <dsp:cNvSpPr/>
      </dsp:nvSpPr>
      <dsp:spPr>
        <a:xfrm>
          <a:off x="4226367" y="2393722"/>
          <a:ext cx="2463977" cy="2463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Water Boards’ Racial Equity Team</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The Water Boards’ Racial Equity Team was convened in 2020</a:t>
          </a:r>
        </a:p>
      </dsp:txBody>
      <dsp:txXfrm>
        <a:off x="4298534" y="2465889"/>
        <a:ext cx="2319643" cy="2319643"/>
      </dsp:txXfrm>
    </dsp:sp>
    <dsp:sp modelId="{2CBA1AB3-C474-49FD-A682-148DEBF3327D}">
      <dsp:nvSpPr>
        <dsp:cNvPr id="0" name=""/>
        <dsp:cNvSpPr/>
      </dsp:nvSpPr>
      <dsp:spPr>
        <a:xfrm>
          <a:off x="7144945" y="935959"/>
          <a:ext cx="433756"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44945" y="1054371"/>
        <a:ext cx="303629" cy="355235"/>
      </dsp:txXfrm>
    </dsp:sp>
    <dsp:sp modelId="{637748BA-9452-49FF-B027-63245FD6AF48}">
      <dsp:nvSpPr>
        <dsp:cNvPr id="0" name=""/>
        <dsp:cNvSpPr/>
      </dsp:nvSpPr>
      <dsp:spPr>
        <a:xfrm>
          <a:off x="7950492" y="0"/>
          <a:ext cx="2463977" cy="2463977"/>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0294C-CEE7-499A-AA9A-69DED1AF8E7F}">
      <dsp:nvSpPr>
        <dsp:cNvPr id="0" name=""/>
        <dsp:cNvSpPr/>
      </dsp:nvSpPr>
      <dsp:spPr>
        <a:xfrm>
          <a:off x="8051615" y="2432628"/>
          <a:ext cx="2463977" cy="2463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Racial Equity Resolution Development </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Development included public listening sessions in November and December of 2020 </a:t>
          </a:r>
        </a:p>
      </dsp:txBody>
      <dsp:txXfrm>
        <a:off x="8123782" y="2504795"/>
        <a:ext cx="2319643" cy="2319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4CD5C-0B43-440C-9789-364F9EBB314F}">
      <dsp:nvSpPr>
        <dsp:cNvPr id="0" name=""/>
        <dsp:cNvSpPr/>
      </dsp:nvSpPr>
      <dsp:spPr>
        <a:xfrm>
          <a:off x="291839" y="10218"/>
          <a:ext cx="2463977" cy="2463977"/>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3377FA-DDBC-429D-88DC-E9672FBFE273}">
      <dsp:nvSpPr>
        <dsp:cNvPr id="0" name=""/>
        <dsp:cNvSpPr/>
      </dsp:nvSpPr>
      <dsp:spPr>
        <a:xfrm>
          <a:off x="386877" y="2413163"/>
          <a:ext cx="2463977" cy="2463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State Water Board Resolution No. 2021-0050</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Adopted November 16, 2021</a:t>
          </a:r>
        </a:p>
      </dsp:txBody>
      <dsp:txXfrm>
        <a:off x="459044" y="2485330"/>
        <a:ext cx="2319643" cy="2319643"/>
      </dsp:txXfrm>
    </dsp:sp>
    <dsp:sp modelId="{A9AA8950-80F3-428B-8C88-55D1D4470809}">
      <dsp:nvSpPr>
        <dsp:cNvPr id="0" name=""/>
        <dsp:cNvSpPr/>
      </dsp:nvSpPr>
      <dsp:spPr>
        <a:xfrm rot="21591119">
          <a:off x="3277804" y="940971"/>
          <a:ext cx="52198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277804" y="1059585"/>
        <a:ext cx="365392" cy="355235"/>
      </dsp:txXfrm>
    </dsp:sp>
    <dsp:sp modelId="{77A49DD7-4E5B-4B79-BA37-BFCB03091B27}">
      <dsp:nvSpPr>
        <dsp:cNvPr id="0" name=""/>
        <dsp:cNvSpPr/>
      </dsp:nvSpPr>
      <dsp:spPr>
        <a:xfrm>
          <a:off x="4247211" y="0"/>
          <a:ext cx="2463977" cy="2463977"/>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96FD8-52BB-4D37-B40F-5DF10FE732EB}">
      <dsp:nvSpPr>
        <dsp:cNvPr id="0" name=""/>
        <dsp:cNvSpPr/>
      </dsp:nvSpPr>
      <dsp:spPr>
        <a:xfrm>
          <a:off x="4226367" y="2393722"/>
          <a:ext cx="2463977" cy="2463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Racial Equity Action Plan Development</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Began in Spring 2022</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Internal &amp; External Workshops</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Tribal Consultations </a:t>
          </a:r>
        </a:p>
      </dsp:txBody>
      <dsp:txXfrm>
        <a:off x="4298534" y="2465889"/>
        <a:ext cx="2319643" cy="2319643"/>
      </dsp:txXfrm>
    </dsp:sp>
    <dsp:sp modelId="{2CBA1AB3-C474-49FD-A682-148DEBF3327D}">
      <dsp:nvSpPr>
        <dsp:cNvPr id="0" name=""/>
        <dsp:cNvSpPr/>
      </dsp:nvSpPr>
      <dsp:spPr>
        <a:xfrm>
          <a:off x="7144945" y="935959"/>
          <a:ext cx="433756"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144945" y="1054371"/>
        <a:ext cx="303629" cy="355235"/>
      </dsp:txXfrm>
    </dsp:sp>
    <dsp:sp modelId="{637748BA-9452-49FF-B027-63245FD6AF48}">
      <dsp:nvSpPr>
        <dsp:cNvPr id="0" name=""/>
        <dsp:cNvSpPr/>
      </dsp:nvSpPr>
      <dsp:spPr>
        <a:xfrm>
          <a:off x="7950492" y="0"/>
          <a:ext cx="2463977" cy="246397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0294C-CEE7-499A-AA9A-69DED1AF8E7F}">
      <dsp:nvSpPr>
        <dsp:cNvPr id="0" name=""/>
        <dsp:cNvSpPr/>
      </dsp:nvSpPr>
      <dsp:spPr>
        <a:xfrm>
          <a:off x="8051615" y="2432628"/>
          <a:ext cx="2463977" cy="2463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January 2023 </a:t>
          </a:r>
        </a:p>
        <a:p>
          <a:pPr marL="0" lvl="0" indent="0" algn="ctr"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Racial Equity Action Plan</a:t>
          </a:r>
        </a:p>
        <a:p>
          <a:pPr marL="171450" lvl="1" indent="-171450" algn="l" defTabSz="711200">
            <a:lnSpc>
              <a:spcPct val="90000"/>
            </a:lnSpc>
            <a:spcBef>
              <a:spcPct val="0"/>
            </a:spcBef>
            <a:spcAft>
              <a:spcPct val="15000"/>
            </a:spcAft>
            <a:buChar char="•"/>
          </a:pPr>
          <a:endParaRPr lang="en-US" sz="1600" kern="1200">
            <a:latin typeface="Arial" panose="020B0604020202020204" pitchFamily="34" charset="0"/>
            <a:cs typeface="Arial" panose="020B0604020202020204" pitchFamily="34" charset="0"/>
          </a:endParaRPr>
        </a:p>
      </dsp:txBody>
      <dsp:txXfrm>
        <a:off x="8123782" y="2504795"/>
        <a:ext cx="2319643" cy="23196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AAA1C-B80D-4CA4-AC6F-5AD0F0C3FA4D}">
      <dsp:nvSpPr>
        <dsp:cNvPr id="0" name=""/>
        <dsp:cNvSpPr/>
      </dsp:nvSpPr>
      <dsp:spPr>
        <a:xfrm>
          <a:off x="0" y="301183"/>
          <a:ext cx="8744674" cy="1077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8684" tIns="395732" rIns="678684" bIns="135128" numCol="1" spcCol="1270" anchor="t" anchorCtr="0">
          <a:noAutofit/>
        </a:bodyPr>
        <a:lstStyle/>
        <a:p>
          <a:pPr marL="171450" lvl="1" indent="-171450" algn="l" defTabSz="844550" rtl="0">
            <a:lnSpc>
              <a:spcPct val="90000"/>
            </a:lnSpc>
            <a:spcBef>
              <a:spcPct val="0"/>
            </a:spcBef>
            <a:spcAft>
              <a:spcPct val="15000"/>
            </a:spcAft>
            <a:buChar char="•"/>
          </a:pPr>
          <a:r>
            <a:rPr lang="en-US" sz="1900" b="0" kern="1200">
              <a:latin typeface="Arial"/>
              <a:cs typeface="Arial"/>
            </a:rPr>
            <a:t>Tribal Consultations began</a:t>
          </a:r>
        </a:p>
        <a:p>
          <a:pPr marL="171450" lvl="1" indent="-171450" algn="l" defTabSz="844550" rtl="0">
            <a:lnSpc>
              <a:spcPct val="90000"/>
            </a:lnSpc>
            <a:spcBef>
              <a:spcPct val="0"/>
            </a:spcBef>
            <a:spcAft>
              <a:spcPct val="15000"/>
            </a:spcAft>
            <a:buChar char="•"/>
          </a:pPr>
          <a:r>
            <a:rPr lang="en-US" sz="1900" b="0" kern="1200">
              <a:latin typeface="Arial"/>
              <a:cs typeface="Arial"/>
            </a:rPr>
            <a:t>Emails Sent to </a:t>
          </a:r>
          <a:r>
            <a:rPr lang="en-US" sz="1900" b="0" kern="1200">
              <a:latin typeface="Arial"/>
              <a:cs typeface="Arial"/>
              <a:hlinkClick xmlns:r="http://schemas.openxmlformats.org/officeDocument/2006/relationships" r:id="rId1"/>
            </a:rPr>
            <a:t>racialequity@waterboards.ca.gov</a:t>
          </a:r>
          <a:r>
            <a:rPr lang="en-US" sz="1900" b="0" kern="1200">
              <a:latin typeface="Arial"/>
              <a:cs typeface="Arial"/>
            </a:rPr>
            <a:t> (ongoing)</a:t>
          </a:r>
          <a:endParaRPr lang="en-US" sz="1900" kern="1200">
            <a:latin typeface="Arial"/>
            <a:cs typeface="Arial"/>
          </a:endParaRPr>
        </a:p>
      </dsp:txBody>
      <dsp:txXfrm>
        <a:off x="0" y="301183"/>
        <a:ext cx="8744674" cy="1077300"/>
      </dsp:txXfrm>
    </dsp:sp>
    <dsp:sp modelId="{6E3FE867-F7C1-4E4E-8D79-B6437250C9C0}">
      <dsp:nvSpPr>
        <dsp:cNvPr id="0" name=""/>
        <dsp:cNvSpPr/>
      </dsp:nvSpPr>
      <dsp:spPr>
        <a:xfrm>
          <a:off x="437233" y="20743"/>
          <a:ext cx="6121271"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369" tIns="0" rIns="231369" bIns="0" numCol="1" spcCol="1270" anchor="ctr" anchorCtr="0">
          <a:noAutofit/>
        </a:bodyPr>
        <a:lstStyle/>
        <a:p>
          <a:pPr marL="0" lvl="0" indent="0" algn="l" defTabSz="844550" rtl="0">
            <a:lnSpc>
              <a:spcPct val="90000"/>
            </a:lnSpc>
            <a:spcBef>
              <a:spcPct val="0"/>
            </a:spcBef>
            <a:spcAft>
              <a:spcPct val="35000"/>
            </a:spcAft>
            <a:buNone/>
          </a:pPr>
          <a:r>
            <a:rPr lang="en-US" sz="1900" b="0" kern="1200">
              <a:latin typeface="Arial"/>
              <a:cs typeface="Arial"/>
            </a:rPr>
            <a:t>April 2022</a:t>
          </a:r>
        </a:p>
      </dsp:txBody>
      <dsp:txXfrm>
        <a:off x="464613" y="48123"/>
        <a:ext cx="6066511" cy="506120"/>
      </dsp:txXfrm>
    </dsp:sp>
    <dsp:sp modelId="{081C59BA-FD14-47E5-AE54-BCBB78B2F424}">
      <dsp:nvSpPr>
        <dsp:cNvPr id="0" name=""/>
        <dsp:cNvSpPr/>
      </dsp:nvSpPr>
      <dsp:spPr>
        <a:xfrm>
          <a:off x="0" y="1761523"/>
          <a:ext cx="8744674" cy="19750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8684" tIns="395732" rIns="678684"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a:latin typeface="Arial"/>
              <a:cs typeface="Arial"/>
            </a:rPr>
            <a:t>Visioning Workshop	</a:t>
          </a:r>
          <a:endParaRPr lang="en-US" sz="1900" kern="1200">
            <a:latin typeface="Arial"/>
            <a:cs typeface="Arial"/>
          </a:endParaRPr>
        </a:p>
        <a:p>
          <a:pPr marL="171450" lvl="1" indent="-171450" algn="l" defTabSz="844550" rtl="0">
            <a:lnSpc>
              <a:spcPct val="90000"/>
            </a:lnSpc>
            <a:spcBef>
              <a:spcPct val="0"/>
            </a:spcBef>
            <a:spcAft>
              <a:spcPct val="15000"/>
            </a:spcAft>
            <a:buChar char="•"/>
          </a:pPr>
          <a:r>
            <a:rPr lang="en-US" sz="1900" b="0" kern="1200">
              <a:latin typeface="Arial"/>
              <a:cs typeface="Arial"/>
            </a:rPr>
            <a:t>Strategizing Workshop </a:t>
          </a:r>
          <a:endParaRPr lang="en-US" sz="1900" b="0" kern="1200">
            <a:latin typeface="Arial" panose="020B0604020202020204" pitchFamily="34" charset="0"/>
            <a:cs typeface="Arial" panose="020B0604020202020204" pitchFamily="34" charset="0"/>
          </a:endParaRPr>
        </a:p>
        <a:p>
          <a:pPr marL="171450" lvl="1" indent="-171450" algn="l" defTabSz="844550" rtl="0">
            <a:lnSpc>
              <a:spcPct val="90000"/>
            </a:lnSpc>
            <a:spcBef>
              <a:spcPct val="0"/>
            </a:spcBef>
            <a:spcAft>
              <a:spcPct val="15000"/>
            </a:spcAft>
            <a:buChar char="•"/>
          </a:pPr>
          <a:r>
            <a:rPr lang="en-US" sz="1900" b="0" kern="1200">
              <a:latin typeface="Arial"/>
              <a:cs typeface="Arial"/>
            </a:rPr>
            <a:t>Action Planning Workshops </a:t>
          </a:r>
          <a:endParaRPr lang="en-US" sz="1900" b="0" kern="120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en-US" sz="1900" b="0" kern="1200">
              <a:latin typeface="Arial"/>
              <a:cs typeface="Arial"/>
            </a:rPr>
            <a:t>Racial Equity Employee Support Lunch Session</a:t>
          </a:r>
        </a:p>
        <a:p>
          <a:pPr marL="171450" lvl="1" indent="-171450" algn="l" defTabSz="844550" rtl="0">
            <a:lnSpc>
              <a:spcPct val="90000"/>
            </a:lnSpc>
            <a:spcBef>
              <a:spcPct val="0"/>
            </a:spcBef>
            <a:spcAft>
              <a:spcPct val="15000"/>
            </a:spcAft>
            <a:buChar char="•"/>
          </a:pPr>
          <a:r>
            <a:rPr lang="en-US" sz="1900" b="0" kern="1200">
              <a:latin typeface="Arial"/>
              <a:cs typeface="Arial"/>
            </a:rPr>
            <a:t>1:1 meetings with community partners </a:t>
          </a:r>
          <a:endParaRPr lang="en-US" sz="1900" b="0" kern="1200">
            <a:latin typeface="Arial" panose="020B0604020202020204" pitchFamily="34" charset="0"/>
            <a:cs typeface="Arial" panose="020B0604020202020204" pitchFamily="34" charset="0"/>
          </a:endParaRPr>
        </a:p>
      </dsp:txBody>
      <dsp:txXfrm>
        <a:off x="0" y="1761523"/>
        <a:ext cx="8744674" cy="1975050"/>
      </dsp:txXfrm>
    </dsp:sp>
    <dsp:sp modelId="{7ED8B387-D376-4A39-9061-BE6365985364}">
      <dsp:nvSpPr>
        <dsp:cNvPr id="0" name=""/>
        <dsp:cNvSpPr/>
      </dsp:nvSpPr>
      <dsp:spPr>
        <a:xfrm>
          <a:off x="437233" y="1481083"/>
          <a:ext cx="6121271"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369" tIns="0" rIns="231369" bIns="0" numCol="1" spcCol="1270" anchor="ctr" anchorCtr="0">
          <a:noAutofit/>
        </a:bodyPr>
        <a:lstStyle/>
        <a:p>
          <a:pPr marL="0" lvl="0" indent="0" algn="l" defTabSz="844550" rtl="0">
            <a:lnSpc>
              <a:spcPct val="90000"/>
            </a:lnSpc>
            <a:spcBef>
              <a:spcPct val="0"/>
            </a:spcBef>
            <a:spcAft>
              <a:spcPct val="35000"/>
            </a:spcAft>
            <a:buNone/>
          </a:pPr>
          <a:r>
            <a:rPr lang="en-US" sz="1900" b="0" kern="1200">
              <a:latin typeface="Arial"/>
              <a:cs typeface="Arial"/>
            </a:rPr>
            <a:t>May 2022</a:t>
          </a:r>
        </a:p>
      </dsp:txBody>
      <dsp:txXfrm>
        <a:off x="464613" y="1508463"/>
        <a:ext cx="6066511" cy="506120"/>
      </dsp:txXfrm>
    </dsp:sp>
    <dsp:sp modelId="{2FE55E9A-A871-4688-B30C-BD1EEA7508FF}">
      <dsp:nvSpPr>
        <dsp:cNvPr id="0" name=""/>
        <dsp:cNvSpPr/>
      </dsp:nvSpPr>
      <dsp:spPr>
        <a:xfrm>
          <a:off x="0" y="4119613"/>
          <a:ext cx="8744674" cy="79301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8684" tIns="395732" rIns="678684" bIns="135128" numCol="1" spcCol="1270" anchor="t" anchorCtr="0">
          <a:noAutofit/>
        </a:bodyPr>
        <a:lstStyle/>
        <a:p>
          <a:pPr marL="171450" lvl="1" indent="-171450" algn="l" defTabSz="844550" rtl="0">
            <a:lnSpc>
              <a:spcPct val="90000"/>
            </a:lnSpc>
            <a:spcBef>
              <a:spcPct val="0"/>
            </a:spcBef>
            <a:spcAft>
              <a:spcPct val="15000"/>
            </a:spcAft>
            <a:buChar char="•"/>
          </a:pPr>
          <a:r>
            <a:rPr lang="en-US" sz="1900" b="0" kern="1200">
              <a:latin typeface="Arial"/>
              <a:cs typeface="Arial"/>
            </a:rPr>
            <a:t>Racial Equity Employee Support Lunch Session </a:t>
          </a:r>
          <a:endParaRPr lang="en-US" sz="1900" b="0" kern="1200">
            <a:latin typeface="Arial" panose="020B0604020202020204" pitchFamily="34" charset="0"/>
            <a:cs typeface="Arial" panose="020B0604020202020204" pitchFamily="34" charset="0"/>
          </a:endParaRPr>
        </a:p>
      </dsp:txBody>
      <dsp:txXfrm>
        <a:off x="0" y="4119613"/>
        <a:ext cx="8744674" cy="793012"/>
      </dsp:txXfrm>
    </dsp:sp>
    <dsp:sp modelId="{27AA9C70-9415-4FCD-898E-5E61914B42DD}">
      <dsp:nvSpPr>
        <dsp:cNvPr id="0" name=""/>
        <dsp:cNvSpPr/>
      </dsp:nvSpPr>
      <dsp:spPr>
        <a:xfrm>
          <a:off x="437233" y="3839173"/>
          <a:ext cx="6121271" cy="5608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369" tIns="0" rIns="231369" bIns="0" numCol="1" spcCol="1270" anchor="ctr" anchorCtr="0">
          <a:noAutofit/>
        </a:bodyPr>
        <a:lstStyle/>
        <a:p>
          <a:pPr marL="0" lvl="0" indent="0" algn="l" defTabSz="844550" rtl="0">
            <a:lnSpc>
              <a:spcPct val="90000"/>
            </a:lnSpc>
            <a:spcBef>
              <a:spcPct val="0"/>
            </a:spcBef>
            <a:spcAft>
              <a:spcPct val="35000"/>
            </a:spcAft>
            <a:buNone/>
          </a:pPr>
          <a:r>
            <a:rPr lang="en-US" sz="1900" b="0" kern="1200">
              <a:latin typeface="Arial"/>
              <a:cs typeface="Arial"/>
            </a:rPr>
            <a:t>June 2022</a:t>
          </a:r>
        </a:p>
      </dsp:txBody>
      <dsp:txXfrm>
        <a:off x="464613" y="3866553"/>
        <a:ext cx="6066511"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E54E8-3D16-49B2-AB6F-B45EAC9F7826}">
      <dsp:nvSpPr>
        <dsp:cNvPr id="0" name=""/>
        <dsp:cNvSpPr/>
      </dsp:nvSpPr>
      <dsp:spPr>
        <a:xfrm>
          <a:off x="0" y="90110"/>
          <a:ext cx="8744674" cy="538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0" kern="1200">
              <a:latin typeface="Arial"/>
              <a:cs typeface="Arial"/>
            </a:rPr>
            <a:t>July 2022</a:t>
          </a:r>
        </a:p>
      </dsp:txBody>
      <dsp:txXfrm>
        <a:off x="26273" y="116383"/>
        <a:ext cx="8692128" cy="485654"/>
      </dsp:txXfrm>
    </dsp:sp>
    <dsp:sp modelId="{2330926E-C47C-417F-B473-67458CFD21E1}">
      <dsp:nvSpPr>
        <dsp:cNvPr id="0" name=""/>
        <dsp:cNvSpPr/>
      </dsp:nvSpPr>
      <dsp:spPr>
        <a:xfrm>
          <a:off x="0" y="628310"/>
          <a:ext cx="8744674"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643"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b="0" kern="1200">
              <a:latin typeface="Arial"/>
              <a:cs typeface="Arial"/>
            </a:rPr>
            <a:t>Draft “action ideas” document posted to webpage </a:t>
          </a:r>
          <a:endParaRPr lang="en-US" sz="1800" b="0" kern="120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20000"/>
            </a:spcAft>
            <a:buChar char="•"/>
          </a:pPr>
          <a:r>
            <a:rPr lang="en-US" sz="1800" b="0" kern="1200">
              <a:latin typeface="Arial"/>
              <a:cs typeface="Arial"/>
            </a:rPr>
            <a:t>Public workshops</a:t>
          </a:r>
        </a:p>
      </dsp:txBody>
      <dsp:txXfrm>
        <a:off x="0" y="628310"/>
        <a:ext cx="8744674" cy="595125"/>
      </dsp:txXfrm>
    </dsp:sp>
    <dsp:sp modelId="{0662CA76-2EE0-4ABB-8309-6B10EB1E8E2F}">
      <dsp:nvSpPr>
        <dsp:cNvPr id="0" name=""/>
        <dsp:cNvSpPr/>
      </dsp:nvSpPr>
      <dsp:spPr>
        <a:xfrm>
          <a:off x="0" y="1223435"/>
          <a:ext cx="8744674" cy="538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0" kern="1200">
              <a:latin typeface="Arial"/>
              <a:cs typeface="Arial"/>
            </a:rPr>
            <a:t>August 2022</a:t>
          </a:r>
        </a:p>
      </dsp:txBody>
      <dsp:txXfrm>
        <a:off x="26273" y="1249708"/>
        <a:ext cx="8692128" cy="485654"/>
      </dsp:txXfrm>
    </dsp:sp>
    <dsp:sp modelId="{F4B6861B-C8B7-4D72-B7EC-91749F93F958}">
      <dsp:nvSpPr>
        <dsp:cNvPr id="0" name=""/>
        <dsp:cNvSpPr/>
      </dsp:nvSpPr>
      <dsp:spPr>
        <a:xfrm>
          <a:off x="0" y="1761635"/>
          <a:ext cx="8744674"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643"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b="0" kern="1200">
              <a:latin typeface="Arial"/>
              <a:cs typeface="Arial"/>
            </a:rPr>
            <a:t>Racial Equity Team reviewed feedback and revised action plan</a:t>
          </a:r>
        </a:p>
        <a:p>
          <a:pPr marL="171450" lvl="1" indent="-171450" algn="l" defTabSz="800100" rtl="0">
            <a:lnSpc>
              <a:spcPct val="90000"/>
            </a:lnSpc>
            <a:spcBef>
              <a:spcPct val="0"/>
            </a:spcBef>
            <a:spcAft>
              <a:spcPct val="20000"/>
            </a:spcAft>
            <a:buChar char="•"/>
          </a:pPr>
          <a:r>
            <a:rPr lang="en-US" sz="1800" b="0" kern="1200">
              <a:latin typeface="Arial"/>
              <a:cs typeface="Arial"/>
            </a:rPr>
            <a:t>Executive management review</a:t>
          </a:r>
        </a:p>
      </dsp:txBody>
      <dsp:txXfrm>
        <a:off x="0" y="1761635"/>
        <a:ext cx="8744674" cy="595125"/>
      </dsp:txXfrm>
    </dsp:sp>
    <dsp:sp modelId="{ADAD62AD-F16D-4C9F-AC7A-E1937BBB5FE0}">
      <dsp:nvSpPr>
        <dsp:cNvPr id="0" name=""/>
        <dsp:cNvSpPr/>
      </dsp:nvSpPr>
      <dsp:spPr>
        <a:xfrm>
          <a:off x="0" y="2356760"/>
          <a:ext cx="8744674" cy="538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0" kern="1200">
              <a:latin typeface="Arial"/>
              <a:cs typeface="Arial"/>
            </a:rPr>
            <a:t>September 2022</a:t>
          </a:r>
        </a:p>
      </dsp:txBody>
      <dsp:txXfrm>
        <a:off x="26273" y="2383033"/>
        <a:ext cx="8692128" cy="485654"/>
      </dsp:txXfrm>
    </dsp:sp>
    <dsp:sp modelId="{303BA9FC-2085-4FE6-B171-0C6466240667}">
      <dsp:nvSpPr>
        <dsp:cNvPr id="0" name=""/>
        <dsp:cNvSpPr/>
      </dsp:nvSpPr>
      <dsp:spPr>
        <a:xfrm>
          <a:off x="0" y="2894960"/>
          <a:ext cx="8744674"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643"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a:latin typeface="Arial"/>
              <a:cs typeface="Arial"/>
            </a:rPr>
            <a:t>Draft Racial Equity Action Plan open for 30-day public comment period </a:t>
          </a:r>
          <a:endParaRPr lang="en-US" sz="1800" kern="1200">
            <a:latin typeface="Arial" panose="020B0604020202020204" pitchFamily="34" charset="0"/>
            <a:cs typeface="Arial" panose="020B0604020202020204" pitchFamily="34" charset="0"/>
          </a:endParaRPr>
        </a:p>
        <a:p>
          <a:pPr marL="171450" lvl="1" indent="-171450" algn="l" defTabSz="800100" rtl="0">
            <a:lnSpc>
              <a:spcPct val="90000"/>
            </a:lnSpc>
            <a:spcBef>
              <a:spcPct val="0"/>
            </a:spcBef>
            <a:spcAft>
              <a:spcPct val="20000"/>
            </a:spcAft>
            <a:buChar char="•"/>
          </a:pPr>
          <a:r>
            <a:rPr lang="en-US" sz="1800" kern="1200">
              <a:latin typeface="Arial"/>
              <a:cs typeface="Arial"/>
            </a:rPr>
            <a:t>All-staff webinar on Racial Equity Action Plan </a:t>
          </a:r>
          <a:endParaRPr lang="en-US" sz="1800" kern="1200">
            <a:latin typeface="Arial" panose="020B0604020202020204" pitchFamily="34" charset="0"/>
            <a:cs typeface="Arial" panose="020B0604020202020204" pitchFamily="34" charset="0"/>
          </a:endParaRPr>
        </a:p>
      </dsp:txBody>
      <dsp:txXfrm>
        <a:off x="0" y="2894960"/>
        <a:ext cx="8744674" cy="595125"/>
      </dsp:txXfrm>
    </dsp:sp>
    <dsp:sp modelId="{DDDB9603-5DB1-437C-B2ED-11105C6B0D61}">
      <dsp:nvSpPr>
        <dsp:cNvPr id="0" name=""/>
        <dsp:cNvSpPr/>
      </dsp:nvSpPr>
      <dsp:spPr>
        <a:xfrm>
          <a:off x="0" y="3490085"/>
          <a:ext cx="8744674" cy="538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b="0" kern="1200">
              <a:latin typeface="Arial"/>
              <a:cs typeface="Arial"/>
            </a:rPr>
            <a:t>October–December 2022</a:t>
          </a:r>
        </a:p>
      </dsp:txBody>
      <dsp:txXfrm>
        <a:off x="26273" y="3516358"/>
        <a:ext cx="8692128" cy="485654"/>
      </dsp:txXfrm>
    </dsp:sp>
    <dsp:sp modelId="{29E82256-1CBC-41B1-9E65-7525EB598655}">
      <dsp:nvSpPr>
        <dsp:cNvPr id="0" name=""/>
        <dsp:cNvSpPr/>
      </dsp:nvSpPr>
      <dsp:spPr>
        <a:xfrm>
          <a:off x="0" y="4028285"/>
          <a:ext cx="8744674" cy="116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643"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b="0" kern="1200">
              <a:latin typeface="Arial"/>
              <a:cs typeface="Arial"/>
            </a:rPr>
            <a:t>Board workshop on 10/19/2022</a:t>
          </a:r>
        </a:p>
        <a:p>
          <a:pPr marL="171450" lvl="1" indent="-171450" algn="l" defTabSz="800100" rtl="0">
            <a:lnSpc>
              <a:spcPct val="90000"/>
            </a:lnSpc>
            <a:spcBef>
              <a:spcPct val="0"/>
            </a:spcBef>
            <a:spcAft>
              <a:spcPct val="20000"/>
            </a:spcAft>
            <a:buChar char="•"/>
          </a:pPr>
          <a:r>
            <a:rPr lang="en-US" sz="1800" b="0" kern="1200">
              <a:latin typeface="Arial"/>
              <a:cs typeface="Arial"/>
            </a:rPr>
            <a:t>Public comment period closed </a:t>
          </a:r>
        </a:p>
        <a:p>
          <a:pPr marL="171450" lvl="1" indent="-171450" algn="l" defTabSz="800100" rtl="0">
            <a:lnSpc>
              <a:spcPct val="90000"/>
            </a:lnSpc>
            <a:spcBef>
              <a:spcPct val="0"/>
            </a:spcBef>
            <a:spcAft>
              <a:spcPct val="20000"/>
            </a:spcAft>
            <a:buChar char="•"/>
          </a:pPr>
          <a:r>
            <a:rPr lang="en-US" sz="1800" b="0" kern="1200">
              <a:latin typeface="Arial"/>
              <a:cs typeface="Arial"/>
            </a:rPr>
            <a:t>Executive review</a:t>
          </a:r>
        </a:p>
        <a:p>
          <a:pPr marL="171450" lvl="1" indent="-171450" algn="l" defTabSz="800100" rtl="0">
            <a:lnSpc>
              <a:spcPct val="90000"/>
            </a:lnSpc>
            <a:spcBef>
              <a:spcPct val="0"/>
            </a:spcBef>
            <a:spcAft>
              <a:spcPct val="20000"/>
            </a:spcAft>
            <a:buChar char="•"/>
          </a:pPr>
          <a:r>
            <a:rPr lang="en-US" sz="1800" b="0" kern="1200">
              <a:latin typeface="Arial"/>
              <a:cs typeface="Arial"/>
            </a:rPr>
            <a:t>Revisions and finalization of  2023-2024 Racial Equity Action Plan</a:t>
          </a:r>
        </a:p>
      </dsp:txBody>
      <dsp:txXfrm>
        <a:off x="0" y="4028285"/>
        <a:ext cx="8744674" cy="11664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8B6FA-6593-44CD-9A09-593A2F8C812B}" type="datetimeFigureOut">
              <a:rPr lang="en-US"/>
              <a:t>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3AB8B-9A85-4D3F-9570-6A64D0DB551D}" type="slidenum">
              <a:rPr lang="en-US"/>
              <a:t>‹#›</a:t>
            </a:fld>
            <a:endParaRPr lang="en-US"/>
          </a:p>
        </p:txBody>
      </p:sp>
    </p:spTree>
    <p:extLst>
      <p:ext uri="{BB962C8B-B14F-4D97-AF65-F5344CB8AC3E}">
        <p14:creationId xmlns:p14="http://schemas.microsoft.com/office/powerpoint/2010/main" val="210911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6FCD0-1D65-46BA-BE27-6CE1CE197D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07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defRPr/>
            </a:pPr>
            <a:r>
              <a:rPr lang="en-US"/>
              <a:t>The State Water Board made a huge step by adopting the Racial Equity Resolution on November 16, 2021. The State Board resolution connects the dots between systemic racism and how we do our jobs everyday and lays a foundation of accountability moving forward. </a:t>
            </a:r>
          </a:p>
          <a:p>
            <a:pPr marL="171450" indent="-171450">
              <a:buFont typeface="Arial,Sans-Serif"/>
              <a:buChar char="•"/>
              <a:defRPr/>
            </a:pPr>
            <a:r>
              <a:rPr lang="en-US"/>
              <a:t>The resolution acknowledges: </a:t>
            </a:r>
            <a:endParaRPr lang="en-US">
              <a:cs typeface="Calibri"/>
            </a:endParaRPr>
          </a:p>
          <a:p>
            <a:pPr marL="742950" lvl="1" indent="-285750">
              <a:lnSpc>
                <a:spcPct val="90000"/>
              </a:lnSpc>
              <a:spcBef>
                <a:spcPts val="500"/>
              </a:spcBef>
              <a:buFont typeface="Arial,Sans-Serif"/>
              <a:buChar char="•"/>
              <a:defRPr/>
            </a:pPr>
            <a:r>
              <a:rPr lang="en-US"/>
              <a:t>The existence of systemic racism and white supremacy across American institutions  </a:t>
            </a:r>
            <a:endParaRPr lang="en-US">
              <a:cs typeface="Calibri"/>
            </a:endParaRPr>
          </a:p>
          <a:p>
            <a:pPr marL="742950" lvl="1" indent="-285750">
              <a:lnSpc>
                <a:spcPct val="90000"/>
              </a:lnSpc>
              <a:spcBef>
                <a:spcPts val="500"/>
              </a:spcBef>
              <a:buFont typeface="Arial,Sans-Serif"/>
              <a:buChar char="•"/>
              <a:defRPr/>
            </a:pPr>
            <a:r>
              <a:rPr lang="en-US"/>
              <a:t>American history and the colonization, slavery, displacement, and genocide of indigenous people contribute to racist precedents  </a:t>
            </a:r>
            <a:endParaRPr lang="en-US">
              <a:cs typeface="Calibri"/>
            </a:endParaRPr>
          </a:p>
          <a:p>
            <a:pPr marL="742950" lvl="1" indent="-285750">
              <a:lnSpc>
                <a:spcPct val="90000"/>
              </a:lnSpc>
              <a:spcBef>
                <a:spcPts val="500"/>
              </a:spcBef>
              <a:buFont typeface="Arial,Sans-Serif"/>
              <a:buChar char="•"/>
              <a:defRPr/>
            </a:pPr>
            <a:r>
              <a:rPr lang="en-US"/>
              <a:t>Race as a predictor of access  </a:t>
            </a:r>
            <a:endParaRPr lang="en-US">
              <a:cs typeface="Calibri"/>
            </a:endParaRPr>
          </a:p>
          <a:p>
            <a:pPr marL="742950" lvl="1" indent="-285750">
              <a:lnSpc>
                <a:spcPct val="90000"/>
              </a:lnSpc>
              <a:spcBef>
                <a:spcPts val="500"/>
              </a:spcBef>
              <a:buFont typeface="Arial,Sans-Serif"/>
              <a:buChar char="•"/>
              <a:defRPr/>
            </a:pPr>
            <a:r>
              <a:rPr lang="en-US"/>
              <a:t>Disproportionate distribution of adverse environmental impacts based on race</a:t>
            </a:r>
            <a:endParaRPr lang="en-US">
              <a:cs typeface="Calibri"/>
            </a:endParaRPr>
          </a:p>
          <a:p>
            <a:pPr marL="742950" lvl="1" indent="-285750">
              <a:lnSpc>
                <a:spcPct val="90000"/>
              </a:lnSpc>
              <a:spcBef>
                <a:spcPts val="500"/>
              </a:spcBef>
              <a:buFont typeface="Arial,Sans-Serif"/>
              <a:buChar char="•"/>
              <a:defRPr/>
            </a:pPr>
            <a:r>
              <a:rPr lang="en-US"/>
              <a:t>Disproportionate allocations of funding and services based on race</a:t>
            </a:r>
            <a:endParaRPr lang="en-US">
              <a:cs typeface="Calibri"/>
            </a:endParaRPr>
          </a:p>
          <a:p>
            <a:pPr marL="742950" lvl="1" indent="-285750">
              <a:lnSpc>
                <a:spcPct val="90000"/>
              </a:lnSpc>
              <a:spcBef>
                <a:spcPts val="500"/>
              </a:spcBef>
              <a:buFont typeface="Arial,Sans-Serif"/>
              <a:buChar char="•"/>
              <a:defRPr/>
            </a:pPr>
            <a:r>
              <a:rPr lang="en-US"/>
              <a:t>Remaining silent perpetuates the racial inequities and systems of oppression </a:t>
            </a:r>
            <a:endParaRPr lang="en-US">
              <a:cs typeface="Calibri"/>
            </a:endParaRPr>
          </a:p>
          <a:p>
            <a:pPr>
              <a:lnSpc>
                <a:spcPct val="90000"/>
              </a:lnSpc>
              <a:spcBef>
                <a:spcPts val="500"/>
              </a:spcBef>
              <a:buFont typeface="Arial,Sans-Serif"/>
              <a:buChar char="•"/>
              <a:defRPr/>
            </a:pPr>
            <a:r>
              <a:rPr lang="en-US"/>
              <a:t>The Resolution "Encourages the nine Regional Water Boards to adopt this resolution, or a similar resolution, that condemns racism, xenophobia, bigotry, and racial injustice; and that affirms a commitment to racial equity, diversity, inclusion, access, and anti-racism; and otherwise prioritizes this important work“</a:t>
            </a:r>
            <a:endParaRPr lang="en-US">
              <a:cs typeface="Calibri"/>
            </a:endParaRPr>
          </a:p>
          <a:p>
            <a:pPr marL="285750" indent="-285750">
              <a:lnSpc>
                <a:spcPct val="90000"/>
              </a:lnSpc>
              <a:spcBef>
                <a:spcPts val="500"/>
              </a:spcBef>
              <a:buFont typeface="Arial,Sans-Serif"/>
              <a:buChar char="•"/>
              <a:defRPr/>
            </a:pPr>
            <a:r>
              <a:rPr lang="en-US"/>
              <a:t>The three primary goals of the resolution are to 1) acknowledge and condemn systemic racism and its effects, 2)institutionalize racial equity, and 3) direct staff to act. </a:t>
            </a:r>
            <a:endParaRPr lang="en-US">
              <a:cs typeface="Calibri"/>
            </a:endParaRPr>
          </a:p>
          <a:p>
            <a:pPr marL="285750" indent="-285750">
              <a:lnSpc>
                <a:spcPct val="90000"/>
              </a:lnSpc>
              <a:spcBef>
                <a:spcPts val="500"/>
              </a:spcBef>
              <a:buFont typeface="Arial,Sans-Serif"/>
              <a:buChar char="•"/>
              <a:defRPr/>
            </a:pPr>
            <a:endParaRPr lang="en-US">
              <a:cs typeface="Calibri"/>
            </a:endParaRPr>
          </a:p>
          <a:p>
            <a:pPr>
              <a:lnSpc>
                <a:spcPct val="90000"/>
              </a:lnSpc>
              <a:spcBef>
                <a:spcPts val="500"/>
              </a:spcBef>
              <a:defRPr/>
            </a:pPr>
            <a:r>
              <a:rPr lang="en-US">
                <a:cs typeface="Calibri"/>
              </a:rPr>
              <a:t>In 2022, the Water Boards began developing a Racial Equity Action Plan- that development extended through 2022 which brings us to January 2023- today- the presentation of the "2023 Racial Equity Action Plan"</a:t>
            </a:r>
          </a:p>
          <a:p>
            <a:endParaRPr lang="en-US">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10</a:t>
            </a:fld>
            <a:endParaRPr lang="en-US"/>
          </a:p>
        </p:txBody>
      </p:sp>
    </p:spTree>
    <p:extLst>
      <p:ext uri="{BB962C8B-B14F-4D97-AF65-F5344CB8AC3E}">
        <p14:creationId xmlns:p14="http://schemas.microsoft.com/office/powerpoint/2010/main" val="328664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Which leads us to the Racial Equity Action Plan </a:t>
            </a:r>
          </a:p>
        </p:txBody>
      </p:sp>
      <p:sp>
        <p:nvSpPr>
          <p:cNvPr id="4" name="Slide Number Placeholder 3"/>
          <p:cNvSpPr>
            <a:spLocks noGrp="1"/>
          </p:cNvSpPr>
          <p:nvPr>
            <p:ph type="sldNum" sz="quarter" idx="5"/>
          </p:nvPr>
        </p:nvSpPr>
        <p:spPr/>
        <p:txBody>
          <a:bodyPr/>
          <a:lstStyle/>
          <a:p>
            <a:fld id="{059321BF-0535-45EF-84A7-91FC3D74F71B}" type="slidenum">
              <a:rPr lang="en-US"/>
              <a:t>11</a:t>
            </a:fld>
            <a:endParaRPr lang="en-US"/>
          </a:p>
        </p:txBody>
      </p:sp>
    </p:spTree>
    <p:extLst>
      <p:ext uri="{BB962C8B-B14F-4D97-AF65-F5344CB8AC3E}">
        <p14:creationId xmlns:p14="http://schemas.microsoft.com/office/powerpoint/2010/main" val="349269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5000"/>
              </a:lnSpc>
              <a:spcBef>
                <a:spcPts val="500"/>
              </a:spcBef>
              <a:buFont typeface="Arial,Sans-Serif"/>
              <a:buChar char="•"/>
            </a:pPr>
            <a:r>
              <a:rPr lang="en-US"/>
              <a:t>The Action Plan must outline steps we will take to:</a:t>
            </a:r>
          </a:p>
          <a:p>
            <a:pPr marL="800100" lvl="1" indent="-342900">
              <a:lnSpc>
                <a:spcPct val="105000"/>
              </a:lnSpc>
              <a:spcBef>
                <a:spcPts val="500"/>
              </a:spcBef>
              <a:buFont typeface="Arial,Sans-Serif"/>
              <a:buChar char="•"/>
            </a:pPr>
            <a:r>
              <a:rPr lang="en-US"/>
              <a:t>Normalize conversations about racial equity </a:t>
            </a:r>
          </a:p>
          <a:p>
            <a:pPr marL="800100" lvl="1" indent="-342900">
              <a:lnSpc>
                <a:spcPct val="105000"/>
              </a:lnSpc>
              <a:spcBef>
                <a:spcPts val="500"/>
              </a:spcBef>
              <a:buFont typeface="Arial,Sans-Serif"/>
              <a:buChar char="•"/>
            </a:pPr>
            <a:r>
              <a:rPr lang="en-US"/>
              <a:t>Foster a workforce that competently integrates racial equity into its work</a:t>
            </a:r>
          </a:p>
          <a:p>
            <a:pPr marL="800100" lvl="1" indent="-342900">
              <a:lnSpc>
                <a:spcPct val="105000"/>
              </a:lnSpc>
              <a:spcBef>
                <a:spcPts val="500"/>
              </a:spcBef>
              <a:buFont typeface="Arial,Sans-Serif"/>
              <a:buChar char="•"/>
            </a:pPr>
            <a:r>
              <a:rPr lang="en-US"/>
              <a:t>Effectively reach and engage with Black, Indigenous, and people of color communities to benefit those we serve</a:t>
            </a:r>
          </a:p>
          <a:p>
            <a:pPr marL="800100" lvl="1" indent="-342900">
              <a:lnSpc>
                <a:spcPct val="105000"/>
              </a:lnSpc>
              <a:spcBef>
                <a:spcPts val="500"/>
              </a:spcBef>
              <a:buFont typeface="Arial,Sans-Serif"/>
              <a:buChar char="•"/>
            </a:pPr>
            <a:endParaRPr lang="en-US"/>
          </a:p>
          <a:p>
            <a:pPr marL="342900" indent="-342900">
              <a:lnSpc>
                <a:spcPct val="105000"/>
              </a:lnSpc>
              <a:spcBef>
                <a:spcPts val="500"/>
              </a:spcBef>
              <a:buFont typeface="Arial,Sans-Serif"/>
              <a:buChar char="•"/>
            </a:pPr>
            <a:r>
              <a:rPr lang="en-US"/>
              <a:t>Additionally- it was the action plan:</a:t>
            </a:r>
          </a:p>
          <a:p>
            <a:pPr marL="800100" lvl="1" indent="-342900">
              <a:lnSpc>
                <a:spcPct val="105000"/>
              </a:lnSpc>
              <a:spcBef>
                <a:spcPts val="500"/>
              </a:spcBef>
              <a:buFont typeface="Arial,Sans-Serif"/>
              <a:buChar char="•"/>
            </a:pPr>
            <a:r>
              <a:rPr lang="en-US"/>
              <a:t>Be developed within one year of adoption of the Racial Equity Resolution</a:t>
            </a:r>
          </a:p>
          <a:p>
            <a:pPr marL="800100" lvl="1" indent="-342900">
              <a:lnSpc>
                <a:spcPct val="105000"/>
              </a:lnSpc>
              <a:spcBef>
                <a:spcPts val="500"/>
              </a:spcBef>
              <a:buFont typeface="Arial,Sans-Serif"/>
              <a:buChar char="•"/>
            </a:pPr>
            <a:r>
              <a:rPr lang="en-US"/>
              <a:t>Be metric-driven in order to evaluate progress</a:t>
            </a:r>
          </a:p>
          <a:p>
            <a:pPr marL="800100" lvl="1" indent="-342900">
              <a:lnSpc>
                <a:spcPct val="105000"/>
              </a:lnSpc>
              <a:spcBef>
                <a:spcPts val="500"/>
              </a:spcBef>
              <a:buFont typeface="Arial,Sans-Serif"/>
              <a:buChar char="•"/>
            </a:pPr>
            <a:r>
              <a:rPr lang="en-US"/>
              <a:t>Incorporate all State Water Board divisions, offices, and programs and address all aspects of our work</a:t>
            </a:r>
          </a:p>
          <a:p>
            <a:pPr marL="1257300" lvl="2" indent="-342900">
              <a:lnSpc>
                <a:spcPct val="105000"/>
              </a:lnSpc>
              <a:spcBef>
                <a:spcPts val="500"/>
              </a:spcBef>
              <a:buFont typeface="Arial,Sans-Serif"/>
              <a:buChar char="•"/>
            </a:pPr>
            <a:r>
              <a:rPr lang="en-US"/>
              <a:t>Regional Boards are taking the lead to create their own action plan directives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12</a:t>
            </a:fld>
            <a:endParaRPr lang="en-US"/>
          </a:p>
        </p:txBody>
      </p:sp>
    </p:spTree>
    <p:extLst>
      <p:ext uri="{BB962C8B-B14F-4D97-AF65-F5344CB8AC3E}">
        <p14:creationId xmlns:p14="http://schemas.microsoft.com/office/powerpoint/2010/main" val="220281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The Racial Equity Team developed the draft Racial Equity Action Plan based on input from the Water Boards (which included board members, management, and staff), as well as tribal governments, and the general public:</a:t>
            </a:r>
          </a:p>
          <a:p>
            <a:pPr marL="342900" indent="-342900">
              <a:lnSpc>
                <a:spcPct val="114999"/>
              </a:lnSpc>
              <a:buAutoNum type="arabicPeriod"/>
            </a:pPr>
            <a:r>
              <a:rPr lang="en-US">
                <a:cs typeface="Calibri"/>
              </a:rPr>
              <a:t>In April, the Water Boards begin government to government tribal consultations on the REAP development </a:t>
            </a:r>
            <a:endParaRPr lang="en-US"/>
          </a:p>
          <a:p>
            <a:pPr marL="342900" indent="-342900">
              <a:lnSpc>
                <a:spcPct val="114999"/>
              </a:lnSpc>
              <a:buAutoNum type="arabicPeriod"/>
            </a:pPr>
            <a:r>
              <a:rPr lang="en-US">
                <a:cs typeface="Calibri"/>
              </a:rPr>
              <a:t>In May, we held visioning and strategizing workshops, where Water Boards staff and community leaders came together to develop our racial equity vision (earlier slide) and develop draft actions for the plan</a:t>
            </a:r>
            <a:endParaRPr lang="en-US"/>
          </a:p>
          <a:p>
            <a:pPr marL="342900" indent="-342900">
              <a:lnSpc>
                <a:spcPct val="114999"/>
              </a:lnSpc>
              <a:buAutoNum type="arabicPeriod"/>
            </a:pPr>
            <a:r>
              <a:rPr lang="en-US">
                <a:cs typeface="Calibri"/>
              </a:rPr>
              <a:t>We also held a series of action planning workshops where State Water Board staff and management and Regional Board executive management met to further develop draft action ideas </a:t>
            </a:r>
            <a:endParaRPr lang="en-US"/>
          </a:p>
          <a:p>
            <a:pPr marL="342900" indent="-342900">
              <a:lnSpc>
                <a:spcPct val="114999"/>
              </a:lnSpc>
              <a:buAutoNum type="arabicPeriod"/>
            </a:pPr>
            <a:r>
              <a:rPr lang="en-US">
                <a:cs typeface="Calibri"/>
              </a:rPr>
              <a:t>Office of Public Participation staff and RET members held 1:1 meetings with community partners to plan, develop and ultimately host the Action Plan public workshops. Many community partners also met with OPP staff and our diversity, inclusion consultants to discuss the plan's development </a:t>
            </a:r>
            <a:endParaRPr lang="en-US"/>
          </a:p>
          <a:p>
            <a:pPr marL="342900" indent="-342900">
              <a:lnSpc>
                <a:spcPct val="114999"/>
              </a:lnSpc>
              <a:buAutoNum type="arabicPeriod"/>
            </a:pPr>
            <a:r>
              <a:rPr lang="en-US">
                <a:cs typeface="Calibri"/>
              </a:rPr>
              <a:t>In June, we held an internal employee listening session where participants discussed "What actions should be included in the REAP?" And feedback was collected anonymously </a:t>
            </a:r>
            <a:endParaRPr lang="en-US"/>
          </a:p>
          <a:p>
            <a:pPr marL="342900" indent="-342900">
              <a:lnSpc>
                <a:spcPct val="114999"/>
              </a:lnSpc>
              <a:buAutoNum type="arabicPeriod"/>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06C3AB8B-9A85-4D3F-9570-6A64D0DB551D}" type="slidenum">
              <a:rPr lang="en-US"/>
              <a:t>13</a:t>
            </a:fld>
            <a:endParaRPr lang="en-US"/>
          </a:p>
        </p:txBody>
      </p:sp>
    </p:spTree>
    <p:extLst>
      <p:ext uri="{BB962C8B-B14F-4D97-AF65-F5344CB8AC3E}">
        <p14:creationId xmlns:p14="http://schemas.microsoft.com/office/powerpoint/2010/main" val="275853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a:p>
            <a:pPr marL="171450" indent="-171450">
              <a:buFont typeface="Arial,Sans-Serif"/>
              <a:buChar char="•"/>
              <a:defRPr/>
            </a:pPr>
            <a:r>
              <a:rPr lang="en-US"/>
              <a:t>In July 2022, </a:t>
            </a:r>
            <a:endParaRPr lang="en-US">
              <a:cs typeface="Calibri"/>
            </a:endParaRPr>
          </a:p>
          <a:p>
            <a:pPr marL="171450" indent="-171450">
              <a:buFont typeface="Arial,Sans-Serif"/>
              <a:buChar char="•"/>
              <a:defRPr/>
            </a:pPr>
            <a:r>
              <a:rPr lang="en-US">
                <a:cs typeface="Calibri"/>
              </a:rPr>
              <a:t>The racial equity team partnered with the office of public participation and community leaders to host four public workshops in July 2022. The public workshops were held to ensure community priorities and strengths were incorporated into the action plan. The workshops began with Board member remarks, followed by community storytelling, and a staff presentation. Participants broke into small groups to review and discuss the actions and identify which most resonated with them. </a:t>
            </a:r>
            <a:endParaRPr lang="en-US"/>
          </a:p>
          <a:p>
            <a:pPr marL="171450" indent="-171450">
              <a:buFont typeface="Arial,Sans-Serif"/>
              <a:buChar char="•"/>
              <a:defRPr/>
            </a:pPr>
            <a:endParaRPr lang="en-US"/>
          </a:p>
          <a:p>
            <a:pPr marL="628650" lvl="1" indent="-171450">
              <a:buFont typeface="Arial,Sans-Serif"/>
              <a:buChar char="•"/>
              <a:defRPr/>
            </a:pPr>
            <a:r>
              <a:rPr lang="en-US"/>
              <a:t>a version of the draft action ideas document was shared with the public in mid-July, prior to the Public Workshops</a:t>
            </a:r>
            <a:endParaRPr lang="en-US">
              <a:cs typeface="Calibri"/>
            </a:endParaRPr>
          </a:p>
          <a:p>
            <a:pPr marL="628650" lvl="1" indent="-171450">
              <a:buFont typeface="Arial,Sans-Serif"/>
              <a:buChar char="•"/>
              <a:defRPr/>
            </a:pPr>
            <a:r>
              <a:rPr lang="en-US"/>
              <a:t>the RET members in partnership with OPP and community partners facilitated 4 workshops: a statewide virtual workshop (July 20), and 3 hybrid regional workshops in Redding, Mecca, and Visalia (July 21-27)</a:t>
            </a:r>
            <a:endParaRPr lang="en-US">
              <a:cs typeface="Calibri"/>
            </a:endParaRPr>
          </a:p>
          <a:p>
            <a:pPr marL="628650" lvl="1" indent="-171450">
              <a:buFont typeface="Arial,Sans-Serif"/>
              <a:buChar char="•"/>
              <a:defRPr/>
            </a:pPr>
            <a:endParaRPr lang="en-US">
              <a:cs typeface="Calibri"/>
            </a:endParaRPr>
          </a:p>
          <a:p>
            <a:pPr>
              <a:defRPr/>
            </a:pPr>
            <a:endParaRPr lang="en-US">
              <a:cs typeface="Calibri"/>
            </a:endParaRPr>
          </a:p>
          <a:p>
            <a:pPr>
              <a:defRPr/>
            </a:pPr>
            <a:r>
              <a:rPr lang="en-US">
                <a:cs typeface="Calibri"/>
              </a:rPr>
              <a:t>NEXT SLIDE</a:t>
            </a:r>
          </a:p>
          <a:p>
            <a:pPr>
              <a:defRPr/>
            </a:pPr>
            <a:endParaRPr lang="en-US">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14</a:t>
            </a:fld>
            <a:endParaRPr lang="en-US"/>
          </a:p>
        </p:txBody>
      </p:sp>
    </p:spTree>
    <p:extLst>
      <p:ext uri="{BB962C8B-B14F-4D97-AF65-F5344CB8AC3E}">
        <p14:creationId xmlns:p14="http://schemas.microsoft.com/office/powerpoint/2010/main" val="1501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cs typeface="Calibri"/>
              </a:rPr>
              <a:t>In August, the RET  categorized and sorted ideas from all of these workshops- the July public workshops, and May workshops to draft the Racial Equity Action Plan </a:t>
            </a:r>
          </a:p>
          <a:p>
            <a:pPr marL="628650" lvl="1" indent="-171450">
              <a:buFont typeface="Arial,Sans-Serif"/>
              <a:buChar char="•"/>
            </a:pPr>
            <a:r>
              <a:rPr lang="en-US"/>
              <a:t>During this process, we considered both public and internal employee feedback</a:t>
            </a:r>
            <a:endParaRPr lang="en-US">
              <a:cs typeface="Calibri" panose="020F0502020204030204"/>
            </a:endParaRPr>
          </a:p>
          <a:p>
            <a:pPr marL="628650" lvl="1" indent="-171450">
              <a:buFont typeface="Arial,Sans-Serif"/>
              <a:buChar char="•"/>
            </a:pPr>
            <a:r>
              <a:rPr lang="en-US"/>
              <a:t>Also, some comments from last year's Resolution were integrated into the draft Action Plan</a:t>
            </a:r>
            <a:endParaRPr lang="en-US">
              <a:cs typeface="Calibri" panose="020F0502020204030204"/>
            </a:endParaRPr>
          </a:p>
          <a:p>
            <a:pPr marL="628650" lvl="1" indent="-171450">
              <a:buFont typeface="Arial,Sans-Serif"/>
              <a:buChar char="•"/>
            </a:pPr>
            <a:r>
              <a:rPr lang="en-US"/>
              <a:t>So we  sorted all of these comments and integrated them into a draft of our Goals and Actions</a:t>
            </a:r>
          </a:p>
          <a:p>
            <a:pPr marL="628650" lvl="1" indent="-171450">
              <a:buFont typeface="Arial,Sans-Serif"/>
              <a:buChar char="•"/>
            </a:pPr>
            <a:endParaRPr lang="en-US">
              <a:cs typeface="Calibri" panose="020F0502020204030204"/>
            </a:endParaRPr>
          </a:p>
          <a:p>
            <a:pPr marL="628650" lvl="1" indent="-171450">
              <a:buFont typeface="Arial,Sans-Serif"/>
              <a:buChar char="•"/>
            </a:pPr>
            <a:r>
              <a:rPr lang="en-US">
                <a:cs typeface="Calibri" panose="020F0502020204030204"/>
              </a:rPr>
              <a:t>We released the draft for a 30-day public comment period on September 23, 2022</a:t>
            </a:r>
          </a:p>
          <a:p>
            <a:pPr marL="628650" lvl="1" indent="-171450">
              <a:buFont typeface="Arial,Sans-Serif"/>
              <a:buChar char="•"/>
            </a:pPr>
            <a:r>
              <a:rPr lang="en-US">
                <a:cs typeface="Calibri" panose="020F0502020204030204"/>
              </a:rPr>
              <a:t>A Board workshop was held on October 19, 2022 where staff presented the draft REAP. Verbal comments on the REAP were also heard</a:t>
            </a:r>
          </a:p>
          <a:p>
            <a:pPr marL="628650" lvl="1" indent="-171450">
              <a:buFont typeface="Arial,Sans-Serif"/>
              <a:buChar char="•"/>
            </a:pPr>
            <a:r>
              <a:rPr lang="en-US">
                <a:cs typeface="Calibri" panose="020F0502020204030204"/>
              </a:rPr>
              <a:t>In October we closed the public comment period</a:t>
            </a:r>
          </a:p>
          <a:p>
            <a:pPr marL="628650" lvl="1" indent="-171450">
              <a:buFont typeface="Arial,Sans-Serif"/>
              <a:buChar char="•"/>
            </a:pPr>
            <a:r>
              <a:rPr lang="en-US">
                <a:cs typeface="Calibri" panose="020F0502020204030204"/>
              </a:rPr>
              <a:t>And workshopped, reviewed, and finalized the REAP through December of 2022</a:t>
            </a:r>
          </a:p>
        </p:txBody>
      </p:sp>
      <p:sp>
        <p:nvSpPr>
          <p:cNvPr id="4" name="Slide Number Placeholder 3"/>
          <p:cNvSpPr>
            <a:spLocks noGrp="1"/>
          </p:cNvSpPr>
          <p:nvPr>
            <p:ph type="sldNum" sz="quarter" idx="5"/>
          </p:nvPr>
        </p:nvSpPr>
        <p:spPr/>
        <p:txBody>
          <a:bodyPr/>
          <a:lstStyle/>
          <a:p>
            <a:fld id="{06C3AB8B-9A85-4D3F-9570-6A64D0DB551D}" type="slidenum">
              <a:rPr lang="en-US"/>
              <a:t>15</a:t>
            </a:fld>
            <a:endParaRPr lang="en-US"/>
          </a:p>
        </p:txBody>
      </p:sp>
    </p:spTree>
    <p:extLst>
      <p:ext uri="{BB962C8B-B14F-4D97-AF65-F5344CB8AC3E}">
        <p14:creationId xmlns:p14="http://schemas.microsoft.com/office/powerpoint/2010/main" val="4242060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will resources come from to support the work and ensure it is ongoing?</a:t>
            </a:r>
          </a:p>
          <a:p>
            <a:r>
              <a:rPr lang="en-US"/>
              <a:t>Actions requiring resources were still included in the plan- some added to the “Future Actions” section </a:t>
            </a:r>
          </a:p>
          <a:p>
            <a:endParaRPr lang="en-US">
              <a:cs typeface="Calibri"/>
            </a:endParaRPr>
          </a:p>
          <a:p>
            <a:r>
              <a:rPr lang="en-US">
                <a:cs typeface="Calibri"/>
              </a:rPr>
              <a:t>The draft did not include metrics, so we heard many comments about accountability and how we will measure our success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a:t>17</a:t>
            </a:fld>
            <a:endParaRPr lang="en-US"/>
          </a:p>
        </p:txBody>
      </p:sp>
    </p:spTree>
    <p:extLst>
      <p:ext uri="{BB962C8B-B14F-4D97-AF65-F5344CB8AC3E}">
        <p14:creationId xmlns:p14="http://schemas.microsoft.com/office/powerpoint/2010/main" val="927452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Arial"/>
                <a:cs typeface="Arial"/>
              </a:rPr>
              <a:t>Tribes are sovereign nations that have used, and in some cases continue to use, water to support their cultural, spiritual, ceremonial, and/or traditional rights. Each tribe has unique water needs and perspectives, and engagement and consultation should be meaningful and in alignment with our Tribal Consultation Policy, not just a “check in the box” exercise. Several actions were added to SD 3 the actions will be presented in detail in a later portion of the </a:t>
            </a:r>
            <a:r>
              <a:rPr lang="en-US" err="1">
                <a:latin typeface="Arial"/>
                <a:cs typeface="Arial"/>
              </a:rPr>
              <a:t>presentaion</a:t>
            </a:r>
          </a:p>
          <a:p>
            <a:endParaRPr lang="en-US">
              <a:latin typeface="Arial"/>
              <a:cs typeface="Arial"/>
            </a:endParaRPr>
          </a:p>
          <a:p>
            <a:r>
              <a:rPr lang="en-US">
                <a:latin typeface="Arial"/>
                <a:cs typeface="Arial"/>
              </a:rPr>
              <a:t>We heard that expanding/prioritizing funds for community capacity building was a major priority for BIPOC communities </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18</a:t>
            </a:fld>
            <a:endParaRPr lang="en-US"/>
          </a:p>
        </p:txBody>
      </p:sp>
    </p:spTree>
    <p:extLst>
      <p:ext uri="{BB962C8B-B14F-4D97-AF65-F5344CB8AC3E}">
        <p14:creationId xmlns:p14="http://schemas.microsoft.com/office/powerpoint/2010/main" val="325122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panose="020F0502020204030204"/>
              </a:rPr>
              <a:t>We received many comments about instream flow requirements and how they may negatively impact BIPOC communities, tribal beneficial uses, and cultural resources, and related ecosystems- many specifying the Bay Delta Water Quality Control Plan Implementation. To address this, the Division of Water Rights modified their lead role action under Goal 1b and added a new action to address these concerns. Again, we will hear from the division on these actions in a later portion of the presentation. </a:t>
            </a:r>
          </a:p>
        </p:txBody>
      </p:sp>
      <p:sp>
        <p:nvSpPr>
          <p:cNvPr id="4" name="Slide Number Placeholder 3"/>
          <p:cNvSpPr>
            <a:spLocks noGrp="1"/>
          </p:cNvSpPr>
          <p:nvPr>
            <p:ph type="sldNum" sz="quarter" idx="5"/>
          </p:nvPr>
        </p:nvSpPr>
        <p:spPr/>
        <p:txBody>
          <a:bodyPr/>
          <a:lstStyle/>
          <a:p>
            <a:fld id="{06C3AB8B-9A85-4D3F-9570-6A64D0DB551D}" type="slidenum">
              <a:rPr lang="en-US" smtClean="0"/>
              <a:t>19</a:t>
            </a:fld>
            <a:endParaRPr lang="en-US"/>
          </a:p>
        </p:txBody>
      </p:sp>
    </p:spTree>
    <p:extLst>
      <p:ext uri="{BB962C8B-B14F-4D97-AF65-F5344CB8AC3E}">
        <p14:creationId xmlns:p14="http://schemas.microsoft.com/office/powerpoint/2010/main" val="2604536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dirty="0">
                <a:cs typeface="Calibri"/>
              </a:rPr>
              <a:t>After the close of public comment in October, Water Boards staff revised the action plan to make the actions, specific and measurable </a:t>
            </a:r>
          </a:p>
          <a:p>
            <a:pPr>
              <a:buFont typeface="Arial" panose="020B0604020202020204" pitchFamily="34" charset="0"/>
              <a:buChar char="•"/>
            </a:pPr>
            <a:r>
              <a:rPr lang="en-US" dirty="0">
                <a:cs typeface="Calibri"/>
              </a:rPr>
              <a:t>The draft action plan included three action types, </a:t>
            </a:r>
            <a:r>
              <a:rPr lang="en-US" dirty="0"/>
              <a:t>These previous action types from the draft helped WB staff prioritize actions based on public feedback, and all actions are now categorized into two types Actions for 2023 and Future Actions</a:t>
            </a:r>
          </a:p>
          <a:p>
            <a:pPr>
              <a:buFont typeface="Arial" panose="020B0604020202020204" pitchFamily="34" charset="0"/>
              <a:buChar char="•"/>
            </a:pPr>
            <a:r>
              <a:rPr lang="en-US" dirty="0">
                <a:cs typeface="Calibri"/>
              </a:rPr>
              <a:t> (</a:t>
            </a:r>
            <a:r>
              <a:rPr lang="en-US" sz="2400" b="0" i="0" u="none" strike="noStrike" dirty="0">
                <a:solidFill>
                  <a:srgbClr val="000000"/>
                </a:solidFill>
                <a:effectLst/>
                <a:latin typeface="Arial"/>
                <a:cs typeface="Arial"/>
              </a:rPr>
              <a:t>Action Types = Baseline status in 2022</a:t>
            </a:r>
            <a:r>
              <a:rPr lang="en-US" sz="2400" b="0" i="0" dirty="0">
                <a:solidFill>
                  <a:srgbClr val="000000"/>
                </a:solidFill>
                <a:effectLst/>
                <a:latin typeface="Arial"/>
                <a:cs typeface="Arial"/>
              </a:rPr>
              <a:t>​</a:t>
            </a:r>
            <a:endParaRPr lang="en-US" dirty="0"/>
          </a:p>
          <a:p>
            <a:pPr lvl="1" fontAlgn="base"/>
            <a:r>
              <a:rPr lang="en-US" sz="2000" b="0" i="0" u="none" strike="noStrike" dirty="0">
                <a:solidFill>
                  <a:srgbClr val="000000"/>
                </a:solidFill>
                <a:effectLst/>
                <a:latin typeface="Arial"/>
                <a:cs typeface="Arial"/>
              </a:rPr>
              <a:t>Type A = Existing program, existing resources</a:t>
            </a:r>
            <a:r>
              <a:rPr lang="en-US" sz="2000" b="0" i="0" dirty="0">
                <a:solidFill>
                  <a:srgbClr val="000000"/>
                </a:solidFill>
                <a:effectLst/>
                <a:latin typeface="Arial"/>
                <a:cs typeface="Arial"/>
              </a:rPr>
              <a:t>​</a:t>
            </a:r>
          </a:p>
          <a:p>
            <a:pPr lvl="1" fontAlgn="base"/>
            <a:r>
              <a:rPr lang="en-US" sz="2000" b="0" i="0" u="none" strike="noStrike" dirty="0">
                <a:solidFill>
                  <a:srgbClr val="000000"/>
                </a:solidFill>
                <a:effectLst/>
                <a:latin typeface="Arial"/>
                <a:cs typeface="Arial"/>
              </a:rPr>
              <a:t>Type B = New program, existing resources</a:t>
            </a:r>
            <a:r>
              <a:rPr lang="en-US" sz="2000" b="0" i="0" dirty="0">
                <a:solidFill>
                  <a:srgbClr val="000000"/>
                </a:solidFill>
                <a:effectLst/>
                <a:latin typeface="Arial"/>
                <a:cs typeface="Arial"/>
              </a:rPr>
              <a:t>​</a:t>
            </a:r>
          </a:p>
          <a:p>
            <a:pPr lvl="1" fontAlgn="base"/>
            <a:r>
              <a:rPr lang="en-US" sz="2000" b="0" i="0" u="none" strike="noStrike" dirty="0">
                <a:solidFill>
                  <a:srgbClr val="000000"/>
                </a:solidFill>
                <a:effectLst/>
                <a:latin typeface="Arial"/>
                <a:cs typeface="Arial"/>
              </a:rPr>
              <a:t>Type C = New or existing program, needs new resources</a:t>
            </a:r>
            <a:r>
              <a:rPr lang="en-US" sz="2000" b="0" i="0" dirty="0">
                <a:solidFill>
                  <a:srgbClr val="000000"/>
                </a:solidFill>
                <a:effectLst/>
                <a:latin typeface="Arial"/>
                <a:cs typeface="Arial"/>
              </a:rPr>
              <a:t>​)</a:t>
            </a: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20</a:t>
            </a:fld>
            <a:endParaRPr lang="en-US"/>
          </a:p>
        </p:txBody>
      </p:sp>
    </p:spTree>
    <p:extLst>
      <p:ext uri="{BB962C8B-B14F-4D97-AF65-F5344CB8AC3E}">
        <p14:creationId xmlns:p14="http://schemas.microsoft.com/office/powerpoint/2010/main" val="384431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Good morning, we are here today to present the 2023-2024 Racial Equity Action Plan. The Racial Equity Action Plan is a compilation of goals, actions, and metrics intended to advance the State Water Board’s racial equity efforts. </a:t>
            </a:r>
          </a:p>
          <a:p>
            <a:endParaRPr lang="en-US">
              <a:cs typeface="+mn-lt"/>
            </a:endParaRPr>
          </a:p>
          <a:p>
            <a:r>
              <a:rPr lang="en-US">
                <a:cs typeface="+mn-lt"/>
              </a:rPr>
              <a:t>This is a major milestone for the Water Boards. We began developing the plan in early 2022 and we are excited to be sharing the final draft with everyone today </a:t>
            </a:r>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fld id="{059321BF-0535-45EF-84A7-91FC3D74F71B}" type="slidenum">
              <a:rPr lang="en-US"/>
              <a:t>2</a:t>
            </a:fld>
            <a:endParaRPr lang="en-US"/>
          </a:p>
        </p:txBody>
      </p:sp>
    </p:spTree>
    <p:extLst>
      <p:ext uri="{BB962C8B-B14F-4D97-AF65-F5344CB8AC3E}">
        <p14:creationId xmlns:p14="http://schemas.microsoft.com/office/powerpoint/2010/main" val="145527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Stages have been revised to reflect ongoing water boards actions, the Previous stages included zero </a:t>
            </a:r>
            <a:endParaRPr lang="en-US" dirty="0"/>
          </a:p>
          <a:p>
            <a:pPr>
              <a:defRPr/>
            </a:pPr>
            <a:r>
              <a:rPr lang="en-US" dirty="0">
                <a:cs typeface="Calibri"/>
              </a:rPr>
              <a:t>And as mentioned in prior slides “R” was added to identify actions that require resources </a:t>
            </a:r>
            <a:endParaRPr lang="en-US" dirty="0"/>
          </a:p>
          <a:p>
            <a:pPr>
              <a:defRPr/>
            </a:pPr>
            <a:endParaRPr lang="en-US" dirty="0">
              <a:cs typeface="Calibri"/>
            </a:endParaRPr>
          </a:p>
          <a:p>
            <a:pPr>
              <a:defRPr/>
            </a:pPr>
            <a:r>
              <a:rPr lang="en-US" dirty="0">
                <a:cs typeface="Calibri"/>
              </a:rPr>
              <a:t>Challenge statements were updated to highlight where Water Boards have ongoing racial equity work </a:t>
            </a:r>
          </a:p>
          <a:p>
            <a:pPr>
              <a:defRPr/>
            </a:pPr>
            <a:endParaRPr lang="en-US" dirty="0">
              <a:cs typeface="Calibri"/>
            </a:endParaRPr>
          </a:p>
          <a:p>
            <a:pPr>
              <a:defRPr/>
            </a:pPr>
            <a:r>
              <a:rPr lang="en-US" sz="1200" b="0" i="0" dirty="0">
                <a:solidFill>
                  <a:srgbClr val="000000"/>
                </a:solidFill>
                <a:effectLst/>
              </a:rPr>
              <a:t>Due to the diversity of actions included in this plan, measurements of success include metrics, milestones, data, and other indicators that can be used to indicate successful completion of actions or to track progress toward actions over time</a:t>
            </a:r>
            <a:r>
              <a:rPr lang="en-US" sz="1050" b="0" i="0" dirty="0">
                <a:solidFill>
                  <a:srgbClr val="000000"/>
                </a:solidFill>
                <a:effectLst/>
                <a:latin typeface="WordVisi_MSFontService"/>
              </a:rPr>
              <a:t>.</a:t>
            </a:r>
            <a:r>
              <a:rPr lang="en-US" sz="1050" dirty="0">
                <a:solidFill>
                  <a:srgbClr val="000000"/>
                </a:solidFill>
                <a:latin typeface="WordVisi_MSFontService"/>
              </a:rPr>
              <a:t> Performance indicators have been developed for each 2023 Action </a:t>
            </a:r>
            <a:endParaRPr lang="en-US" sz="1200" b="0" i="0" u="none" strike="noStrike" dirty="0">
              <a:solidFill>
                <a:srgbClr val="000000"/>
              </a:solidFill>
              <a:effectLst/>
              <a:latin typeface="Arial" panose="020B0604020202020204" pitchFamily="34" charset="0"/>
            </a:endParaRPr>
          </a:p>
          <a:p>
            <a:pPr>
              <a:defRPr/>
            </a:pPr>
            <a:endParaRPr lang="en-US" sz="1050" dirty="0">
              <a:latin typeface="WordVisi_MSFontService"/>
              <a:cs typeface="Calibri"/>
            </a:endParaRPr>
          </a:p>
          <a:p>
            <a:pPr>
              <a:defRPr/>
            </a:pPr>
            <a:r>
              <a:rPr lang="en-US" sz="1050" dirty="0">
                <a:latin typeface="WordVisi_MSFontService"/>
                <a:cs typeface="Calibri"/>
              </a:rPr>
              <a:t>Divisions and offices considered different metrics types including:</a:t>
            </a:r>
            <a:endParaRPr lang="en-US" dirty="0">
              <a:latin typeface="Calibri" panose="020F0502020204030204"/>
              <a:cs typeface="Calibri"/>
            </a:endParaRPr>
          </a:p>
          <a:p>
            <a:pPr>
              <a:defRPr/>
            </a:pPr>
            <a:r>
              <a:rPr lang="en-US" sz="1050" dirty="0">
                <a:latin typeface="WordVisi_MSFontService"/>
                <a:cs typeface="Calibri"/>
              </a:rPr>
              <a:t> </a:t>
            </a:r>
            <a:r>
              <a:rPr lang="en-US" u="sng" dirty="0"/>
              <a:t>How much we will do/have done (quantity)</a:t>
            </a:r>
            <a:r>
              <a:rPr lang="en-US" dirty="0"/>
              <a:t> </a:t>
            </a:r>
            <a:endParaRPr lang="en-US" dirty="0">
              <a:cs typeface="Calibri"/>
            </a:endParaRPr>
          </a:p>
          <a:p>
            <a:pPr>
              <a:defRPr/>
            </a:pPr>
            <a:r>
              <a:rPr lang="en-US" dirty="0"/>
              <a:t>Examples: % staff trained, # of recruitment events, # of trainings offered, # of scoping meetings, # of meetings in BIPOC communities</a:t>
            </a:r>
            <a:endParaRPr lang="en-US" dirty="0">
              <a:cs typeface="Calibri"/>
            </a:endParaRPr>
          </a:p>
          <a:p>
            <a:pPr>
              <a:defRPr/>
            </a:pPr>
            <a:r>
              <a:rPr lang="en-US" u="sng" dirty="0"/>
              <a:t>How well we will do/have done it (quality)</a:t>
            </a:r>
            <a:r>
              <a:rPr lang="en-US" dirty="0"/>
              <a:t> </a:t>
            </a:r>
            <a:endParaRPr lang="en-US" dirty="0">
              <a:cs typeface="Calibri"/>
            </a:endParaRPr>
          </a:p>
          <a:p>
            <a:pPr>
              <a:defRPr/>
            </a:pPr>
            <a:r>
              <a:rPr lang="en-US" dirty="0"/>
              <a:t>Examples: % attendance at advisory meetings, response time, % recruitment events in BIPOC communities, % of funds allocated to BIPOC communities, % inspections in most-impacted BIPOC communities</a:t>
            </a:r>
            <a:endParaRPr lang="en-US" dirty="0">
              <a:cs typeface="Calibri"/>
            </a:endParaRPr>
          </a:p>
          <a:p>
            <a:pPr>
              <a:defRPr/>
            </a:pPr>
            <a:r>
              <a:rPr lang="en-US" u="sng" dirty="0"/>
              <a:t>Is anyone better off? (population accountability outcomes)</a:t>
            </a:r>
            <a:r>
              <a:rPr lang="en-US" dirty="0"/>
              <a:t> </a:t>
            </a:r>
            <a:endParaRPr lang="en-US" dirty="0">
              <a:cs typeface="Calibri"/>
            </a:endParaRPr>
          </a:p>
          <a:p>
            <a:pPr>
              <a:defRPr/>
            </a:pPr>
            <a:r>
              <a:rPr lang="en-US" dirty="0"/>
              <a:t>Examples: # of communities with safe water, # of tribes benefitting from TBU designations  </a:t>
            </a:r>
            <a:endParaRPr lang="en-US" dirty="0">
              <a:cs typeface="Calibri"/>
            </a:endParaRPr>
          </a:p>
          <a:p>
            <a:pPr>
              <a:defRPr/>
            </a:pPr>
            <a:endParaRPr lang="en-US" sz="1050" dirty="0">
              <a:latin typeface="WordVisi_MSFontService"/>
              <a:cs typeface="Calibri"/>
            </a:endParaRPr>
          </a:p>
          <a:p>
            <a:pPr>
              <a:defRPr/>
            </a:pPr>
            <a:r>
              <a:rPr lang="en-US" sz="1050" dirty="0">
                <a:latin typeface="WordVisi_MSFontService"/>
                <a:cs typeface="Calibri"/>
              </a:rPr>
              <a:t>Some actions require "performance measures" or counts such as the number of staff or the number of outreach events to establish a baseline to assess the action's progress</a:t>
            </a:r>
          </a:p>
          <a:p>
            <a:pPr>
              <a:defRPr/>
            </a:pPr>
            <a:endParaRPr lang="en-US" dirty="0">
              <a:cs typeface="Calibri"/>
            </a:endParaRPr>
          </a:p>
          <a:p>
            <a:pPr>
              <a:defRPr/>
            </a:pPr>
            <a:endParaRPr lang="en-US" dirty="0">
              <a:cs typeface="Calibri"/>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21</a:t>
            </a:fld>
            <a:endParaRPr lang="en-US"/>
          </a:p>
        </p:txBody>
      </p:sp>
    </p:spTree>
    <p:extLst>
      <p:ext uri="{BB962C8B-B14F-4D97-AF65-F5344CB8AC3E}">
        <p14:creationId xmlns:p14="http://schemas.microsoft.com/office/powerpoint/2010/main" val="4167444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285750" indent="-285750">
              <a:buFont typeface="Arial"/>
              <a:buChar char="•"/>
            </a:pPr>
            <a:r>
              <a:rPr lang="en-US" dirty="0">
                <a:cs typeface="Calibri"/>
              </a:rPr>
              <a:t>The Action plan has 4 main parts: the Vision, Strategic Directions, Goals, and Actions.</a:t>
            </a:r>
            <a:endParaRPr lang="en-US" dirty="0"/>
          </a:p>
          <a:p>
            <a:pPr marL="285750" indent="-285750">
              <a:buFont typeface="Arial"/>
              <a:buChar char="•"/>
            </a:pPr>
            <a:r>
              <a:rPr lang="en-US" dirty="0">
                <a:cs typeface="Calibri"/>
              </a:rPr>
              <a:t>(#1) The Vision, shared in a previous slide, is overarching. It let's us know WHERE we want to end up. </a:t>
            </a:r>
          </a:p>
          <a:p>
            <a:pPr marL="285750" indent="-285750">
              <a:buFont typeface="Arial"/>
              <a:buChar char="•"/>
            </a:pPr>
            <a:r>
              <a:rPr lang="en-US" dirty="0">
                <a:cs typeface="Calibri"/>
              </a:rPr>
              <a:t>(#2) Strategic Directions clarify HOW we will achieve our Vision.</a:t>
            </a:r>
          </a:p>
          <a:p>
            <a:pPr marL="914400" lvl="1" indent="-285750">
              <a:buFont typeface="Arial"/>
              <a:buChar char="•"/>
            </a:pPr>
            <a:r>
              <a:rPr lang="en-US" dirty="0">
                <a:cs typeface="Calibri"/>
              </a:rPr>
              <a:t>There are three big Strategic Directions or "HOWs" in the Action Plan.</a:t>
            </a:r>
          </a:p>
          <a:p>
            <a:pPr marL="914400" lvl="1" indent="-285750">
              <a:buFont typeface="Arial"/>
              <a:buChar char="•"/>
            </a:pPr>
            <a:r>
              <a:rPr lang="en-US" dirty="0">
                <a:cs typeface="Calibri"/>
              </a:rPr>
              <a:t>For example, the first Strategic Direction is Integrating Racial Equity and Measuring Impact. So HOW will we achieve our vision? One way is by integrating racial equity and measuring impact.</a:t>
            </a:r>
          </a:p>
          <a:p>
            <a:pPr marL="285750" indent="-285750">
              <a:buFont typeface="Arial"/>
              <a:buChar char="•"/>
            </a:pPr>
            <a:r>
              <a:rPr lang="en-US" dirty="0">
                <a:cs typeface="Calibri"/>
              </a:rPr>
              <a:t>(#3) Goals are broad OUTCOMES that should flow out of Strategic Directions.</a:t>
            </a:r>
          </a:p>
          <a:p>
            <a:pPr marL="914400" lvl="1" indent="-285750">
              <a:buFont typeface="Arial"/>
              <a:buChar char="•"/>
            </a:pPr>
            <a:r>
              <a:rPr lang="en-US" dirty="0">
                <a:cs typeface="Calibri"/>
              </a:rPr>
              <a:t>Each Strategic Direction has 2 to 3 goals or "outcomes."</a:t>
            </a:r>
          </a:p>
          <a:p>
            <a:pPr marL="285750" indent="-285750">
              <a:buFont typeface="Arial"/>
              <a:buChar char="•"/>
            </a:pPr>
            <a:r>
              <a:rPr lang="en-US" dirty="0">
                <a:cs typeface="Calibri"/>
              </a:rPr>
              <a:t>Then under each outcome goal is a list of (#4) Actions that are WHAT we should do to achieve our Goals.</a:t>
            </a:r>
          </a:p>
          <a:p>
            <a:pPr marL="914400" lvl="1" indent="-285750">
              <a:buFont typeface="Arial"/>
              <a:buChar char="•"/>
            </a:pPr>
            <a:r>
              <a:rPr lang="en-US" dirty="0">
                <a:cs typeface="Calibri"/>
              </a:rPr>
              <a:t>Each Action is assigned to a lead Divisions or Office, who will take a lead or supporting role in implementing the Action. (as another layer of accountability)</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23F0E26-0314-4933-A553-AE7810414EA1}" type="slidenum">
              <a:rPr lang="en-US" smtClean="0"/>
              <a:t>22</a:t>
            </a:fld>
            <a:endParaRPr lang="en-US"/>
          </a:p>
        </p:txBody>
      </p:sp>
    </p:spTree>
    <p:extLst>
      <p:ext uri="{BB962C8B-B14F-4D97-AF65-F5344CB8AC3E}">
        <p14:creationId xmlns:p14="http://schemas.microsoft.com/office/powerpoint/2010/main" val="191125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Some more details about the Actions- the actions are intended to be assessed annually in a Board update, similar to this forum </a:t>
            </a:r>
          </a:p>
          <a:p>
            <a:pPr>
              <a:defRPr/>
            </a:pPr>
            <a:endParaRPr lang="en-US"/>
          </a:p>
          <a:p>
            <a:pPr>
              <a:defRPr/>
            </a:pPr>
            <a:r>
              <a:rPr lang="en-US"/>
              <a:t>Each Action:</a:t>
            </a:r>
            <a:endParaRPr lang="en-US">
              <a:cs typeface="Calibri"/>
            </a:endParaRPr>
          </a:p>
          <a:p>
            <a:pPr>
              <a:defRPr/>
            </a:pPr>
            <a:r>
              <a:rPr lang="en-US"/>
              <a:t>  -is categorized either "Actions for 2023" those that will start, continue or be completed in 2023, or future action, those that will not start, continue, or be completed  in 2023</a:t>
            </a:r>
            <a:endParaRPr lang="en-US">
              <a:cs typeface="Calibri"/>
            </a:endParaRPr>
          </a:p>
          <a:p>
            <a:pPr>
              <a:defRPr/>
            </a:pPr>
            <a:r>
              <a:rPr lang="en-US"/>
              <a:t>- is assigned to Divisions, Offices, who will take a lead or supporting role in implementing the Action.</a:t>
            </a:r>
            <a:endParaRPr lang="en-US">
              <a:cs typeface="Calibri"/>
            </a:endParaRPr>
          </a:p>
          <a:p>
            <a:pPr>
              <a:defRPr/>
            </a:pPr>
            <a:r>
              <a:rPr lang="en-US">
                <a:cs typeface="Calibri"/>
              </a:rPr>
              <a:t>- is assigned a Stage as of the end of 2022, used to measure and evaluate progress in the future</a:t>
            </a:r>
          </a:p>
          <a:p>
            <a:pPr>
              <a:defRPr/>
            </a:pPr>
            <a:endParaRPr lang="en-US">
              <a:cs typeface="Calibri"/>
            </a:endParaRPr>
          </a:p>
          <a:p>
            <a:pPr>
              <a:defRPr/>
            </a:pPr>
            <a:r>
              <a:rPr lang="en-US">
                <a:cs typeface="Calibri"/>
              </a:rPr>
              <a:t>- performance indicators have been developed for 2023 actions. Performance indicators are Quantitative performance measures and qualitative targets to assess progress and evaluate each action’s success</a:t>
            </a:r>
          </a:p>
          <a:p>
            <a:pPr>
              <a:defRPr/>
            </a:pPr>
            <a:r>
              <a:rPr lang="en-US">
                <a:cs typeface="Calibri"/>
              </a:rPr>
              <a:t>- future actions, and entire REAP, may be modified in annual assessment </a:t>
            </a:r>
          </a:p>
          <a:p>
            <a:pPr>
              <a:defRPr/>
            </a:pPr>
            <a:endParaRPr lang="en-US">
              <a:cs typeface="Calibri"/>
            </a:endParaRPr>
          </a:p>
          <a:p>
            <a:pPr>
              <a:defRPr/>
            </a:pPr>
            <a:r>
              <a:rPr lang="en-US">
                <a:cs typeface="Calibri"/>
              </a:rPr>
              <a:t>That summarizes the action plan development process and structure, Divisions and Office representatives will be presenting their "lead role" actions ----pass it over to------</a:t>
            </a:r>
          </a:p>
        </p:txBody>
      </p:sp>
      <p:sp>
        <p:nvSpPr>
          <p:cNvPr id="4" name="Slide Number Placeholder 3"/>
          <p:cNvSpPr>
            <a:spLocks noGrp="1"/>
          </p:cNvSpPr>
          <p:nvPr>
            <p:ph type="sldNum" sz="quarter" idx="5"/>
          </p:nvPr>
        </p:nvSpPr>
        <p:spPr/>
        <p:txBody>
          <a:bodyPr/>
          <a:lstStyle/>
          <a:p>
            <a:fld id="{06C3AB8B-9A85-4D3F-9570-6A64D0DB551D}" type="slidenum">
              <a:rPr lang="en-US" smtClean="0"/>
              <a:t>23</a:t>
            </a:fld>
            <a:endParaRPr lang="en-US"/>
          </a:p>
        </p:txBody>
      </p:sp>
    </p:spTree>
    <p:extLst>
      <p:ext uri="{BB962C8B-B14F-4D97-AF65-F5344CB8AC3E}">
        <p14:creationId xmlns:p14="http://schemas.microsoft.com/office/powerpoint/2010/main" val="1632248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59321BF-0535-45EF-84A7-91FC3D74F71B}" type="slidenum">
              <a:rPr lang="en-US"/>
              <a:t>24</a:t>
            </a:fld>
            <a:endParaRPr lang="en-US"/>
          </a:p>
        </p:txBody>
      </p:sp>
    </p:spTree>
    <p:extLst>
      <p:ext uri="{BB962C8B-B14F-4D97-AF65-F5344CB8AC3E}">
        <p14:creationId xmlns:p14="http://schemas.microsoft.com/office/powerpoint/2010/main" val="4015799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Six action: four for 2023 and two for future</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59321BF-0535-45EF-84A7-91FC3D74F71B}" type="slidenum">
              <a:rPr lang="en-US"/>
              <a:t>25</a:t>
            </a:fld>
            <a:endParaRPr lang="en-US"/>
          </a:p>
        </p:txBody>
      </p:sp>
    </p:spTree>
    <p:extLst>
      <p:ext uri="{BB962C8B-B14F-4D97-AF65-F5344CB8AC3E}">
        <p14:creationId xmlns:p14="http://schemas.microsoft.com/office/powerpoint/2010/main" val="702651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26</a:t>
            </a:fld>
            <a:endParaRPr lang="en-US"/>
          </a:p>
        </p:txBody>
      </p:sp>
    </p:spTree>
    <p:extLst>
      <p:ext uri="{BB962C8B-B14F-4D97-AF65-F5344CB8AC3E}">
        <p14:creationId xmlns:p14="http://schemas.microsoft.com/office/powerpoint/2010/main" val="542449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Two action: both for 2023</a:t>
            </a:r>
          </a:p>
        </p:txBody>
      </p:sp>
      <p:sp>
        <p:nvSpPr>
          <p:cNvPr id="4" name="Slide Number Placeholder 3"/>
          <p:cNvSpPr>
            <a:spLocks noGrp="1"/>
          </p:cNvSpPr>
          <p:nvPr>
            <p:ph type="sldNum" sz="quarter" idx="5"/>
          </p:nvPr>
        </p:nvSpPr>
        <p:spPr/>
        <p:txBody>
          <a:bodyPr/>
          <a:lstStyle/>
          <a:p>
            <a:fld id="{059321BF-0535-45EF-84A7-91FC3D74F71B}" type="slidenum">
              <a:rPr lang="en-US"/>
              <a:t>28</a:t>
            </a:fld>
            <a:endParaRPr lang="en-US"/>
          </a:p>
        </p:txBody>
      </p:sp>
    </p:spTree>
    <p:extLst>
      <p:ext uri="{BB962C8B-B14F-4D97-AF65-F5344CB8AC3E}">
        <p14:creationId xmlns:p14="http://schemas.microsoft.com/office/powerpoint/2010/main" val="343414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06C3AB8B-9A85-4D3F-9570-6A64D0DB551D}" type="slidenum">
              <a:rPr lang="en-US" smtClean="0"/>
              <a:t>29</a:t>
            </a:fld>
            <a:endParaRPr lang="en-US"/>
          </a:p>
        </p:txBody>
      </p:sp>
    </p:spTree>
    <p:extLst>
      <p:ext uri="{BB962C8B-B14F-4D97-AF65-F5344CB8AC3E}">
        <p14:creationId xmlns:p14="http://schemas.microsoft.com/office/powerpoint/2010/main" val="4176110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06C3AB8B-9A85-4D3F-9570-6A64D0DB551D}" type="slidenum">
              <a:rPr lang="en-US" smtClean="0"/>
              <a:t>30</a:t>
            </a:fld>
            <a:endParaRPr lang="en-US"/>
          </a:p>
        </p:txBody>
      </p:sp>
    </p:spTree>
    <p:extLst>
      <p:ext uri="{BB962C8B-B14F-4D97-AF65-F5344CB8AC3E}">
        <p14:creationId xmlns:p14="http://schemas.microsoft.com/office/powerpoint/2010/main" val="1267764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17 actions: 15 for 2023, 2 for the future</a:t>
            </a:r>
          </a:p>
        </p:txBody>
      </p:sp>
      <p:sp>
        <p:nvSpPr>
          <p:cNvPr id="4" name="Slide Number Placeholder 3"/>
          <p:cNvSpPr>
            <a:spLocks noGrp="1"/>
          </p:cNvSpPr>
          <p:nvPr>
            <p:ph type="sldNum" sz="quarter" idx="5"/>
          </p:nvPr>
        </p:nvSpPr>
        <p:spPr/>
        <p:txBody>
          <a:bodyPr/>
          <a:lstStyle/>
          <a:p>
            <a:fld id="{059321BF-0535-45EF-84A7-91FC3D74F71B}" type="slidenum">
              <a:rPr lang="en-US"/>
              <a:t>31</a:t>
            </a:fld>
            <a:endParaRPr lang="en-US"/>
          </a:p>
        </p:txBody>
      </p:sp>
    </p:spTree>
    <p:extLst>
      <p:ext uri="{BB962C8B-B14F-4D97-AF65-F5344CB8AC3E}">
        <p14:creationId xmlns:p14="http://schemas.microsoft.com/office/powerpoint/2010/main" val="310293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Before jumping into today's presentation, the racial equity team would like to start off with a HUGE thank you to everyone who shared their thoughts, time, resources, and effort to develop this plan. As we developed the racial equity resolution in 2020, we heard that this action plan should be developed in partnership with Black, Indigenous, and People of Color communities most impacted by racial inequities. It took many people to get us here today- THANK YOU to our community members- those of you who attended workshops or listening sessions, those of you who emailed us your thoughts and priorities, community leaders who shared their stories and experiences with us, folks who retweeted or shared our social media, folks who attended Board meetings, and submitted public comment, Our community partners who helped develop and host our public workshops. THANK YOU and of course thank you to Water Boards staff, who came together to ensure this plan matched the assets and opportunities in the communities we serve—water boards racial equity team, our executive team, Board members, Regional Board members, and executive management, the EJ roundtable, incredible staff from OPP, DIT, Comms and so many others!</a:t>
            </a:r>
          </a:p>
        </p:txBody>
      </p:sp>
      <p:sp>
        <p:nvSpPr>
          <p:cNvPr id="4" name="Slide Number Placeholder 3"/>
          <p:cNvSpPr>
            <a:spLocks noGrp="1"/>
          </p:cNvSpPr>
          <p:nvPr>
            <p:ph type="sldNum" sz="quarter" idx="5"/>
          </p:nvPr>
        </p:nvSpPr>
        <p:spPr/>
        <p:txBody>
          <a:bodyPr/>
          <a:lstStyle/>
          <a:p>
            <a:fld id="{06C3AB8B-9A85-4D3F-9570-6A64D0DB551D}" type="slidenum">
              <a:rPr lang="en-US" smtClean="0"/>
              <a:t>3</a:t>
            </a:fld>
            <a:endParaRPr lang="en-US"/>
          </a:p>
        </p:txBody>
      </p:sp>
    </p:spTree>
    <p:extLst>
      <p:ext uri="{BB962C8B-B14F-4D97-AF65-F5344CB8AC3E}">
        <p14:creationId xmlns:p14="http://schemas.microsoft.com/office/powerpoint/2010/main" val="3960419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32</a:t>
            </a:fld>
            <a:endParaRPr lang="en-US"/>
          </a:p>
        </p:txBody>
      </p:sp>
    </p:spTree>
    <p:extLst>
      <p:ext uri="{BB962C8B-B14F-4D97-AF65-F5344CB8AC3E}">
        <p14:creationId xmlns:p14="http://schemas.microsoft.com/office/powerpoint/2010/main" val="2256273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33</a:t>
            </a:fld>
            <a:endParaRPr lang="en-US"/>
          </a:p>
        </p:txBody>
      </p:sp>
    </p:spTree>
    <p:extLst>
      <p:ext uri="{BB962C8B-B14F-4D97-AF65-F5344CB8AC3E}">
        <p14:creationId xmlns:p14="http://schemas.microsoft.com/office/powerpoint/2010/main" val="3739243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34</a:t>
            </a:fld>
            <a:endParaRPr lang="en-US"/>
          </a:p>
        </p:txBody>
      </p:sp>
    </p:spTree>
    <p:extLst>
      <p:ext uri="{BB962C8B-B14F-4D97-AF65-F5344CB8AC3E}">
        <p14:creationId xmlns:p14="http://schemas.microsoft.com/office/powerpoint/2010/main" val="157646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35</a:t>
            </a:fld>
            <a:endParaRPr lang="en-US"/>
          </a:p>
        </p:txBody>
      </p:sp>
    </p:spTree>
    <p:extLst>
      <p:ext uri="{BB962C8B-B14F-4D97-AF65-F5344CB8AC3E}">
        <p14:creationId xmlns:p14="http://schemas.microsoft.com/office/powerpoint/2010/main" val="3626430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36</a:t>
            </a:fld>
            <a:endParaRPr lang="en-US"/>
          </a:p>
        </p:txBody>
      </p:sp>
    </p:spTree>
    <p:extLst>
      <p:ext uri="{BB962C8B-B14F-4D97-AF65-F5344CB8AC3E}">
        <p14:creationId xmlns:p14="http://schemas.microsoft.com/office/powerpoint/2010/main" val="2726757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Nine actions: seven for 2023 and two for future</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59321BF-0535-45EF-84A7-91FC3D74F71B}" type="slidenum">
              <a:rPr lang="en-US"/>
              <a:t>37</a:t>
            </a:fld>
            <a:endParaRPr lang="en-US"/>
          </a:p>
        </p:txBody>
      </p:sp>
    </p:spTree>
    <p:extLst>
      <p:ext uri="{BB962C8B-B14F-4D97-AF65-F5344CB8AC3E}">
        <p14:creationId xmlns:p14="http://schemas.microsoft.com/office/powerpoint/2010/main" val="1137895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Eight goals: six for 2023 and two for future</a:t>
            </a:r>
          </a:p>
        </p:txBody>
      </p:sp>
      <p:sp>
        <p:nvSpPr>
          <p:cNvPr id="4" name="Slide Number Placeholder 3"/>
          <p:cNvSpPr>
            <a:spLocks noGrp="1"/>
          </p:cNvSpPr>
          <p:nvPr>
            <p:ph type="sldNum" sz="quarter" idx="5"/>
          </p:nvPr>
        </p:nvSpPr>
        <p:spPr/>
        <p:txBody>
          <a:bodyPr/>
          <a:lstStyle/>
          <a:p>
            <a:fld id="{06C3AB8B-9A85-4D3F-9570-6A64D0DB551D}" type="slidenum">
              <a:rPr lang="en-US" smtClean="0"/>
              <a:t>39</a:t>
            </a:fld>
            <a:endParaRPr lang="en-US"/>
          </a:p>
        </p:txBody>
      </p:sp>
    </p:spTree>
    <p:extLst>
      <p:ext uri="{BB962C8B-B14F-4D97-AF65-F5344CB8AC3E}">
        <p14:creationId xmlns:p14="http://schemas.microsoft.com/office/powerpoint/2010/main" val="6343050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Eight goals: six for 2023 and two for future</a:t>
            </a:r>
          </a:p>
        </p:txBody>
      </p:sp>
      <p:sp>
        <p:nvSpPr>
          <p:cNvPr id="4" name="Slide Number Placeholder 3"/>
          <p:cNvSpPr>
            <a:spLocks noGrp="1"/>
          </p:cNvSpPr>
          <p:nvPr>
            <p:ph type="sldNum" sz="quarter" idx="5"/>
          </p:nvPr>
        </p:nvSpPr>
        <p:spPr/>
        <p:txBody>
          <a:bodyPr/>
          <a:lstStyle/>
          <a:p>
            <a:fld id="{06C3AB8B-9A85-4D3F-9570-6A64D0DB551D}" type="slidenum">
              <a:rPr lang="en-US" smtClean="0"/>
              <a:t>40</a:t>
            </a:fld>
            <a:endParaRPr lang="en-US"/>
          </a:p>
        </p:txBody>
      </p:sp>
    </p:spTree>
    <p:extLst>
      <p:ext uri="{BB962C8B-B14F-4D97-AF65-F5344CB8AC3E}">
        <p14:creationId xmlns:p14="http://schemas.microsoft.com/office/powerpoint/2010/main" val="1295996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Two actions: both for 2023</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59321BF-0535-45EF-84A7-91FC3D74F71B}" type="slidenum">
              <a:rPr lang="en-US"/>
              <a:t>41</a:t>
            </a:fld>
            <a:endParaRPr lang="en-US"/>
          </a:p>
        </p:txBody>
      </p:sp>
    </p:spTree>
    <p:extLst>
      <p:ext uri="{BB962C8B-B14F-4D97-AF65-F5344CB8AC3E}">
        <p14:creationId xmlns:p14="http://schemas.microsoft.com/office/powerpoint/2010/main" val="4015027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42</a:t>
            </a:fld>
            <a:endParaRPr lang="en-US"/>
          </a:p>
        </p:txBody>
      </p:sp>
    </p:spTree>
    <p:extLst>
      <p:ext uri="{BB962C8B-B14F-4D97-AF65-F5344CB8AC3E}">
        <p14:creationId xmlns:p14="http://schemas.microsoft.com/office/powerpoint/2010/main" val="16758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4</a:t>
            </a:fld>
            <a:endParaRPr lang="en-US"/>
          </a:p>
        </p:txBody>
      </p:sp>
    </p:spTree>
    <p:extLst>
      <p:ext uri="{BB962C8B-B14F-4D97-AF65-F5344CB8AC3E}">
        <p14:creationId xmlns:p14="http://schemas.microsoft.com/office/powerpoint/2010/main" val="3439331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43</a:t>
            </a:fld>
            <a:endParaRPr lang="en-US"/>
          </a:p>
        </p:txBody>
      </p:sp>
    </p:spTree>
    <p:extLst>
      <p:ext uri="{BB962C8B-B14F-4D97-AF65-F5344CB8AC3E}">
        <p14:creationId xmlns:p14="http://schemas.microsoft.com/office/powerpoint/2010/main" val="3298947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Two actions: one for 2023 and one for future</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59321BF-0535-45EF-84A7-91FC3D74F71B}" type="slidenum">
              <a:rPr lang="en-US"/>
              <a:t>44</a:t>
            </a:fld>
            <a:endParaRPr lang="en-US"/>
          </a:p>
        </p:txBody>
      </p:sp>
    </p:spTree>
    <p:extLst>
      <p:ext uri="{BB962C8B-B14F-4D97-AF65-F5344CB8AC3E}">
        <p14:creationId xmlns:p14="http://schemas.microsoft.com/office/powerpoint/2010/main" val="4233460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45</a:t>
            </a:fld>
            <a:endParaRPr lang="en-US"/>
          </a:p>
        </p:txBody>
      </p:sp>
    </p:spTree>
    <p:extLst>
      <p:ext uri="{BB962C8B-B14F-4D97-AF65-F5344CB8AC3E}">
        <p14:creationId xmlns:p14="http://schemas.microsoft.com/office/powerpoint/2010/main" val="836950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Six actions: all for 2023</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59321BF-0535-45EF-84A7-91FC3D74F71B}" type="slidenum">
              <a:rPr lang="en-US"/>
              <a:t>46</a:t>
            </a:fld>
            <a:endParaRPr lang="en-US"/>
          </a:p>
        </p:txBody>
      </p:sp>
    </p:spTree>
    <p:extLst>
      <p:ext uri="{BB962C8B-B14F-4D97-AF65-F5344CB8AC3E}">
        <p14:creationId xmlns:p14="http://schemas.microsoft.com/office/powerpoint/2010/main" val="1635694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47</a:t>
            </a:fld>
            <a:endParaRPr lang="en-US"/>
          </a:p>
        </p:txBody>
      </p:sp>
    </p:spTree>
    <p:extLst>
      <p:ext uri="{BB962C8B-B14F-4D97-AF65-F5344CB8AC3E}">
        <p14:creationId xmlns:p14="http://schemas.microsoft.com/office/powerpoint/2010/main" val="2615622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48</a:t>
            </a:fld>
            <a:endParaRPr lang="en-US"/>
          </a:p>
        </p:txBody>
      </p:sp>
    </p:spTree>
    <p:extLst>
      <p:ext uri="{BB962C8B-B14F-4D97-AF65-F5344CB8AC3E}">
        <p14:creationId xmlns:p14="http://schemas.microsoft.com/office/powerpoint/2010/main" val="4079132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49</a:t>
            </a:fld>
            <a:endParaRPr lang="en-US"/>
          </a:p>
        </p:txBody>
      </p:sp>
    </p:spTree>
    <p:extLst>
      <p:ext uri="{BB962C8B-B14F-4D97-AF65-F5344CB8AC3E}">
        <p14:creationId xmlns:p14="http://schemas.microsoft.com/office/powerpoint/2010/main" val="3965848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Three actions: all for 2023</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59321BF-0535-45EF-84A7-91FC3D74F71B}" type="slidenum">
              <a:rPr lang="en-US"/>
              <a:t>50</a:t>
            </a:fld>
            <a:endParaRPr lang="en-US"/>
          </a:p>
        </p:txBody>
      </p:sp>
    </p:spTree>
    <p:extLst>
      <p:ext uri="{BB962C8B-B14F-4D97-AF65-F5344CB8AC3E}">
        <p14:creationId xmlns:p14="http://schemas.microsoft.com/office/powerpoint/2010/main" val="537395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51</a:t>
            </a:fld>
            <a:endParaRPr lang="en-US"/>
          </a:p>
        </p:txBody>
      </p:sp>
    </p:spTree>
    <p:extLst>
      <p:ext uri="{BB962C8B-B14F-4D97-AF65-F5344CB8AC3E}">
        <p14:creationId xmlns:p14="http://schemas.microsoft.com/office/powerpoint/2010/main" val="17537794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52</a:t>
            </a:fld>
            <a:endParaRPr lang="en-US"/>
          </a:p>
        </p:txBody>
      </p:sp>
    </p:spTree>
    <p:extLst>
      <p:ext uri="{BB962C8B-B14F-4D97-AF65-F5344CB8AC3E}">
        <p14:creationId xmlns:p14="http://schemas.microsoft.com/office/powerpoint/2010/main" val="362269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59321BF-0535-45EF-84A7-91FC3D74F71B}" type="slidenum">
              <a:rPr lang="en-US"/>
              <a:t>5</a:t>
            </a:fld>
            <a:endParaRPr lang="en-US"/>
          </a:p>
        </p:txBody>
      </p:sp>
    </p:spTree>
    <p:extLst>
      <p:ext uri="{BB962C8B-B14F-4D97-AF65-F5344CB8AC3E}">
        <p14:creationId xmlns:p14="http://schemas.microsoft.com/office/powerpoint/2010/main" val="5050223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Two actions: one for 2023, one for future</a:t>
            </a:r>
          </a:p>
        </p:txBody>
      </p:sp>
      <p:sp>
        <p:nvSpPr>
          <p:cNvPr id="4" name="Slide Number Placeholder 3"/>
          <p:cNvSpPr>
            <a:spLocks noGrp="1"/>
          </p:cNvSpPr>
          <p:nvPr>
            <p:ph type="sldNum" sz="quarter" idx="5"/>
          </p:nvPr>
        </p:nvSpPr>
        <p:spPr/>
        <p:txBody>
          <a:bodyPr/>
          <a:lstStyle/>
          <a:p>
            <a:fld id="{059321BF-0535-45EF-84A7-91FC3D74F71B}" type="slidenum">
              <a:rPr lang="en-US"/>
              <a:t>53</a:t>
            </a:fld>
            <a:endParaRPr lang="en-US"/>
          </a:p>
        </p:txBody>
      </p:sp>
    </p:spTree>
    <p:extLst>
      <p:ext uri="{BB962C8B-B14F-4D97-AF65-F5344CB8AC3E}">
        <p14:creationId xmlns:p14="http://schemas.microsoft.com/office/powerpoint/2010/main" val="1681831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54</a:t>
            </a:fld>
            <a:endParaRPr lang="en-US"/>
          </a:p>
        </p:txBody>
      </p:sp>
    </p:spTree>
    <p:extLst>
      <p:ext uri="{BB962C8B-B14F-4D97-AF65-F5344CB8AC3E}">
        <p14:creationId xmlns:p14="http://schemas.microsoft.com/office/powerpoint/2010/main" val="6993440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Three actions: all for 2023</a:t>
            </a:r>
          </a:p>
        </p:txBody>
      </p:sp>
      <p:sp>
        <p:nvSpPr>
          <p:cNvPr id="4" name="Slide Number Placeholder 3"/>
          <p:cNvSpPr>
            <a:spLocks noGrp="1"/>
          </p:cNvSpPr>
          <p:nvPr>
            <p:ph type="sldNum" sz="quarter" idx="5"/>
          </p:nvPr>
        </p:nvSpPr>
        <p:spPr/>
        <p:txBody>
          <a:bodyPr/>
          <a:lstStyle/>
          <a:p>
            <a:fld id="{059321BF-0535-45EF-84A7-91FC3D74F71B}" type="slidenum">
              <a:rPr lang="en-US"/>
              <a:t>55</a:t>
            </a:fld>
            <a:endParaRPr lang="en-US"/>
          </a:p>
        </p:txBody>
      </p:sp>
    </p:spTree>
    <p:extLst>
      <p:ext uri="{BB962C8B-B14F-4D97-AF65-F5344CB8AC3E}">
        <p14:creationId xmlns:p14="http://schemas.microsoft.com/office/powerpoint/2010/main" val="19103365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56</a:t>
            </a:fld>
            <a:endParaRPr lang="en-US"/>
          </a:p>
        </p:txBody>
      </p:sp>
    </p:spTree>
    <p:extLst>
      <p:ext uri="{BB962C8B-B14F-4D97-AF65-F5344CB8AC3E}">
        <p14:creationId xmlns:p14="http://schemas.microsoft.com/office/powerpoint/2010/main" val="21342982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57</a:t>
            </a:fld>
            <a:endParaRPr lang="en-US"/>
          </a:p>
        </p:txBody>
      </p:sp>
    </p:spTree>
    <p:extLst>
      <p:ext uri="{BB962C8B-B14F-4D97-AF65-F5344CB8AC3E}">
        <p14:creationId xmlns:p14="http://schemas.microsoft.com/office/powerpoint/2010/main" val="25504431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Three actions: all for 2023</a:t>
            </a:r>
          </a:p>
        </p:txBody>
      </p:sp>
      <p:sp>
        <p:nvSpPr>
          <p:cNvPr id="4" name="Slide Number Placeholder 3"/>
          <p:cNvSpPr>
            <a:spLocks noGrp="1"/>
          </p:cNvSpPr>
          <p:nvPr>
            <p:ph type="sldNum" sz="quarter" idx="5"/>
          </p:nvPr>
        </p:nvSpPr>
        <p:spPr/>
        <p:txBody>
          <a:bodyPr/>
          <a:lstStyle/>
          <a:p>
            <a:fld id="{059321BF-0535-45EF-84A7-91FC3D74F71B}" type="slidenum">
              <a:rPr lang="en-US"/>
              <a:t>58</a:t>
            </a:fld>
            <a:endParaRPr lang="en-US"/>
          </a:p>
        </p:txBody>
      </p:sp>
    </p:spTree>
    <p:extLst>
      <p:ext uri="{BB962C8B-B14F-4D97-AF65-F5344CB8AC3E}">
        <p14:creationId xmlns:p14="http://schemas.microsoft.com/office/powerpoint/2010/main" val="31536043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59</a:t>
            </a:fld>
            <a:endParaRPr lang="en-US"/>
          </a:p>
        </p:txBody>
      </p:sp>
    </p:spTree>
    <p:extLst>
      <p:ext uri="{BB962C8B-B14F-4D97-AF65-F5344CB8AC3E}">
        <p14:creationId xmlns:p14="http://schemas.microsoft.com/office/powerpoint/2010/main" val="25970713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60</a:t>
            </a:fld>
            <a:endParaRPr lang="en-US"/>
          </a:p>
        </p:txBody>
      </p:sp>
    </p:spTree>
    <p:extLst>
      <p:ext uri="{BB962C8B-B14F-4D97-AF65-F5344CB8AC3E}">
        <p14:creationId xmlns:p14="http://schemas.microsoft.com/office/powerpoint/2010/main" val="26944079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One action: for 2023</a:t>
            </a:r>
          </a:p>
        </p:txBody>
      </p:sp>
      <p:sp>
        <p:nvSpPr>
          <p:cNvPr id="4" name="Slide Number Placeholder 3"/>
          <p:cNvSpPr>
            <a:spLocks noGrp="1"/>
          </p:cNvSpPr>
          <p:nvPr>
            <p:ph type="sldNum" sz="quarter" idx="5"/>
          </p:nvPr>
        </p:nvSpPr>
        <p:spPr/>
        <p:txBody>
          <a:bodyPr/>
          <a:lstStyle/>
          <a:p>
            <a:fld id="{059321BF-0535-45EF-84A7-91FC3D74F71B}" type="slidenum">
              <a:rPr lang="en-US"/>
              <a:t>61</a:t>
            </a:fld>
            <a:endParaRPr lang="en-US"/>
          </a:p>
        </p:txBody>
      </p:sp>
    </p:spTree>
    <p:extLst>
      <p:ext uri="{BB962C8B-B14F-4D97-AF65-F5344CB8AC3E}">
        <p14:creationId xmlns:p14="http://schemas.microsoft.com/office/powerpoint/2010/main" val="27990387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62</a:t>
            </a:fld>
            <a:endParaRPr lang="en-US"/>
          </a:p>
        </p:txBody>
      </p:sp>
    </p:spTree>
    <p:extLst>
      <p:ext uri="{BB962C8B-B14F-4D97-AF65-F5344CB8AC3E}">
        <p14:creationId xmlns:p14="http://schemas.microsoft.com/office/powerpoint/2010/main" val="166323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State Water Board and the nine Regional Water Boards, collectively Water Boards, have a shared mission to preserve, enhance, and restore the quality of California’s water resources and drinking water. This mission is strengthened by a commitment to racial equity and environmental justice. </a:t>
            </a:r>
          </a:p>
          <a:p>
            <a:endParaRPr lang="en-US"/>
          </a:p>
          <a:p>
            <a:r>
              <a:rPr lang="en-US"/>
              <a:t>The Water Boards acknowledge and condemn inequities, past and present, in water quality, access, and affordability, and are proactively working to eliminate the structures and practices that perpetuate these inequities. The Water Boards has made racial equity a priority. We acknowledge our historic role in creating inequitable outcomes and we are committed to addressing and changing them. We also acknowledge the perpetuation of inequities in the workplace and are working to address them. </a:t>
            </a:r>
          </a:p>
          <a:p>
            <a:endParaRPr lang="en-US">
              <a:cs typeface="Calibri"/>
            </a:endParaRPr>
          </a:p>
        </p:txBody>
      </p:sp>
      <p:sp>
        <p:nvSpPr>
          <p:cNvPr id="4" name="Slide Number Placeholder 3"/>
          <p:cNvSpPr>
            <a:spLocks noGrp="1"/>
          </p:cNvSpPr>
          <p:nvPr>
            <p:ph type="sldNum" sz="quarter" idx="5"/>
          </p:nvPr>
        </p:nvSpPr>
        <p:spPr/>
        <p:txBody>
          <a:bodyPr/>
          <a:lstStyle/>
          <a:p>
            <a:fld id="{27118157-AE3F-40CB-B0F1-55ADF8CCC8B8}" type="slidenum">
              <a:rPr lang="en-US" smtClean="0"/>
              <a:t>6</a:t>
            </a:fld>
            <a:endParaRPr lang="en-US"/>
          </a:p>
        </p:txBody>
      </p:sp>
    </p:spTree>
    <p:extLst>
      <p:ext uri="{BB962C8B-B14F-4D97-AF65-F5344CB8AC3E}">
        <p14:creationId xmlns:p14="http://schemas.microsoft.com/office/powerpoint/2010/main" val="5464669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Six actions: five for 2023, one for the future</a:t>
            </a:r>
          </a:p>
        </p:txBody>
      </p:sp>
      <p:sp>
        <p:nvSpPr>
          <p:cNvPr id="4" name="Slide Number Placeholder 3"/>
          <p:cNvSpPr>
            <a:spLocks noGrp="1"/>
          </p:cNvSpPr>
          <p:nvPr>
            <p:ph type="sldNum" sz="quarter" idx="5"/>
          </p:nvPr>
        </p:nvSpPr>
        <p:spPr/>
        <p:txBody>
          <a:bodyPr/>
          <a:lstStyle/>
          <a:p>
            <a:fld id="{059321BF-0535-45EF-84A7-91FC3D74F71B}" type="slidenum">
              <a:rPr lang="en-US"/>
              <a:t>63</a:t>
            </a:fld>
            <a:endParaRPr lang="en-US"/>
          </a:p>
        </p:txBody>
      </p:sp>
    </p:spTree>
    <p:extLst>
      <p:ext uri="{BB962C8B-B14F-4D97-AF65-F5344CB8AC3E}">
        <p14:creationId xmlns:p14="http://schemas.microsoft.com/office/powerpoint/2010/main" val="15932220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64</a:t>
            </a:fld>
            <a:endParaRPr lang="en-US"/>
          </a:p>
        </p:txBody>
      </p:sp>
    </p:spTree>
    <p:extLst>
      <p:ext uri="{BB962C8B-B14F-4D97-AF65-F5344CB8AC3E}">
        <p14:creationId xmlns:p14="http://schemas.microsoft.com/office/powerpoint/2010/main" val="11624150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06C3AB8B-9A85-4D3F-9570-6A64D0DB551D}" type="slidenum">
              <a:rPr lang="en-US" smtClean="0"/>
              <a:t>65</a:t>
            </a:fld>
            <a:endParaRPr lang="en-US"/>
          </a:p>
        </p:txBody>
      </p:sp>
    </p:spTree>
    <p:extLst>
      <p:ext uri="{BB962C8B-B14F-4D97-AF65-F5344CB8AC3E}">
        <p14:creationId xmlns:p14="http://schemas.microsoft.com/office/powerpoint/2010/main" val="14397178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59321BF-0535-45EF-84A7-91FC3D74F71B}" type="slidenum">
              <a:rPr lang="en-US"/>
              <a:t>66</a:t>
            </a:fld>
            <a:endParaRPr lang="en-US"/>
          </a:p>
        </p:txBody>
      </p:sp>
    </p:spTree>
    <p:extLst>
      <p:ext uri="{BB962C8B-B14F-4D97-AF65-F5344CB8AC3E}">
        <p14:creationId xmlns:p14="http://schemas.microsoft.com/office/powerpoint/2010/main" val="29369043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 dirty="0">
                <a:cs typeface="Calibri"/>
              </a:rPr>
              <a:t>Board members will not take action on the REAP today, with the intent that this document can be modified and adjusted as necessary – based on what we learn as we implement these first actions and  as we further engage with BIPOC communities</a:t>
            </a:r>
          </a:p>
          <a:p>
            <a:pPr>
              <a:defRPr/>
            </a:pPr>
            <a:endParaRPr lang="en" dirty="0">
              <a:cs typeface="Calibri"/>
            </a:endParaRPr>
          </a:p>
          <a:p>
            <a:pPr>
              <a:defRPr/>
            </a:pPr>
            <a:r>
              <a:rPr lang="en">
                <a:cs typeface="Calibri"/>
              </a:rPr>
              <a:t>Board members will be regularly updated on the plan's implementation. </a:t>
            </a:r>
            <a:endParaRPr lang="en"/>
          </a:p>
          <a:p>
            <a:pPr>
              <a:defRPr/>
            </a:pPr>
            <a:endParaRPr lang="en" dirty="0">
              <a:cs typeface="Calibri"/>
            </a:endParaRPr>
          </a:p>
          <a:p>
            <a:pPr>
              <a:defRPr/>
            </a:pPr>
            <a:r>
              <a:rPr lang="en" dirty="0">
                <a:cs typeface="Calibri"/>
              </a:rPr>
              <a:t>There will also be an annual update presentation of this plan to the Board </a:t>
            </a: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67</a:t>
            </a:fld>
            <a:endParaRPr lang="en-US"/>
          </a:p>
        </p:txBody>
      </p:sp>
    </p:spTree>
    <p:extLst>
      <p:ext uri="{BB962C8B-B14F-4D97-AF65-F5344CB8AC3E}">
        <p14:creationId xmlns:p14="http://schemas.microsoft.com/office/powerpoint/2010/main" val="12651090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
              <a:cs typeface="Calibri"/>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68</a:t>
            </a:fld>
            <a:endParaRPr lang="en-US"/>
          </a:p>
        </p:txBody>
      </p:sp>
    </p:spTree>
    <p:extLst>
      <p:ext uri="{BB962C8B-B14F-4D97-AF65-F5344CB8AC3E}">
        <p14:creationId xmlns:p14="http://schemas.microsoft.com/office/powerpoint/2010/main" val="232342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State Water Board's Racial Equity Vision is:</a:t>
            </a:r>
            <a:endParaRPr lang="en-US"/>
          </a:p>
          <a:p>
            <a:r>
              <a:rPr lang="en-US">
                <a:cs typeface="Calibri"/>
              </a:rPr>
              <a:t> The Water Boards envision a California where:  </a:t>
            </a:r>
            <a:endParaRPr lang="en-US"/>
          </a:p>
          <a:p>
            <a:pPr marL="171450" indent="-171450">
              <a:buFont typeface="Arial" panose="020B0604020202020204" pitchFamily="34" charset="0"/>
              <a:buChar char="•"/>
            </a:pPr>
            <a:r>
              <a:rPr lang="en-US"/>
              <a:t>race no longer predicts a person’s access to, or quality of, water resources;  </a:t>
            </a:r>
            <a:endParaRPr lang="en-US">
              <a:cs typeface="Calibri"/>
            </a:endParaRPr>
          </a:p>
          <a:p>
            <a:pPr marL="171450" indent="-171450">
              <a:buFont typeface="Arial" panose="020B0604020202020204" pitchFamily="34" charset="0"/>
              <a:buChar char="•"/>
            </a:pPr>
            <a:r>
              <a:rPr lang="en-US"/>
              <a:t>Water Board employees at all organizational levels reflect the racial and ethnic diversity of California; and  </a:t>
            </a:r>
            <a:endParaRPr lang="en-US">
              <a:cs typeface="Calibri"/>
            </a:endParaRPr>
          </a:p>
          <a:p>
            <a:pPr marL="171450" indent="-171450">
              <a:buFont typeface="Arial" panose="020B0604020202020204" pitchFamily="34" charset="0"/>
              <a:buChar char="•"/>
            </a:pPr>
            <a:r>
              <a:rPr lang="en-US"/>
              <a:t>a racial equity lens is consistently applied to Water Boards’ decision-making processes.</a:t>
            </a:r>
            <a:endParaRPr lang="en-US">
              <a:cs typeface="Calibri"/>
            </a:endParaRPr>
          </a:p>
          <a:p>
            <a:pPr marL="628650" lvl="1" indent="-171450">
              <a:buFont typeface="Arial" panose="020B0604020202020204" pitchFamily="34" charset="0"/>
              <a:buChar char="•"/>
            </a:pPr>
            <a:r>
              <a:rPr lang="en-US"/>
              <a:t>Applying a “racial equity lens” means the Water Boards will conduct and incorporate racial equity analyses in their work statewide by considering questions like “How must California water laws, regulations, and policies by implemented and enforced to ensure that race no longer predicts access to, or quality of, water resources?” </a:t>
            </a:r>
          </a:p>
          <a:p>
            <a:pPr marL="628650" lvl="1" indent="-171450">
              <a:buFont typeface="Arial" panose="020B0604020202020204" pitchFamily="34" charset="0"/>
              <a:buChar char="•"/>
            </a:pPr>
            <a:r>
              <a:rPr lang="en-US"/>
              <a:t>As an example, this may include using demographic mapping tools to identify vulnerable communities most affected by pollution and to prioritize total maximum daily loads (TMDLs) and site clean-ups in those communities. </a:t>
            </a:r>
            <a:endParaRPr lang="en-US">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cs typeface="Calibri"/>
              </a:rPr>
              <a:t>This vision was developed during the visioning workshop on May 3, 2022. The workshop included Waterboards staff, tribal representatives, and community representatives. The workshop and today's presentation of the action plan are one milestone along our Racial Equity Journey---</a:t>
            </a:r>
          </a:p>
        </p:txBody>
      </p:sp>
      <p:sp>
        <p:nvSpPr>
          <p:cNvPr id="4" name="Slide Number Placeholder 3"/>
          <p:cNvSpPr>
            <a:spLocks noGrp="1"/>
          </p:cNvSpPr>
          <p:nvPr>
            <p:ph type="sldNum" sz="quarter" idx="5"/>
          </p:nvPr>
        </p:nvSpPr>
        <p:spPr/>
        <p:txBody>
          <a:bodyPr/>
          <a:lstStyle/>
          <a:p>
            <a:fld id="{523F0E26-0314-4933-A553-AE7810414EA1}" type="slidenum">
              <a:rPr lang="en-US" smtClean="0"/>
              <a:t>7</a:t>
            </a:fld>
            <a:endParaRPr lang="en-US"/>
          </a:p>
        </p:txBody>
      </p:sp>
    </p:spTree>
    <p:extLst>
      <p:ext uri="{BB962C8B-B14F-4D97-AF65-F5344CB8AC3E}">
        <p14:creationId xmlns:p14="http://schemas.microsoft.com/office/powerpoint/2010/main" val="393799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00"/>
              </a:spcBef>
              <a:spcAft>
                <a:spcPts val="1200"/>
              </a:spcAft>
            </a:pPr>
            <a:r>
              <a:rPr lang="en-US" dirty="0">
                <a:cs typeface="Calibri"/>
              </a:rPr>
              <a:t>Beginning in 2016—and all of this work is ongoing--</a:t>
            </a:r>
          </a:p>
          <a:p>
            <a:pPr>
              <a:lnSpc>
                <a:spcPct val="110000"/>
              </a:lnSpc>
              <a:spcBef>
                <a:spcPts val="1000"/>
              </a:spcBef>
              <a:spcAft>
                <a:spcPts val="1200"/>
              </a:spcAft>
            </a:pPr>
            <a:r>
              <a:rPr lang="en-US" dirty="0">
                <a:cs typeface="Calibri"/>
              </a:rPr>
              <a:t> </a:t>
            </a:r>
          </a:p>
          <a:p>
            <a:pPr>
              <a:lnSpc>
                <a:spcPct val="110000"/>
              </a:lnSpc>
              <a:spcBef>
                <a:spcPts val="1000"/>
              </a:spcBef>
              <a:spcAft>
                <a:spcPts val="1200"/>
              </a:spcAft>
            </a:pPr>
            <a:r>
              <a:rPr lang="en-US" sz="1200" dirty="0"/>
              <a:t>2016- In 2016 </a:t>
            </a:r>
            <a:r>
              <a:rPr lang="en-US" dirty="0"/>
              <a:t>the State Water Board adopted the Human Right to Water resolution and several Regional Water Boards adopted Human Right to Water resolutions afterwards. The human Right to Water recognizes that every person in the State has a right to safe, clean, and affordable water for human consumption, cooking, and sanitary purposes. </a:t>
            </a:r>
            <a:endParaRPr lang="en-US" dirty="0">
              <a:ea typeface="+mn-lt"/>
              <a:cs typeface="+mn-lt"/>
            </a:endParaRPr>
          </a:p>
          <a:p>
            <a:pPr>
              <a:lnSpc>
                <a:spcPct val="110000"/>
              </a:lnSpc>
              <a:spcBef>
                <a:spcPts val="1000"/>
              </a:spcBef>
              <a:spcAft>
                <a:spcPts val="1200"/>
              </a:spcAft>
              <a:defRPr/>
            </a:pPr>
            <a:endParaRPr lang="en-US" dirty="0"/>
          </a:p>
          <a:p>
            <a:pPr>
              <a:defRPr/>
            </a:pPr>
            <a:r>
              <a:rPr lang="en-US" dirty="0"/>
              <a:t>In 2017, the State Water Board adopted definitions for Tribal Beneficial Uses in Basin Plans, </a:t>
            </a:r>
            <a:endParaRPr lang="en-US" dirty="0">
              <a:ea typeface="+mn-lt"/>
              <a:cs typeface="+mn-lt"/>
            </a:endParaRPr>
          </a:p>
          <a:p>
            <a:pPr>
              <a:defRPr/>
            </a:pPr>
            <a:endParaRPr lang="en-US" dirty="0"/>
          </a:p>
          <a:p>
            <a:pPr>
              <a:defRPr/>
            </a:pPr>
            <a:r>
              <a:rPr lang="en-US" dirty="0"/>
              <a:t>2019- Water Boards adopted the Tribal Consultation Policy, strengthening the Water Boards commitment to meaningful tribal engagement </a:t>
            </a:r>
          </a:p>
          <a:p>
            <a:pPr>
              <a:defRPr/>
            </a:pPr>
            <a:endParaRPr lang="en-US" dirty="0"/>
          </a:p>
          <a:p>
            <a:pPr>
              <a:defRPr/>
            </a:pPr>
            <a:r>
              <a:rPr lang="en-US" dirty="0"/>
              <a:t>2019- SAFER program established. SAFER</a:t>
            </a:r>
            <a:r>
              <a:rPr lang="en-US" dirty="0">
                <a:solidFill>
                  <a:srgbClr val="000000"/>
                </a:solidFill>
                <a:latin typeface="Calibri" panose="020F0502020204030204"/>
                <a:cs typeface="Calibri"/>
              </a:rPr>
              <a:t>" </a:t>
            </a:r>
            <a:r>
              <a:rPr lang="en-US" b="0" i="0" dirty="0">
                <a:solidFill>
                  <a:srgbClr val="333333"/>
                </a:solidFill>
                <a:effectLst/>
                <a:latin typeface="Source Sans Pro"/>
              </a:rPr>
              <a:t>is a set of tools, funding sources, and regulatory authorities designed to ensure that one million Californians who currently lack safe drinking water receive safe &amp; affordable drinking water as quickly as possible. The SAFER program also aims to reach sustainable operations for all of the state’s drinking water systems and is a critical element for achieving the goals of safe, accessible, and affordable water for all Californians</a:t>
            </a:r>
            <a:r>
              <a:rPr lang="en-US" dirty="0">
                <a:solidFill>
                  <a:srgbClr val="333333"/>
                </a:solidFill>
                <a:latin typeface="Source Sans Pro"/>
              </a:rPr>
              <a:t>."</a:t>
            </a:r>
            <a:endParaRPr lang="en-US" dirty="0">
              <a:latin typeface="Source Sans Pro"/>
            </a:endParaRPr>
          </a:p>
          <a:p>
            <a:pPr>
              <a:defRPr/>
            </a:pPr>
            <a:endParaRPr lang="en-US" sz="1200" dirty="0"/>
          </a:p>
        </p:txBody>
      </p:sp>
      <p:sp>
        <p:nvSpPr>
          <p:cNvPr id="4" name="Slide Number Placeholder 3"/>
          <p:cNvSpPr>
            <a:spLocks noGrp="1"/>
          </p:cNvSpPr>
          <p:nvPr>
            <p:ph type="sldNum" sz="quarter" idx="5"/>
          </p:nvPr>
        </p:nvSpPr>
        <p:spPr/>
        <p:txBody>
          <a:bodyPr/>
          <a:lstStyle/>
          <a:p>
            <a:fld id="{06C3AB8B-9A85-4D3F-9570-6A64D0DB551D}" type="slidenum">
              <a:rPr lang="en-US" smtClean="0"/>
              <a:t>8</a:t>
            </a:fld>
            <a:endParaRPr lang="en-US"/>
          </a:p>
        </p:txBody>
      </p:sp>
    </p:spTree>
    <p:extLst>
      <p:ext uri="{BB962C8B-B14F-4D97-AF65-F5344CB8AC3E}">
        <p14:creationId xmlns:p14="http://schemas.microsoft.com/office/powerpoint/2010/main" val="46129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1000"/>
              </a:spcBef>
              <a:spcAft>
                <a:spcPts val="1200"/>
              </a:spcAft>
              <a:buFont typeface="Arial"/>
              <a:buNone/>
            </a:pPr>
            <a:endParaRPr lang="en-US" dirty="0">
              <a:ea typeface="+mn-lt"/>
              <a:cs typeface="+mn-lt"/>
            </a:endParaRPr>
          </a:p>
          <a:p>
            <a:pPr marL="285750" indent="-285750">
              <a:buFont typeface="Arial"/>
              <a:buChar char="•"/>
              <a:defRPr/>
            </a:pPr>
            <a:r>
              <a:rPr lang="en-US" dirty="0">
                <a:ea typeface="+mn-lt"/>
                <a:cs typeface="+mn-lt"/>
              </a:rPr>
              <a:t>In 2018 the Water Boards joined the Government Alliance on Race and Equity (GARE) and the CalEPA Advancing Racial Equity Team</a:t>
            </a:r>
          </a:p>
          <a:p>
            <a:pPr>
              <a:defRPr/>
            </a:pPr>
            <a:endParaRPr lang="en-US" dirty="0">
              <a:cs typeface="Calibri"/>
            </a:endParaRPr>
          </a:p>
          <a:p>
            <a:pPr marL="285750" indent="-285750">
              <a:buFont typeface="Arial"/>
              <a:buChar char="•"/>
            </a:pPr>
            <a:r>
              <a:rPr lang="en-US" dirty="0">
                <a:ea typeface="+mn-lt"/>
                <a:cs typeface="+mn-lt"/>
              </a:rPr>
              <a:t>In 2020- </a:t>
            </a:r>
            <a:r>
              <a:rPr lang="en-US" sz="1200" dirty="0">
                <a:latin typeface="Arial"/>
                <a:cs typeface="Arial"/>
              </a:rPr>
              <a:t>Water Boards staff presented a framework for addressing racial equity as an informational item to the State Water Board. The Board acknowledged the historic effects of institutional racism that must be confronted throughout government and directed staff to develop a priority plan of action.</a:t>
            </a:r>
          </a:p>
          <a:p>
            <a:endParaRPr lang="en-US" dirty="0">
              <a:latin typeface="Arial"/>
              <a:cs typeface="Arial"/>
            </a:endParaRPr>
          </a:p>
          <a:p>
            <a:pPr marL="285750" indent="-285750">
              <a:buFont typeface="Arial"/>
              <a:buChar char="•"/>
            </a:pPr>
            <a:r>
              <a:rPr lang="en-US" dirty="0">
                <a:latin typeface="Arial"/>
                <a:cs typeface="Arial"/>
              </a:rPr>
              <a:t>In Fall of 2020, State</a:t>
            </a:r>
            <a:r>
              <a:rPr lang="en-US" sz="1200" dirty="0">
                <a:latin typeface="Arial"/>
                <a:cs typeface="Arial"/>
              </a:rPr>
              <a:t> Water Board Executive Director Eileen </a:t>
            </a:r>
            <a:r>
              <a:rPr lang="en-US" sz="1200" dirty="0" err="1">
                <a:latin typeface="Arial"/>
                <a:cs typeface="Arial"/>
              </a:rPr>
              <a:t>Sobeck</a:t>
            </a:r>
            <a:r>
              <a:rPr lang="en-US" sz="1200" dirty="0">
                <a:latin typeface="Arial"/>
                <a:cs typeface="Arial"/>
              </a:rPr>
              <a:t> established a Racial Equity Team to advance this work. </a:t>
            </a:r>
            <a:r>
              <a:rPr lang="en-US" dirty="0">
                <a:latin typeface="Arial"/>
                <a:ea typeface="+mn-lt"/>
                <a:cs typeface="Arial"/>
              </a:rPr>
              <a:t> The Water Boards Racial Equity Team is comprised of Water Boards staff representing all levels of the organization and includes support staff, engineers, scientists, technologists,  and executives. </a:t>
            </a:r>
          </a:p>
          <a:p>
            <a:endParaRPr lang="en-US" dirty="0">
              <a:latin typeface="Arial"/>
              <a:ea typeface="+mn-lt"/>
              <a:cs typeface="Arial"/>
            </a:endParaRPr>
          </a:p>
          <a:p>
            <a:r>
              <a:rPr lang="en-US" dirty="0">
                <a:latin typeface="Arial"/>
                <a:ea typeface="+mn-lt"/>
                <a:cs typeface="Arial"/>
              </a:rPr>
              <a:t>The Racial Equity Team was  tasked with three major priorities: </a:t>
            </a:r>
            <a:endParaRPr lang="en-US" dirty="0">
              <a:latin typeface="Calibri" panose="020F0502020204030204"/>
              <a:ea typeface="+mn-lt"/>
              <a:cs typeface="Calibri"/>
            </a:endParaRPr>
          </a:p>
          <a:p>
            <a:r>
              <a:rPr lang="en-US" dirty="0">
                <a:latin typeface="Arial"/>
                <a:ea typeface="+mn-lt"/>
                <a:cs typeface="Arial"/>
              </a:rPr>
              <a:t>(1) to establish a foundation of internal and external engagement that values listening and collaboration to drive action; </a:t>
            </a:r>
            <a:endParaRPr lang="en-US" dirty="0">
              <a:latin typeface="Calibri" panose="020F0502020204030204"/>
              <a:ea typeface="+mn-lt"/>
              <a:cs typeface="Calibri"/>
            </a:endParaRPr>
          </a:p>
          <a:p>
            <a:r>
              <a:rPr lang="en-US" dirty="0">
                <a:latin typeface="Arial"/>
                <a:ea typeface="+mn-lt"/>
                <a:cs typeface="Arial"/>
              </a:rPr>
              <a:t>(2) to draft a resolution on racial equity to be considered for adoption by the State Water Board and leveraged by the nine Regional Water Quality Control Boards (Regional Water Boards) to adopt their own resolutions; and </a:t>
            </a:r>
            <a:endParaRPr lang="en-US" dirty="0">
              <a:latin typeface="Calibri" panose="020F0502020204030204"/>
              <a:ea typeface="+mn-lt"/>
              <a:cs typeface="Calibri"/>
            </a:endParaRPr>
          </a:p>
          <a:p>
            <a:r>
              <a:rPr lang="en-US" dirty="0">
                <a:latin typeface="Arial"/>
                <a:ea typeface="+mn-lt"/>
                <a:cs typeface="Arial"/>
              </a:rPr>
              <a:t>(3) to develop racial equity strategies and action plans to drive efforts for the coming years</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sz="1200" dirty="0">
              <a:latin typeface="Arial"/>
              <a:cs typeface="Arial"/>
            </a:endParaRPr>
          </a:p>
          <a:p>
            <a:r>
              <a:rPr lang="en-US" dirty="0">
                <a:latin typeface="Arial"/>
                <a:cs typeface="Arial"/>
              </a:rPr>
              <a:t>In November and December of 2020, the RET began developing the RE Resolution by hosting public listening sessions to inform the development of the resolution </a:t>
            </a:r>
          </a:p>
          <a:p>
            <a:endParaRPr lang="en-US" dirty="0">
              <a:latin typeface="Arial"/>
              <a:cs typeface="Arial"/>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6C3AB8B-9A85-4D3F-9570-6A64D0DB551D}" type="slidenum">
              <a:rPr lang="en-US" smtClean="0"/>
              <a:t>9</a:t>
            </a:fld>
            <a:endParaRPr lang="en-US"/>
          </a:p>
        </p:txBody>
      </p:sp>
    </p:spTree>
    <p:extLst>
      <p:ext uri="{BB962C8B-B14F-4D97-AF65-F5344CB8AC3E}">
        <p14:creationId xmlns:p14="http://schemas.microsoft.com/office/powerpoint/2010/main" val="1605143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466B0E-E483-4FEE-8D84-A0ADE38B6E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4A83DE-6F33-46FC-ABF4-806425B3EEA5}"/>
              </a:ext>
            </a:extLst>
          </p:cNvPr>
          <p:cNvSpPr>
            <a:spLocks noGrp="1"/>
          </p:cNvSpPr>
          <p:nvPr>
            <p:ph type="ctrTitle"/>
          </p:nvPr>
        </p:nvSpPr>
        <p:spPr>
          <a:xfrm>
            <a:off x="1523999" y="136525"/>
            <a:ext cx="10483121" cy="2276891"/>
          </a:xfrm>
        </p:spPr>
        <p:txBody>
          <a:bodyPr anchor="t">
            <a:normAutofit/>
          </a:bodyPr>
          <a:lstStyle>
            <a:lvl1pPr algn="r">
              <a:defRPr sz="6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ED7D661-7BB0-4687-9A64-1828D636818A}"/>
              </a:ext>
            </a:extLst>
          </p:cNvPr>
          <p:cNvSpPr>
            <a:spLocks noGrp="1"/>
          </p:cNvSpPr>
          <p:nvPr>
            <p:ph type="subTitle" idx="1"/>
          </p:nvPr>
        </p:nvSpPr>
        <p:spPr>
          <a:xfrm>
            <a:off x="2863120" y="2549941"/>
            <a:ext cx="9144000" cy="1152629"/>
          </a:xfrm>
        </p:spPr>
        <p:txBody>
          <a:bodyPr>
            <a:normAutofit/>
          </a:bodyPr>
          <a:lstStyle>
            <a:lvl1pPr marL="0" indent="0" algn="r">
              <a:buNone/>
              <a:defRPr sz="4000">
                <a:solidFill>
                  <a:schemeClr val="accent5">
                    <a:lumMod val="20000"/>
                    <a:lumOff val="8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DAC4E27-E980-4F71-8F86-5CC9BE8405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3167" y="4684924"/>
            <a:ext cx="2225046" cy="1345285"/>
          </a:xfrm>
          <a:prstGeom prst="rect">
            <a:avLst/>
          </a:prstGeom>
        </p:spPr>
      </p:pic>
      <p:sp>
        <p:nvSpPr>
          <p:cNvPr id="19" name="Text Placeholder 18">
            <a:extLst>
              <a:ext uri="{FF2B5EF4-FFF2-40B4-BE49-F238E27FC236}">
                <a16:creationId xmlns:a16="http://schemas.microsoft.com/office/drawing/2014/main" id="{2D9558C0-FB6A-4F5E-9A90-0D6B3C7233EB}"/>
              </a:ext>
            </a:extLst>
          </p:cNvPr>
          <p:cNvSpPr>
            <a:spLocks noGrp="1"/>
          </p:cNvSpPr>
          <p:nvPr>
            <p:ph type="body" sz="quarter" idx="10" hasCustomPrompt="1"/>
          </p:nvPr>
        </p:nvSpPr>
        <p:spPr>
          <a:xfrm>
            <a:off x="1" y="6184757"/>
            <a:ext cx="12192000" cy="670258"/>
          </a:xfrm>
          <a:solidFill>
            <a:srgbClr val="004E7D"/>
          </a:solidFill>
        </p:spPr>
        <p:txBody>
          <a:bodyPr anchor="ctr">
            <a:normAutofit/>
          </a:bodyPr>
          <a:lstStyle>
            <a:lvl1pPr marL="0" indent="0" algn="r">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Add unit name, date</a:t>
            </a:r>
          </a:p>
        </p:txBody>
      </p:sp>
    </p:spTree>
    <p:extLst>
      <p:ext uri="{BB962C8B-B14F-4D97-AF65-F5344CB8AC3E}">
        <p14:creationId xmlns:p14="http://schemas.microsoft.com/office/powerpoint/2010/main" val="107291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7AFE-6303-4132-8D78-A31B4C6801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11733-9A1B-424D-AA43-E76B2ABF56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9258B-C3D0-4320-AF7A-50272D649B69}"/>
              </a:ext>
            </a:extLst>
          </p:cNvPr>
          <p:cNvSpPr>
            <a:spLocks noGrp="1"/>
          </p:cNvSpPr>
          <p:nvPr>
            <p:ph type="dt" sz="half" idx="10"/>
          </p:nvPr>
        </p:nvSpPr>
        <p:spPr/>
        <p:txBody>
          <a:bodyPr/>
          <a:lstStyle/>
          <a:p>
            <a:fld id="{4A794E57-FEFB-4807-8349-5C94EC87045E}" type="datetimeFigureOut">
              <a:rPr lang="en-US" smtClean="0"/>
              <a:t>2/2/2023</a:t>
            </a:fld>
            <a:endParaRPr lang="en-US"/>
          </a:p>
        </p:txBody>
      </p:sp>
      <p:sp>
        <p:nvSpPr>
          <p:cNvPr id="5" name="Footer Placeholder 4">
            <a:extLst>
              <a:ext uri="{FF2B5EF4-FFF2-40B4-BE49-F238E27FC236}">
                <a16:creationId xmlns:a16="http://schemas.microsoft.com/office/drawing/2014/main" id="{20B1F8C7-82E5-4098-82EC-4B2744B41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861E5-168E-4ABF-98FE-0C07F0B8F972}"/>
              </a:ext>
            </a:extLst>
          </p:cNvPr>
          <p:cNvSpPr>
            <a:spLocks noGrp="1"/>
          </p:cNvSpPr>
          <p:nvPr>
            <p:ph type="sldNum" sz="quarter" idx="12"/>
          </p:nvPr>
        </p:nvSpPr>
        <p:spPr/>
        <p:txBody>
          <a:bodyPr/>
          <a:lstStyle/>
          <a:p>
            <a:fld id="{2329AEB2-06D5-4D95-B367-E8090175F51D}" type="slidenum">
              <a:rPr lang="en-US" smtClean="0"/>
              <a:t>‹#›</a:t>
            </a:fld>
            <a:endParaRPr lang="en-US"/>
          </a:p>
        </p:txBody>
      </p:sp>
    </p:spTree>
    <p:extLst>
      <p:ext uri="{BB962C8B-B14F-4D97-AF65-F5344CB8AC3E}">
        <p14:creationId xmlns:p14="http://schemas.microsoft.com/office/powerpoint/2010/main" val="293831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CCCD-BE3E-4BBE-8F3C-A6E234612B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8908F-2518-4D08-84CB-1773F54369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1B8DA8-831E-43C2-8E50-086721822A17}"/>
              </a:ext>
            </a:extLst>
          </p:cNvPr>
          <p:cNvSpPr>
            <a:spLocks noGrp="1"/>
          </p:cNvSpPr>
          <p:nvPr>
            <p:ph type="dt" sz="half" idx="10"/>
          </p:nvPr>
        </p:nvSpPr>
        <p:spPr/>
        <p:txBody>
          <a:bodyPr/>
          <a:lstStyle/>
          <a:p>
            <a:fld id="{E8CEC5BB-BA27-4E59-AB79-F139F2D33DB8}" type="datetimeFigureOut">
              <a:rPr lang="en-US" smtClean="0"/>
              <a:t>2/2/2023</a:t>
            </a:fld>
            <a:endParaRPr lang="en-US"/>
          </a:p>
        </p:txBody>
      </p:sp>
      <p:sp>
        <p:nvSpPr>
          <p:cNvPr id="5" name="Footer Placeholder 4">
            <a:extLst>
              <a:ext uri="{FF2B5EF4-FFF2-40B4-BE49-F238E27FC236}">
                <a16:creationId xmlns:a16="http://schemas.microsoft.com/office/drawing/2014/main" id="{F5D4D142-90BB-4AFE-8348-F4BED7F96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EB142-E566-4D33-B3E7-E48DEE265E9F}"/>
              </a:ext>
            </a:extLst>
          </p:cNvPr>
          <p:cNvSpPr>
            <a:spLocks noGrp="1"/>
          </p:cNvSpPr>
          <p:nvPr>
            <p:ph type="sldNum" sz="quarter" idx="12"/>
          </p:nvPr>
        </p:nvSpPr>
        <p:spPr/>
        <p:txBody>
          <a:bodyPr/>
          <a:lstStyle/>
          <a:p>
            <a:fld id="{46A8CD66-57EB-4D19-A58E-2EA04FE121E0}" type="slidenum">
              <a:rPr lang="en-US" smtClean="0"/>
              <a:t>‹#›</a:t>
            </a:fld>
            <a:endParaRPr lang="en-US"/>
          </a:p>
        </p:txBody>
      </p:sp>
    </p:spTree>
    <p:extLst>
      <p:ext uri="{BB962C8B-B14F-4D97-AF65-F5344CB8AC3E}">
        <p14:creationId xmlns:p14="http://schemas.microsoft.com/office/powerpoint/2010/main" val="2456036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466B0E-E483-4FEE-8D84-A0ADE38B6E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4A83DE-6F33-46FC-ABF4-806425B3EEA5}"/>
              </a:ext>
            </a:extLst>
          </p:cNvPr>
          <p:cNvSpPr>
            <a:spLocks noGrp="1"/>
          </p:cNvSpPr>
          <p:nvPr>
            <p:ph type="ctrTitle"/>
          </p:nvPr>
        </p:nvSpPr>
        <p:spPr>
          <a:xfrm>
            <a:off x="1523999" y="136525"/>
            <a:ext cx="10483121" cy="2276891"/>
          </a:xfrm>
        </p:spPr>
        <p:txBody>
          <a:bodyPr anchor="t">
            <a:normAutofit/>
          </a:bodyPr>
          <a:lstStyle>
            <a:lvl1pPr algn="r">
              <a:defRPr sz="6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ED7D661-7BB0-4687-9A64-1828D636818A}"/>
              </a:ext>
            </a:extLst>
          </p:cNvPr>
          <p:cNvSpPr>
            <a:spLocks noGrp="1"/>
          </p:cNvSpPr>
          <p:nvPr>
            <p:ph type="subTitle" idx="1"/>
          </p:nvPr>
        </p:nvSpPr>
        <p:spPr>
          <a:xfrm>
            <a:off x="2863120" y="2549941"/>
            <a:ext cx="9144000" cy="1152629"/>
          </a:xfrm>
        </p:spPr>
        <p:txBody>
          <a:bodyPr>
            <a:normAutofit/>
          </a:bodyPr>
          <a:lstStyle>
            <a:lvl1pPr marL="0" indent="0" algn="r">
              <a:buNone/>
              <a:defRPr sz="4000">
                <a:solidFill>
                  <a:schemeClr val="accent5">
                    <a:lumMod val="20000"/>
                    <a:lumOff val="8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DAC4E27-E980-4F71-8F86-5CC9BE840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67" y="4684924"/>
            <a:ext cx="2225046" cy="1345285"/>
          </a:xfrm>
          <a:prstGeom prst="rect">
            <a:avLst/>
          </a:prstGeom>
        </p:spPr>
      </p:pic>
      <p:sp>
        <p:nvSpPr>
          <p:cNvPr id="19" name="Text Placeholder 18">
            <a:extLst>
              <a:ext uri="{FF2B5EF4-FFF2-40B4-BE49-F238E27FC236}">
                <a16:creationId xmlns:a16="http://schemas.microsoft.com/office/drawing/2014/main" id="{2D9558C0-FB6A-4F5E-9A90-0D6B3C7233EB}"/>
              </a:ext>
            </a:extLst>
          </p:cNvPr>
          <p:cNvSpPr>
            <a:spLocks noGrp="1"/>
          </p:cNvSpPr>
          <p:nvPr>
            <p:ph type="body" sz="quarter" idx="10" hasCustomPrompt="1"/>
          </p:nvPr>
        </p:nvSpPr>
        <p:spPr>
          <a:xfrm>
            <a:off x="1" y="6184757"/>
            <a:ext cx="12192000" cy="670258"/>
          </a:xfrm>
          <a:solidFill>
            <a:srgbClr val="004E7D"/>
          </a:solidFill>
        </p:spPr>
        <p:txBody>
          <a:bodyPr anchor="ctr">
            <a:normAutofit/>
          </a:bodyPr>
          <a:lstStyle>
            <a:lvl1pPr marL="0" indent="0" algn="r">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Add unit name, date</a:t>
            </a:r>
          </a:p>
        </p:txBody>
      </p:sp>
    </p:spTree>
    <p:extLst>
      <p:ext uri="{BB962C8B-B14F-4D97-AF65-F5344CB8AC3E}">
        <p14:creationId xmlns:p14="http://schemas.microsoft.com/office/powerpoint/2010/main" val="107291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BDE-65BA-4B6B-97DF-BF4FA6B5334F}"/>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828800"/>
            <a:ext cx="10515600" cy="455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54E5EDB-6AF8-4152-9C68-2338E501B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312694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5DF6-9BB8-488B-9824-01BD900C653B}"/>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3490F0-8170-4391-A0D8-5BCDC25C7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35595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BAD-B645-468D-A0A0-824BD868B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DD4BC-239F-4B09-82B8-E124982176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E1B32B-1CA6-4C7E-9C3F-B8224781A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02A0BC9-CFE2-4DC0-AD67-FA502169F706}"/>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3815338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C4E0-EBAC-4E7C-BE28-BC0FFD07F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5D8B0-934B-4C02-BD23-78E9CD5A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2C38B-656C-42A7-A45B-4523264C9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43314E-D827-488E-99B8-DF6687915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87AB4-C19B-4A84-AFAC-629878771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33140AC-0AF7-4644-B94F-AA172F30B9C4}"/>
              </a:ext>
            </a:extLst>
          </p:cNvPr>
          <p:cNvSpPr>
            <a:spLocks noGrp="1"/>
          </p:cNvSpPr>
          <p:nvPr>
            <p:ph type="sldNum" sz="quarter" idx="10"/>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72173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F8CD-4C6C-4B3F-B751-4FFF43BC5051}"/>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C350CB95-F3D1-49A5-BC14-8EB7A27CD120}"/>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723827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6AD44F-B14C-49C0-AED4-3E198278EE0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949784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1753-75BC-4FDC-AE08-599116BAE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28BBF5-709A-4722-B5F8-25FBC94C1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58513D-2361-49C3-91F2-91FE1F67F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4B372F2-DFE7-4D16-9E72-0BF710D2FB9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421458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BDE-65BA-4B6B-97DF-BF4FA6B5334F}"/>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828800"/>
            <a:ext cx="10515600" cy="455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54E5EDB-6AF8-4152-9C68-2338E501B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312694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1EC3-AA2A-4057-A61B-9067410D3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41CC7-C447-4EDF-914C-1D195793E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1F3ECE-0A62-4491-90EA-14E9675F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346D3DB-A94B-4828-AFE7-6B168D6EFBDB}"/>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966398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AA4F-F7C5-4F1E-B565-B3F326875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FB3EC-F5BF-41AA-8C1C-0785889002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6865-0BC3-419C-B2A7-075C04443A1C}"/>
              </a:ext>
            </a:extLst>
          </p:cNvPr>
          <p:cNvSpPr>
            <a:spLocks noGrp="1"/>
          </p:cNvSpPr>
          <p:nvPr>
            <p:ph type="dt" sz="half" idx="10"/>
          </p:nvPr>
        </p:nvSpPr>
        <p:spPr/>
        <p:txBody>
          <a:bodyPr/>
          <a:lstStyle/>
          <a:p>
            <a:fld id="{A9BF902B-7D9B-4B89-ACA2-D6B47F1244F7}" type="datetimeFigureOut">
              <a:rPr lang="en-US" smtClean="0"/>
              <a:t>2/2/2023</a:t>
            </a:fld>
            <a:endParaRPr lang="en-US"/>
          </a:p>
        </p:txBody>
      </p:sp>
      <p:sp>
        <p:nvSpPr>
          <p:cNvPr id="5" name="Footer Placeholder 4">
            <a:extLst>
              <a:ext uri="{FF2B5EF4-FFF2-40B4-BE49-F238E27FC236}">
                <a16:creationId xmlns:a16="http://schemas.microsoft.com/office/drawing/2014/main" id="{D09A49B3-2208-4F13-B0BD-786C5E622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B7066-FD3D-43C1-9A1C-B6B0BB87FDC8}"/>
              </a:ext>
            </a:extLst>
          </p:cNvPr>
          <p:cNvSpPr>
            <a:spLocks noGrp="1"/>
          </p:cNvSpPr>
          <p:nvPr>
            <p:ph type="sldNum" sz="quarter" idx="12"/>
          </p:nvPr>
        </p:nvSpPr>
        <p:spPr/>
        <p:txBody>
          <a:bodyPr/>
          <a:lstStyle/>
          <a:p>
            <a:fld id="{790362DF-C9E3-43CD-9341-A46534176106}" type="slidenum">
              <a:rPr lang="en-US" smtClean="0"/>
              <a:t>‹#›</a:t>
            </a:fld>
            <a:endParaRPr lang="en-US"/>
          </a:p>
        </p:txBody>
      </p:sp>
    </p:spTree>
    <p:extLst>
      <p:ext uri="{BB962C8B-B14F-4D97-AF65-F5344CB8AC3E}">
        <p14:creationId xmlns:p14="http://schemas.microsoft.com/office/powerpoint/2010/main" val="1184410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466B0E-E483-4FEE-8D84-A0ADE38B6E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4A83DE-6F33-46FC-ABF4-806425B3EEA5}"/>
              </a:ext>
            </a:extLst>
          </p:cNvPr>
          <p:cNvSpPr>
            <a:spLocks noGrp="1"/>
          </p:cNvSpPr>
          <p:nvPr>
            <p:ph type="ctrTitle"/>
          </p:nvPr>
        </p:nvSpPr>
        <p:spPr>
          <a:xfrm>
            <a:off x="1523999" y="136525"/>
            <a:ext cx="10483121" cy="2276891"/>
          </a:xfrm>
        </p:spPr>
        <p:txBody>
          <a:bodyPr anchor="t">
            <a:normAutofit/>
          </a:bodyPr>
          <a:lstStyle>
            <a:lvl1pPr algn="r">
              <a:defRPr sz="6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ED7D661-7BB0-4687-9A64-1828D636818A}"/>
              </a:ext>
            </a:extLst>
          </p:cNvPr>
          <p:cNvSpPr>
            <a:spLocks noGrp="1"/>
          </p:cNvSpPr>
          <p:nvPr>
            <p:ph type="subTitle" idx="1"/>
          </p:nvPr>
        </p:nvSpPr>
        <p:spPr>
          <a:xfrm>
            <a:off x="2863120" y="2549941"/>
            <a:ext cx="9144000" cy="1152629"/>
          </a:xfrm>
        </p:spPr>
        <p:txBody>
          <a:bodyPr>
            <a:normAutofit/>
          </a:bodyPr>
          <a:lstStyle>
            <a:lvl1pPr marL="0" indent="0" algn="r">
              <a:buNone/>
              <a:defRPr sz="4000">
                <a:solidFill>
                  <a:schemeClr val="accent5">
                    <a:lumMod val="20000"/>
                    <a:lumOff val="8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DAC4E27-E980-4F71-8F86-5CC9BE8405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167" y="4684924"/>
            <a:ext cx="2225046" cy="1345285"/>
          </a:xfrm>
          <a:prstGeom prst="rect">
            <a:avLst/>
          </a:prstGeom>
        </p:spPr>
      </p:pic>
      <p:sp>
        <p:nvSpPr>
          <p:cNvPr id="19" name="Text Placeholder 18">
            <a:extLst>
              <a:ext uri="{FF2B5EF4-FFF2-40B4-BE49-F238E27FC236}">
                <a16:creationId xmlns:a16="http://schemas.microsoft.com/office/drawing/2014/main" id="{2D9558C0-FB6A-4F5E-9A90-0D6B3C7233EB}"/>
              </a:ext>
            </a:extLst>
          </p:cNvPr>
          <p:cNvSpPr>
            <a:spLocks noGrp="1"/>
          </p:cNvSpPr>
          <p:nvPr>
            <p:ph type="body" sz="quarter" idx="10" hasCustomPrompt="1"/>
          </p:nvPr>
        </p:nvSpPr>
        <p:spPr>
          <a:xfrm>
            <a:off x="1" y="6184757"/>
            <a:ext cx="12192000" cy="670258"/>
          </a:xfrm>
          <a:solidFill>
            <a:srgbClr val="004E7D"/>
          </a:solidFill>
        </p:spPr>
        <p:txBody>
          <a:bodyPr anchor="ctr">
            <a:normAutofit/>
          </a:bodyPr>
          <a:lstStyle>
            <a:lvl1pPr marL="0" indent="0" algn="r">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Add unit name, date</a:t>
            </a:r>
          </a:p>
        </p:txBody>
      </p:sp>
    </p:spTree>
    <p:extLst>
      <p:ext uri="{BB962C8B-B14F-4D97-AF65-F5344CB8AC3E}">
        <p14:creationId xmlns:p14="http://schemas.microsoft.com/office/powerpoint/2010/main" val="1072913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BDE-65BA-4B6B-97DF-BF4FA6B5334F}"/>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193800"/>
            <a:ext cx="10515600" cy="5194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54E5EDB-6AF8-4152-9C68-2338E501B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600">
                <a:solidFill>
                  <a:schemeClr val="tx1">
                    <a:tint val="75000"/>
                  </a:schemeClr>
                </a:solidFill>
                <a:latin typeface="Arial"/>
                <a:cs typeface="Aria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312694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5DF6-9BB8-488B-9824-01BD900C653B}"/>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3490F0-8170-4391-A0D8-5BCDC25C7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600">
                <a:solidFill>
                  <a:schemeClr val="tx1">
                    <a:tint val="75000"/>
                  </a:schemeClr>
                </a:solidFill>
                <a:latin typeface="Arial"/>
                <a:cs typeface="Aria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355951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BAD-B645-468D-A0A0-824BD868B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DD4BC-239F-4B09-82B8-E1249821764F}"/>
              </a:ext>
            </a:extLst>
          </p:cNvPr>
          <p:cNvSpPr>
            <a:spLocks noGrp="1"/>
          </p:cNvSpPr>
          <p:nvPr>
            <p:ph sz="half" idx="1"/>
          </p:nvPr>
        </p:nvSpPr>
        <p:spPr>
          <a:xfrm>
            <a:off x="838200" y="12922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E1B32B-1CA6-4C7E-9C3F-B8224781A8B6}"/>
              </a:ext>
            </a:extLst>
          </p:cNvPr>
          <p:cNvSpPr>
            <a:spLocks noGrp="1"/>
          </p:cNvSpPr>
          <p:nvPr>
            <p:ph sz="half" idx="2"/>
          </p:nvPr>
        </p:nvSpPr>
        <p:spPr>
          <a:xfrm>
            <a:off x="6172200" y="12922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02A0BC9-CFE2-4DC0-AD67-FA502169F706}"/>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600">
                <a:solidFill>
                  <a:schemeClr val="tx1">
                    <a:tint val="75000"/>
                  </a:schemeClr>
                </a:solidFill>
                <a:latin typeface="Arial"/>
                <a:cs typeface="Aria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3815338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C4E0-EBAC-4E7C-BE28-BC0FFD07F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5D8B0-934B-4C02-BD23-78E9CD5A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2C38B-656C-42A7-A45B-4523264C9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43314E-D827-488E-99B8-DF6687915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87AB4-C19B-4A84-AFAC-629878771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33140AC-0AF7-4644-B94F-AA172F30B9C4}"/>
              </a:ext>
            </a:extLst>
          </p:cNvPr>
          <p:cNvSpPr>
            <a:spLocks noGrp="1"/>
          </p:cNvSpPr>
          <p:nvPr>
            <p:ph type="sldNum" sz="quarter" idx="10"/>
          </p:nvPr>
        </p:nvSpPr>
        <p:spPr>
          <a:xfrm>
            <a:off x="0" y="0"/>
            <a:ext cx="2743200" cy="365125"/>
          </a:xfrm>
          <a:prstGeom prst="rect">
            <a:avLst/>
          </a:prstGeom>
        </p:spPr>
        <p:txBody>
          <a:bodyPr vert="horz" lIns="91440" tIns="45720" rIns="91440" bIns="45720" rtlCol="0" anchor="ctr"/>
          <a:lstStyle>
            <a:lvl1pPr algn="l">
              <a:defRPr sz="1600">
                <a:solidFill>
                  <a:schemeClr val="tx1">
                    <a:tint val="75000"/>
                  </a:schemeClr>
                </a:solidFill>
                <a:latin typeface="Arial"/>
                <a:cs typeface="Aria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721732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F8CD-4C6C-4B3F-B751-4FFF43BC5051}"/>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C350CB95-F3D1-49A5-BC14-8EB7A27CD120}"/>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600">
                <a:solidFill>
                  <a:schemeClr val="tx1">
                    <a:tint val="75000"/>
                  </a:schemeClr>
                </a:solidFill>
                <a:latin typeface="Arial"/>
                <a:cs typeface="Aria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723827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6AD44F-B14C-49C0-AED4-3E198278EE0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600">
                <a:solidFill>
                  <a:schemeClr val="tx1">
                    <a:tint val="75000"/>
                  </a:schemeClr>
                </a:solidFill>
                <a:latin typeface="Arial"/>
                <a:cs typeface="Aria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949784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1753-75BC-4FDC-AE08-599116BAE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28BBF5-709A-4722-B5F8-25FBC94C1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58513D-2361-49C3-91F2-91FE1F67F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4B372F2-DFE7-4D16-9E72-0BF710D2FB9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600">
                <a:solidFill>
                  <a:schemeClr val="tx1">
                    <a:tint val="75000"/>
                  </a:schemeClr>
                </a:solidFill>
                <a:latin typeface="Arial"/>
                <a:cs typeface="Aria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421458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5DF6-9BB8-488B-9824-01BD900C653B}"/>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3490F0-8170-4391-A0D8-5BCDC25C7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355951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1EC3-AA2A-4057-A61B-9067410D3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41CC7-C447-4EDF-914C-1D195793E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1F3ECE-0A62-4491-90EA-14E9675F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346D3DB-A94B-4828-AFE7-6B168D6EFBDB}"/>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600">
                <a:solidFill>
                  <a:schemeClr val="tx1">
                    <a:tint val="75000"/>
                  </a:schemeClr>
                </a:solidFill>
                <a:latin typeface="Arial"/>
                <a:cs typeface="Aria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966398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ustom Layout">
    <p:bg>
      <p:bgPr>
        <a:solidFill>
          <a:srgbClr val="1A45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sz="1600">
                <a:latin typeface="Arial"/>
                <a:cs typeface="Aria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404678403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rgbClr val="1A45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sz="1600">
                <a:latin typeface="Arial"/>
                <a:cs typeface="Arial"/>
              </a:defRPr>
            </a:lvl1pPr>
          </a:lstStyle>
          <a:p>
            <a:fld id="{A15CFC30-E45D-4431-B46B-489B270F7815}" type="slidenum">
              <a:rPr lang="en-US" smtClean="0"/>
              <a:pPr/>
              <a:t>‹#›</a:t>
            </a:fld>
            <a:endParaRPr lang="en-US"/>
          </a:p>
        </p:txBody>
      </p:sp>
      <p:sp>
        <p:nvSpPr>
          <p:cNvPr id="4"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193800"/>
            <a:ext cx="10515600" cy="5194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239604"/>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6F23-C6D7-4271-8105-DF2E5220A7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B7F215-5504-4B19-8274-8DD948FDC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C7E6AB-14A9-408C-8AF6-D16FD68F80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1DE12BA-27F0-44BE-A034-EA10245A1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B13F8-1478-4D10-8BD8-9ADE520FD262}"/>
              </a:ext>
            </a:extLst>
          </p:cNvPr>
          <p:cNvSpPr>
            <a:spLocks noGrp="1"/>
          </p:cNvSpPr>
          <p:nvPr>
            <p:ph type="sldNum" sz="quarter" idx="12"/>
          </p:nvPr>
        </p:nvSpPr>
        <p:spPr/>
        <p:txBody>
          <a:bodyPr/>
          <a:lstStyle/>
          <a:p>
            <a:fld id="{24655814-818E-4F10-A551-7DDEBFD1FEF5}" type="slidenum">
              <a:rPr lang="en-US" smtClean="0"/>
              <a:pPr/>
              <a:t>‹#›</a:t>
            </a:fld>
            <a:endParaRPr lang="en-US"/>
          </a:p>
        </p:txBody>
      </p:sp>
    </p:spTree>
    <p:extLst>
      <p:ext uri="{BB962C8B-B14F-4D97-AF65-F5344CB8AC3E}">
        <p14:creationId xmlns:p14="http://schemas.microsoft.com/office/powerpoint/2010/main" val="800984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3" y="2367094"/>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4179488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70A7B3-6521-4DCA-87E5-044747A908C1}" type="datetimeFigureOut">
              <a:rPr kumimoji="0" lang="en-US" sz="1800" b="0" i="0" u="none" strike="noStrike" kern="1200" cap="none" spc="0" normalizeH="0" baseline="0" noProof="0" dirty="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7A6979-0714-4377-B894-6BE4C2D6E202}" type="slidenum">
              <a:rPr kumimoji="0" lang="en-US" sz="1600" b="0" i="0" u="none" strike="noStrike" kern="1200" cap="none" spc="0" normalizeH="0" baseline="0" noProof="0" dirty="0">
                <a:ln>
                  <a:noFill/>
                </a:ln>
                <a:solidFill>
                  <a:prstClr val="black">
                    <a:tint val="75000"/>
                  </a:prst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Arial"/>
              <a:ea typeface="+mn-ea"/>
              <a:cs typeface="Arial"/>
            </a:endParaRPr>
          </a:p>
        </p:txBody>
      </p:sp>
    </p:spTree>
    <p:extLst>
      <p:ext uri="{BB962C8B-B14F-4D97-AF65-F5344CB8AC3E}">
        <p14:creationId xmlns:p14="http://schemas.microsoft.com/office/powerpoint/2010/main" val="342788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BAD-B645-468D-A0A0-824BD868B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DD4BC-239F-4B09-82B8-E124982176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E1B32B-1CA6-4C7E-9C3F-B8224781A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02A0BC9-CFE2-4DC0-AD67-FA502169F706}"/>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381533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C4E0-EBAC-4E7C-BE28-BC0FFD07F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5D8B0-934B-4C02-BD23-78E9CD5A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2C38B-656C-42A7-A45B-4523264C9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43314E-D827-488E-99B8-DF6687915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87AB4-C19B-4A84-AFAC-629878771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33140AC-0AF7-4644-B94F-AA172F30B9C4}"/>
              </a:ext>
            </a:extLst>
          </p:cNvPr>
          <p:cNvSpPr>
            <a:spLocks noGrp="1"/>
          </p:cNvSpPr>
          <p:nvPr>
            <p:ph type="sldNum" sz="quarter" idx="10"/>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72173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F8CD-4C6C-4B3F-B751-4FFF43BC5051}"/>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C350CB95-F3D1-49A5-BC14-8EB7A27CD120}"/>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72382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6AD44F-B14C-49C0-AED4-3E198278EE0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94978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1753-75BC-4FDC-AE08-599116BAE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28BBF5-709A-4722-B5F8-25FBC94C1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58513D-2361-49C3-91F2-91FE1F67F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4B372F2-DFE7-4D16-9E72-0BF710D2FB9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421458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1EC3-AA2A-4057-A61B-9067410D3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41CC7-C447-4EDF-914C-1D195793E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1F3ECE-0A62-4491-90EA-14E9675F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346D3DB-A94B-4828-AFE7-6B168D6EFBDB}"/>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96639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1.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E744356-6CB2-4833-9D39-4BFF84675439}"/>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7DB3DC-FA1C-495C-A457-8142B608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EEADB-4591-4818-A152-E71E2043CD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16F29E-CD5C-4B44-9B8E-833F2FB9BC3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
        <p:nvSpPr>
          <p:cNvPr id="4" name="TextBox 3">
            <a:extLst>
              <a:ext uri="{FF2B5EF4-FFF2-40B4-BE49-F238E27FC236}">
                <a16:creationId xmlns:a16="http://schemas.microsoft.com/office/drawing/2014/main" id="{0488AE23-902A-43B4-80BC-34B0AD3F115B}"/>
              </a:ext>
            </a:extLst>
          </p:cNvPr>
          <p:cNvSpPr txBox="1"/>
          <p:nvPr userDrawn="1"/>
        </p:nvSpPr>
        <p:spPr>
          <a:xfrm>
            <a:off x="0" y="6396335"/>
            <a:ext cx="12192000" cy="461665"/>
          </a:xfrm>
          <a:prstGeom prst="rect">
            <a:avLst/>
          </a:prstGeom>
          <a:solidFill>
            <a:srgbClr val="004E7D"/>
          </a:solidFill>
        </p:spPr>
        <p:txBody>
          <a:bodyPr wrap="square" rtlCol="0" anchor="ctr">
            <a:spAutoFit/>
          </a:bodyPr>
          <a:lstStyle/>
          <a:p>
            <a:pPr algn="r"/>
            <a:r>
              <a:rPr lang="en-US" sz="2400">
                <a:solidFill>
                  <a:schemeClr val="bg1"/>
                </a:solidFill>
              </a:rPr>
              <a:t>California Water Boards</a:t>
            </a:r>
          </a:p>
        </p:txBody>
      </p:sp>
    </p:spTree>
    <p:extLst>
      <p:ext uri="{BB962C8B-B14F-4D97-AF65-F5344CB8AC3E}">
        <p14:creationId xmlns:p14="http://schemas.microsoft.com/office/powerpoint/2010/main" val="356349825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718" r:id="rId3"/>
    <p:sldLayoutId id="2147483652" r:id="rId4"/>
    <p:sldLayoutId id="2147483653" r:id="rId5"/>
    <p:sldLayoutId id="2147483654" r:id="rId6"/>
    <p:sldLayoutId id="2147483655" r:id="rId7"/>
    <p:sldLayoutId id="2147483656" r:id="rId8"/>
    <p:sldLayoutId id="2147483657" r:id="rId9"/>
    <p:sldLayoutId id="2147483717" r:id="rId10"/>
    <p:sldLayoutId id="214748372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E744356-6CB2-4833-9D39-4BFF8467543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7DB3DC-FA1C-495C-A457-8142B608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EEADB-4591-4818-A152-E71E2043CD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16F29E-CD5C-4B44-9B8E-833F2FB9BC3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
        <p:nvSpPr>
          <p:cNvPr id="4" name="TextBox 3">
            <a:extLst>
              <a:ext uri="{FF2B5EF4-FFF2-40B4-BE49-F238E27FC236}">
                <a16:creationId xmlns:a16="http://schemas.microsoft.com/office/drawing/2014/main" id="{0488AE23-902A-43B4-80BC-34B0AD3F115B}"/>
              </a:ext>
            </a:extLst>
          </p:cNvPr>
          <p:cNvSpPr txBox="1"/>
          <p:nvPr userDrawn="1"/>
        </p:nvSpPr>
        <p:spPr>
          <a:xfrm>
            <a:off x="0" y="6396335"/>
            <a:ext cx="12192000" cy="461665"/>
          </a:xfrm>
          <a:prstGeom prst="rect">
            <a:avLst/>
          </a:prstGeom>
          <a:solidFill>
            <a:srgbClr val="004E7D"/>
          </a:solidFill>
        </p:spPr>
        <p:txBody>
          <a:bodyPr wrap="square" rtlCol="0" anchor="ctr">
            <a:spAutoFit/>
          </a:bodyPr>
          <a:lstStyle/>
          <a:p>
            <a:pPr algn="r"/>
            <a:r>
              <a:rPr lang="en-US" sz="2400">
                <a:solidFill>
                  <a:schemeClr val="bg1"/>
                </a:solidFill>
              </a:rPr>
              <a:t>California Water Boards</a:t>
            </a:r>
          </a:p>
        </p:txBody>
      </p:sp>
    </p:spTree>
    <p:extLst>
      <p:ext uri="{BB962C8B-B14F-4D97-AF65-F5344CB8AC3E}">
        <p14:creationId xmlns:p14="http://schemas.microsoft.com/office/powerpoint/2010/main" val="356349825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660" r:id="rId3"/>
    <p:sldLayoutId id="2147483733" r:id="rId4"/>
    <p:sldLayoutId id="2147483734" r:id="rId5"/>
    <p:sldLayoutId id="2147483735" r:id="rId6"/>
    <p:sldLayoutId id="2147483736" r:id="rId7"/>
    <p:sldLayoutId id="2147483737" r:id="rId8"/>
    <p:sldLayoutId id="2147483738" r:id="rId9"/>
    <p:sldLayoutId id="214748366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E744356-6CB2-4833-9D39-4BFF8467543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7DB3DC-FA1C-495C-A457-8142B6084203}"/>
              </a:ext>
            </a:extLst>
          </p:cNvPr>
          <p:cNvSpPr>
            <a:spLocks noGrp="1"/>
          </p:cNvSpPr>
          <p:nvPr>
            <p:ph type="title"/>
          </p:nvPr>
        </p:nvSpPr>
        <p:spPr>
          <a:xfrm>
            <a:off x="838200" y="161925"/>
            <a:ext cx="10515600" cy="7524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EEADB-4591-4818-A152-E71E2043CDA2}"/>
              </a:ext>
            </a:extLst>
          </p:cNvPr>
          <p:cNvSpPr>
            <a:spLocks noGrp="1"/>
          </p:cNvSpPr>
          <p:nvPr>
            <p:ph type="body" idx="1"/>
          </p:nvPr>
        </p:nvSpPr>
        <p:spPr>
          <a:xfrm>
            <a:off x="838200" y="1270000"/>
            <a:ext cx="10515600" cy="4906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16F29E-CD5C-4B44-9B8E-833F2FB9BC3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600">
                <a:solidFill>
                  <a:schemeClr val="tx1">
                    <a:tint val="75000"/>
                  </a:schemeClr>
                </a:solidFill>
                <a:latin typeface="Arial"/>
                <a:cs typeface="Arial"/>
              </a:defRPr>
            </a:lvl1pPr>
          </a:lstStyle>
          <a:p>
            <a:fld id="{A15CFC30-E45D-4431-B46B-489B270F7815}" type="slidenum">
              <a:rPr lang="en-US" smtClean="0"/>
              <a:pPr/>
              <a:t>‹#›</a:t>
            </a:fld>
            <a:endParaRPr lang="en-US"/>
          </a:p>
        </p:txBody>
      </p:sp>
      <p:sp>
        <p:nvSpPr>
          <p:cNvPr id="4" name="TextBox 3">
            <a:extLst>
              <a:ext uri="{FF2B5EF4-FFF2-40B4-BE49-F238E27FC236}">
                <a16:creationId xmlns:a16="http://schemas.microsoft.com/office/drawing/2014/main" id="{0488AE23-902A-43B4-80BC-34B0AD3F115B}"/>
              </a:ext>
            </a:extLst>
          </p:cNvPr>
          <p:cNvSpPr txBox="1"/>
          <p:nvPr userDrawn="1"/>
        </p:nvSpPr>
        <p:spPr>
          <a:xfrm>
            <a:off x="0" y="6396335"/>
            <a:ext cx="12192000" cy="461665"/>
          </a:xfrm>
          <a:prstGeom prst="rect">
            <a:avLst/>
          </a:prstGeom>
          <a:solidFill>
            <a:srgbClr val="004E7D"/>
          </a:solidFill>
        </p:spPr>
        <p:txBody>
          <a:bodyPr wrap="square" rtlCol="0" anchor="ctr">
            <a:spAutoFit/>
          </a:bodyPr>
          <a:lstStyle/>
          <a:p>
            <a:pPr algn="r"/>
            <a:r>
              <a:rPr lang="en-US" sz="2400">
                <a:solidFill>
                  <a:schemeClr val="bg1"/>
                </a:solidFill>
              </a:rPr>
              <a:t>California Water Boards</a:t>
            </a:r>
          </a:p>
        </p:txBody>
      </p:sp>
    </p:spTree>
    <p:extLst>
      <p:ext uri="{BB962C8B-B14F-4D97-AF65-F5344CB8AC3E}">
        <p14:creationId xmlns:p14="http://schemas.microsoft.com/office/powerpoint/2010/main" val="356349825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689" r:id="rId10"/>
    <p:sldLayoutId id="2147483690" r:id="rId11"/>
    <p:sldLayoutId id="2147483691" r:id="rId12"/>
    <p:sldLayoutId id="2147483674" r:id="rId13"/>
    <p:sldLayoutId id="2147483705" r:id="rId14"/>
  </p:sldLayoutIdLst>
  <p:hf hdr="0" ftr="0" dt="0"/>
  <p:txStyles>
    <p:titleStyle>
      <a:lvl1pPr algn="l" defTabSz="914400" rtl="0" eaLnBrk="1" latinLnBrk="0" hangingPunct="1">
        <a:lnSpc>
          <a:spcPct val="90000"/>
        </a:lnSpc>
        <a:spcBef>
          <a:spcPct val="0"/>
        </a:spcBef>
        <a:buNone/>
        <a:defRPr sz="2800" b="1" kern="1200">
          <a:solidFill>
            <a:srgbClr val="1A45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hyperlink" Target="mailto:racialequity@waterboards.ca.gov"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microsoft.com/office/2018/10/relationships/comments" Target="../comments/modernComment_29D_7BB5801A.xml"/><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mailto:racialequity@waterboards.ca.gov"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5D01-6468-4BE2-8B38-9871F8E87FBF}"/>
              </a:ext>
            </a:extLst>
          </p:cNvPr>
          <p:cNvSpPr>
            <a:spLocks noGrp="1"/>
          </p:cNvSpPr>
          <p:nvPr>
            <p:ph type="title"/>
          </p:nvPr>
        </p:nvSpPr>
        <p:spPr>
          <a:xfrm>
            <a:off x="327804" y="134101"/>
            <a:ext cx="11308384" cy="1211373"/>
          </a:xfrm>
        </p:spPr>
        <p:txBody>
          <a:bodyPr>
            <a:noAutofit/>
          </a:bodyPr>
          <a:lstStyle/>
          <a:p>
            <a:pPr algn="ctr"/>
            <a:r>
              <a:rPr lang="en-US" sz="3200">
                <a:solidFill>
                  <a:schemeClr val="tx1"/>
                </a:solidFill>
                <a:latin typeface="Arial"/>
                <a:cs typeface="Arial"/>
              </a:rPr>
              <a:t>Language Interpretation through Zoom </a:t>
            </a:r>
            <a:endParaRPr lang="es-MX" sz="3200">
              <a:solidFill>
                <a:schemeClr val="tx1"/>
              </a:solidFill>
            </a:endParaRPr>
          </a:p>
        </p:txBody>
      </p:sp>
      <p:sp>
        <p:nvSpPr>
          <p:cNvPr id="3" name="Text Placeholder 2">
            <a:extLst>
              <a:ext uri="{FF2B5EF4-FFF2-40B4-BE49-F238E27FC236}">
                <a16:creationId xmlns:a16="http://schemas.microsoft.com/office/drawing/2014/main" id="{91AB422F-67D8-44F3-9062-EF352A8EC233}"/>
              </a:ext>
            </a:extLst>
          </p:cNvPr>
          <p:cNvSpPr>
            <a:spLocks noGrp="1"/>
          </p:cNvSpPr>
          <p:nvPr>
            <p:ph sz="half" idx="1"/>
          </p:nvPr>
        </p:nvSpPr>
        <p:spPr>
          <a:xfrm>
            <a:off x="715586" y="1794813"/>
            <a:ext cx="7423870" cy="2925590"/>
          </a:xfrm>
        </p:spPr>
        <p:txBody>
          <a:bodyPr vert="horz" lIns="91440" tIns="45720" rIns="91440" bIns="45720" rtlCol="0" anchor="t">
            <a:noAutofit/>
          </a:bodyPr>
          <a:lstStyle/>
          <a:p>
            <a:pPr marL="0" indent="0">
              <a:lnSpc>
                <a:spcPct val="100000"/>
              </a:lnSpc>
              <a:buNone/>
            </a:pPr>
            <a:r>
              <a:rPr lang="en-US" sz="2800">
                <a:latin typeface="Arial"/>
                <a:cs typeface="Arial"/>
              </a:rPr>
              <a:t>Click the Interpretation icon in your meeting controls</a:t>
            </a:r>
            <a:endParaRPr lang="en-US"/>
          </a:p>
          <a:p>
            <a:pPr lvl="1">
              <a:lnSpc>
                <a:spcPct val="100000"/>
              </a:lnSpc>
            </a:pPr>
            <a:r>
              <a:rPr lang="en-US" sz="2800">
                <a:latin typeface="Arial"/>
                <a:cs typeface="Arial"/>
              </a:rPr>
              <a:t>Navigate to Language Channels</a:t>
            </a:r>
          </a:p>
          <a:p>
            <a:pPr lvl="1">
              <a:lnSpc>
                <a:spcPct val="100000"/>
              </a:lnSpc>
            </a:pPr>
            <a:r>
              <a:rPr lang="en-US" sz="2800">
                <a:latin typeface="Arial"/>
                <a:cs typeface="Arial"/>
              </a:rPr>
              <a:t>Select Spanish</a:t>
            </a:r>
          </a:p>
          <a:p>
            <a:pPr lvl="1">
              <a:lnSpc>
                <a:spcPct val="100000"/>
              </a:lnSpc>
            </a:pPr>
            <a:r>
              <a:rPr lang="en-US" sz="2800">
                <a:latin typeface="Arial"/>
                <a:cs typeface="Arial"/>
              </a:rPr>
              <a:t>Mute Original Audio</a:t>
            </a:r>
          </a:p>
          <a:p>
            <a:pPr marL="457200" lvl="1" indent="0">
              <a:buNone/>
            </a:pPr>
            <a:endParaRPr lang="en-US" sz="2800" b="1">
              <a:latin typeface="Arial"/>
              <a:cs typeface="Arial"/>
            </a:endParaRPr>
          </a:p>
        </p:txBody>
      </p:sp>
      <p:grpSp>
        <p:nvGrpSpPr>
          <p:cNvPr id="6" name="Group 5" descr="Zoom Interpretation button">
            <a:extLst>
              <a:ext uri="{FF2B5EF4-FFF2-40B4-BE49-F238E27FC236}">
                <a16:creationId xmlns:a16="http://schemas.microsoft.com/office/drawing/2014/main" id="{2F31DDA4-730E-419C-BF5D-246F3B876F2D}"/>
              </a:ext>
            </a:extLst>
          </p:cNvPr>
          <p:cNvGrpSpPr/>
          <p:nvPr/>
        </p:nvGrpSpPr>
        <p:grpSpPr>
          <a:xfrm>
            <a:off x="8465574" y="1528323"/>
            <a:ext cx="2086167" cy="3387806"/>
            <a:chOff x="4658043" y="2564435"/>
            <a:chExt cx="1782668" cy="2816758"/>
          </a:xfrm>
        </p:grpSpPr>
        <p:pic>
          <p:nvPicPr>
            <p:cNvPr id="14" name="Picture 13" descr="Zoom Interpretation Icon">
              <a:extLst>
                <a:ext uri="{FF2B5EF4-FFF2-40B4-BE49-F238E27FC236}">
                  <a16:creationId xmlns:a16="http://schemas.microsoft.com/office/drawing/2014/main" id="{D69CAEB7-1F9C-415D-BD0C-A2CB72196AEF}"/>
                </a:ext>
              </a:extLst>
            </p:cNvPr>
            <p:cNvPicPr>
              <a:picLocks noChangeAspect="1"/>
            </p:cNvPicPr>
            <p:nvPr/>
          </p:nvPicPr>
          <p:blipFill rotWithShape="1">
            <a:blip r:embed="rId3">
              <a:extLst>
                <a:ext uri="{28A0092B-C50C-407E-A947-70E740481C1C}">
                  <a14:useLocalDpi xmlns:a14="http://schemas.microsoft.com/office/drawing/2010/main" val="0"/>
                </a:ext>
              </a:extLst>
            </a:blip>
            <a:srcRect l="27264" t="65838" r="27263" b="4042"/>
            <a:stretch/>
          </p:blipFill>
          <p:spPr>
            <a:xfrm>
              <a:off x="4658043" y="2564435"/>
              <a:ext cx="1778383" cy="1007533"/>
            </a:xfrm>
            <a:prstGeom prst="rect">
              <a:avLst/>
            </a:prstGeom>
          </p:spPr>
        </p:pic>
        <p:pic>
          <p:nvPicPr>
            <p:cNvPr id="20" name="Picture 19" descr="Zoom Interpretation language button icon">
              <a:extLst>
                <a:ext uri="{FF2B5EF4-FFF2-40B4-BE49-F238E27FC236}">
                  <a16:creationId xmlns:a16="http://schemas.microsoft.com/office/drawing/2014/main" id="{01E434BC-33E0-4574-A74E-F735913E7704}"/>
                </a:ext>
              </a:extLst>
            </p:cNvPr>
            <p:cNvPicPr>
              <a:picLocks noChangeAspect="1"/>
            </p:cNvPicPr>
            <p:nvPr/>
          </p:nvPicPr>
          <p:blipFill rotWithShape="1">
            <a:blip r:embed="rId4">
              <a:extLst>
                <a:ext uri="{28A0092B-C50C-407E-A947-70E740481C1C}">
                  <a14:useLocalDpi xmlns:a14="http://schemas.microsoft.com/office/drawing/2010/main" val="0"/>
                </a:ext>
              </a:extLst>
            </a:blip>
            <a:srcRect l="-1361" r="17045" b="28188"/>
            <a:stretch/>
          </p:blipFill>
          <p:spPr>
            <a:xfrm>
              <a:off x="4658043" y="3850271"/>
              <a:ext cx="1782668" cy="1530922"/>
            </a:xfrm>
            <a:prstGeom prst="rect">
              <a:avLst/>
            </a:prstGeom>
          </p:spPr>
        </p:pic>
      </p:grpSp>
      <p:sp>
        <p:nvSpPr>
          <p:cNvPr id="8" name="Text Placeholder 2">
            <a:extLst>
              <a:ext uri="{FF2B5EF4-FFF2-40B4-BE49-F238E27FC236}">
                <a16:creationId xmlns:a16="http://schemas.microsoft.com/office/drawing/2014/main" id="{1A4AF4BA-12FE-DC6B-9550-FD8FBDB011C6}"/>
              </a:ext>
            </a:extLst>
          </p:cNvPr>
          <p:cNvSpPr txBox="1">
            <a:spLocks/>
          </p:cNvSpPr>
          <p:nvPr/>
        </p:nvSpPr>
        <p:spPr>
          <a:xfrm>
            <a:off x="688173" y="5357620"/>
            <a:ext cx="10736909" cy="7114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effectLst/>
                <a:uLnTx/>
                <a:uFillTx/>
                <a:latin typeface="Arial"/>
                <a:cs typeface="Arial"/>
              </a:rPr>
              <a:t>For technical assistance, email:  </a:t>
            </a:r>
            <a:r>
              <a:rPr lang="en-US" sz="2800" u="sng">
                <a:solidFill>
                  <a:srgbClr val="0000FF"/>
                </a:solidFill>
                <a:latin typeface="Arial"/>
                <a:cs typeface="Arial"/>
                <a:hlinkClick r:id="rId5"/>
              </a:rPr>
              <a:t>racialequity</a:t>
            </a:r>
            <a:r>
              <a:rPr kumimoji="0" lang="en-US" sz="2800" i="0" u="sng" strike="noStrike" kern="1200" cap="none" spc="0" normalizeH="0" baseline="0" noProof="0">
                <a:ln>
                  <a:noFill/>
                </a:ln>
                <a:solidFill>
                  <a:srgbClr val="0000FF"/>
                </a:solidFill>
                <a:effectLst/>
                <a:uLnTx/>
                <a:uFillTx/>
                <a:latin typeface="Arial"/>
                <a:cs typeface="Arial"/>
                <a:hlinkClick r:id="rId5">
                  <a:extLst>
                    <a:ext uri="{A12FA001-AC4F-418D-AE19-62706E023703}">
                      <ahyp:hlinkClr xmlns:ahyp="http://schemas.microsoft.com/office/drawing/2018/hyperlinkcolor" val="tx"/>
                    </a:ext>
                  </a:extLst>
                </a:hlinkClick>
              </a:rPr>
              <a:t>@waterboards.ca.gov</a:t>
            </a:r>
            <a:endParaRPr lang="en-US" sz="2400" b="0" i="0" u="none" strike="noStrike" kern="1200" cap="none" spc="0" normalizeH="0" baseline="0" noProof="0">
              <a:ln>
                <a:noFill/>
              </a:ln>
              <a:solidFill>
                <a:srgbClr val="002060"/>
              </a:solidFill>
              <a:effectLst/>
              <a:highlight>
                <a:srgbClr val="FFFF00"/>
              </a:highlight>
              <a:uLnTx/>
              <a:uFillTx/>
              <a:latin typeface="Arial"/>
              <a:cs typeface="Arial"/>
            </a:endParaRPr>
          </a:p>
          <a:p>
            <a:pPr marL="457200" marR="0" lvl="1" indent="0"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prstClr val="black">
                  <a:lumMod val="75000"/>
                  <a:lumOff val="25000"/>
                </a:prstClr>
              </a:solidFill>
              <a:effectLst/>
              <a:uLnTx/>
              <a:uFillTx/>
              <a:latin typeface="Arial"/>
              <a:ea typeface="+mn-ea"/>
              <a:cs typeface="Arial"/>
            </a:endParaRPr>
          </a:p>
        </p:txBody>
      </p:sp>
      <p:sp>
        <p:nvSpPr>
          <p:cNvPr id="4" name="Slide Number Placeholder 3">
            <a:extLst>
              <a:ext uri="{FF2B5EF4-FFF2-40B4-BE49-F238E27FC236}">
                <a16:creationId xmlns:a16="http://schemas.microsoft.com/office/drawing/2014/main" id="{957383FA-F138-491D-9094-B3695A21FD2E}"/>
              </a:ext>
              <a:ext uri="{C183D7F6-B498-43B3-948B-1728B52AA6E4}">
                <adec:decorative xmlns:adec="http://schemas.microsoft.com/office/drawing/2017/decorative" val="1"/>
              </a:ext>
            </a:extLst>
          </p:cNvPr>
          <p:cNvSpPr>
            <a:spLocks noGrp="1"/>
          </p:cNvSpPr>
          <p:nvPr>
            <p:ph type="sldNum" sz="quarter" idx="4294967295"/>
          </p:nvPr>
        </p:nvSpPr>
        <p:spPr>
          <a:xfrm>
            <a:off x="0" y="0"/>
            <a:ext cx="465221" cy="44917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15CFC30-E45D-4431-B46B-489B270F7815}" type="slidenum">
              <a:rPr kumimoji="0" lang="en-US"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1976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0DC0-5BA7-4EC2-BCAF-E77147B3DAB4}"/>
              </a:ext>
            </a:extLst>
          </p:cNvPr>
          <p:cNvSpPr>
            <a:spLocks noGrp="1"/>
          </p:cNvSpPr>
          <p:nvPr>
            <p:ph type="title"/>
          </p:nvPr>
        </p:nvSpPr>
        <p:spPr>
          <a:xfrm>
            <a:off x="838200" y="233865"/>
            <a:ext cx="10515600" cy="1325563"/>
          </a:xfrm>
        </p:spPr>
        <p:txBody>
          <a:bodyPr>
            <a:normAutofit/>
          </a:bodyPr>
          <a:lstStyle/>
          <a:p>
            <a:pPr algn="ctr"/>
            <a:r>
              <a:rPr lang="en-US" sz="4800">
                <a:solidFill>
                  <a:schemeClr val="accent5">
                    <a:lumMod val="50000"/>
                  </a:schemeClr>
                </a:solidFill>
                <a:latin typeface="Arial"/>
                <a:cs typeface="Arial"/>
              </a:rPr>
              <a:t>Our Racial Equity Journey</a:t>
            </a:r>
            <a:endParaRPr lang="en-US" sz="4800">
              <a:solidFill>
                <a:schemeClr val="accent5">
                  <a:lumMod val="50000"/>
                </a:schemeClr>
              </a:solidFill>
            </a:endParaRPr>
          </a:p>
        </p:txBody>
      </p:sp>
      <p:sp>
        <p:nvSpPr>
          <p:cNvPr id="3" name="Slide Number Placeholder 2">
            <a:extLst>
              <a:ext uri="{FF2B5EF4-FFF2-40B4-BE49-F238E27FC236}">
                <a16:creationId xmlns:a16="http://schemas.microsoft.com/office/drawing/2014/main" id="{596D79A0-6528-4042-A815-14E4BE7E560F}"/>
              </a:ext>
            </a:extLst>
          </p:cNvPr>
          <p:cNvSpPr>
            <a:spLocks noGrp="1"/>
          </p:cNvSpPr>
          <p:nvPr>
            <p:ph type="sldNum" sz="quarter" idx="4"/>
          </p:nvPr>
        </p:nvSpPr>
        <p:spPr/>
        <p:txBody>
          <a:bodyPr/>
          <a:lstStyle/>
          <a:p>
            <a:fld id="{A15CFC30-E45D-4431-B46B-489B270F7815}" type="slidenum">
              <a:rPr lang="en-US" smtClean="0"/>
              <a:pPr/>
              <a:t>10</a:t>
            </a:fld>
            <a:endParaRPr lang="en-US"/>
          </a:p>
        </p:txBody>
      </p:sp>
      <p:graphicFrame>
        <p:nvGraphicFramePr>
          <p:cNvPr id="7" name="Diagram 6">
            <a:extLst>
              <a:ext uri="{FF2B5EF4-FFF2-40B4-BE49-F238E27FC236}">
                <a16:creationId xmlns:a16="http://schemas.microsoft.com/office/drawing/2014/main" id="{D3FD47F6-D2D5-E85F-17EA-3BCB94355D88}"/>
              </a:ext>
            </a:extLst>
          </p:cNvPr>
          <p:cNvGraphicFramePr/>
          <p:nvPr>
            <p:extLst>
              <p:ext uri="{D42A27DB-BD31-4B8C-83A1-F6EECF244321}">
                <p14:modId xmlns:p14="http://schemas.microsoft.com/office/powerpoint/2010/main" val="14169218"/>
              </p:ext>
            </p:extLst>
          </p:nvPr>
        </p:nvGraphicFramePr>
        <p:xfrm>
          <a:off x="838200" y="1200076"/>
          <a:ext cx="10515600" cy="5189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654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19921" y="715999"/>
            <a:ext cx="12018475" cy="2861438"/>
          </a:xfrm>
        </p:spPr>
        <p:txBody>
          <a:bodyPr>
            <a:normAutofit/>
          </a:bodyPr>
          <a:lstStyle/>
          <a:p>
            <a:r>
              <a:rPr lang="en-US">
                <a:latin typeface="Arial"/>
                <a:cs typeface="Arial"/>
              </a:rPr>
              <a:t>Racial Equity Action Plan</a:t>
            </a:r>
            <a:br>
              <a:rPr lang="en-US">
                <a:latin typeface="Arial"/>
                <a:cs typeface="Arial"/>
              </a:rPr>
            </a:b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January 18</a:t>
            </a:r>
            <a:r>
              <a:rPr lang="en-US" sz="3200">
                <a:latin typeface="Arial"/>
                <a:cs typeface="Arial"/>
              </a:rPr>
              <a:t>, 2023</a:t>
            </a:r>
            <a:endParaRPr lang="en-US">
              <a:latin typeface="Arial"/>
              <a:cs typeface="Arial"/>
            </a:endParaRPr>
          </a:p>
        </p:txBody>
      </p:sp>
    </p:spTree>
    <p:extLst>
      <p:ext uri="{BB962C8B-B14F-4D97-AF65-F5344CB8AC3E}">
        <p14:creationId xmlns:p14="http://schemas.microsoft.com/office/powerpoint/2010/main" val="79473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0DC0-5BA7-4EC2-BCAF-E77147B3DAB4}"/>
              </a:ext>
            </a:extLst>
          </p:cNvPr>
          <p:cNvSpPr>
            <a:spLocks noGrp="1"/>
          </p:cNvSpPr>
          <p:nvPr>
            <p:ph type="title"/>
          </p:nvPr>
        </p:nvSpPr>
        <p:spPr>
          <a:xfrm>
            <a:off x="838200" y="233865"/>
            <a:ext cx="10515600" cy="1325563"/>
          </a:xfrm>
        </p:spPr>
        <p:txBody>
          <a:bodyPr>
            <a:normAutofit/>
          </a:bodyPr>
          <a:lstStyle/>
          <a:p>
            <a:pPr algn="ctr"/>
            <a:r>
              <a:rPr lang="en-US" sz="4800">
                <a:solidFill>
                  <a:schemeClr val="accent5">
                    <a:lumMod val="50000"/>
                  </a:schemeClr>
                </a:solidFill>
                <a:latin typeface="Arial"/>
                <a:cs typeface="Arial"/>
              </a:rPr>
              <a:t>Action Plan Development</a:t>
            </a:r>
            <a:endParaRPr lang="en-US" sz="4800">
              <a:solidFill>
                <a:schemeClr val="accent5">
                  <a:lumMod val="50000"/>
                </a:schemeClr>
              </a:solidFill>
            </a:endParaRPr>
          </a:p>
        </p:txBody>
      </p:sp>
      <p:sp>
        <p:nvSpPr>
          <p:cNvPr id="3" name="Slide Number Placeholder 2">
            <a:extLst>
              <a:ext uri="{FF2B5EF4-FFF2-40B4-BE49-F238E27FC236}">
                <a16:creationId xmlns:a16="http://schemas.microsoft.com/office/drawing/2014/main" id="{596D79A0-6528-4042-A815-14E4BE7E560F}"/>
              </a:ext>
            </a:extLst>
          </p:cNvPr>
          <p:cNvSpPr>
            <a:spLocks noGrp="1"/>
          </p:cNvSpPr>
          <p:nvPr>
            <p:ph type="sldNum" sz="quarter" idx="4"/>
          </p:nvPr>
        </p:nvSpPr>
        <p:spPr/>
        <p:txBody>
          <a:bodyPr/>
          <a:lstStyle/>
          <a:p>
            <a:fld id="{A15CFC30-E45D-4431-B46B-489B270F7815}" type="slidenum">
              <a:rPr lang="en-US" smtClean="0"/>
              <a:pPr/>
              <a:t>12</a:t>
            </a:fld>
            <a:endParaRPr lang="en-US"/>
          </a:p>
        </p:txBody>
      </p:sp>
      <p:sp>
        <p:nvSpPr>
          <p:cNvPr id="4" name="TextBox 3">
            <a:extLst>
              <a:ext uri="{FF2B5EF4-FFF2-40B4-BE49-F238E27FC236}">
                <a16:creationId xmlns:a16="http://schemas.microsoft.com/office/drawing/2014/main" id="{FFEF034A-DB32-4495-8901-FB19EADD0095}"/>
              </a:ext>
            </a:extLst>
          </p:cNvPr>
          <p:cNvSpPr txBox="1"/>
          <p:nvPr/>
        </p:nvSpPr>
        <p:spPr>
          <a:xfrm>
            <a:off x="1349802" y="1224742"/>
            <a:ext cx="9492396" cy="48859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Aft>
                <a:spcPts val="100"/>
              </a:spcAft>
            </a:pPr>
            <a:r>
              <a:rPr lang="en-US" sz="2800">
                <a:latin typeface="Arial"/>
                <a:cs typeface="Arial"/>
              </a:rPr>
              <a:t>Directives from the Resolution:</a:t>
            </a:r>
          </a:p>
          <a:p>
            <a:pPr marL="971550" lvl="1" indent="-514350">
              <a:lnSpc>
                <a:spcPct val="150000"/>
              </a:lnSpc>
              <a:spcAft>
                <a:spcPts val="100"/>
              </a:spcAft>
              <a:buFont typeface="Arial" panose="020B0604020202020204" pitchFamily="34" charset="0"/>
              <a:buChar char="•"/>
            </a:pPr>
            <a:r>
              <a:rPr lang="en-US" sz="2000">
                <a:latin typeface="Arial"/>
                <a:cs typeface="Arial"/>
              </a:rPr>
              <a:t>Normalize conversations about racial equity</a:t>
            </a:r>
          </a:p>
          <a:p>
            <a:pPr marL="971550" lvl="1" indent="-514350">
              <a:lnSpc>
                <a:spcPct val="150000"/>
              </a:lnSpc>
              <a:spcAft>
                <a:spcPts val="100"/>
              </a:spcAft>
              <a:buFont typeface="Arial" panose="020B0604020202020204" pitchFamily="34" charset="0"/>
              <a:buChar char="•"/>
            </a:pPr>
            <a:r>
              <a:rPr lang="en-US" sz="2000">
                <a:latin typeface="Arial"/>
                <a:cs typeface="Arial"/>
              </a:rPr>
              <a:t>Foster a workforce that integrates racial equity into its work</a:t>
            </a:r>
          </a:p>
          <a:p>
            <a:pPr marL="971550" lvl="1" indent="-514350">
              <a:lnSpc>
                <a:spcPct val="150000"/>
              </a:lnSpc>
              <a:spcAft>
                <a:spcPts val="100"/>
              </a:spcAft>
              <a:buFont typeface="Arial" panose="020B0604020202020204" pitchFamily="34" charset="0"/>
              <a:buChar char="•"/>
            </a:pPr>
            <a:r>
              <a:rPr lang="en-US" sz="2000">
                <a:latin typeface="Arial"/>
                <a:cs typeface="Arial"/>
              </a:rPr>
              <a:t>Effectively reach and engage with Black, Indigenous, and people of color communities and tribes</a:t>
            </a:r>
          </a:p>
          <a:p>
            <a:pPr marL="971550" lvl="1" indent="-514350">
              <a:lnSpc>
                <a:spcPct val="150000"/>
              </a:lnSpc>
              <a:spcAft>
                <a:spcPts val="100"/>
              </a:spcAft>
              <a:buFont typeface="Arial" panose="020B0604020202020204" pitchFamily="34" charset="0"/>
              <a:buChar char="•"/>
            </a:pPr>
            <a:r>
              <a:rPr lang="en-US" sz="2000">
                <a:latin typeface="Arial"/>
                <a:cs typeface="Arial"/>
              </a:rPr>
              <a:t>Be developed within one year of adoption of the Racial Equity Resolution</a:t>
            </a:r>
          </a:p>
          <a:p>
            <a:pPr marL="971550" lvl="1" indent="-514350">
              <a:lnSpc>
                <a:spcPct val="150000"/>
              </a:lnSpc>
              <a:spcAft>
                <a:spcPts val="100"/>
              </a:spcAft>
              <a:buFont typeface="Arial" panose="020B0604020202020204" pitchFamily="34" charset="0"/>
              <a:buChar char="•"/>
            </a:pPr>
            <a:r>
              <a:rPr lang="en-US" sz="2000">
                <a:latin typeface="Arial" panose="020B0604020202020204" pitchFamily="34" charset="0"/>
                <a:cs typeface="Arial" panose="020B0604020202020204" pitchFamily="34" charset="0"/>
              </a:rPr>
              <a:t>Be metric-driven in order to evaluate progress</a:t>
            </a:r>
          </a:p>
          <a:p>
            <a:pPr marL="971550" lvl="1" indent="-514350">
              <a:lnSpc>
                <a:spcPct val="150000"/>
              </a:lnSpc>
              <a:spcAft>
                <a:spcPts val="100"/>
              </a:spcAft>
              <a:buFont typeface="Arial" panose="020B0604020202020204" pitchFamily="34" charset="0"/>
              <a:buChar char="•"/>
            </a:pPr>
            <a:r>
              <a:rPr lang="en-US" sz="2000">
                <a:latin typeface="Arial" panose="020B0604020202020204" pitchFamily="34" charset="0"/>
                <a:cs typeface="Arial" panose="020B0604020202020204" pitchFamily="34" charset="0"/>
              </a:rPr>
              <a:t>Incorporate all State Water Board divisions, offices, and programs and address all aspects of our work</a:t>
            </a:r>
            <a:endParaRPr lang="en-US" sz="3200">
              <a:latin typeface="Arial"/>
              <a:cs typeface="Arial"/>
            </a:endParaRPr>
          </a:p>
          <a:p>
            <a:pPr marL="971550" lvl="1" indent="-514350">
              <a:lnSpc>
                <a:spcPct val="150000"/>
              </a:lnSpc>
              <a:spcAft>
                <a:spcPts val="100"/>
              </a:spcAft>
              <a:buAutoNum type="arabicPeriod"/>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77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8E2203-515A-3737-D8B7-2045550613AF}"/>
              </a:ext>
            </a:extLst>
          </p:cNvPr>
          <p:cNvSpPr>
            <a:spLocks noGrp="1"/>
          </p:cNvSpPr>
          <p:nvPr>
            <p:ph type="sldNum" sz="quarter" idx="4"/>
          </p:nvPr>
        </p:nvSpPr>
        <p:spPr/>
        <p:txBody>
          <a:bodyPr/>
          <a:lstStyle/>
          <a:p>
            <a:fld id="{A15CFC30-E45D-4431-B46B-489B270F7815}" type="slidenum">
              <a:rPr lang="en-US" smtClean="0"/>
              <a:pPr/>
              <a:t>13</a:t>
            </a:fld>
            <a:endParaRPr lang="en-US"/>
          </a:p>
        </p:txBody>
      </p:sp>
      <p:graphicFrame>
        <p:nvGraphicFramePr>
          <p:cNvPr id="1201" name="Diagram 1201">
            <a:extLst>
              <a:ext uri="{FF2B5EF4-FFF2-40B4-BE49-F238E27FC236}">
                <a16:creationId xmlns:a16="http://schemas.microsoft.com/office/drawing/2014/main" id="{0E054ED8-E655-9885-5BBB-419BC1C1A48D}"/>
              </a:ext>
            </a:extLst>
          </p:cNvPr>
          <p:cNvGraphicFramePr/>
          <p:nvPr>
            <p:extLst>
              <p:ext uri="{D42A27DB-BD31-4B8C-83A1-F6EECF244321}">
                <p14:modId xmlns:p14="http://schemas.microsoft.com/office/powerpoint/2010/main" val="1830634612"/>
              </p:ext>
            </p:extLst>
          </p:nvPr>
        </p:nvGraphicFramePr>
        <p:xfrm>
          <a:off x="1871663" y="1280160"/>
          <a:ext cx="8744674" cy="4933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CE970D06-BEAF-1F4C-4C7F-9BF246EF3632}"/>
              </a:ext>
            </a:extLst>
          </p:cNvPr>
          <p:cNvSpPr txBox="1">
            <a:spLocks noGrp="1"/>
          </p:cNvSpPr>
          <p:nvPr>
            <p:ph type="title" idx="4294967295"/>
          </p:nvPr>
        </p:nvSpPr>
        <p:spPr>
          <a:xfrm>
            <a:off x="838200" y="23386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chemeClr val="accent5">
                    <a:lumMod val="50000"/>
                  </a:schemeClr>
                </a:solidFill>
                <a:effectLst/>
                <a:uLnTx/>
                <a:uFillTx/>
                <a:latin typeface="Arial"/>
                <a:ea typeface="+mj-ea"/>
                <a:cs typeface="Arial"/>
              </a:rPr>
              <a:t>Action Plan Development</a:t>
            </a:r>
            <a:endParaRPr kumimoji="0" lang="en-US" sz="4800" b="0" i="0" u="none" strike="noStrike" kern="1200" cap="none" spc="0" normalizeH="0" baseline="0" noProof="0">
              <a:ln>
                <a:noFill/>
              </a:ln>
              <a:solidFill>
                <a:schemeClr val="accent5">
                  <a:lumMod val="50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3277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DC7EF-66CF-4545-950C-7D88F266768A}"/>
              </a:ext>
            </a:extLst>
          </p:cNvPr>
          <p:cNvSpPr>
            <a:spLocks noGrp="1"/>
          </p:cNvSpPr>
          <p:nvPr>
            <p:ph type="sldNum" sz="quarter" idx="4"/>
          </p:nvPr>
        </p:nvSpPr>
        <p:spPr/>
        <p:txBody>
          <a:bodyPr/>
          <a:lstStyle/>
          <a:p>
            <a:fld id="{A15CFC30-E45D-4431-B46B-489B270F7815}" type="slidenum">
              <a:rPr lang="en-US" smtClean="0"/>
              <a:pPr/>
              <a:t>14</a:t>
            </a:fld>
            <a:endParaRPr lang="en-US"/>
          </a:p>
        </p:txBody>
      </p:sp>
      <p:sp>
        <p:nvSpPr>
          <p:cNvPr id="8" name="Text Placeholder 2">
            <a:extLst>
              <a:ext uri="{FF2B5EF4-FFF2-40B4-BE49-F238E27FC236}">
                <a16:creationId xmlns:a16="http://schemas.microsoft.com/office/drawing/2014/main" id="{3C746335-0180-4982-9585-3A0A61B181C5}"/>
              </a:ext>
            </a:extLst>
          </p:cNvPr>
          <p:cNvSpPr txBox="1">
            <a:spLocks/>
          </p:cNvSpPr>
          <p:nvPr/>
        </p:nvSpPr>
        <p:spPr>
          <a:xfrm>
            <a:off x="7839104" y="1728162"/>
            <a:ext cx="4250227" cy="436314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ct val="107000"/>
              </a:lnSpc>
              <a:spcBef>
                <a:spcPts val="0"/>
              </a:spcBef>
              <a:buNone/>
            </a:pPr>
            <a:r>
              <a:rPr lang="en-US" sz="2300" b="1" i="0" u="none" strike="noStrike" kern="1200">
                <a:effectLst/>
                <a:latin typeface="Arial"/>
                <a:ea typeface="Calibri" panose="020F0502020204030204" pitchFamily="34" charset="0"/>
                <a:cs typeface="Times New Roman"/>
              </a:rPr>
              <a:t>Statewide</a:t>
            </a:r>
            <a:r>
              <a:rPr lang="en-US" sz="2300" i="0" u="none" strike="noStrike" kern="1200">
                <a:effectLst/>
                <a:latin typeface="Arial"/>
                <a:ea typeface="Calibri" panose="020F0502020204030204" pitchFamily="34" charset="0"/>
                <a:cs typeface="Times New Roman"/>
              </a:rPr>
              <a:t> (</a:t>
            </a:r>
            <a:r>
              <a:rPr lang="en-US" sz="2300">
                <a:latin typeface="Arial"/>
                <a:ea typeface="Calibri" panose="020F0502020204030204" pitchFamily="34" charset="0"/>
                <a:cs typeface="Times New Roman"/>
              </a:rPr>
              <a:t>J</a:t>
            </a:r>
            <a:r>
              <a:rPr lang="en-US" sz="2300" i="0" u="none" strike="noStrike" kern="1200">
                <a:effectLst/>
                <a:latin typeface="Arial"/>
                <a:ea typeface="Calibri" panose="020F0502020204030204" pitchFamily="34" charset="0"/>
                <a:cs typeface="Times New Roman"/>
              </a:rPr>
              <a:t>uly 20)</a:t>
            </a:r>
            <a:endParaRPr lang="en-US" sz="2300" i="0" u="none" strike="noStrike">
              <a:effectLst/>
              <a:latin typeface="Arial"/>
              <a:cs typeface="Times New Roman"/>
            </a:endParaRPr>
          </a:p>
          <a:p>
            <a:pPr marL="0" indent="0" fontAlgn="ctr">
              <a:lnSpc>
                <a:spcPct val="107000"/>
              </a:lnSpc>
              <a:spcBef>
                <a:spcPts val="0"/>
              </a:spcBef>
              <a:buNone/>
            </a:pPr>
            <a:r>
              <a:rPr lang="en-US" sz="2300" i="0" u="none" strike="noStrike" kern="1200">
                <a:effectLst/>
                <a:latin typeface="Arial"/>
                <a:ea typeface="Calibri" panose="020F0502020204030204" pitchFamily="34" charset="0"/>
                <a:cs typeface="Times New Roman"/>
              </a:rPr>
              <a:t>Virtual</a:t>
            </a:r>
          </a:p>
          <a:p>
            <a:pPr marL="0" indent="0" fontAlgn="ctr">
              <a:lnSpc>
                <a:spcPct val="107000"/>
              </a:lnSpc>
              <a:spcBef>
                <a:spcPts val="0"/>
              </a:spcBef>
              <a:buNone/>
            </a:pPr>
            <a:endParaRPr lang="en-US" sz="2300" i="0" u="none" strike="noStrike" kern="1200">
              <a:effectLst/>
              <a:latin typeface="Arial" panose="020B0604020202020204" pitchFamily="34" charset="0"/>
              <a:ea typeface="Calibri" panose="020F0502020204030204" pitchFamily="34" charset="0"/>
              <a:cs typeface="Times New Roman" panose="02020603050405020304" pitchFamily="18" charset="0"/>
            </a:endParaRPr>
          </a:p>
          <a:p>
            <a:pPr marL="0" indent="0" fontAlgn="ctr">
              <a:lnSpc>
                <a:spcPct val="107000"/>
              </a:lnSpc>
              <a:spcBef>
                <a:spcPts val="0"/>
              </a:spcBef>
              <a:buNone/>
            </a:pPr>
            <a:r>
              <a:rPr lang="en-US" sz="2300" b="1" i="0" u="none" strike="noStrike" kern="1200">
                <a:effectLst/>
                <a:latin typeface="Arial"/>
                <a:ea typeface="Calibri" panose="020F0502020204030204" pitchFamily="34" charset="0"/>
                <a:cs typeface="Times New Roman"/>
              </a:rPr>
              <a:t>Northern California</a:t>
            </a:r>
            <a:r>
              <a:rPr lang="en-US" sz="2300" i="0" u="none" strike="noStrike" kern="1200">
                <a:effectLst/>
                <a:latin typeface="Arial"/>
                <a:ea typeface="Calibri" panose="020F0502020204030204" pitchFamily="34" charset="0"/>
                <a:cs typeface="Times New Roman"/>
              </a:rPr>
              <a:t> (July 21)</a:t>
            </a:r>
          </a:p>
          <a:p>
            <a:pPr marL="0" indent="0" fontAlgn="ctr">
              <a:lnSpc>
                <a:spcPct val="107000"/>
              </a:lnSpc>
              <a:spcBef>
                <a:spcPts val="0"/>
              </a:spcBef>
              <a:buNone/>
            </a:pPr>
            <a:r>
              <a:rPr lang="en-US" sz="2300" i="0" u="none" strike="noStrike" kern="1200">
                <a:effectLst/>
                <a:latin typeface="Arial"/>
                <a:ea typeface="Calibri" panose="020F0502020204030204" pitchFamily="34" charset="0"/>
                <a:cs typeface="Times New Roman"/>
              </a:rPr>
              <a:t>Hybrid/Redding</a:t>
            </a:r>
          </a:p>
          <a:p>
            <a:pPr marL="0" indent="0" fontAlgn="ctr">
              <a:lnSpc>
                <a:spcPct val="107000"/>
              </a:lnSpc>
              <a:spcBef>
                <a:spcPts val="0"/>
              </a:spcBef>
              <a:buNone/>
            </a:pPr>
            <a:endParaRPr lang="en-US" sz="2300" i="0" u="none" strike="noStrike" kern="1200">
              <a:effectLst/>
              <a:latin typeface="Arial" panose="020B0604020202020204" pitchFamily="34" charset="0"/>
              <a:ea typeface="Calibri" panose="020F0502020204030204" pitchFamily="34" charset="0"/>
              <a:cs typeface="Times New Roman" panose="02020603050405020304" pitchFamily="18" charset="0"/>
            </a:endParaRPr>
          </a:p>
          <a:p>
            <a:pPr marL="0" indent="0" fontAlgn="ctr">
              <a:lnSpc>
                <a:spcPct val="107000"/>
              </a:lnSpc>
              <a:spcBef>
                <a:spcPts val="0"/>
              </a:spcBef>
              <a:buNone/>
            </a:pPr>
            <a:r>
              <a:rPr lang="en-US" sz="2300" b="1" i="0" u="none" strike="noStrike" kern="1200">
                <a:effectLst/>
                <a:latin typeface="Arial"/>
                <a:ea typeface="Calibri" panose="020F0502020204030204" pitchFamily="34" charset="0"/>
                <a:cs typeface="Times New Roman"/>
              </a:rPr>
              <a:t>Southern California</a:t>
            </a:r>
            <a:r>
              <a:rPr lang="en-US" sz="2300" i="0" u="none" strike="noStrike" kern="1200">
                <a:effectLst/>
                <a:latin typeface="Arial"/>
                <a:ea typeface="Calibri" panose="020F0502020204030204" pitchFamily="34" charset="0"/>
                <a:cs typeface="Times New Roman"/>
              </a:rPr>
              <a:t> (July 25)</a:t>
            </a:r>
            <a:endParaRPr lang="en-US" sz="2300" i="0" u="none" strike="noStrike">
              <a:effectLst/>
              <a:latin typeface="Arial"/>
              <a:cs typeface="Times New Roman"/>
            </a:endParaRPr>
          </a:p>
          <a:p>
            <a:pPr marL="0" indent="0" fontAlgn="ctr">
              <a:lnSpc>
                <a:spcPct val="107000"/>
              </a:lnSpc>
              <a:spcBef>
                <a:spcPts val="0"/>
              </a:spcBef>
              <a:buNone/>
            </a:pPr>
            <a:r>
              <a:rPr lang="en-US" sz="2300" i="0" u="none" strike="noStrike" kern="1200">
                <a:effectLst/>
                <a:latin typeface="Arial"/>
                <a:ea typeface="Calibri" panose="020F0502020204030204" pitchFamily="34" charset="0"/>
                <a:cs typeface="Times New Roman"/>
              </a:rPr>
              <a:t>Hybrid/Mecca</a:t>
            </a:r>
          </a:p>
          <a:p>
            <a:pPr marL="0" indent="0" fontAlgn="ctr">
              <a:lnSpc>
                <a:spcPct val="107000"/>
              </a:lnSpc>
              <a:spcBef>
                <a:spcPts val="0"/>
              </a:spcBef>
              <a:buNone/>
            </a:pPr>
            <a:endParaRPr lang="en-US" sz="2300" i="0" u="none" strike="noStrike" kern="1200">
              <a:effectLst/>
              <a:latin typeface="Arial" panose="020B0604020202020204" pitchFamily="34" charset="0"/>
              <a:ea typeface="Calibri" panose="020F0502020204030204" pitchFamily="34" charset="0"/>
              <a:cs typeface="Times New Roman" panose="02020603050405020304" pitchFamily="18" charset="0"/>
            </a:endParaRPr>
          </a:p>
          <a:p>
            <a:pPr marL="0" indent="0" fontAlgn="ctr">
              <a:lnSpc>
                <a:spcPct val="107000"/>
              </a:lnSpc>
              <a:spcBef>
                <a:spcPts val="0"/>
              </a:spcBef>
              <a:buNone/>
            </a:pPr>
            <a:r>
              <a:rPr lang="en-US" sz="2300" b="1" i="0" u="none" strike="noStrike" kern="1200">
                <a:effectLst/>
                <a:latin typeface="Arial"/>
                <a:ea typeface="Calibri" panose="020F0502020204030204" pitchFamily="34" charset="0"/>
                <a:cs typeface="Times New Roman"/>
              </a:rPr>
              <a:t>Central California</a:t>
            </a:r>
            <a:r>
              <a:rPr lang="en-US" sz="2300" i="0" u="none" strike="noStrike" kern="1200">
                <a:effectLst/>
                <a:latin typeface="Arial"/>
                <a:ea typeface="Calibri" panose="020F0502020204030204" pitchFamily="34" charset="0"/>
                <a:cs typeface="Times New Roman"/>
              </a:rPr>
              <a:t> (July 27)</a:t>
            </a:r>
          </a:p>
          <a:p>
            <a:pPr marL="0" indent="0" fontAlgn="ctr">
              <a:lnSpc>
                <a:spcPct val="107000"/>
              </a:lnSpc>
              <a:spcBef>
                <a:spcPts val="0"/>
              </a:spcBef>
              <a:buNone/>
            </a:pPr>
            <a:r>
              <a:rPr lang="en-US" sz="2300" i="0" u="none" strike="noStrike" kern="1200">
                <a:effectLst/>
                <a:latin typeface="Arial"/>
                <a:ea typeface="Calibri" panose="020F0502020204030204" pitchFamily="34" charset="0"/>
                <a:cs typeface="Times New Roman"/>
              </a:rPr>
              <a:t>Hybrid/Visalia</a:t>
            </a:r>
          </a:p>
        </p:txBody>
      </p:sp>
      <p:sp>
        <p:nvSpPr>
          <p:cNvPr id="9" name="Title 1">
            <a:extLst>
              <a:ext uri="{FF2B5EF4-FFF2-40B4-BE49-F238E27FC236}">
                <a16:creationId xmlns:a16="http://schemas.microsoft.com/office/drawing/2014/main" id="{131CD05D-6756-4539-8D77-4276CC6F8F58}"/>
              </a:ext>
            </a:extLst>
          </p:cNvPr>
          <p:cNvSpPr>
            <a:spLocks noGrp="1"/>
          </p:cNvSpPr>
          <p:nvPr>
            <p:ph type="title"/>
          </p:nvPr>
        </p:nvSpPr>
        <p:spPr>
          <a:xfrm>
            <a:off x="838200" y="227101"/>
            <a:ext cx="10515600" cy="1325563"/>
          </a:xfrm>
        </p:spPr>
        <p:txBody>
          <a:bodyPr>
            <a:normAutofit/>
          </a:bodyPr>
          <a:lstStyle/>
          <a:p>
            <a:pPr algn="ctr"/>
            <a:r>
              <a:rPr lang="en-US" sz="4800">
                <a:solidFill>
                  <a:schemeClr val="accent5">
                    <a:lumMod val="50000"/>
                  </a:schemeClr>
                </a:solidFill>
                <a:latin typeface="Arial"/>
                <a:cs typeface="Arial"/>
              </a:rPr>
              <a:t>Public Workshops </a:t>
            </a:r>
          </a:p>
        </p:txBody>
      </p:sp>
      <p:grpSp>
        <p:nvGrpSpPr>
          <p:cNvPr id="2" name="Group 1">
            <a:extLst>
              <a:ext uri="{FF2B5EF4-FFF2-40B4-BE49-F238E27FC236}">
                <a16:creationId xmlns:a16="http://schemas.microsoft.com/office/drawing/2014/main" id="{307BA4C1-A908-7942-5E59-EF141CA65971}"/>
              </a:ext>
            </a:extLst>
          </p:cNvPr>
          <p:cNvGrpSpPr/>
          <p:nvPr/>
        </p:nvGrpSpPr>
        <p:grpSpPr>
          <a:xfrm>
            <a:off x="242241" y="1452081"/>
            <a:ext cx="2258717" cy="2590763"/>
            <a:chOff x="54688" y="1303504"/>
            <a:chExt cx="2258717" cy="2590763"/>
          </a:xfrm>
        </p:grpSpPr>
        <p:sp>
          <p:nvSpPr>
            <p:cNvPr id="10" name="Rectangle 9">
              <a:extLst>
                <a:ext uri="{FF2B5EF4-FFF2-40B4-BE49-F238E27FC236}">
                  <a16:creationId xmlns:a16="http://schemas.microsoft.com/office/drawing/2014/main" id="{3318E55D-EA9A-F35D-18A5-D2119B584F63}"/>
                </a:ext>
              </a:extLst>
            </p:cNvPr>
            <p:cNvSpPr/>
            <p:nvPr/>
          </p:nvSpPr>
          <p:spPr>
            <a:xfrm>
              <a:off x="54688" y="1303504"/>
              <a:ext cx="2258717" cy="2590763"/>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DDCE4160-A15D-7406-4823-5389AEEF3E24}"/>
                </a:ext>
              </a:extLst>
            </p:cNvPr>
            <p:cNvPicPr>
              <a:picLocks noChangeAspect="1"/>
            </p:cNvPicPr>
            <p:nvPr/>
          </p:nvPicPr>
          <p:blipFill>
            <a:blip r:embed="rId3"/>
            <a:stretch>
              <a:fillRect/>
            </a:stretch>
          </p:blipFill>
          <p:spPr>
            <a:xfrm>
              <a:off x="111094" y="1977892"/>
              <a:ext cx="752223" cy="972652"/>
            </a:xfrm>
            <a:prstGeom prst="rect">
              <a:avLst/>
            </a:prstGeom>
          </p:spPr>
        </p:pic>
        <p:pic>
          <p:nvPicPr>
            <p:cNvPr id="12" name="Picture 11">
              <a:extLst>
                <a:ext uri="{FF2B5EF4-FFF2-40B4-BE49-F238E27FC236}">
                  <a16:creationId xmlns:a16="http://schemas.microsoft.com/office/drawing/2014/main" id="{4526587F-EFA2-C6D4-096B-07DC2E14753B}"/>
                </a:ext>
              </a:extLst>
            </p:cNvPr>
            <p:cNvPicPr>
              <a:picLocks noChangeAspect="1"/>
            </p:cNvPicPr>
            <p:nvPr/>
          </p:nvPicPr>
          <p:blipFill>
            <a:blip r:embed="rId4"/>
            <a:stretch>
              <a:fillRect/>
            </a:stretch>
          </p:blipFill>
          <p:spPr>
            <a:xfrm>
              <a:off x="952855" y="3166938"/>
              <a:ext cx="656974" cy="655615"/>
            </a:xfrm>
            <a:prstGeom prst="rect">
              <a:avLst/>
            </a:prstGeom>
          </p:spPr>
        </p:pic>
        <p:pic>
          <p:nvPicPr>
            <p:cNvPr id="13" name="Picture 12">
              <a:extLst>
                <a:ext uri="{FF2B5EF4-FFF2-40B4-BE49-F238E27FC236}">
                  <a16:creationId xmlns:a16="http://schemas.microsoft.com/office/drawing/2014/main" id="{24B8FD45-08A3-0FB5-9A17-8870D7205C24}"/>
                </a:ext>
              </a:extLst>
            </p:cNvPr>
            <p:cNvPicPr>
              <a:picLocks noChangeAspect="1"/>
            </p:cNvPicPr>
            <p:nvPr/>
          </p:nvPicPr>
          <p:blipFill>
            <a:blip r:embed="rId5"/>
            <a:stretch>
              <a:fillRect/>
            </a:stretch>
          </p:blipFill>
          <p:spPr>
            <a:xfrm>
              <a:off x="113731" y="1383356"/>
              <a:ext cx="679051" cy="578822"/>
            </a:xfrm>
            <a:prstGeom prst="rect">
              <a:avLst/>
            </a:prstGeom>
          </p:spPr>
        </p:pic>
        <p:pic>
          <p:nvPicPr>
            <p:cNvPr id="14" name="Picture 13">
              <a:extLst>
                <a:ext uri="{FF2B5EF4-FFF2-40B4-BE49-F238E27FC236}">
                  <a16:creationId xmlns:a16="http://schemas.microsoft.com/office/drawing/2014/main" id="{2FEBC88C-5B6E-FA0C-6F31-C8FF07A9D777}"/>
                </a:ext>
              </a:extLst>
            </p:cNvPr>
            <p:cNvPicPr>
              <a:picLocks noChangeAspect="1"/>
            </p:cNvPicPr>
            <p:nvPr/>
          </p:nvPicPr>
          <p:blipFill>
            <a:blip r:embed="rId6"/>
            <a:stretch>
              <a:fillRect/>
            </a:stretch>
          </p:blipFill>
          <p:spPr>
            <a:xfrm>
              <a:off x="1039283" y="1380747"/>
              <a:ext cx="835465" cy="797507"/>
            </a:xfrm>
            <a:prstGeom prst="rect">
              <a:avLst/>
            </a:prstGeom>
          </p:spPr>
        </p:pic>
        <p:pic>
          <p:nvPicPr>
            <p:cNvPr id="15" name="Picture 14">
              <a:extLst>
                <a:ext uri="{FF2B5EF4-FFF2-40B4-BE49-F238E27FC236}">
                  <a16:creationId xmlns:a16="http://schemas.microsoft.com/office/drawing/2014/main" id="{D08ACBDC-CA36-B4C5-8B4F-752F48FBB220}"/>
                </a:ext>
              </a:extLst>
            </p:cNvPr>
            <p:cNvPicPr>
              <a:picLocks noChangeAspect="1"/>
            </p:cNvPicPr>
            <p:nvPr/>
          </p:nvPicPr>
          <p:blipFill>
            <a:blip r:embed="rId7"/>
            <a:stretch>
              <a:fillRect/>
            </a:stretch>
          </p:blipFill>
          <p:spPr>
            <a:xfrm>
              <a:off x="1602960" y="2258415"/>
              <a:ext cx="622867" cy="1044933"/>
            </a:xfrm>
            <a:prstGeom prst="rect">
              <a:avLst/>
            </a:prstGeom>
          </p:spPr>
        </p:pic>
        <p:pic>
          <p:nvPicPr>
            <p:cNvPr id="16" name="Picture 15">
              <a:extLst>
                <a:ext uri="{FF2B5EF4-FFF2-40B4-BE49-F238E27FC236}">
                  <a16:creationId xmlns:a16="http://schemas.microsoft.com/office/drawing/2014/main" id="{014831C4-9B30-F70F-A2BC-D11321387743}"/>
                </a:ext>
              </a:extLst>
            </p:cNvPr>
            <p:cNvPicPr>
              <a:picLocks noChangeAspect="1"/>
            </p:cNvPicPr>
            <p:nvPr/>
          </p:nvPicPr>
          <p:blipFill>
            <a:blip r:embed="rId8"/>
            <a:stretch>
              <a:fillRect/>
            </a:stretch>
          </p:blipFill>
          <p:spPr>
            <a:xfrm>
              <a:off x="113255" y="3027543"/>
              <a:ext cx="624743" cy="825544"/>
            </a:xfrm>
            <a:prstGeom prst="rect">
              <a:avLst/>
            </a:prstGeom>
          </p:spPr>
        </p:pic>
        <p:pic>
          <p:nvPicPr>
            <p:cNvPr id="17" name="Picture 16">
              <a:extLst>
                <a:ext uri="{FF2B5EF4-FFF2-40B4-BE49-F238E27FC236}">
                  <a16:creationId xmlns:a16="http://schemas.microsoft.com/office/drawing/2014/main" id="{274084FF-CF34-75D1-3528-E90FFAB884DB}"/>
                </a:ext>
              </a:extLst>
            </p:cNvPr>
            <p:cNvPicPr>
              <a:picLocks noChangeAspect="1"/>
            </p:cNvPicPr>
            <p:nvPr/>
          </p:nvPicPr>
          <p:blipFill>
            <a:blip r:embed="rId9"/>
            <a:stretch>
              <a:fillRect/>
            </a:stretch>
          </p:blipFill>
          <p:spPr>
            <a:xfrm>
              <a:off x="951739" y="2123549"/>
              <a:ext cx="562759" cy="1007795"/>
            </a:xfrm>
            <a:prstGeom prst="rect">
              <a:avLst/>
            </a:prstGeom>
          </p:spPr>
        </p:pic>
      </p:grpSp>
      <p:pic>
        <p:nvPicPr>
          <p:cNvPr id="7" name="Picture 6">
            <a:extLst>
              <a:ext uri="{FF2B5EF4-FFF2-40B4-BE49-F238E27FC236}">
                <a16:creationId xmlns:a16="http://schemas.microsoft.com/office/drawing/2014/main" id="{11996BEF-78B5-4E72-2858-0D3BA40FB6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88014" y="4140589"/>
            <a:ext cx="2915400" cy="2182957"/>
          </a:xfrm>
          <a:prstGeom prst="rect">
            <a:avLst/>
          </a:prstGeom>
        </p:spPr>
      </p:pic>
      <p:pic>
        <p:nvPicPr>
          <p:cNvPr id="4" name="Picture 5">
            <a:extLst>
              <a:ext uri="{FF2B5EF4-FFF2-40B4-BE49-F238E27FC236}">
                <a16:creationId xmlns:a16="http://schemas.microsoft.com/office/drawing/2014/main" id="{111EA0C3-CA20-B243-A07A-AB8FA7DF1F7C}"/>
              </a:ext>
            </a:extLst>
          </p:cNvPr>
          <p:cNvPicPr>
            <a:picLocks noChangeAspect="1"/>
          </p:cNvPicPr>
          <p:nvPr/>
        </p:nvPicPr>
        <p:blipFill>
          <a:blip r:embed="rId11"/>
          <a:stretch>
            <a:fillRect/>
          </a:stretch>
        </p:blipFill>
        <p:spPr>
          <a:xfrm>
            <a:off x="4523118" y="3909923"/>
            <a:ext cx="3160143" cy="2373701"/>
          </a:xfrm>
          <a:prstGeom prst="rect">
            <a:avLst/>
          </a:prstGeom>
        </p:spPr>
      </p:pic>
      <p:pic>
        <p:nvPicPr>
          <p:cNvPr id="6" name="Picture 18">
            <a:extLst>
              <a:ext uri="{FF2B5EF4-FFF2-40B4-BE49-F238E27FC236}">
                <a16:creationId xmlns:a16="http://schemas.microsoft.com/office/drawing/2014/main" id="{E3F8EEF9-1FA8-B8FF-B992-6EC18090D877}"/>
              </a:ext>
            </a:extLst>
          </p:cNvPr>
          <p:cNvPicPr>
            <a:picLocks noChangeAspect="1"/>
          </p:cNvPicPr>
          <p:nvPr/>
        </p:nvPicPr>
        <p:blipFill>
          <a:blip r:embed="rId12"/>
          <a:stretch>
            <a:fillRect/>
          </a:stretch>
        </p:blipFill>
        <p:spPr>
          <a:xfrm>
            <a:off x="2682815" y="1451394"/>
            <a:ext cx="3275162" cy="2459966"/>
          </a:xfrm>
          <a:prstGeom prst="rect">
            <a:avLst/>
          </a:prstGeom>
        </p:spPr>
      </p:pic>
    </p:spTree>
    <p:extLst>
      <p:ext uri="{BB962C8B-B14F-4D97-AF65-F5344CB8AC3E}">
        <p14:creationId xmlns:p14="http://schemas.microsoft.com/office/powerpoint/2010/main" val="319834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9901-CDAB-46BF-E403-FD5FACF1789B}"/>
              </a:ext>
            </a:extLst>
          </p:cNvPr>
          <p:cNvSpPr>
            <a:spLocks noGrp="1"/>
          </p:cNvSpPr>
          <p:nvPr>
            <p:ph type="title"/>
          </p:nvPr>
        </p:nvSpPr>
        <p:spPr>
          <a:xfrm>
            <a:off x="1767669" y="4385"/>
            <a:ext cx="8637468" cy="1062873"/>
          </a:xfrm>
        </p:spPr>
        <p:txBody>
          <a:bodyPr>
            <a:normAutofit/>
          </a:bodyPr>
          <a:lstStyle/>
          <a:p>
            <a:pPr algn="ctr"/>
            <a:r>
              <a:rPr lang="en-US" sz="4800">
                <a:solidFill>
                  <a:schemeClr val="accent5">
                    <a:lumMod val="50000"/>
                  </a:schemeClr>
                </a:solidFill>
                <a:latin typeface="Arial"/>
                <a:cs typeface="Arial"/>
              </a:rPr>
              <a:t>Action Plan Development</a:t>
            </a:r>
            <a:endParaRPr lang="en-US" err="1">
              <a:solidFill>
                <a:schemeClr val="accent5">
                  <a:lumMod val="50000"/>
                </a:schemeClr>
              </a:solidFill>
              <a:latin typeface="Arial"/>
              <a:cs typeface="Arial"/>
            </a:endParaRPr>
          </a:p>
        </p:txBody>
      </p:sp>
      <p:sp>
        <p:nvSpPr>
          <p:cNvPr id="3" name="Slide Number Placeholder 2">
            <a:extLst>
              <a:ext uri="{FF2B5EF4-FFF2-40B4-BE49-F238E27FC236}">
                <a16:creationId xmlns:a16="http://schemas.microsoft.com/office/drawing/2014/main" id="{2E8E2203-515A-3737-D8B7-2045550613AF}"/>
              </a:ext>
            </a:extLst>
          </p:cNvPr>
          <p:cNvSpPr>
            <a:spLocks noGrp="1"/>
          </p:cNvSpPr>
          <p:nvPr>
            <p:ph type="sldNum" sz="quarter" idx="4"/>
          </p:nvPr>
        </p:nvSpPr>
        <p:spPr/>
        <p:txBody>
          <a:bodyPr/>
          <a:lstStyle/>
          <a:p>
            <a:fld id="{A15CFC30-E45D-4431-B46B-489B270F7815}" type="slidenum">
              <a:rPr lang="en-US" smtClean="0"/>
              <a:pPr/>
              <a:t>15</a:t>
            </a:fld>
            <a:endParaRPr lang="en-US"/>
          </a:p>
        </p:txBody>
      </p:sp>
      <p:graphicFrame>
        <p:nvGraphicFramePr>
          <p:cNvPr id="1201" name="Diagram 1201">
            <a:extLst>
              <a:ext uri="{FF2B5EF4-FFF2-40B4-BE49-F238E27FC236}">
                <a16:creationId xmlns:a16="http://schemas.microsoft.com/office/drawing/2014/main" id="{0E054ED8-E655-9885-5BBB-419BC1C1A48D}"/>
              </a:ext>
            </a:extLst>
          </p:cNvPr>
          <p:cNvGraphicFramePr/>
          <p:nvPr>
            <p:extLst>
              <p:ext uri="{D42A27DB-BD31-4B8C-83A1-F6EECF244321}">
                <p14:modId xmlns:p14="http://schemas.microsoft.com/office/powerpoint/2010/main" val="721203437"/>
              </p:ext>
            </p:extLst>
          </p:nvPr>
        </p:nvGraphicFramePr>
        <p:xfrm>
          <a:off x="1871663" y="928688"/>
          <a:ext cx="8744674" cy="5284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847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AA68C8-3C09-03A0-4522-592960022182}"/>
              </a:ext>
            </a:extLst>
          </p:cNvPr>
          <p:cNvSpPr>
            <a:spLocks noGrp="1"/>
          </p:cNvSpPr>
          <p:nvPr>
            <p:ph type="sldNum" sz="quarter" idx="4"/>
          </p:nvPr>
        </p:nvSpPr>
        <p:spPr/>
        <p:txBody>
          <a:bodyPr/>
          <a:lstStyle/>
          <a:p>
            <a:fld id="{A15CFC30-E45D-4431-B46B-489B270F7815}" type="slidenum">
              <a:rPr lang="en-US" smtClean="0"/>
              <a:pPr/>
              <a:t>16</a:t>
            </a:fld>
            <a:endParaRPr lang="en-US"/>
          </a:p>
        </p:txBody>
      </p:sp>
      <p:sp>
        <p:nvSpPr>
          <p:cNvPr id="4" name="Title 1">
            <a:extLst>
              <a:ext uri="{FF2B5EF4-FFF2-40B4-BE49-F238E27FC236}">
                <a16:creationId xmlns:a16="http://schemas.microsoft.com/office/drawing/2014/main" id="{963234C7-4490-63CB-CFAD-392E807796D7}"/>
              </a:ext>
            </a:extLst>
          </p:cNvPr>
          <p:cNvSpPr>
            <a:spLocks noGrp="1"/>
          </p:cNvSpPr>
          <p:nvPr>
            <p:ph type="title"/>
          </p:nvPr>
        </p:nvSpPr>
        <p:spPr>
          <a:xfrm>
            <a:off x="838200" y="233865"/>
            <a:ext cx="10515600" cy="1325563"/>
          </a:xfrm>
        </p:spPr>
        <p:txBody>
          <a:bodyPr>
            <a:normAutofit/>
          </a:bodyPr>
          <a:lstStyle/>
          <a:p>
            <a:pPr algn="ctr"/>
            <a:r>
              <a:rPr lang="en-US" sz="4800">
                <a:solidFill>
                  <a:schemeClr val="accent5">
                    <a:lumMod val="50000"/>
                  </a:schemeClr>
                </a:solidFill>
                <a:latin typeface="Arial"/>
                <a:cs typeface="Arial"/>
              </a:rPr>
              <a:t>Summary of Comments</a:t>
            </a:r>
            <a:endParaRPr lang="en-US" sz="4800">
              <a:solidFill>
                <a:schemeClr val="accent5">
                  <a:lumMod val="50000"/>
                </a:schemeClr>
              </a:solidFill>
            </a:endParaRPr>
          </a:p>
        </p:txBody>
      </p:sp>
      <p:sp>
        <p:nvSpPr>
          <p:cNvPr id="7" name="TextBox 6">
            <a:extLst>
              <a:ext uri="{FF2B5EF4-FFF2-40B4-BE49-F238E27FC236}">
                <a16:creationId xmlns:a16="http://schemas.microsoft.com/office/drawing/2014/main" id="{920B70D3-5F58-9999-E77E-07423354CC17}"/>
              </a:ext>
            </a:extLst>
          </p:cNvPr>
          <p:cNvSpPr txBox="1"/>
          <p:nvPr/>
        </p:nvSpPr>
        <p:spPr>
          <a:xfrm>
            <a:off x="658368" y="1280160"/>
            <a:ext cx="11064240" cy="39263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spcAft>
                <a:spcPts val="100"/>
              </a:spcAft>
              <a:buFont typeface="Arial"/>
              <a:buChar char="•"/>
            </a:pPr>
            <a:r>
              <a:rPr lang="en-US" sz="2800">
                <a:latin typeface="Arial"/>
                <a:cs typeface="Arial"/>
              </a:rPr>
              <a:t>Received 47 sets of written comments from the public and 32 sets of comments from Water Boards employees.</a:t>
            </a:r>
            <a:endParaRPr lang="en-US">
              <a:latin typeface="Calibri" panose="020F0502020204030204"/>
              <a:cs typeface="Calibri" panose="020F0502020204030204"/>
            </a:endParaRPr>
          </a:p>
          <a:p>
            <a:pPr marL="457200" indent="-457200">
              <a:lnSpc>
                <a:spcPct val="150000"/>
              </a:lnSpc>
              <a:spcAft>
                <a:spcPts val="100"/>
              </a:spcAft>
              <a:buFont typeface="Arial"/>
              <a:buChar char="•"/>
            </a:pPr>
            <a:r>
              <a:rPr lang="en-US" sz="2800">
                <a:latin typeface="Arial"/>
                <a:cs typeface="Arial"/>
              </a:rPr>
              <a:t>Many comments received simply expressed support of or opposition to the Water Boards’ racial equity work.</a:t>
            </a:r>
            <a:endParaRPr lang="en-US">
              <a:latin typeface="Calibri" panose="020F0502020204030204"/>
              <a:cs typeface="Calibri" panose="020F0502020204030204"/>
            </a:endParaRPr>
          </a:p>
          <a:p>
            <a:pPr marL="457200" indent="-457200">
              <a:lnSpc>
                <a:spcPct val="150000"/>
              </a:lnSpc>
              <a:spcAft>
                <a:spcPts val="100"/>
              </a:spcAft>
              <a:buFont typeface="Arial"/>
              <a:buChar char="•"/>
            </a:pPr>
            <a:r>
              <a:rPr lang="en-US" sz="2800">
                <a:latin typeface="Arial"/>
                <a:cs typeface="Arial"/>
              </a:rPr>
              <a:t>Many requested clarification/details, and several suggested additional or revised language. </a:t>
            </a:r>
            <a:endParaRPr lang="en-US">
              <a:latin typeface="Calibri" panose="020F0502020204030204"/>
              <a:cs typeface="Calibri" panose="020F0502020204030204"/>
            </a:endParaRPr>
          </a:p>
        </p:txBody>
      </p:sp>
    </p:spTree>
    <p:extLst>
      <p:ext uri="{BB962C8B-B14F-4D97-AF65-F5344CB8AC3E}">
        <p14:creationId xmlns:p14="http://schemas.microsoft.com/office/powerpoint/2010/main" val="3293835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AA68C8-3C09-03A0-4522-592960022182}"/>
              </a:ext>
            </a:extLst>
          </p:cNvPr>
          <p:cNvSpPr>
            <a:spLocks noGrp="1"/>
          </p:cNvSpPr>
          <p:nvPr>
            <p:ph type="sldNum" sz="quarter" idx="4"/>
          </p:nvPr>
        </p:nvSpPr>
        <p:spPr/>
        <p:txBody>
          <a:bodyPr/>
          <a:lstStyle/>
          <a:p>
            <a:fld id="{A15CFC30-E45D-4431-B46B-489B270F7815}" type="slidenum">
              <a:rPr lang="en-US" smtClean="0"/>
              <a:pPr/>
              <a:t>17</a:t>
            </a:fld>
            <a:endParaRPr lang="en-US"/>
          </a:p>
        </p:txBody>
      </p:sp>
      <p:sp>
        <p:nvSpPr>
          <p:cNvPr id="4" name="Title 1">
            <a:extLst>
              <a:ext uri="{FF2B5EF4-FFF2-40B4-BE49-F238E27FC236}">
                <a16:creationId xmlns:a16="http://schemas.microsoft.com/office/drawing/2014/main" id="{963234C7-4490-63CB-CFAD-392E807796D7}"/>
              </a:ext>
            </a:extLst>
          </p:cNvPr>
          <p:cNvSpPr>
            <a:spLocks noGrp="1"/>
          </p:cNvSpPr>
          <p:nvPr>
            <p:ph type="title"/>
          </p:nvPr>
        </p:nvSpPr>
        <p:spPr>
          <a:xfrm>
            <a:off x="838200" y="233865"/>
            <a:ext cx="10515600" cy="1325563"/>
          </a:xfrm>
        </p:spPr>
        <p:txBody>
          <a:bodyPr>
            <a:normAutofit/>
          </a:bodyPr>
          <a:lstStyle/>
          <a:p>
            <a:pPr algn="ctr"/>
            <a:r>
              <a:rPr lang="en-US" sz="4000">
                <a:solidFill>
                  <a:schemeClr val="accent5">
                    <a:lumMod val="50000"/>
                  </a:schemeClr>
                </a:solidFill>
                <a:latin typeface="Arial"/>
                <a:cs typeface="Arial"/>
              </a:rPr>
              <a:t>Summary of Predominant Comment Themes</a:t>
            </a:r>
            <a:endParaRPr lang="en-US" sz="4000">
              <a:solidFill>
                <a:schemeClr val="accent5">
                  <a:lumMod val="50000"/>
                </a:schemeClr>
              </a:solidFill>
            </a:endParaRPr>
          </a:p>
        </p:txBody>
      </p:sp>
      <p:graphicFrame>
        <p:nvGraphicFramePr>
          <p:cNvPr id="2" name="Table 4">
            <a:extLst>
              <a:ext uri="{FF2B5EF4-FFF2-40B4-BE49-F238E27FC236}">
                <a16:creationId xmlns:a16="http://schemas.microsoft.com/office/drawing/2014/main" id="{0EB7E15E-6FDB-BC78-C1F7-7721D0561134}"/>
              </a:ext>
            </a:extLst>
          </p:cNvPr>
          <p:cNvGraphicFramePr>
            <a:graphicFrameLocks noGrp="1"/>
          </p:cNvGraphicFramePr>
          <p:nvPr>
            <p:extLst>
              <p:ext uri="{D42A27DB-BD31-4B8C-83A1-F6EECF244321}">
                <p14:modId xmlns:p14="http://schemas.microsoft.com/office/powerpoint/2010/main" val="2885062528"/>
              </p:ext>
            </p:extLst>
          </p:nvPr>
        </p:nvGraphicFramePr>
        <p:xfrm>
          <a:off x="289560" y="1280160"/>
          <a:ext cx="11433046" cy="4939789"/>
        </p:xfrm>
        <a:graphic>
          <a:graphicData uri="http://schemas.openxmlformats.org/drawingml/2006/table">
            <a:tbl>
              <a:tblPr firstRow="1" bandRow="1">
                <a:tableStyleId>{5C22544A-7EE6-4342-B048-85BDC9FD1C3A}</a:tableStyleId>
              </a:tblPr>
              <a:tblGrid>
                <a:gridCol w="4654825">
                  <a:extLst>
                    <a:ext uri="{9D8B030D-6E8A-4147-A177-3AD203B41FA5}">
                      <a16:colId xmlns:a16="http://schemas.microsoft.com/office/drawing/2014/main" val="2322881439"/>
                    </a:ext>
                  </a:extLst>
                </a:gridCol>
                <a:gridCol w="6778221">
                  <a:extLst>
                    <a:ext uri="{9D8B030D-6E8A-4147-A177-3AD203B41FA5}">
                      <a16:colId xmlns:a16="http://schemas.microsoft.com/office/drawing/2014/main" val="2280551246"/>
                    </a:ext>
                  </a:extLst>
                </a:gridCol>
              </a:tblGrid>
              <a:tr h="681545">
                <a:tc>
                  <a:txBody>
                    <a:bodyPr/>
                    <a:lstStyle/>
                    <a:p>
                      <a:r>
                        <a:rPr lang="en-US">
                          <a:latin typeface="Arial"/>
                          <a:cs typeface="Arial"/>
                        </a:rPr>
                        <a:t>Comment Theme</a:t>
                      </a:r>
                    </a:p>
                  </a:txBody>
                  <a:tcPr/>
                </a:tc>
                <a:tc>
                  <a:txBody>
                    <a:bodyPr/>
                    <a:lstStyle/>
                    <a:p>
                      <a:r>
                        <a:rPr lang="en-US">
                          <a:latin typeface="Arial"/>
                          <a:cs typeface="Arial"/>
                        </a:rPr>
                        <a:t>How it was addressed in the 2023-2025 Racial Equity Action Plan </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8142296"/>
                  </a:ext>
                </a:extLst>
              </a:tr>
              <a:tr h="2454845">
                <a:tc>
                  <a:txBody>
                    <a:bodyPr/>
                    <a:lstStyle/>
                    <a:p>
                      <a:r>
                        <a:rPr lang="en-US">
                          <a:latin typeface="Arial"/>
                          <a:cs typeface="Arial"/>
                        </a:rPr>
                        <a:t>Resources for new actions</a:t>
                      </a:r>
                    </a:p>
                  </a:txBody>
                  <a:tcPr/>
                </a:tc>
                <a:tc>
                  <a:txBody>
                    <a:bodyPr/>
                    <a:lstStyle/>
                    <a:p>
                      <a:pPr marL="285750" indent="-285750">
                        <a:buFont typeface="Arial" panose="020B0604020202020204" pitchFamily="34" charset="0"/>
                        <a:buChar char="•"/>
                      </a:pPr>
                      <a:r>
                        <a:rPr lang="en-US">
                          <a:latin typeface="Arial"/>
                          <a:cs typeface="Arial"/>
                        </a:rPr>
                        <a:t>Actions that require new personnel or resources are marked with (R) in the Stage column to identify where resources are needed </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a:cs typeface="Arial"/>
                        </a:rPr>
                        <a:t>Language added: “Many actions will be supported with existing program resources”… “Many actions build on each other as they are implemented”</a:t>
                      </a:r>
                    </a:p>
                    <a:p>
                      <a:pPr marL="285750" indent="-285750">
                        <a:buFont typeface="Arial" panose="020B0604020202020204" pitchFamily="34" charset="0"/>
                        <a:buChar char="•"/>
                      </a:pPr>
                      <a:r>
                        <a:rPr lang="en-US">
                          <a:latin typeface="Arial"/>
                          <a:cs typeface="Arial"/>
                        </a:rPr>
                        <a:t>New actions, that may require additional resources to implement, are included in the plan under “Future Actions”</a:t>
                      </a:r>
                    </a:p>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29281865"/>
                  </a:ext>
                </a:extLst>
              </a:tr>
              <a:tr h="1697924">
                <a:tc>
                  <a:txBody>
                    <a:bodyPr/>
                    <a:lstStyle/>
                    <a:p>
                      <a:r>
                        <a:rPr lang="en-US">
                          <a:latin typeface="Arial"/>
                          <a:cs typeface="Arial"/>
                        </a:rPr>
                        <a:t>Accountability as Racial Equity Action Plan is implemented </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a:latin typeface="Arial"/>
                          <a:cs typeface="Arial"/>
                        </a:rPr>
                        <a:t>Performance indicators developed for “2023 Actions”</a:t>
                      </a:r>
                    </a:p>
                    <a:p>
                      <a:pPr marL="285750" indent="-285750">
                        <a:buFont typeface="Arial" panose="020B0604020202020204" pitchFamily="34" charset="0"/>
                        <a:buChar char="•"/>
                      </a:pPr>
                      <a:r>
                        <a:rPr lang="en-US">
                          <a:latin typeface="Arial"/>
                          <a:cs typeface="Arial"/>
                        </a:rPr>
                        <a:t>Racial Equity Action Plan will be assessed annually</a:t>
                      </a:r>
                    </a:p>
                    <a:p>
                      <a:pPr marL="285750" indent="-285750">
                        <a:buFont typeface="Arial" panose="020B0604020202020204" pitchFamily="34" charset="0"/>
                        <a:buChar char="•"/>
                      </a:pPr>
                      <a:r>
                        <a:rPr lang="en-US">
                          <a:latin typeface="Arial"/>
                          <a:cs typeface="Arial"/>
                        </a:rPr>
                        <a:t>Annual update on the Racial Equity Action Plan to State Water Board</a:t>
                      </a:r>
                    </a:p>
                    <a:p>
                      <a:pPr marL="285750" indent="-285750">
                        <a:buFont typeface="Arial" panose="020B0604020202020204" pitchFamily="34" charset="0"/>
                        <a:buChar char="•"/>
                      </a:pPr>
                      <a:r>
                        <a:rPr lang="en-US">
                          <a:latin typeface="Arial"/>
                          <a:cs typeface="Arial"/>
                        </a:rPr>
                        <a:t>New actions added</a:t>
                      </a:r>
                    </a:p>
                  </a:txBody>
                  <a:tcPr/>
                </a:tc>
                <a:extLst>
                  <a:ext uri="{0D108BD9-81ED-4DB2-BD59-A6C34878D82A}">
                    <a16:rowId xmlns:a16="http://schemas.microsoft.com/office/drawing/2014/main" val="969524698"/>
                  </a:ext>
                </a:extLst>
              </a:tr>
            </a:tbl>
          </a:graphicData>
        </a:graphic>
      </p:graphicFrame>
    </p:spTree>
    <p:extLst>
      <p:ext uri="{BB962C8B-B14F-4D97-AF65-F5344CB8AC3E}">
        <p14:creationId xmlns:p14="http://schemas.microsoft.com/office/powerpoint/2010/main" val="413675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AA68C8-3C09-03A0-4522-592960022182}"/>
              </a:ext>
            </a:extLst>
          </p:cNvPr>
          <p:cNvSpPr>
            <a:spLocks noGrp="1"/>
          </p:cNvSpPr>
          <p:nvPr>
            <p:ph type="sldNum" sz="quarter" idx="4"/>
          </p:nvPr>
        </p:nvSpPr>
        <p:spPr/>
        <p:txBody>
          <a:bodyPr/>
          <a:lstStyle/>
          <a:p>
            <a:fld id="{A15CFC30-E45D-4431-B46B-489B270F7815}" type="slidenum">
              <a:rPr lang="en-US" smtClean="0"/>
              <a:pPr/>
              <a:t>18</a:t>
            </a:fld>
            <a:endParaRPr lang="en-US"/>
          </a:p>
        </p:txBody>
      </p:sp>
      <p:sp>
        <p:nvSpPr>
          <p:cNvPr id="4" name="Title 1">
            <a:extLst>
              <a:ext uri="{FF2B5EF4-FFF2-40B4-BE49-F238E27FC236}">
                <a16:creationId xmlns:a16="http://schemas.microsoft.com/office/drawing/2014/main" id="{963234C7-4490-63CB-CFAD-392E807796D7}"/>
              </a:ext>
            </a:extLst>
          </p:cNvPr>
          <p:cNvSpPr>
            <a:spLocks noGrp="1"/>
          </p:cNvSpPr>
          <p:nvPr>
            <p:ph type="title"/>
          </p:nvPr>
        </p:nvSpPr>
        <p:spPr>
          <a:xfrm>
            <a:off x="148087" y="233865"/>
            <a:ext cx="11737675" cy="1325563"/>
          </a:xfrm>
        </p:spPr>
        <p:txBody>
          <a:bodyPr>
            <a:normAutofit/>
          </a:bodyPr>
          <a:lstStyle/>
          <a:p>
            <a:pPr algn="ctr"/>
            <a:r>
              <a:rPr lang="en-US">
                <a:solidFill>
                  <a:schemeClr val="accent5">
                    <a:lumMod val="50000"/>
                  </a:schemeClr>
                </a:solidFill>
                <a:latin typeface="Arial"/>
                <a:cs typeface="Arial"/>
              </a:rPr>
              <a:t>Summary of Predominant Comment Themes</a:t>
            </a:r>
          </a:p>
        </p:txBody>
      </p:sp>
      <p:graphicFrame>
        <p:nvGraphicFramePr>
          <p:cNvPr id="2" name="Table 4">
            <a:extLst>
              <a:ext uri="{FF2B5EF4-FFF2-40B4-BE49-F238E27FC236}">
                <a16:creationId xmlns:a16="http://schemas.microsoft.com/office/drawing/2014/main" id="{0EB7E15E-6FDB-BC78-C1F7-7721D0561134}"/>
              </a:ext>
            </a:extLst>
          </p:cNvPr>
          <p:cNvGraphicFramePr>
            <a:graphicFrameLocks noGrp="1"/>
          </p:cNvGraphicFramePr>
          <p:nvPr>
            <p:extLst>
              <p:ext uri="{D42A27DB-BD31-4B8C-83A1-F6EECF244321}">
                <p14:modId xmlns:p14="http://schemas.microsoft.com/office/powerpoint/2010/main" val="3507609818"/>
              </p:ext>
            </p:extLst>
          </p:nvPr>
        </p:nvGraphicFramePr>
        <p:xfrm>
          <a:off x="289560" y="1280161"/>
          <a:ext cx="11433047" cy="4968993"/>
        </p:xfrm>
        <a:graphic>
          <a:graphicData uri="http://schemas.openxmlformats.org/drawingml/2006/table">
            <a:tbl>
              <a:tblPr firstRow="1" bandRow="1">
                <a:tableStyleId>{5C22544A-7EE6-4342-B048-85BDC9FD1C3A}</a:tableStyleId>
              </a:tblPr>
              <a:tblGrid>
                <a:gridCol w="4208549">
                  <a:extLst>
                    <a:ext uri="{9D8B030D-6E8A-4147-A177-3AD203B41FA5}">
                      <a16:colId xmlns:a16="http://schemas.microsoft.com/office/drawing/2014/main" val="2322881439"/>
                    </a:ext>
                  </a:extLst>
                </a:gridCol>
                <a:gridCol w="7224498">
                  <a:extLst>
                    <a:ext uri="{9D8B030D-6E8A-4147-A177-3AD203B41FA5}">
                      <a16:colId xmlns:a16="http://schemas.microsoft.com/office/drawing/2014/main" val="2280551246"/>
                    </a:ext>
                  </a:extLst>
                </a:gridCol>
              </a:tblGrid>
              <a:tr h="618402">
                <a:tc>
                  <a:txBody>
                    <a:bodyPr/>
                    <a:lstStyle/>
                    <a:p>
                      <a:r>
                        <a:rPr lang="en-US">
                          <a:latin typeface="Arial"/>
                          <a:cs typeface="Arial"/>
                        </a:rPr>
                        <a:t>Comment Theme</a:t>
                      </a:r>
                    </a:p>
                  </a:txBody>
                  <a:tcPr/>
                </a:tc>
                <a:tc>
                  <a:txBody>
                    <a:bodyPr/>
                    <a:lstStyle/>
                    <a:p>
                      <a:r>
                        <a:rPr lang="en-US">
                          <a:latin typeface="Arial"/>
                          <a:cs typeface="Arial"/>
                        </a:rPr>
                        <a:t>How it was addressed in the 2023-2025 Racial Equity Action Plan </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8142296"/>
                  </a:ext>
                </a:extLst>
              </a:tr>
              <a:tr h="1855304">
                <a:tc>
                  <a:txBody>
                    <a:bodyPr/>
                    <a:lstStyle/>
                    <a:p>
                      <a:pPr lvl="0"/>
                      <a:r>
                        <a:rPr lang="en-US">
                          <a:latin typeface="Arial"/>
                          <a:cs typeface="Arial"/>
                        </a:rPr>
                        <a:t>Tribal sovereignty, meaningful tribal engagement </a:t>
                      </a:r>
                      <a:endParaRPr lang="en-US"/>
                    </a:p>
                  </a:txBody>
                  <a:tcPr anchor="ctr"/>
                </a:tc>
                <a:tc>
                  <a:txBody>
                    <a:bodyPr/>
                    <a:lstStyle/>
                    <a:p>
                      <a:pPr marL="0" lvl="0" indent="0">
                        <a:buNone/>
                      </a:pPr>
                      <a:r>
                        <a:rPr lang="en-US">
                          <a:latin typeface="Arial"/>
                          <a:cs typeface="Arial"/>
                        </a:rPr>
                        <a:t>Several actions revised or added under Strategic Direction 3</a:t>
                      </a:r>
                    </a:p>
                  </a:txBody>
                  <a:tcPr anchor="ctr"/>
                </a:tc>
                <a:extLst>
                  <a:ext uri="{0D108BD9-81ED-4DB2-BD59-A6C34878D82A}">
                    <a16:rowId xmlns:a16="http://schemas.microsoft.com/office/drawing/2014/main" val="4129281865"/>
                  </a:ext>
                </a:extLst>
              </a:tr>
              <a:tr h="2473609">
                <a:tc>
                  <a:txBody>
                    <a:bodyPr/>
                    <a:lstStyle/>
                    <a:p>
                      <a:pPr lvl="0"/>
                      <a:r>
                        <a:rPr lang="en-US">
                          <a:latin typeface="Arial"/>
                          <a:cs typeface="Arial"/>
                        </a:rPr>
                        <a:t>Prioritization of funds for community capacity building</a:t>
                      </a:r>
                      <a:endParaRPr lang="en-US" i="0">
                        <a:latin typeface="Arial"/>
                        <a:cs typeface="Arial"/>
                      </a:endParaRPr>
                    </a:p>
                    <a:p>
                      <a:endParaRPr lang="en-US">
                        <a:latin typeface="Arial" panose="020B0604020202020204" pitchFamily="34" charset="0"/>
                        <a:cs typeface="Arial" panose="020B0604020202020204" pitchFamily="34" charset="0"/>
                      </a:endParaRPr>
                    </a:p>
                  </a:txBody>
                  <a:tcPr anchor="ctr"/>
                </a:tc>
                <a:tc>
                  <a:txBody>
                    <a:bodyPr/>
                    <a:lstStyle/>
                    <a:p>
                      <a:pPr lvl="0"/>
                      <a:r>
                        <a:rPr lang="en-US">
                          <a:latin typeface="Arial"/>
                          <a:cs typeface="Arial"/>
                        </a:rPr>
                        <a:t>Action under Goal 3b:</a:t>
                      </a:r>
                    </a:p>
                    <a:p>
                      <a:pPr lvl="1"/>
                      <a:r>
                        <a:rPr lang="en-US" b="0" i="0">
                          <a:latin typeface="Arial"/>
                          <a:cs typeface="Arial"/>
                        </a:rPr>
                        <a:t>“Develop a community capacity building pilot fund to:</a:t>
                      </a:r>
                      <a:endParaRPr lang="en-US" i="0">
                        <a:latin typeface="Arial"/>
                        <a:cs typeface="Arial"/>
                      </a:endParaRPr>
                    </a:p>
                    <a:p>
                      <a:pPr lvl="2"/>
                      <a:r>
                        <a:rPr lang="en-US" b="0" i="0">
                          <a:latin typeface="Arial"/>
                          <a:cs typeface="Arial"/>
                        </a:rPr>
                        <a:t>1.) compensate tribal and BIPOC community partners for their time and expertise; and</a:t>
                      </a:r>
                      <a:endParaRPr lang="en-US" i="0">
                        <a:latin typeface="Arial"/>
                        <a:cs typeface="Arial"/>
                      </a:endParaRPr>
                    </a:p>
                    <a:p>
                      <a:pPr lvl="2"/>
                      <a:r>
                        <a:rPr lang="en-US" b="0" i="0">
                          <a:latin typeface="Arial"/>
                          <a:cs typeface="Arial"/>
                        </a:rPr>
                        <a:t>2.) support tribal- and community-led projects that address environmental clean-up projects.”</a:t>
                      </a:r>
                      <a:endParaRPr lang="en-US" i="0">
                        <a:latin typeface="Arial"/>
                        <a:cs typeface="Arial"/>
                      </a:endParaRPr>
                    </a:p>
                    <a:p>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69524698"/>
                  </a:ext>
                </a:extLst>
              </a:tr>
            </a:tbl>
          </a:graphicData>
        </a:graphic>
      </p:graphicFrame>
    </p:spTree>
    <p:extLst>
      <p:ext uri="{BB962C8B-B14F-4D97-AF65-F5344CB8AC3E}">
        <p14:creationId xmlns:p14="http://schemas.microsoft.com/office/powerpoint/2010/main" val="94576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AA68C8-3C09-03A0-4522-592960022182}"/>
              </a:ext>
            </a:extLst>
          </p:cNvPr>
          <p:cNvSpPr>
            <a:spLocks noGrp="1"/>
          </p:cNvSpPr>
          <p:nvPr>
            <p:ph type="sldNum" sz="quarter" idx="4"/>
          </p:nvPr>
        </p:nvSpPr>
        <p:spPr/>
        <p:txBody>
          <a:bodyPr/>
          <a:lstStyle/>
          <a:p>
            <a:fld id="{A15CFC30-E45D-4431-B46B-489B270F7815}" type="slidenum">
              <a:rPr lang="en-US" smtClean="0"/>
              <a:pPr/>
              <a:t>19</a:t>
            </a:fld>
            <a:endParaRPr lang="en-US"/>
          </a:p>
        </p:txBody>
      </p:sp>
      <p:sp>
        <p:nvSpPr>
          <p:cNvPr id="4" name="Title 1">
            <a:extLst>
              <a:ext uri="{FF2B5EF4-FFF2-40B4-BE49-F238E27FC236}">
                <a16:creationId xmlns:a16="http://schemas.microsoft.com/office/drawing/2014/main" id="{963234C7-4490-63CB-CFAD-392E807796D7}"/>
              </a:ext>
            </a:extLst>
          </p:cNvPr>
          <p:cNvSpPr>
            <a:spLocks noGrp="1"/>
          </p:cNvSpPr>
          <p:nvPr>
            <p:ph type="title"/>
          </p:nvPr>
        </p:nvSpPr>
        <p:spPr>
          <a:xfrm>
            <a:off x="148087" y="233865"/>
            <a:ext cx="11737675" cy="1325563"/>
          </a:xfrm>
        </p:spPr>
        <p:txBody>
          <a:bodyPr>
            <a:normAutofit/>
          </a:bodyPr>
          <a:lstStyle/>
          <a:p>
            <a:pPr algn="ctr"/>
            <a:r>
              <a:rPr lang="en-US">
                <a:solidFill>
                  <a:schemeClr val="accent5">
                    <a:lumMod val="50000"/>
                  </a:schemeClr>
                </a:solidFill>
                <a:latin typeface="Arial"/>
                <a:cs typeface="Arial"/>
              </a:rPr>
              <a:t>Summary of Predominant Comment Themes</a:t>
            </a:r>
          </a:p>
        </p:txBody>
      </p:sp>
      <p:graphicFrame>
        <p:nvGraphicFramePr>
          <p:cNvPr id="2" name="Table 4">
            <a:extLst>
              <a:ext uri="{FF2B5EF4-FFF2-40B4-BE49-F238E27FC236}">
                <a16:creationId xmlns:a16="http://schemas.microsoft.com/office/drawing/2014/main" id="{0EB7E15E-6FDB-BC78-C1F7-7721D0561134}"/>
              </a:ext>
            </a:extLst>
          </p:cNvPr>
          <p:cNvGraphicFramePr>
            <a:graphicFrameLocks noGrp="1"/>
          </p:cNvGraphicFramePr>
          <p:nvPr>
            <p:extLst>
              <p:ext uri="{D42A27DB-BD31-4B8C-83A1-F6EECF244321}">
                <p14:modId xmlns:p14="http://schemas.microsoft.com/office/powerpoint/2010/main" val="388405305"/>
              </p:ext>
            </p:extLst>
          </p:nvPr>
        </p:nvGraphicFramePr>
        <p:xfrm>
          <a:off x="289560" y="1280161"/>
          <a:ext cx="11433047" cy="3061572"/>
        </p:xfrm>
        <a:graphic>
          <a:graphicData uri="http://schemas.openxmlformats.org/drawingml/2006/table">
            <a:tbl>
              <a:tblPr firstRow="1" bandRow="1">
                <a:tableStyleId>{5C22544A-7EE6-4342-B048-85BDC9FD1C3A}</a:tableStyleId>
              </a:tblPr>
              <a:tblGrid>
                <a:gridCol w="4984404">
                  <a:extLst>
                    <a:ext uri="{9D8B030D-6E8A-4147-A177-3AD203B41FA5}">
                      <a16:colId xmlns:a16="http://schemas.microsoft.com/office/drawing/2014/main" val="2322881439"/>
                    </a:ext>
                  </a:extLst>
                </a:gridCol>
                <a:gridCol w="6448643">
                  <a:extLst>
                    <a:ext uri="{9D8B030D-6E8A-4147-A177-3AD203B41FA5}">
                      <a16:colId xmlns:a16="http://schemas.microsoft.com/office/drawing/2014/main" val="2280551246"/>
                    </a:ext>
                  </a:extLst>
                </a:gridCol>
              </a:tblGrid>
              <a:tr h="618402">
                <a:tc>
                  <a:txBody>
                    <a:bodyPr/>
                    <a:lstStyle/>
                    <a:p>
                      <a:r>
                        <a:rPr lang="en-US">
                          <a:latin typeface="Arial"/>
                          <a:cs typeface="Arial"/>
                        </a:rPr>
                        <a:t>Comment Theme</a:t>
                      </a:r>
                    </a:p>
                  </a:txBody>
                  <a:tcPr/>
                </a:tc>
                <a:tc>
                  <a:txBody>
                    <a:bodyPr/>
                    <a:lstStyle/>
                    <a:p>
                      <a:r>
                        <a:rPr lang="en-US">
                          <a:latin typeface="Arial"/>
                          <a:cs typeface="Arial"/>
                        </a:rPr>
                        <a:t>How it was addressed in the 2023-2025 Racial Equity Action Plan </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8142296"/>
                  </a:ext>
                </a:extLst>
              </a:tr>
              <a:tr h="2421492">
                <a:tc>
                  <a:txBody>
                    <a:bodyPr/>
                    <a:lstStyle/>
                    <a:p>
                      <a:pPr lvl="0" algn="l" defTabSz="4627563">
                        <a:buNone/>
                      </a:pPr>
                      <a:r>
                        <a:rPr lang="en-US" sz="1800" b="0" i="0" u="none" strike="noStrike" baseline="0" noProof="0">
                          <a:solidFill>
                            <a:srgbClr val="000000"/>
                          </a:solidFill>
                          <a:latin typeface="Arial"/>
                        </a:rPr>
                        <a:t>In-stream flow requirements can have negative impacts on BIPOC communities, including tribal beneficial uses and cultural resources, and related ecosystems, especially the Bay Delta Water Quality Control Plan and its potential impacts to San Joaquin Valley communities.</a:t>
                      </a:r>
                    </a:p>
                  </a:txBody>
                  <a:tcPr anchor="ctr"/>
                </a:tc>
                <a:tc>
                  <a:txBody>
                    <a:bodyPr/>
                    <a:lstStyle/>
                    <a:p>
                      <a:pPr marL="285750" lvl="0" indent="-285750">
                        <a:buFont typeface="Arial"/>
                        <a:buChar char="•"/>
                      </a:pPr>
                      <a:r>
                        <a:rPr lang="en-US" sz="1800" b="0" i="0" u="none" strike="noStrike" baseline="0" noProof="0">
                          <a:solidFill>
                            <a:srgbClr val="000000"/>
                          </a:solidFill>
                          <a:latin typeface="Arial"/>
                        </a:rPr>
                        <a:t>Modified action on instream flow requirements to include consideration of existing impacts to BIPOC communities (Goal 1b). </a:t>
                      </a:r>
                      <a:endParaRPr lang="en-US">
                        <a:latin typeface="Arial"/>
                        <a:cs typeface="Arial"/>
                      </a:endParaRPr>
                    </a:p>
                    <a:p>
                      <a:pPr marL="285750" lvl="0" indent="-285750">
                        <a:buFont typeface="Arial"/>
                        <a:buChar char="•"/>
                      </a:pPr>
                      <a:r>
                        <a:rPr lang="en-US" sz="1800" b="0" i="0" u="none" strike="noStrike" baseline="0" noProof="0">
                          <a:solidFill>
                            <a:srgbClr val="000000"/>
                          </a:solidFill>
                          <a:latin typeface="Arial"/>
                        </a:rPr>
                        <a:t>Action added for tribal outreach for Bay-Delta Plan implementation</a:t>
                      </a: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29281865"/>
                  </a:ext>
                </a:extLst>
              </a:tr>
            </a:tbl>
          </a:graphicData>
        </a:graphic>
      </p:graphicFrame>
    </p:spTree>
    <p:extLst>
      <p:ext uri="{BB962C8B-B14F-4D97-AF65-F5344CB8AC3E}">
        <p14:creationId xmlns:p14="http://schemas.microsoft.com/office/powerpoint/2010/main" val="24623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normAutofit/>
          </a:bodyPr>
          <a:lstStyle/>
          <a:p>
            <a:r>
              <a:rPr lang="en-US" sz="2800">
                <a:latin typeface="Arial"/>
                <a:cs typeface="Arial"/>
              </a:rPr>
              <a:t>State Water Board Meeting | January 18, 2023</a:t>
            </a:r>
          </a:p>
        </p:txBody>
      </p:sp>
      <p:sp>
        <p:nvSpPr>
          <p:cNvPr id="3" name="Title 2">
            <a:extLst>
              <a:ext uri="{FF2B5EF4-FFF2-40B4-BE49-F238E27FC236}">
                <a16:creationId xmlns:a16="http://schemas.microsoft.com/office/drawing/2014/main" id="{AF1AF6B0-8EA4-4CB5-A82B-93EF9594CC5F}"/>
              </a:ext>
            </a:extLst>
          </p:cNvPr>
          <p:cNvSpPr txBox="1">
            <a:spLocks noGrp="1"/>
          </p:cNvSpPr>
          <p:nvPr>
            <p:ph type="title" idx="4294967295"/>
          </p:nvPr>
        </p:nvSpPr>
        <p:spPr>
          <a:xfrm>
            <a:off x="2999507" y="747505"/>
            <a:ext cx="9067603" cy="29238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Arial"/>
                <a:ea typeface="+mn-ea"/>
                <a:cs typeface="Arial"/>
              </a:rPr>
              <a:t>State Water Resources Control Board </a:t>
            </a:r>
            <a:endParaRPr kumimoji="0" lang="en-US" sz="4400" b="0" i="0" u="none" strike="noStrike" kern="1200" cap="none" spc="0" normalizeH="0" baseline="0" noProof="0">
              <a:ln>
                <a:noFill/>
              </a:ln>
              <a:solidFill>
                <a:schemeClr val="bg1"/>
              </a:solidFill>
              <a:effectLst/>
              <a:uLnTx/>
              <a:uFillTx/>
              <a:latin typeface="+mn-lt"/>
              <a:ea typeface="+mn-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a:ea typeface="+mn-ea"/>
                <a:cs typeface="Arial"/>
              </a:rPr>
              <a:t> Racial Equity​ Action Plan​</a:t>
            </a:r>
            <a:r>
              <a:rPr kumimoji="0" lang="en-US" sz="3600" b="0" i="0" u="none" strike="noStrike" kern="1200" cap="none" spc="0" normalizeH="0" baseline="0" noProof="0">
                <a:ln>
                  <a:noFill/>
                </a:ln>
                <a:solidFill>
                  <a:schemeClr val="bg1"/>
                </a:solidFill>
                <a:effectLst/>
                <a:uLnTx/>
                <a:uFillTx/>
                <a:latin typeface="Arial"/>
                <a:ea typeface="+mn-ea"/>
                <a:cs typeface="Arial"/>
              </a:rPr>
              <a:t> </a:t>
            </a:r>
            <a:br>
              <a:rPr kumimoji="0" lang="en-US" sz="3600" b="0" i="0" u="none" strike="noStrike" kern="1200" cap="none" spc="0" normalizeH="0" baseline="0" noProof="0">
                <a:ln>
                  <a:noFill/>
                </a:ln>
                <a:solidFill>
                  <a:schemeClr val="tx1"/>
                </a:solidFill>
                <a:effectLst/>
                <a:uLnTx/>
                <a:uFillTx/>
                <a:latin typeface="Arial"/>
                <a:ea typeface="+mn-ea"/>
                <a:cs typeface="+mn-cs"/>
              </a:rPr>
            </a:br>
            <a:br>
              <a:rPr kumimoji="0" lang="en-US" sz="3600" b="0" i="0" u="none" strike="noStrike" kern="1200" cap="none" spc="0" normalizeH="0" baseline="0" noProof="0">
                <a:ln>
                  <a:noFill/>
                </a:ln>
                <a:solidFill>
                  <a:schemeClr val="tx1"/>
                </a:solidFill>
                <a:effectLst/>
                <a:uLnTx/>
                <a:uFillTx/>
                <a:latin typeface="Arial"/>
                <a:ea typeface="+mn-ea"/>
                <a:cs typeface="Arial"/>
              </a:rPr>
            </a:br>
            <a:endParaRPr kumimoji="0" lang="en-US" sz="2000" b="0" i="0" u="none" strike="noStrike" kern="1200" cap="none" spc="0" normalizeH="0" baseline="0" noProof="0">
              <a:ln>
                <a:noFill/>
              </a:ln>
              <a:solidFill>
                <a:schemeClr val="bg1"/>
              </a:solidFill>
              <a:effectLst/>
              <a:uLnTx/>
              <a:uFillTx/>
              <a:latin typeface="Arial"/>
              <a:ea typeface="+mn-ea"/>
              <a:cs typeface="Arial"/>
            </a:endParaRPr>
          </a:p>
        </p:txBody>
      </p:sp>
      <p:sp>
        <p:nvSpPr>
          <p:cNvPr id="6" name="TextBox 1">
            <a:extLst>
              <a:ext uri="{FF2B5EF4-FFF2-40B4-BE49-F238E27FC236}">
                <a16:creationId xmlns:a16="http://schemas.microsoft.com/office/drawing/2014/main" id="{0CCF8606-8762-EDD0-0977-48CB7A175B24}"/>
              </a:ext>
            </a:extLst>
          </p:cNvPr>
          <p:cNvSpPr txBox="1"/>
          <p:nvPr/>
        </p:nvSpPr>
        <p:spPr>
          <a:xfrm>
            <a:off x="4871255" y="3236884"/>
            <a:ext cx="726335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bg1"/>
                </a:solidFill>
                <a:latin typeface="Arial"/>
                <a:cs typeface="Arial"/>
              </a:rPr>
              <a:t>Celia Pazos, Santa Ana Regional Water Board </a:t>
            </a:r>
            <a:endParaRPr lang="en-US">
              <a:solidFill>
                <a:schemeClr val="bg1"/>
              </a:solidFill>
              <a:highlight>
                <a:srgbClr val="FFFF00"/>
              </a:highlight>
              <a:latin typeface="Arial"/>
              <a:cs typeface="Arial"/>
            </a:endParaRPr>
          </a:p>
        </p:txBody>
      </p:sp>
    </p:spTree>
    <p:extLst>
      <p:ext uri="{BB962C8B-B14F-4D97-AF65-F5344CB8AC3E}">
        <p14:creationId xmlns:p14="http://schemas.microsoft.com/office/powerpoint/2010/main" val="319037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DC7EF-66CF-4545-950C-7D88F266768A}"/>
              </a:ext>
            </a:extLst>
          </p:cNvPr>
          <p:cNvSpPr>
            <a:spLocks noGrp="1"/>
          </p:cNvSpPr>
          <p:nvPr>
            <p:ph type="sldNum" sz="quarter" idx="4"/>
          </p:nvPr>
        </p:nvSpPr>
        <p:spPr/>
        <p:txBody>
          <a:bodyPr/>
          <a:lstStyle/>
          <a:p>
            <a:fld id="{A15CFC30-E45D-4431-B46B-489B270F7815}" type="slidenum">
              <a:rPr lang="en-US" smtClean="0"/>
              <a:pPr/>
              <a:t>20</a:t>
            </a:fld>
            <a:endParaRPr lang="en-US"/>
          </a:p>
        </p:txBody>
      </p:sp>
      <p:sp>
        <p:nvSpPr>
          <p:cNvPr id="8" name="Text Placeholder 2">
            <a:extLst>
              <a:ext uri="{FF2B5EF4-FFF2-40B4-BE49-F238E27FC236}">
                <a16:creationId xmlns:a16="http://schemas.microsoft.com/office/drawing/2014/main" id="{3C746335-0180-4982-9585-3A0A61B181C5}"/>
              </a:ext>
            </a:extLst>
          </p:cNvPr>
          <p:cNvSpPr txBox="1">
            <a:spLocks/>
          </p:cNvSpPr>
          <p:nvPr/>
        </p:nvSpPr>
        <p:spPr>
          <a:xfrm>
            <a:off x="644722" y="1590311"/>
            <a:ext cx="10709078" cy="437673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5000"/>
              </a:lnSpc>
              <a:spcBef>
                <a:spcPts val="0"/>
              </a:spcBef>
              <a:spcAft>
                <a:spcPts val="1200"/>
              </a:spcAft>
            </a:pPr>
            <a:r>
              <a:rPr lang="en-US" sz="2400">
                <a:solidFill>
                  <a:srgbClr val="000000"/>
                </a:solidFill>
                <a:latin typeface="Arial"/>
                <a:ea typeface="Arial" panose="020B0604020202020204" pitchFamily="34" charset="0"/>
                <a:cs typeface="Arial"/>
              </a:rPr>
              <a:t>Actions reviewed by Water Boards’ staff, revised to make actions specific and measurable</a:t>
            </a:r>
          </a:p>
          <a:p>
            <a:pPr algn="l" rtl="0" fontAlgn="base">
              <a:buFont typeface="Arial" panose="020B0604020202020204" pitchFamily="34" charset="0"/>
              <a:buChar char="•"/>
            </a:pPr>
            <a:r>
              <a:rPr lang="en-US" sz="2400" b="0" i="0" u="none" strike="noStrike">
                <a:solidFill>
                  <a:srgbClr val="000000"/>
                </a:solidFill>
                <a:effectLst/>
                <a:latin typeface="Arial" panose="020B0604020202020204" pitchFamily="34" charset="0"/>
              </a:rPr>
              <a:t>Action Types revised:</a:t>
            </a:r>
          </a:p>
          <a:p>
            <a:pPr lvl="1" fontAlgn="base"/>
            <a:r>
              <a:rPr lang="en-US" sz="2000">
                <a:solidFill>
                  <a:srgbClr val="000000"/>
                </a:solidFill>
                <a:ea typeface="Arial" panose="020B0604020202020204" pitchFamily="34" charset="0"/>
              </a:rPr>
              <a:t>Actions for 2023: actions that will start, continue, or be completed in 2023. Performance indicators have been developed for these actions and progress will be assessed during the annual board update. </a:t>
            </a:r>
          </a:p>
          <a:p>
            <a:pPr lvl="1" fontAlgn="base"/>
            <a:r>
              <a:rPr lang="en-US" sz="2000">
                <a:solidFill>
                  <a:srgbClr val="000000"/>
                </a:solidFill>
                <a:ea typeface="Arial" panose="020B0604020202020204" pitchFamily="34" charset="0"/>
              </a:rPr>
              <a:t>Future Actions: actions that will not start, continue, or be completed in 2023. These actions will be assessed during the annual board update and their priority may be modified as other actions are completed. </a:t>
            </a:r>
          </a:p>
        </p:txBody>
      </p:sp>
      <p:sp>
        <p:nvSpPr>
          <p:cNvPr id="9" name="Title 1">
            <a:extLst>
              <a:ext uri="{FF2B5EF4-FFF2-40B4-BE49-F238E27FC236}">
                <a16:creationId xmlns:a16="http://schemas.microsoft.com/office/drawing/2014/main" id="{131CD05D-6756-4539-8D77-4276CC6F8F58}"/>
              </a:ext>
            </a:extLst>
          </p:cNvPr>
          <p:cNvSpPr>
            <a:spLocks noGrp="1"/>
          </p:cNvSpPr>
          <p:nvPr>
            <p:ph type="title"/>
          </p:nvPr>
        </p:nvSpPr>
        <p:spPr>
          <a:xfrm>
            <a:off x="747793" y="459576"/>
            <a:ext cx="10515600" cy="1325563"/>
          </a:xfrm>
        </p:spPr>
        <p:txBody>
          <a:bodyPr>
            <a:noAutofit/>
          </a:bodyPr>
          <a:lstStyle/>
          <a:p>
            <a:pPr algn="ctr"/>
            <a:r>
              <a:rPr lang="en-US" sz="4800">
                <a:solidFill>
                  <a:schemeClr val="accent5">
                    <a:lumMod val="50000"/>
                  </a:schemeClr>
                </a:solidFill>
                <a:latin typeface="Arial"/>
                <a:cs typeface="Arial"/>
              </a:rPr>
              <a:t>Summary of Changes Made</a:t>
            </a:r>
            <a:endParaRPr lang="en-US" sz="480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0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DC7EF-66CF-4545-950C-7D88F266768A}"/>
              </a:ext>
            </a:extLst>
          </p:cNvPr>
          <p:cNvSpPr>
            <a:spLocks noGrp="1"/>
          </p:cNvSpPr>
          <p:nvPr>
            <p:ph type="sldNum" sz="quarter" idx="4"/>
          </p:nvPr>
        </p:nvSpPr>
        <p:spPr/>
        <p:txBody>
          <a:bodyPr/>
          <a:lstStyle/>
          <a:p>
            <a:fld id="{A15CFC30-E45D-4431-B46B-489B270F7815}" type="slidenum">
              <a:rPr lang="en-US" smtClean="0"/>
              <a:pPr/>
              <a:t>21</a:t>
            </a:fld>
            <a:endParaRPr lang="en-US"/>
          </a:p>
        </p:txBody>
      </p:sp>
      <p:sp>
        <p:nvSpPr>
          <p:cNvPr id="8" name="Text Placeholder 2">
            <a:extLst>
              <a:ext uri="{FF2B5EF4-FFF2-40B4-BE49-F238E27FC236}">
                <a16:creationId xmlns:a16="http://schemas.microsoft.com/office/drawing/2014/main" id="{3C746335-0180-4982-9585-3A0A61B181C5}"/>
              </a:ext>
            </a:extLst>
          </p:cNvPr>
          <p:cNvSpPr txBox="1">
            <a:spLocks/>
          </p:cNvSpPr>
          <p:nvPr/>
        </p:nvSpPr>
        <p:spPr>
          <a:xfrm>
            <a:off x="644722" y="1590311"/>
            <a:ext cx="10709078" cy="437673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buFont typeface="Arial" panose="020B0604020202020204" pitchFamily="34" charset="0"/>
              <a:buChar char="•"/>
            </a:pPr>
            <a:r>
              <a:rPr lang="en-US" sz="2400" b="0" i="0" u="none" strike="noStrike">
                <a:solidFill>
                  <a:srgbClr val="000000"/>
                </a:solidFill>
                <a:effectLst/>
                <a:latin typeface="Arial" panose="020B0604020202020204" pitchFamily="34" charset="0"/>
              </a:rPr>
              <a:t>Stage Types revised:</a:t>
            </a:r>
          </a:p>
          <a:p>
            <a:pPr lvl="1" fontAlgn="base"/>
            <a:r>
              <a:rPr lang="en-US" sz="2000" b="0" i="0">
                <a:solidFill>
                  <a:srgbClr val="000000"/>
                </a:solidFill>
                <a:effectLst/>
                <a:latin typeface="Arial" panose="020B0604020202020204" pitchFamily="34" charset="0"/>
              </a:rPr>
              <a:t>Stage 1: Preparation or scoping not yet started </a:t>
            </a:r>
          </a:p>
          <a:p>
            <a:pPr lvl="1" fontAlgn="base"/>
            <a:r>
              <a:rPr lang="en-US" sz="2000" b="0" i="0">
                <a:solidFill>
                  <a:srgbClr val="000000"/>
                </a:solidFill>
                <a:effectLst/>
                <a:latin typeface="Arial" panose="020B0604020202020204" pitchFamily="34" charset="0"/>
              </a:rPr>
              <a:t>Stage 2: Preparation, scoping, data collection, securing funding and resources </a:t>
            </a:r>
          </a:p>
          <a:p>
            <a:pPr lvl="1" fontAlgn="base"/>
            <a:r>
              <a:rPr lang="en-US" sz="2000" b="0" i="0">
                <a:solidFill>
                  <a:srgbClr val="000000"/>
                </a:solidFill>
                <a:effectLst/>
                <a:latin typeface="Arial" panose="020B0604020202020204" pitchFamily="34" charset="0"/>
              </a:rPr>
              <a:t>Stage 3: Work in progress  </a:t>
            </a:r>
          </a:p>
          <a:p>
            <a:pPr lvl="1" fontAlgn="base"/>
            <a:r>
              <a:rPr lang="en-US" sz="2000" b="0" i="0">
                <a:solidFill>
                  <a:srgbClr val="000000"/>
                </a:solidFill>
                <a:effectLst/>
                <a:latin typeface="Arial" panose="020B0604020202020204" pitchFamily="34" charset="0"/>
              </a:rPr>
              <a:t>Stage 4: Action complete and/or at least one cycle of continual action complete; monitoring and evaluation of action is complete or ongoing </a:t>
            </a:r>
          </a:p>
          <a:p>
            <a:pPr lvl="1" fontAlgn="base"/>
            <a:r>
              <a:rPr lang="en-US" sz="2000" b="0" i="0">
                <a:solidFill>
                  <a:srgbClr val="000000"/>
                </a:solidFill>
                <a:effectLst/>
                <a:latin typeface="Arial" panose="020B0604020202020204" pitchFamily="34" charset="0"/>
              </a:rPr>
              <a:t>(R): Needs new personnel or new resources to start or complete action </a:t>
            </a:r>
          </a:p>
          <a:p>
            <a:pPr fontAlgn="base"/>
            <a:r>
              <a:rPr lang="en-US" sz="2400" b="0" i="0" u="none" strike="noStrike">
                <a:solidFill>
                  <a:srgbClr val="000000"/>
                </a:solidFill>
                <a:effectLst/>
                <a:latin typeface="Arial" panose="020B0604020202020204" pitchFamily="34" charset="0"/>
              </a:rPr>
              <a:t>“Challenge” statements updated to reflect ongoing racial equity work </a:t>
            </a:r>
          </a:p>
          <a:p>
            <a:pPr fontAlgn="base"/>
            <a:r>
              <a:rPr lang="en-US" sz="2400" b="0" i="0" u="none" strike="noStrike">
                <a:solidFill>
                  <a:srgbClr val="000000"/>
                </a:solidFill>
                <a:effectLst/>
                <a:latin typeface="Arial" panose="020B0604020202020204" pitchFamily="34" charset="0"/>
              </a:rPr>
              <a:t>“Performance Indicators” developed for each 2023 Action </a:t>
            </a:r>
          </a:p>
          <a:p>
            <a:pPr lvl="1" fontAlgn="base"/>
            <a:r>
              <a:rPr lang="en-US" sz="2000" b="0" i="0">
                <a:solidFill>
                  <a:srgbClr val="000000"/>
                </a:solidFill>
                <a:effectLst/>
              </a:rPr>
              <a:t>Quantitative performance measures and qualitative targets to assess progress and evaluate each action’s success</a:t>
            </a:r>
            <a:endParaRPr lang="en-US" sz="2000">
              <a:solidFill>
                <a:srgbClr val="000000"/>
              </a:solidFill>
              <a:ea typeface="Arial" panose="020B0604020202020204" pitchFamily="34" charset="0"/>
            </a:endParaRPr>
          </a:p>
          <a:p>
            <a:pPr lvl="1" fontAlgn="base"/>
            <a:endParaRPr lang="en-US" sz="2000">
              <a:solidFill>
                <a:srgbClr val="000000"/>
              </a:solidFill>
              <a:ea typeface="Arial" panose="020B0604020202020204" pitchFamily="34" charset="0"/>
            </a:endParaRPr>
          </a:p>
        </p:txBody>
      </p:sp>
      <p:sp>
        <p:nvSpPr>
          <p:cNvPr id="9" name="Title 1">
            <a:extLst>
              <a:ext uri="{FF2B5EF4-FFF2-40B4-BE49-F238E27FC236}">
                <a16:creationId xmlns:a16="http://schemas.microsoft.com/office/drawing/2014/main" id="{131CD05D-6756-4539-8D77-4276CC6F8F58}"/>
              </a:ext>
            </a:extLst>
          </p:cNvPr>
          <p:cNvSpPr>
            <a:spLocks noGrp="1"/>
          </p:cNvSpPr>
          <p:nvPr>
            <p:ph type="title"/>
          </p:nvPr>
        </p:nvSpPr>
        <p:spPr>
          <a:xfrm>
            <a:off x="747793" y="459576"/>
            <a:ext cx="10515600" cy="1325563"/>
          </a:xfrm>
        </p:spPr>
        <p:txBody>
          <a:bodyPr>
            <a:noAutofit/>
          </a:bodyPr>
          <a:lstStyle/>
          <a:p>
            <a:pPr algn="ctr"/>
            <a:r>
              <a:rPr lang="en-US" sz="4800">
                <a:solidFill>
                  <a:schemeClr val="accent5">
                    <a:lumMod val="50000"/>
                  </a:schemeClr>
                </a:solidFill>
                <a:latin typeface="Arial"/>
                <a:cs typeface="Arial"/>
              </a:rPr>
              <a:t>Summary of Changes Made</a:t>
            </a:r>
            <a:endParaRPr lang="en-US" sz="480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920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0C4A3-82B9-8DD8-23F9-DE34CFA0D8B8}"/>
              </a:ext>
            </a:extLst>
          </p:cNvPr>
          <p:cNvSpPr>
            <a:spLocks noGrp="1"/>
          </p:cNvSpPr>
          <p:nvPr>
            <p:ph type="title"/>
          </p:nvPr>
        </p:nvSpPr>
        <p:spPr>
          <a:xfrm>
            <a:off x="478766" y="185412"/>
            <a:ext cx="10515600" cy="1702087"/>
          </a:xfrm>
          <a:solidFill>
            <a:schemeClr val="bg1">
              <a:alpha val="60000"/>
            </a:schemeClr>
          </a:solidFill>
        </p:spPr>
        <p:txBody>
          <a:bodyPr>
            <a:normAutofit/>
          </a:bodyPr>
          <a:lstStyle/>
          <a:p>
            <a:r>
              <a:rPr lang="en-US" sz="4000" b="1">
                <a:solidFill>
                  <a:schemeClr val="accent1">
                    <a:lumMod val="75000"/>
                  </a:schemeClr>
                </a:solidFill>
                <a:latin typeface="Arial" panose="020B0604020202020204" pitchFamily="34" charset="0"/>
                <a:cs typeface="Arial" panose="020B0604020202020204" pitchFamily="34" charset="0"/>
              </a:rPr>
              <a:t>Action Plan </a:t>
            </a:r>
            <a:br>
              <a:rPr lang="en-US" sz="4000" b="1">
                <a:solidFill>
                  <a:schemeClr val="accent1">
                    <a:lumMod val="75000"/>
                  </a:schemeClr>
                </a:solidFill>
                <a:latin typeface="Arial" panose="020B0604020202020204" pitchFamily="34" charset="0"/>
                <a:cs typeface="Arial" panose="020B0604020202020204" pitchFamily="34" charset="0"/>
              </a:rPr>
            </a:br>
            <a:r>
              <a:rPr lang="en-US" sz="4000" b="1">
                <a:solidFill>
                  <a:schemeClr val="accent1">
                    <a:lumMod val="75000"/>
                  </a:schemeClr>
                </a:solidFill>
                <a:latin typeface="Arial" panose="020B0604020202020204" pitchFamily="34" charset="0"/>
                <a:cs typeface="Arial" panose="020B0604020202020204" pitchFamily="34" charset="0"/>
              </a:rPr>
              <a:t>Structure  </a:t>
            </a:r>
          </a:p>
        </p:txBody>
      </p:sp>
      <p:sp>
        <p:nvSpPr>
          <p:cNvPr id="4" name="Slide Number Placeholder 3">
            <a:extLst>
              <a:ext uri="{FF2B5EF4-FFF2-40B4-BE49-F238E27FC236}">
                <a16:creationId xmlns:a16="http://schemas.microsoft.com/office/drawing/2014/main" id="{2270D4F2-814C-1CA5-93BA-E951AB861151}"/>
              </a:ext>
            </a:extLst>
          </p:cNvPr>
          <p:cNvSpPr>
            <a:spLocks noGrp="1"/>
          </p:cNvSpPr>
          <p:nvPr>
            <p:ph type="sldNum" sz="quarter" idx="4"/>
          </p:nvPr>
        </p:nvSpPr>
        <p:spPr/>
        <p:txBody>
          <a:bodyPr/>
          <a:lstStyle/>
          <a:p>
            <a:fld id="{A15CFC30-E45D-4431-B46B-489B270F7815}" type="slidenum">
              <a:rPr lang="en-US" smtClean="0">
                <a:latin typeface="Arial" panose="020B0604020202020204" pitchFamily="34" charset="0"/>
                <a:cs typeface="Arial" panose="020B0604020202020204" pitchFamily="34" charset="0"/>
              </a:rPr>
              <a:pPr/>
              <a:t>22</a:t>
            </a:fld>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A7CCB0EA-9B6D-2EBA-7FFE-7CE5208F6F51}"/>
              </a:ext>
            </a:extLst>
          </p:cNvPr>
          <p:cNvGrpSpPr/>
          <p:nvPr/>
        </p:nvGrpSpPr>
        <p:grpSpPr>
          <a:xfrm>
            <a:off x="4698819" y="262475"/>
            <a:ext cx="2977569" cy="1512488"/>
            <a:chOff x="4698819" y="262475"/>
            <a:chExt cx="2977569" cy="1512488"/>
          </a:xfrm>
        </p:grpSpPr>
        <p:sp>
          <p:nvSpPr>
            <p:cNvPr id="11" name="TextBox 10">
              <a:extLst>
                <a:ext uri="{FF2B5EF4-FFF2-40B4-BE49-F238E27FC236}">
                  <a16:creationId xmlns:a16="http://schemas.microsoft.com/office/drawing/2014/main" id="{5E91A8F9-9EF3-0986-4C25-F6351B4BC0D5}"/>
                </a:ext>
              </a:extLst>
            </p:cNvPr>
            <p:cNvSpPr txBox="1"/>
            <p:nvPr/>
          </p:nvSpPr>
          <p:spPr>
            <a:xfrm>
              <a:off x="4698819" y="524333"/>
              <a:ext cx="400929" cy="584775"/>
            </a:xfrm>
            <a:prstGeom prst="rect">
              <a:avLst/>
            </a:prstGeom>
            <a:noFill/>
          </p:spPr>
          <p:txBody>
            <a:bodyPr wrap="square" rtlCol="0">
              <a:spAutoFit/>
            </a:bodyPr>
            <a:lstStyle/>
            <a:p>
              <a:r>
                <a:rPr lang="en-US" sz="3200" b="1">
                  <a:solidFill>
                    <a:srgbClr val="FF0000"/>
                  </a:solidFill>
                  <a:latin typeface="Arial" panose="020B0604020202020204" pitchFamily="34" charset="0"/>
                  <a:cs typeface="Arial" panose="020B0604020202020204" pitchFamily="34" charset="0"/>
                </a:rPr>
                <a:t>1</a:t>
              </a:r>
            </a:p>
          </p:txBody>
        </p:sp>
        <p:pic>
          <p:nvPicPr>
            <p:cNvPr id="5" name="Picture 4">
              <a:extLst>
                <a:ext uri="{FF2B5EF4-FFF2-40B4-BE49-F238E27FC236}">
                  <a16:creationId xmlns:a16="http://schemas.microsoft.com/office/drawing/2014/main" id="{AFC0754F-ECA9-65F0-F1DC-95F7654BB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369" y="262475"/>
              <a:ext cx="2620019" cy="1512488"/>
            </a:xfrm>
            <a:prstGeom prst="rect">
              <a:avLst/>
            </a:prstGeom>
          </p:spPr>
        </p:pic>
      </p:grpSp>
      <p:sp>
        <p:nvSpPr>
          <p:cNvPr id="15" name="Arrow: Bent 14">
            <a:extLst>
              <a:ext uri="{FF2B5EF4-FFF2-40B4-BE49-F238E27FC236}">
                <a16:creationId xmlns:a16="http://schemas.microsoft.com/office/drawing/2014/main" id="{F3FA9CA0-43AD-54B7-D09F-693C39A710ED}"/>
              </a:ext>
            </a:extLst>
          </p:cNvPr>
          <p:cNvSpPr/>
          <p:nvPr/>
        </p:nvSpPr>
        <p:spPr>
          <a:xfrm rot="5400000">
            <a:off x="7244599" y="991635"/>
            <a:ext cx="4060674" cy="3197097"/>
          </a:xfrm>
          <a:prstGeom prst="bentArrow">
            <a:avLst>
              <a:gd name="adj1" fmla="val 23907"/>
              <a:gd name="adj2" fmla="val 27295"/>
              <a:gd name="adj3" fmla="val 24018"/>
              <a:gd name="adj4" fmla="val 20454"/>
            </a:avLst>
          </a:prstGeom>
          <a:solidFill>
            <a:srgbClr val="BCCCEA">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a:extLst>
              <a:ext uri="{FF2B5EF4-FFF2-40B4-BE49-F238E27FC236}">
                <a16:creationId xmlns:a16="http://schemas.microsoft.com/office/drawing/2014/main" id="{C406E732-D72B-0AA0-B719-ECD17BFD4CF4}"/>
              </a:ext>
            </a:extLst>
          </p:cNvPr>
          <p:cNvGrpSpPr/>
          <p:nvPr/>
        </p:nvGrpSpPr>
        <p:grpSpPr>
          <a:xfrm>
            <a:off x="6016277" y="1794611"/>
            <a:ext cx="6117122" cy="3956132"/>
            <a:chOff x="6016277" y="1794611"/>
            <a:chExt cx="6117122" cy="3956132"/>
          </a:xfrm>
        </p:grpSpPr>
        <p:pic>
          <p:nvPicPr>
            <p:cNvPr id="9" name="Picture 8">
              <a:extLst>
                <a:ext uri="{FF2B5EF4-FFF2-40B4-BE49-F238E27FC236}">
                  <a16:creationId xmlns:a16="http://schemas.microsoft.com/office/drawing/2014/main" id="{7174E6A7-A51A-605D-8F98-7FF6B2661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5724" y="1969695"/>
              <a:ext cx="5957675" cy="3781048"/>
            </a:xfrm>
            <a:prstGeom prst="rect">
              <a:avLst/>
            </a:prstGeom>
          </p:spPr>
        </p:pic>
        <p:sp>
          <p:nvSpPr>
            <p:cNvPr id="12" name="TextBox 11">
              <a:extLst>
                <a:ext uri="{FF2B5EF4-FFF2-40B4-BE49-F238E27FC236}">
                  <a16:creationId xmlns:a16="http://schemas.microsoft.com/office/drawing/2014/main" id="{0E62C6A5-28F3-176E-2C92-93938805AC82}"/>
                </a:ext>
              </a:extLst>
            </p:cNvPr>
            <p:cNvSpPr txBox="1"/>
            <p:nvPr/>
          </p:nvSpPr>
          <p:spPr>
            <a:xfrm>
              <a:off x="7882321" y="1794611"/>
              <a:ext cx="400929" cy="584775"/>
            </a:xfrm>
            <a:prstGeom prst="rect">
              <a:avLst/>
            </a:prstGeom>
            <a:noFill/>
          </p:spPr>
          <p:txBody>
            <a:bodyPr wrap="square" rtlCol="0">
              <a:spAutoFit/>
            </a:bodyPr>
            <a:lstStyle/>
            <a:p>
              <a:r>
                <a:rPr lang="en-US" sz="3200" b="1">
                  <a:solidFill>
                    <a:srgbClr val="FF0000"/>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C36456A1-F4CC-A98A-AEBD-090EABF30AFA}"/>
                </a:ext>
              </a:extLst>
            </p:cNvPr>
            <p:cNvSpPr txBox="1"/>
            <p:nvPr/>
          </p:nvSpPr>
          <p:spPr>
            <a:xfrm>
              <a:off x="6055060" y="2653194"/>
              <a:ext cx="400929" cy="584775"/>
            </a:xfrm>
            <a:prstGeom prst="rect">
              <a:avLst/>
            </a:prstGeom>
            <a:noFill/>
          </p:spPr>
          <p:txBody>
            <a:bodyPr wrap="square" rtlCol="0">
              <a:spAutoFit/>
            </a:bodyPr>
            <a:lstStyle/>
            <a:p>
              <a:r>
                <a:rPr lang="en-US" sz="3200" b="1">
                  <a:solidFill>
                    <a:srgbClr val="FF0000"/>
                  </a:solidFill>
                  <a:latin typeface="Arial" panose="020B0604020202020204" pitchFamily="34" charset="0"/>
                  <a:cs typeface="Arial" panose="020B0604020202020204" pitchFamily="34" charset="0"/>
                </a:rPr>
                <a:t>3</a:t>
              </a:r>
            </a:p>
          </p:txBody>
        </p:sp>
        <p:sp>
          <p:nvSpPr>
            <p:cNvPr id="14" name="TextBox 13">
              <a:extLst>
                <a:ext uri="{FF2B5EF4-FFF2-40B4-BE49-F238E27FC236}">
                  <a16:creationId xmlns:a16="http://schemas.microsoft.com/office/drawing/2014/main" id="{CD56AFA5-C4A3-61A9-5AB2-08A79DA9B875}"/>
                </a:ext>
              </a:extLst>
            </p:cNvPr>
            <p:cNvSpPr txBox="1"/>
            <p:nvPr/>
          </p:nvSpPr>
          <p:spPr>
            <a:xfrm>
              <a:off x="6016277" y="5149650"/>
              <a:ext cx="400929" cy="584775"/>
            </a:xfrm>
            <a:prstGeom prst="rect">
              <a:avLst/>
            </a:prstGeom>
            <a:noFill/>
          </p:spPr>
          <p:txBody>
            <a:bodyPr wrap="square" rtlCol="0">
              <a:spAutoFit/>
            </a:bodyPr>
            <a:lstStyle/>
            <a:p>
              <a:r>
                <a:rPr lang="en-US" sz="3200" b="1">
                  <a:solidFill>
                    <a:srgbClr val="FF0000"/>
                  </a:solidFill>
                  <a:latin typeface="Arial" panose="020B0604020202020204" pitchFamily="34" charset="0"/>
                  <a:cs typeface="Arial" panose="020B0604020202020204" pitchFamily="34" charset="0"/>
                </a:rPr>
                <a:t>4</a:t>
              </a:r>
            </a:p>
          </p:txBody>
        </p:sp>
      </p:grpSp>
      <p:sp>
        <p:nvSpPr>
          <p:cNvPr id="6" name="Text Placeholder 5">
            <a:extLst>
              <a:ext uri="{FF2B5EF4-FFF2-40B4-BE49-F238E27FC236}">
                <a16:creationId xmlns:a16="http://schemas.microsoft.com/office/drawing/2014/main" id="{E375BC9C-9E94-3F88-BB87-8F2DD6DE5F10}"/>
              </a:ext>
            </a:extLst>
          </p:cNvPr>
          <p:cNvSpPr>
            <a:spLocks noGrp="1"/>
          </p:cNvSpPr>
          <p:nvPr>
            <p:ph type="body" sz="quarter" idx="11"/>
          </p:nvPr>
        </p:nvSpPr>
        <p:spPr>
          <a:xfrm>
            <a:off x="57354" y="1774963"/>
            <a:ext cx="6398635" cy="4265608"/>
          </a:xfrm>
          <a:noFill/>
        </p:spPr>
        <p:txBody>
          <a:bodyPr vert="horz" lIns="91440" tIns="45720" rIns="91440" bIns="45720" rtlCol="0" anchor="t">
            <a:normAutofit/>
          </a:bodyPr>
          <a:lstStyle/>
          <a:p>
            <a:pPr marL="457200" indent="-457200" algn="l" defTabSz="682625" rtl="0" fontAlgn="base">
              <a:lnSpc>
                <a:spcPct val="100000"/>
              </a:lnSpc>
              <a:buFont typeface="+mj-lt"/>
              <a:buAutoNum type="arabicPeriod"/>
            </a:pPr>
            <a:r>
              <a:rPr lang="en-US" sz="2400" b="0" i="0" u="none" strike="noStrike">
                <a:solidFill>
                  <a:srgbClr val="000000"/>
                </a:solidFill>
                <a:effectLst/>
                <a:latin typeface="Arial"/>
                <a:ea typeface="Roboto"/>
                <a:cs typeface="Arial"/>
              </a:rPr>
              <a:t>Vision = </a:t>
            </a:r>
            <a:br>
              <a:rPr lang="en-US" sz="2400" b="0" i="0" u="none" strike="noStrike">
                <a:effectLst/>
                <a:latin typeface="Arial" panose="020B0604020202020204" pitchFamily="34" charset="0"/>
                <a:ea typeface="Roboto"/>
                <a:cs typeface="Arial" panose="020B0604020202020204" pitchFamily="34" charset="0"/>
              </a:rPr>
            </a:br>
            <a:r>
              <a:rPr lang="en-US" sz="2400" b="0" i="0" u="none" strike="noStrike">
                <a:solidFill>
                  <a:srgbClr val="000000"/>
                </a:solidFill>
                <a:effectLst/>
                <a:latin typeface="Arial"/>
                <a:ea typeface="Roboto"/>
                <a:cs typeface="Arial"/>
              </a:rPr>
              <a:t>	</a:t>
            </a:r>
            <a:r>
              <a:rPr lang="en-US" sz="2400" b="1" i="0" u="none" strike="noStrike">
                <a:solidFill>
                  <a:srgbClr val="000000"/>
                </a:solidFill>
                <a:effectLst/>
                <a:latin typeface="Arial"/>
                <a:ea typeface="Roboto"/>
                <a:cs typeface="Arial"/>
              </a:rPr>
              <a:t>Where</a:t>
            </a:r>
            <a:r>
              <a:rPr lang="en-US" sz="2400" b="0" i="0" u="none" strike="noStrike">
                <a:solidFill>
                  <a:srgbClr val="000000"/>
                </a:solidFill>
                <a:effectLst/>
                <a:latin typeface="Arial"/>
                <a:ea typeface="Roboto"/>
                <a:cs typeface="Arial"/>
              </a:rPr>
              <a:t> we want to end up</a:t>
            </a:r>
            <a:r>
              <a:rPr lang="en-US" sz="2400" b="0" i="0">
                <a:solidFill>
                  <a:srgbClr val="000000"/>
                </a:solidFill>
                <a:effectLst/>
                <a:latin typeface="Arial"/>
                <a:ea typeface="Roboto"/>
                <a:cs typeface="Arial"/>
              </a:rPr>
              <a:t>​</a:t>
            </a:r>
            <a:endParaRPr lang="en-US" sz="2400" b="0" i="0">
              <a:solidFill>
                <a:srgbClr val="000000"/>
              </a:solidFill>
              <a:effectLst/>
              <a:latin typeface="Arial"/>
              <a:cs typeface="Arial"/>
            </a:endParaRPr>
          </a:p>
          <a:p>
            <a:pPr marL="457200" indent="-457200" defTabSz="682625" fontAlgn="base">
              <a:lnSpc>
                <a:spcPct val="100000"/>
              </a:lnSpc>
              <a:buFont typeface="+mj-lt"/>
              <a:buAutoNum type="arabicPeriod"/>
            </a:pPr>
            <a:r>
              <a:rPr lang="en-US" sz="2400" b="0" i="0" u="none" strike="noStrike">
                <a:solidFill>
                  <a:srgbClr val="000000"/>
                </a:solidFill>
                <a:effectLst/>
                <a:latin typeface="Arial"/>
                <a:ea typeface="Roboto"/>
                <a:cs typeface="Arial"/>
              </a:rPr>
              <a:t>Strategic Directions = </a:t>
            </a:r>
            <a:br>
              <a:rPr lang="en-US" sz="2400" b="0" i="0" u="none" strike="noStrike">
                <a:effectLst/>
                <a:latin typeface="Arial" panose="020B0604020202020204" pitchFamily="34" charset="0"/>
                <a:ea typeface="Roboto"/>
                <a:cs typeface="Arial" panose="020B0604020202020204" pitchFamily="34" charset="0"/>
              </a:rPr>
            </a:br>
            <a:r>
              <a:rPr lang="en-US" sz="2400" b="0" i="0" u="none" strike="noStrike">
                <a:solidFill>
                  <a:srgbClr val="000000"/>
                </a:solidFill>
                <a:effectLst/>
                <a:latin typeface="Arial"/>
                <a:ea typeface="Roboto"/>
                <a:cs typeface="Arial"/>
              </a:rPr>
              <a:t>	</a:t>
            </a:r>
            <a:r>
              <a:rPr lang="en-US" sz="2400" b="1" i="0" u="none" strike="noStrike">
                <a:solidFill>
                  <a:srgbClr val="000000"/>
                </a:solidFill>
                <a:effectLst/>
                <a:latin typeface="Arial"/>
                <a:ea typeface="Roboto"/>
                <a:cs typeface="Arial"/>
              </a:rPr>
              <a:t>How</a:t>
            </a:r>
            <a:r>
              <a:rPr lang="en-US" sz="2400" b="0" i="0" u="none" strike="noStrike">
                <a:solidFill>
                  <a:srgbClr val="000000"/>
                </a:solidFill>
                <a:effectLst/>
                <a:latin typeface="Arial"/>
                <a:ea typeface="Roboto"/>
                <a:cs typeface="Arial"/>
              </a:rPr>
              <a:t> we will </a:t>
            </a:r>
            <a:r>
              <a:rPr lang="en-US" sz="2400">
                <a:solidFill>
                  <a:srgbClr val="000000"/>
                </a:solidFill>
                <a:latin typeface="Arial"/>
                <a:ea typeface="Roboto"/>
                <a:cs typeface="Arial"/>
              </a:rPr>
              <a:t>achieve our vision</a:t>
            </a:r>
            <a:endParaRPr lang="en-US" sz="2400" b="0" i="0">
              <a:solidFill>
                <a:srgbClr val="000000"/>
              </a:solidFill>
              <a:effectLst/>
              <a:latin typeface="Arial"/>
              <a:cs typeface="Arial"/>
            </a:endParaRPr>
          </a:p>
          <a:p>
            <a:pPr marL="457200" indent="-457200" defTabSz="682625" fontAlgn="base">
              <a:lnSpc>
                <a:spcPct val="100000"/>
              </a:lnSpc>
              <a:buFont typeface="+mj-lt"/>
              <a:buAutoNum type="arabicPeriod"/>
            </a:pPr>
            <a:r>
              <a:rPr lang="en-US" sz="2400">
                <a:solidFill>
                  <a:srgbClr val="000000"/>
                </a:solidFill>
                <a:latin typeface="Arial"/>
                <a:ea typeface="Roboto"/>
                <a:cs typeface="Arial"/>
              </a:rPr>
              <a:t>Goals = </a:t>
            </a:r>
            <a:br>
              <a:rPr lang="en-US" sz="2400">
                <a:latin typeface="Arial" panose="020B0604020202020204" pitchFamily="34" charset="0"/>
                <a:ea typeface="Roboto"/>
                <a:cs typeface="Arial" panose="020B0604020202020204" pitchFamily="34" charset="0"/>
              </a:rPr>
            </a:br>
            <a:r>
              <a:rPr lang="en-US" sz="2400">
                <a:solidFill>
                  <a:srgbClr val="000000"/>
                </a:solidFill>
                <a:latin typeface="Arial"/>
                <a:ea typeface="Roboto"/>
                <a:cs typeface="Arial"/>
              </a:rPr>
              <a:t>	</a:t>
            </a:r>
            <a:r>
              <a:rPr lang="en-US" sz="2400" b="1">
                <a:latin typeface="Arial"/>
                <a:ea typeface="Roboto"/>
                <a:cs typeface="Arial"/>
              </a:rPr>
              <a:t>Outcomes </a:t>
            </a:r>
            <a:r>
              <a:rPr lang="en-US" sz="2400">
                <a:latin typeface="Arial"/>
                <a:ea typeface="Roboto"/>
                <a:cs typeface="Arial"/>
              </a:rPr>
              <a:t>we are working toward</a:t>
            </a:r>
            <a:endParaRPr lang="en-US" sz="2400">
              <a:solidFill>
                <a:srgbClr val="000000"/>
              </a:solidFill>
              <a:latin typeface="Arial"/>
              <a:ea typeface="Roboto"/>
              <a:cs typeface="Arial"/>
            </a:endParaRPr>
          </a:p>
          <a:p>
            <a:pPr marL="457200" indent="-457200">
              <a:lnSpc>
                <a:spcPct val="100000"/>
              </a:lnSpc>
              <a:buFont typeface="+mj-lt"/>
              <a:buAutoNum type="arabicPeriod"/>
              <a:tabLst>
                <a:tab pos="682625" algn="l"/>
              </a:tabLst>
            </a:pPr>
            <a:r>
              <a:rPr lang="en-US" sz="2400">
                <a:latin typeface="Arial"/>
                <a:ea typeface="Roboto"/>
                <a:cs typeface="Arial"/>
              </a:rPr>
              <a:t>Actions </a:t>
            </a:r>
            <a:r>
              <a:rPr lang="en-US" sz="2400" b="0" i="0" u="none" strike="noStrike">
                <a:effectLst/>
                <a:latin typeface="Arial"/>
                <a:ea typeface="Roboto"/>
                <a:cs typeface="Arial"/>
              </a:rPr>
              <a:t>= </a:t>
            </a:r>
            <a:br>
              <a:rPr lang="en-US" sz="2400" b="0" i="0" u="none" strike="noStrike">
                <a:effectLst/>
                <a:latin typeface="Arial" panose="020B0604020202020204" pitchFamily="34" charset="0"/>
                <a:ea typeface="Roboto"/>
                <a:cs typeface="Arial" panose="020B0604020202020204" pitchFamily="34" charset="0"/>
              </a:rPr>
            </a:br>
            <a:r>
              <a:rPr lang="en-US" sz="2400" b="0" i="0" u="none" strike="noStrike">
                <a:effectLst/>
                <a:latin typeface="Arial"/>
                <a:ea typeface="Roboto"/>
                <a:cs typeface="Arial"/>
              </a:rPr>
              <a:t>	</a:t>
            </a:r>
            <a:r>
              <a:rPr lang="en-US" sz="2400" b="1" i="0" u="none" strike="noStrike">
                <a:effectLst/>
                <a:latin typeface="Arial"/>
                <a:ea typeface="Roboto"/>
                <a:cs typeface="Arial"/>
              </a:rPr>
              <a:t>What</a:t>
            </a:r>
            <a:r>
              <a:rPr lang="en-US" sz="2400">
                <a:latin typeface="Arial"/>
                <a:ea typeface="Roboto"/>
                <a:cs typeface="Arial"/>
              </a:rPr>
              <a:t> we should do to achieve our goals</a:t>
            </a:r>
          </a:p>
        </p:txBody>
      </p:sp>
    </p:spTree>
    <p:extLst>
      <p:ext uri="{BB962C8B-B14F-4D97-AF65-F5344CB8AC3E}">
        <p14:creationId xmlns:p14="http://schemas.microsoft.com/office/powerpoint/2010/main" val="102740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DC7EF-66CF-4545-950C-7D88F266768A}"/>
              </a:ext>
            </a:extLst>
          </p:cNvPr>
          <p:cNvSpPr>
            <a:spLocks noGrp="1"/>
          </p:cNvSpPr>
          <p:nvPr>
            <p:ph type="sldNum" sz="quarter" idx="4"/>
          </p:nvPr>
        </p:nvSpPr>
        <p:spPr/>
        <p:txBody>
          <a:bodyPr/>
          <a:lstStyle/>
          <a:p>
            <a:fld id="{A15CFC30-E45D-4431-B46B-489B270F7815}" type="slidenum">
              <a:rPr lang="en-US" smtClean="0"/>
              <a:pPr/>
              <a:t>23</a:t>
            </a:fld>
            <a:endParaRPr lang="en-US"/>
          </a:p>
        </p:txBody>
      </p:sp>
      <p:sp>
        <p:nvSpPr>
          <p:cNvPr id="9" name="Title 1">
            <a:extLst>
              <a:ext uri="{FF2B5EF4-FFF2-40B4-BE49-F238E27FC236}">
                <a16:creationId xmlns:a16="http://schemas.microsoft.com/office/drawing/2014/main" id="{131CD05D-6756-4539-8D77-4276CC6F8F58}"/>
              </a:ext>
            </a:extLst>
          </p:cNvPr>
          <p:cNvSpPr>
            <a:spLocks noGrp="1"/>
          </p:cNvSpPr>
          <p:nvPr>
            <p:ph type="title"/>
          </p:nvPr>
        </p:nvSpPr>
        <p:spPr>
          <a:xfrm>
            <a:off x="838199" y="127125"/>
            <a:ext cx="10515600" cy="1325563"/>
          </a:xfrm>
        </p:spPr>
        <p:txBody>
          <a:bodyPr>
            <a:noAutofit/>
          </a:bodyPr>
          <a:lstStyle/>
          <a:p>
            <a:pPr algn="ctr"/>
            <a:r>
              <a:rPr lang="en-US" sz="4800">
                <a:solidFill>
                  <a:schemeClr val="accent5">
                    <a:lumMod val="50000"/>
                  </a:schemeClr>
                </a:solidFill>
                <a:latin typeface="Arial"/>
                <a:cs typeface="Arial"/>
              </a:rPr>
              <a:t>Action Plan Structure</a:t>
            </a:r>
            <a:endParaRPr lang="en-US" sz="480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2" name="Table 4">
            <a:extLst>
              <a:ext uri="{FF2B5EF4-FFF2-40B4-BE49-F238E27FC236}">
                <a16:creationId xmlns:a16="http://schemas.microsoft.com/office/drawing/2014/main" id="{8DD87C53-11A2-31AB-1712-F39FCD29A627}"/>
              </a:ext>
            </a:extLst>
          </p:cNvPr>
          <p:cNvGraphicFramePr>
            <a:graphicFrameLocks noGrp="1"/>
          </p:cNvGraphicFramePr>
          <p:nvPr>
            <p:extLst>
              <p:ext uri="{D42A27DB-BD31-4B8C-83A1-F6EECF244321}">
                <p14:modId xmlns:p14="http://schemas.microsoft.com/office/powerpoint/2010/main" val="1906227291"/>
              </p:ext>
            </p:extLst>
          </p:nvPr>
        </p:nvGraphicFramePr>
        <p:xfrm>
          <a:off x="989814" y="1317958"/>
          <a:ext cx="10363985" cy="5009875"/>
        </p:xfrm>
        <a:graphic>
          <a:graphicData uri="http://schemas.openxmlformats.org/drawingml/2006/table">
            <a:tbl>
              <a:tblPr firstRow="1" bandRow="1">
                <a:tableStyleId>{5C22544A-7EE6-4342-B048-85BDC9FD1C3A}</a:tableStyleId>
              </a:tblPr>
              <a:tblGrid>
                <a:gridCol w="2266733">
                  <a:extLst>
                    <a:ext uri="{9D8B030D-6E8A-4147-A177-3AD203B41FA5}">
                      <a16:colId xmlns:a16="http://schemas.microsoft.com/office/drawing/2014/main" val="2433380996"/>
                    </a:ext>
                  </a:extLst>
                </a:gridCol>
                <a:gridCol w="1221185">
                  <a:extLst>
                    <a:ext uri="{9D8B030D-6E8A-4147-A177-3AD203B41FA5}">
                      <a16:colId xmlns:a16="http://schemas.microsoft.com/office/drawing/2014/main" val="2174675508"/>
                    </a:ext>
                  </a:extLst>
                </a:gridCol>
                <a:gridCol w="1348033">
                  <a:extLst>
                    <a:ext uri="{9D8B030D-6E8A-4147-A177-3AD203B41FA5}">
                      <a16:colId xmlns:a16="http://schemas.microsoft.com/office/drawing/2014/main" val="3017560134"/>
                    </a:ext>
                  </a:extLst>
                </a:gridCol>
                <a:gridCol w="2772803">
                  <a:extLst>
                    <a:ext uri="{9D8B030D-6E8A-4147-A177-3AD203B41FA5}">
                      <a16:colId xmlns:a16="http://schemas.microsoft.com/office/drawing/2014/main" val="2497465156"/>
                    </a:ext>
                  </a:extLst>
                </a:gridCol>
                <a:gridCol w="2755231">
                  <a:extLst>
                    <a:ext uri="{9D8B030D-6E8A-4147-A177-3AD203B41FA5}">
                      <a16:colId xmlns:a16="http://schemas.microsoft.com/office/drawing/2014/main" val="1021172845"/>
                    </a:ext>
                  </a:extLst>
                </a:gridCol>
              </a:tblGrid>
              <a:tr h="758265">
                <a:tc>
                  <a:txBody>
                    <a:bodyPr/>
                    <a:lstStyle/>
                    <a:p>
                      <a:r>
                        <a:rPr lang="en-US">
                          <a:solidFill>
                            <a:schemeClr val="tx1"/>
                          </a:solidFill>
                          <a:latin typeface="Arial" panose="020B0604020202020204" pitchFamily="34" charset="0"/>
                          <a:cs typeface="Arial" panose="020B0604020202020204" pitchFamily="34" charset="0"/>
                        </a:rPr>
                        <a:t>Actions</a:t>
                      </a:r>
                    </a:p>
                  </a:txBody>
                  <a:tcPr>
                    <a:solidFill>
                      <a:schemeClr val="accent1">
                        <a:lumMod val="40000"/>
                        <a:lumOff val="60000"/>
                      </a:schemeClr>
                    </a:solidFill>
                  </a:tcPr>
                </a:tc>
                <a:tc>
                  <a:txBody>
                    <a:bodyPr/>
                    <a:lstStyle/>
                    <a:p>
                      <a:pPr algn="ctr"/>
                      <a:r>
                        <a:rPr lang="en-US">
                          <a:solidFill>
                            <a:schemeClr val="tx1"/>
                          </a:solidFill>
                          <a:latin typeface="Arial" panose="020B0604020202020204" pitchFamily="34" charset="0"/>
                          <a:cs typeface="Arial" panose="020B0604020202020204" pitchFamily="34" charset="0"/>
                        </a:rPr>
                        <a:t>Lead Role</a:t>
                      </a:r>
                    </a:p>
                  </a:txBody>
                  <a:tcPr>
                    <a:solidFill>
                      <a:schemeClr val="accent1">
                        <a:lumMod val="40000"/>
                        <a:lumOff val="60000"/>
                      </a:schemeClr>
                    </a:solidFill>
                  </a:tcPr>
                </a:tc>
                <a:tc>
                  <a:txBody>
                    <a:bodyPr/>
                    <a:lstStyle/>
                    <a:p>
                      <a:pPr algn="ctr"/>
                      <a:r>
                        <a:rPr lang="en-US">
                          <a:solidFill>
                            <a:schemeClr val="tx1"/>
                          </a:solidFill>
                          <a:latin typeface="Arial" panose="020B0604020202020204" pitchFamily="34" charset="0"/>
                          <a:cs typeface="Arial" panose="020B0604020202020204" pitchFamily="34" charset="0"/>
                        </a:rPr>
                        <a:t>Support Role</a:t>
                      </a:r>
                    </a:p>
                  </a:txBody>
                  <a:tcPr>
                    <a:solidFill>
                      <a:schemeClr val="accent1">
                        <a:lumMod val="40000"/>
                        <a:lumOff val="60000"/>
                      </a:schemeClr>
                    </a:solidFill>
                  </a:tcPr>
                </a:tc>
                <a:tc>
                  <a:txBody>
                    <a:bodyPr/>
                    <a:lstStyle/>
                    <a:p>
                      <a:pPr algn="ctr"/>
                      <a:r>
                        <a:rPr lang="en-US">
                          <a:solidFill>
                            <a:schemeClr val="tx1"/>
                          </a:solidFill>
                          <a:latin typeface="Arial" panose="020B0604020202020204" pitchFamily="34" charset="0"/>
                          <a:cs typeface="Arial" panose="020B0604020202020204" pitchFamily="34" charset="0"/>
                        </a:rPr>
                        <a:t>Stage</a:t>
                      </a:r>
                      <a:endParaRPr lang="en-US">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r>
                        <a:rPr lang="en-US">
                          <a:solidFill>
                            <a:schemeClr val="tx1"/>
                          </a:solidFill>
                          <a:latin typeface="Arial" panose="020B0604020202020204" pitchFamily="34" charset="0"/>
                          <a:cs typeface="Arial" panose="020B0604020202020204" pitchFamily="34" charset="0"/>
                        </a:rPr>
                        <a:t>Performance Indicators</a:t>
                      </a:r>
                    </a:p>
                  </a:txBody>
                  <a:tcPr>
                    <a:solidFill>
                      <a:schemeClr val="accent1">
                        <a:lumMod val="40000"/>
                        <a:lumOff val="60000"/>
                      </a:schemeClr>
                    </a:solidFill>
                  </a:tcPr>
                </a:tc>
                <a:extLst>
                  <a:ext uri="{0D108BD9-81ED-4DB2-BD59-A6C34878D82A}">
                    <a16:rowId xmlns:a16="http://schemas.microsoft.com/office/drawing/2014/main" val="2589090804"/>
                  </a:ext>
                </a:extLst>
              </a:tr>
              <a:tr h="386714">
                <a:tc gridSpan="5">
                  <a:txBody>
                    <a:bodyPr/>
                    <a:lstStyle/>
                    <a:p>
                      <a:r>
                        <a:rPr lang="en-US" b="1">
                          <a:solidFill>
                            <a:schemeClr val="bg1">
                              <a:lumMod val="95000"/>
                            </a:schemeClr>
                          </a:solidFill>
                          <a:latin typeface="Arial" panose="020B0604020202020204" pitchFamily="34" charset="0"/>
                          <a:cs typeface="Arial" panose="020B0604020202020204" pitchFamily="34" charset="0"/>
                        </a:rPr>
                        <a:t>Actions for 2023</a:t>
                      </a:r>
                    </a:p>
                  </a:txBody>
                  <a:tcPr>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8331436"/>
                  </a:ext>
                </a:extLst>
              </a:tr>
              <a:tr h="173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Actions that will start, continue, or be </a:t>
                      </a:r>
                      <a:r>
                        <a:rPr lang="en-US" sz="1800" kern="1200">
                          <a:solidFill>
                            <a:schemeClr val="dk1"/>
                          </a:solidFill>
                          <a:latin typeface="Arial" panose="020B0604020202020204" pitchFamily="34" charset="0"/>
                          <a:ea typeface="+mn-ea"/>
                          <a:cs typeface="Arial" panose="020B0604020202020204" pitchFamily="34" charset="0"/>
                        </a:rPr>
                        <a:t>completed</a:t>
                      </a:r>
                      <a:r>
                        <a:rPr lang="en-US">
                          <a:latin typeface="Arial" panose="020B0604020202020204" pitchFamily="34" charset="0"/>
                          <a:cs typeface="Arial" panose="020B0604020202020204" pitchFamily="34" charset="0"/>
                        </a:rPr>
                        <a:t> in 2023</a:t>
                      </a:r>
                    </a:p>
                  </a:txBody>
                  <a:tcPr anchor="ctr">
                    <a:solidFill>
                      <a:srgbClr val="C8B8D4"/>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Performance indicators have been developed for these actions and progress will be assessed during the annual board update.</a:t>
                      </a:r>
                    </a:p>
                  </a:txBody>
                  <a:tcPr>
                    <a:solidFill>
                      <a:srgbClr val="C8B8D4"/>
                    </a:solidFill>
                  </a:tcPr>
                </a:tc>
                <a:extLst>
                  <a:ext uri="{0D108BD9-81ED-4DB2-BD59-A6C34878D82A}">
                    <a16:rowId xmlns:a16="http://schemas.microsoft.com/office/drawing/2014/main" val="3196859577"/>
                  </a:ext>
                </a:extLst>
              </a:tr>
              <a:tr h="390176">
                <a:tc gridSpan="5">
                  <a:txBody>
                    <a:bodyPr/>
                    <a:lstStyle/>
                    <a:p>
                      <a:r>
                        <a:rPr lang="en-US" b="1">
                          <a:solidFill>
                            <a:schemeClr val="bg1">
                              <a:lumMod val="95000"/>
                            </a:schemeClr>
                          </a:solidFill>
                          <a:latin typeface="Arial" panose="020B0604020202020204" pitchFamily="34" charset="0"/>
                          <a:cs typeface="Arial" panose="020B0604020202020204" pitchFamily="34" charset="0"/>
                        </a:rPr>
                        <a:t>Future Actions </a:t>
                      </a:r>
                    </a:p>
                  </a:txBody>
                  <a:tcPr>
                    <a:solidFill>
                      <a:srgbClr val="0079A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9658466"/>
                  </a:ext>
                </a:extLst>
              </a:tr>
              <a:tr h="173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panose="020B0604020202020204" pitchFamily="34" charset="0"/>
                          <a:cs typeface="Arial" panose="020B0604020202020204" pitchFamily="34" charset="0"/>
                        </a:rPr>
                        <a:t>A</a:t>
                      </a:r>
                      <a:r>
                        <a:rPr lang="en-US" sz="1800" b="0" i="0">
                          <a:solidFill>
                            <a:srgbClr val="000000"/>
                          </a:solidFill>
                          <a:effectLst/>
                          <a:latin typeface="Arial" panose="020B0604020202020204" pitchFamily="34" charset="0"/>
                          <a:cs typeface="Arial" panose="020B0604020202020204" pitchFamily="34" charset="0"/>
                        </a:rPr>
                        <a:t>ctions that </a:t>
                      </a:r>
                      <a:r>
                        <a:rPr lang="en-US" sz="1800" b="1" i="0">
                          <a:solidFill>
                            <a:srgbClr val="000000"/>
                          </a:solidFill>
                          <a:effectLst/>
                          <a:latin typeface="Arial" panose="020B0604020202020204" pitchFamily="34" charset="0"/>
                          <a:cs typeface="Arial" panose="020B0604020202020204" pitchFamily="34" charset="0"/>
                        </a:rPr>
                        <a:t>will not </a:t>
                      </a:r>
                      <a:r>
                        <a:rPr lang="en-US" sz="1800" b="0" i="0">
                          <a:solidFill>
                            <a:srgbClr val="000000"/>
                          </a:solidFill>
                          <a:effectLst/>
                          <a:latin typeface="Arial" panose="020B0604020202020204" pitchFamily="34" charset="0"/>
                          <a:cs typeface="Arial" panose="020B0604020202020204" pitchFamily="34" charset="0"/>
                        </a:rPr>
                        <a:t>start, continue, or be completed in 2023</a:t>
                      </a:r>
                      <a:endParaRPr lang="en-US">
                        <a:latin typeface="Arial" panose="020B0604020202020204" pitchFamily="34" charset="0"/>
                        <a:cs typeface="Arial" panose="020B0604020202020204" pitchFamily="34" charset="0"/>
                      </a:endParaRPr>
                    </a:p>
                  </a:txBody>
                  <a:tcPr anchor="ctr">
                    <a:solidFill>
                      <a:srgbClr val="C4DEE8"/>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latin typeface="Arial" panose="020B0604020202020204" pitchFamily="34" charset="0"/>
                          <a:cs typeface="Arial" panose="020B0604020202020204" pitchFamily="34" charset="0"/>
                        </a:rPr>
                        <a:t>These actions will be assessed during the annual board update and their priority may be modified as other actions are completed.  </a:t>
                      </a:r>
                      <a:endParaRPr lang="en-US">
                        <a:latin typeface="Arial" panose="020B0604020202020204" pitchFamily="34" charset="0"/>
                        <a:cs typeface="Arial" panose="020B0604020202020204" pitchFamily="34" charset="0"/>
                      </a:endParaRPr>
                    </a:p>
                  </a:txBody>
                  <a:tcPr>
                    <a:solidFill>
                      <a:srgbClr val="C4DEE8"/>
                    </a:solidFill>
                  </a:tcPr>
                </a:tc>
                <a:extLst>
                  <a:ext uri="{0D108BD9-81ED-4DB2-BD59-A6C34878D82A}">
                    <a16:rowId xmlns:a16="http://schemas.microsoft.com/office/drawing/2014/main" val="2169486744"/>
                  </a:ext>
                </a:extLst>
              </a:tr>
            </a:tbl>
          </a:graphicData>
        </a:graphic>
      </p:graphicFrame>
      <p:sp>
        <p:nvSpPr>
          <p:cNvPr id="10" name="TextBox 9">
            <a:extLst>
              <a:ext uri="{FF2B5EF4-FFF2-40B4-BE49-F238E27FC236}">
                <a16:creationId xmlns:a16="http://schemas.microsoft.com/office/drawing/2014/main" id="{CAABA9EA-E75D-EDB7-E628-BCDB963D79B7}"/>
              </a:ext>
            </a:extLst>
          </p:cNvPr>
          <p:cNvSpPr txBox="1"/>
          <p:nvPr/>
        </p:nvSpPr>
        <p:spPr>
          <a:xfrm>
            <a:off x="3367685" y="2949077"/>
            <a:ext cx="2326105" cy="2767552"/>
          </a:xfrm>
          <a:prstGeom prst="rect">
            <a:avLst/>
          </a:prstGeom>
          <a:solidFill>
            <a:srgbClr val="F2F2F2"/>
          </a:solidFill>
          <a:ln>
            <a:solidFill>
              <a:srgbClr val="002060"/>
            </a:solidFill>
          </a:ln>
        </p:spPr>
        <p:txBody>
          <a:bodyPr wrap="square">
            <a:spAutoFit/>
          </a:bodyPr>
          <a:lstStyle/>
          <a:p>
            <a:pPr marL="0" marR="0" indent="0">
              <a:lnSpc>
                <a:spcPct val="115000"/>
              </a:lnSpc>
              <a:spcBef>
                <a:spcPts val="0"/>
              </a:spcBef>
              <a:spcAft>
                <a:spcPts val="1200"/>
              </a:spcAft>
              <a:buNone/>
            </a:pPr>
            <a:r>
              <a:rPr lang="en-US" sz="1800" b="1">
                <a:solidFill>
                  <a:srgbClr val="000000"/>
                </a:solidFill>
                <a:effectLst/>
                <a:latin typeface="Arial" panose="020B0604020202020204" pitchFamily="34" charset="0"/>
                <a:ea typeface="Arial" panose="020B0604020202020204" pitchFamily="34" charset="0"/>
                <a:cs typeface="Arial" panose="020B0604020202020204" pitchFamily="34" charset="0"/>
              </a:rPr>
              <a:t>Lead Role:</a:t>
            </a:r>
            <a:r>
              <a:rPr lang="en-US" sz="1800">
                <a:solidFill>
                  <a:srgbClr val="000000"/>
                </a:solidFill>
                <a:effectLst/>
                <a:latin typeface="Arial" panose="020B0604020202020204" pitchFamily="34" charset="0"/>
                <a:ea typeface="Arial" panose="020B0604020202020204" pitchFamily="34" charset="0"/>
                <a:cs typeface="Arial" panose="020B0604020202020204" pitchFamily="34" charset="0"/>
              </a:rPr>
              <a:t> Division or Office responsible for action implementation</a:t>
            </a:r>
            <a:endParaRPr lang="en-US" sz="1800">
              <a:effectLst/>
              <a:latin typeface="Arial" panose="020B0604020202020204" pitchFamily="34" charset="0"/>
              <a:ea typeface="Arial" panose="020B0604020202020204" pitchFamily="34" charset="0"/>
              <a:cs typeface="Arial" panose="020B0604020202020204" pitchFamily="34" charset="0"/>
            </a:endParaRPr>
          </a:p>
          <a:p>
            <a:pPr marL="0" marR="0" indent="0">
              <a:lnSpc>
                <a:spcPct val="115000"/>
              </a:lnSpc>
              <a:spcBef>
                <a:spcPts val="0"/>
              </a:spcBef>
              <a:spcAft>
                <a:spcPts val="1200"/>
              </a:spcAft>
              <a:buNone/>
            </a:pPr>
            <a:r>
              <a:rPr lang="en-US" sz="1800" b="1">
                <a:solidFill>
                  <a:srgbClr val="000000"/>
                </a:solidFill>
                <a:effectLst/>
                <a:latin typeface="Arial" panose="020B0604020202020204" pitchFamily="34" charset="0"/>
                <a:ea typeface="Arial" panose="020B0604020202020204" pitchFamily="34" charset="0"/>
                <a:cs typeface="Arial" panose="020B0604020202020204" pitchFamily="34" charset="0"/>
              </a:rPr>
              <a:t>Support Role:</a:t>
            </a:r>
            <a:r>
              <a:rPr lang="en-US" sz="1800">
                <a:solidFill>
                  <a:srgbClr val="000000"/>
                </a:solidFill>
                <a:effectLst/>
                <a:latin typeface="Arial" panose="020B0604020202020204" pitchFamily="34" charset="0"/>
                <a:ea typeface="Arial" panose="020B0604020202020204" pitchFamily="34" charset="0"/>
                <a:cs typeface="Arial" panose="020B0604020202020204" pitchFamily="34" charset="0"/>
              </a:rPr>
              <a:t> Divisions or Offices to support action implementation</a:t>
            </a:r>
            <a:endParaRPr lang="en-US" sz="1800">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954F556-AF95-BE42-D566-76384826484F}"/>
              </a:ext>
            </a:extLst>
          </p:cNvPr>
          <p:cNvSpPr txBox="1"/>
          <p:nvPr/>
        </p:nvSpPr>
        <p:spPr>
          <a:xfrm>
            <a:off x="6010977" y="3178690"/>
            <a:ext cx="2474490" cy="2308324"/>
          </a:xfrm>
          <a:prstGeom prst="rect">
            <a:avLst/>
          </a:prstGeom>
          <a:solidFill>
            <a:srgbClr val="F2F2F2"/>
          </a:solidFill>
          <a:ln>
            <a:solidFill>
              <a:srgbClr val="002060"/>
            </a:solidFill>
          </a:ln>
        </p:spPr>
        <p:txBody>
          <a:bodyPr wrap="square" anchor="ctr">
            <a:spAutoFit/>
          </a:bodyPr>
          <a:lstStyle/>
          <a:p>
            <a:pPr algn="l" rtl="0" fontAlgn="base"/>
            <a:r>
              <a:rPr lang="en-US" sz="1800" b="1" i="0">
                <a:solidFill>
                  <a:srgbClr val="000000"/>
                </a:solidFill>
                <a:effectLst/>
                <a:latin typeface="Arial" panose="020B0604020202020204" pitchFamily="34" charset="0"/>
                <a:cs typeface="Arial" panose="020B0604020202020204" pitchFamily="34" charset="0"/>
              </a:rPr>
              <a:t>Stage: </a:t>
            </a:r>
            <a:r>
              <a:rPr lang="en-US" sz="1800" b="0" i="0">
                <a:solidFill>
                  <a:srgbClr val="000000"/>
                </a:solidFill>
                <a:effectLst/>
                <a:latin typeface="Arial" panose="020B0604020202020204" pitchFamily="34" charset="0"/>
                <a:cs typeface="Arial" panose="020B0604020202020204" pitchFamily="34" charset="0"/>
              </a:rPr>
              <a:t>The progress of each action is measured by project stages as of the end of 2022. Stages will be used to evaluate and monitor progress in the future. </a:t>
            </a:r>
          </a:p>
        </p:txBody>
      </p:sp>
      <p:sp>
        <p:nvSpPr>
          <p:cNvPr id="4" name="TextBox 3">
            <a:extLst>
              <a:ext uri="{FF2B5EF4-FFF2-40B4-BE49-F238E27FC236}">
                <a16:creationId xmlns:a16="http://schemas.microsoft.com/office/drawing/2014/main" id="{AA5E2772-C9DD-C23A-AFE2-080152C6C617}"/>
              </a:ext>
            </a:extLst>
          </p:cNvPr>
          <p:cNvSpPr txBox="1"/>
          <p:nvPr/>
        </p:nvSpPr>
        <p:spPr>
          <a:xfrm>
            <a:off x="504780" y="1214388"/>
            <a:ext cx="400929" cy="584775"/>
          </a:xfrm>
          <a:prstGeom prst="rect">
            <a:avLst/>
          </a:prstGeom>
          <a:noFill/>
        </p:spPr>
        <p:txBody>
          <a:bodyPr wrap="square" rtlCol="0">
            <a:spAutoFit/>
          </a:bodyPr>
          <a:lstStyle/>
          <a:p>
            <a:r>
              <a:rPr lang="en-US" sz="3200" b="1">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904323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19921" y="715999"/>
            <a:ext cx="12018475" cy="2861438"/>
          </a:xfrm>
        </p:spPr>
        <p:txBody>
          <a:bodyPr>
            <a:normAutofit/>
          </a:bodyPr>
          <a:lstStyle/>
          <a:p>
            <a:r>
              <a:rPr lang="en-US">
                <a:latin typeface="Arial"/>
                <a:cs typeface="Arial"/>
              </a:rPr>
              <a:t>Division and Office</a:t>
            </a:r>
            <a:br>
              <a:rPr lang="en-US">
                <a:latin typeface="Arial"/>
                <a:cs typeface="Arial"/>
              </a:rPr>
            </a:br>
            <a:r>
              <a:rPr lang="en-US">
                <a:latin typeface="Arial"/>
                <a:cs typeface="Arial"/>
              </a:rPr>
              <a:t>Racial Equity Actions</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Tree>
    <p:extLst>
      <p:ext uri="{BB962C8B-B14F-4D97-AF65-F5344CB8AC3E}">
        <p14:creationId xmlns:p14="http://schemas.microsoft.com/office/powerpoint/2010/main" val="1151560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9"/>
            <a:ext cx="10374554" cy="2235020"/>
          </a:xfrm>
        </p:spPr>
        <p:txBody>
          <a:bodyPr>
            <a:normAutofit/>
          </a:bodyPr>
          <a:lstStyle/>
          <a:p>
            <a:r>
              <a:rPr lang="en-US">
                <a:latin typeface="Arial"/>
                <a:cs typeface="Arial"/>
              </a:rPr>
              <a:t>Communications Office</a:t>
            </a:r>
            <a:br>
              <a:rPr lang="en-US">
                <a:latin typeface="Arial"/>
                <a:cs typeface="Arial"/>
              </a:rPr>
            </a:b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
        <p:nvSpPr>
          <p:cNvPr id="3" name="TextBox 1">
            <a:extLst>
              <a:ext uri="{FF2B5EF4-FFF2-40B4-BE49-F238E27FC236}">
                <a16:creationId xmlns:a16="http://schemas.microsoft.com/office/drawing/2014/main" id="{0CCF8606-8762-EDD0-0977-48CB7A175B24}"/>
              </a:ext>
            </a:extLst>
          </p:cNvPr>
          <p:cNvSpPr txBox="1"/>
          <p:nvPr/>
        </p:nvSpPr>
        <p:spPr>
          <a:xfrm>
            <a:off x="4728380" y="3094009"/>
            <a:ext cx="726335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bg1"/>
                </a:solidFill>
                <a:latin typeface="Arial"/>
                <a:cs typeface="Arial"/>
              </a:rPr>
              <a:t>Nefretiri Cooley, Deputy Director</a:t>
            </a:r>
            <a:endParaRPr lang="en-US">
              <a:solidFill>
                <a:schemeClr val="bg1"/>
              </a:solidFill>
              <a:highlight>
                <a:srgbClr val="FFFF00"/>
              </a:highlight>
              <a:latin typeface="Calibri" panose="020F0502020204030204"/>
              <a:cs typeface="Calibri"/>
            </a:endParaRPr>
          </a:p>
          <a:p>
            <a:pPr algn="r"/>
            <a:endParaRPr lang="en-US">
              <a:solidFill>
                <a:schemeClr val="bg1"/>
              </a:solidFill>
              <a:highlight>
                <a:srgbClr val="FFFF00"/>
              </a:highlight>
              <a:latin typeface="Arial"/>
              <a:cs typeface="Arial"/>
            </a:endParaRPr>
          </a:p>
        </p:txBody>
      </p:sp>
    </p:spTree>
    <p:extLst>
      <p:ext uri="{BB962C8B-B14F-4D97-AF65-F5344CB8AC3E}">
        <p14:creationId xmlns:p14="http://schemas.microsoft.com/office/powerpoint/2010/main" val="1501208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Comms</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26</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709864" y="1280328"/>
            <a:ext cx="10134600" cy="815608"/>
          </a:xfrm>
          <a:prstGeom prst="rect">
            <a:avLst/>
          </a:prstGeom>
          <a:noFill/>
        </p:spPr>
        <p:txBody>
          <a:bodyPr wrap="square" rtlCol="0">
            <a:spAutoFit/>
          </a:bodyPr>
          <a:lstStyle/>
          <a:p>
            <a:pPr>
              <a:spcAft>
                <a:spcPts val="600"/>
              </a:spcAft>
            </a:pPr>
            <a:r>
              <a:rPr lang="en-US" sz="2200" b="1">
                <a:latin typeface="Arial" panose="020B0604020202020204" pitchFamily="34" charset="0"/>
                <a:cs typeface="Arial" panose="020B0604020202020204" pitchFamily="34" charset="0"/>
              </a:rPr>
              <a:t>Strategic Direction #1: Integrating Racial Equity, Measuring Impact</a:t>
            </a:r>
          </a:p>
          <a:p>
            <a:pPr>
              <a:spcAft>
                <a:spcPts val="600"/>
              </a:spcAft>
            </a:pPr>
            <a:r>
              <a:rPr lang="en-US" sz="2000" i="1">
                <a:latin typeface="Arial" panose="020B0604020202020204" pitchFamily="34" charset="0"/>
                <a:cs typeface="Arial" panose="020B0604020202020204" pitchFamily="34" charset="0"/>
              </a:rPr>
              <a:t>Goal 1a: Water Boards data are accessible, equitable, and culturally relevant</a:t>
            </a:r>
            <a:r>
              <a:rPr lang="en-US" sz="2000">
                <a:latin typeface="Arial" panose="020B0604020202020204" pitchFamily="34" charset="0"/>
                <a:cs typeface="Arial" panose="020B0604020202020204" pitchFamily="34" charset="0"/>
              </a:rPr>
              <a:t>.</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961643033"/>
              </p:ext>
            </p:extLst>
          </p:nvPr>
        </p:nvGraphicFramePr>
        <p:xfrm>
          <a:off x="360947" y="2568257"/>
          <a:ext cx="11470106" cy="1721485"/>
        </p:xfrm>
        <a:graphic>
          <a:graphicData uri="http://schemas.openxmlformats.org/drawingml/2006/table">
            <a:tbl>
              <a:tblPr firstRow="1" bandRow="1">
                <a:tableStyleId>{21E4AEA4-8DFA-4A89-87EB-49C32662AFE0}</a:tableStyleId>
              </a:tblPr>
              <a:tblGrid>
                <a:gridCol w="5153236">
                  <a:extLst>
                    <a:ext uri="{9D8B030D-6E8A-4147-A177-3AD203B41FA5}">
                      <a16:colId xmlns:a16="http://schemas.microsoft.com/office/drawing/2014/main" val="3925299443"/>
                    </a:ext>
                  </a:extLst>
                </a:gridCol>
                <a:gridCol w="1369241">
                  <a:extLst>
                    <a:ext uri="{9D8B030D-6E8A-4147-A177-3AD203B41FA5}">
                      <a16:colId xmlns:a16="http://schemas.microsoft.com/office/drawing/2014/main" val="1466655220"/>
                    </a:ext>
                  </a:extLst>
                </a:gridCol>
                <a:gridCol w="927406">
                  <a:extLst>
                    <a:ext uri="{9D8B030D-6E8A-4147-A177-3AD203B41FA5}">
                      <a16:colId xmlns:a16="http://schemas.microsoft.com/office/drawing/2014/main" val="2201115090"/>
                    </a:ext>
                  </a:extLst>
                </a:gridCol>
                <a:gridCol w="4020223">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370840">
                <a:tc>
                  <a:txBody>
                    <a:bodyPr/>
                    <a:lstStyle/>
                    <a:p>
                      <a:pPr marL="182880" algn="l" fontAlgn="ctr"/>
                      <a:r>
                        <a:rPr lang="en-US" sz="2200" b="0" u="none" strike="noStrike">
                          <a:solidFill>
                            <a:srgbClr val="000000"/>
                          </a:solidFill>
                          <a:effectLst/>
                          <a:latin typeface="Arial" panose="020B0604020202020204" pitchFamily="34" charset="0"/>
                          <a:cs typeface="Arial" panose="020B0604020202020204" pitchFamily="34" charset="0"/>
                        </a:rPr>
                        <a:t>Update the State Water Board’s racial equity webpage to include a page for tracking and measuring progress on the Racial Equity Action Plan. </a:t>
                      </a:r>
                      <a:endParaRPr lang="en-US"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182880" algn="ctr" fontAlgn="ctr"/>
                      <a:r>
                        <a:rPr lang="en-US" sz="2200" b="0" u="none" strike="noStrike">
                          <a:solidFill>
                            <a:srgbClr val="000000"/>
                          </a:solidFill>
                          <a:effectLst/>
                          <a:latin typeface="Arial" panose="020B0604020202020204" pitchFamily="34" charset="0"/>
                          <a:cs typeface="Arial" panose="020B0604020202020204" pitchFamily="34" charset="0"/>
                        </a:rPr>
                        <a:t>DIT </a:t>
                      </a:r>
                      <a:endParaRPr lang="en-US"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indent="0" algn="ctr" fontAlgn="ctr"/>
                      <a:r>
                        <a:rPr lang="en-US" sz="2200" b="0" u="none" strike="noStrike">
                          <a:solidFill>
                            <a:srgbClr val="000000"/>
                          </a:solidFill>
                          <a:effectLst/>
                          <a:latin typeface="Arial" panose="020B0604020202020204" pitchFamily="34" charset="0"/>
                          <a:cs typeface="Arial" panose="020B0604020202020204" pitchFamily="34" charset="0"/>
                        </a:rPr>
                        <a:t>1</a:t>
                      </a:r>
                      <a:endParaRPr lang="en-US"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182880" algn="ctr" fontAlgn="ctr"/>
                      <a:r>
                        <a:rPr lang="en-US" sz="2200" b="0" u="none" strike="noStrike">
                          <a:solidFill>
                            <a:srgbClr val="000000"/>
                          </a:solidFill>
                          <a:effectLst/>
                          <a:latin typeface="Arial" panose="020B0604020202020204" pitchFamily="34" charset="0"/>
                          <a:cs typeface="Arial" panose="020B0604020202020204" pitchFamily="34" charset="0"/>
                        </a:rPr>
                        <a:t>Webpage updated</a:t>
                      </a:r>
                      <a:endParaRPr lang="en-US"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4118433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Comms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27</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709863" y="1280328"/>
            <a:ext cx="10992854" cy="1123384"/>
          </a:xfrm>
          <a:prstGeom prst="rect">
            <a:avLst/>
          </a:prstGeom>
          <a:noFill/>
        </p:spPr>
        <p:txBody>
          <a:bodyPr wrap="square" rtlCol="0">
            <a:spAutoFit/>
          </a:bodyPr>
          <a:lstStyle/>
          <a:p>
            <a:pPr>
              <a:spcAft>
                <a:spcPts val="600"/>
              </a:spcAft>
            </a:pPr>
            <a:r>
              <a:rPr lang="en-US" sz="2200" b="1">
                <a:latin typeface="Arial" panose="020B0604020202020204" pitchFamily="34" charset="0"/>
                <a:cs typeface="Arial" panose="020B0604020202020204" pitchFamily="34" charset="0"/>
              </a:rPr>
              <a:t>Strategic Direction #3: Activating BIPOC Community Wisdom and Sharing Power</a:t>
            </a:r>
          </a:p>
          <a:p>
            <a:pPr>
              <a:spcAft>
                <a:spcPts val="600"/>
              </a:spcAft>
            </a:pPr>
            <a:r>
              <a:rPr lang="en-US" sz="2000" i="1">
                <a:latin typeface="Arial" panose="020B0604020202020204" pitchFamily="34" charset="0"/>
                <a:cs typeface="Arial" panose="020B0604020202020204" pitchFamily="34" charset="0"/>
              </a:rPr>
              <a:t>Goal 3a: Engage with BIPOC communities by providing effective language access services and accessible communications. </a:t>
            </a:r>
            <a:endParaRPr lang="en-US" sz="2000">
              <a:latin typeface="Arial" panose="020B0604020202020204" pitchFamily="34" charset="0"/>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09533817"/>
              </p:ext>
            </p:extLst>
          </p:nvPr>
        </p:nvGraphicFramePr>
        <p:xfrm>
          <a:off x="360947" y="2792500"/>
          <a:ext cx="11470106" cy="2056765"/>
        </p:xfrm>
        <a:graphic>
          <a:graphicData uri="http://schemas.openxmlformats.org/drawingml/2006/table">
            <a:tbl>
              <a:tblPr firstRow="1" bandRow="1">
                <a:tableStyleId>{21E4AEA4-8DFA-4A89-87EB-49C32662AFE0}</a:tableStyleId>
              </a:tblPr>
              <a:tblGrid>
                <a:gridCol w="4628148">
                  <a:extLst>
                    <a:ext uri="{9D8B030D-6E8A-4147-A177-3AD203B41FA5}">
                      <a16:colId xmlns:a16="http://schemas.microsoft.com/office/drawing/2014/main" val="3925299443"/>
                    </a:ext>
                  </a:extLst>
                </a:gridCol>
                <a:gridCol w="1074821">
                  <a:extLst>
                    <a:ext uri="{9D8B030D-6E8A-4147-A177-3AD203B41FA5}">
                      <a16:colId xmlns:a16="http://schemas.microsoft.com/office/drawing/2014/main" val="1466655220"/>
                    </a:ext>
                  </a:extLst>
                </a:gridCol>
                <a:gridCol w="1010652">
                  <a:extLst>
                    <a:ext uri="{9D8B030D-6E8A-4147-A177-3AD203B41FA5}">
                      <a16:colId xmlns:a16="http://schemas.microsoft.com/office/drawing/2014/main" val="2201115090"/>
                    </a:ext>
                  </a:extLst>
                </a:gridCol>
                <a:gridCol w="4756485">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182880" algn="l" fontAlgn="ctr"/>
                      <a:r>
                        <a:rPr lang="en-US" sz="2200" b="0" u="none" strike="noStrike">
                          <a:solidFill>
                            <a:srgbClr val="000000"/>
                          </a:solidFill>
                          <a:effectLst/>
                          <a:latin typeface="Arial" panose="020B0604020202020204" pitchFamily="34" charset="0"/>
                          <a:cs typeface="Arial" panose="020B0604020202020204" pitchFamily="34" charset="0"/>
                        </a:rPr>
                        <a:t>Revise Water Boards’ public comment webpages and instructions to better describe the process and improve access to participation.</a:t>
                      </a:r>
                      <a:endParaRPr lang="en-US"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182880" algn="ctr" fontAlgn="ctr"/>
                      <a:r>
                        <a:rPr lang="en-US" sz="2200" b="0" i="0" u="none" strike="noStrike">
                          <a:solidFill>
                            <a:srgbClr val="000000"/>
                          </a:solidFill>
                          <a:effectLst/>
                          <a:latin typeface="Arial" panose="020B0604020202020204" pitchFamily="34" charset="0"/>
                          <a:cs typeface="Arial" panose="020B0604020202020204" pitchFamily="34" charset="0"/>
                        </a:rPr>
                        <a:t>OPP</a:t>
                      </a:r>
                    </a:p>
                    <a:p>
                      <a:pPr marL="182880" algn="ctr" fontAlgn="ctr"/>
                      <a:r>
                        <a:rPr lang="en-US" sz="2200" b="0" i="0" u="none" strike="noStrike">
                          <a:solidFill>
                            <a:srgbClr val="000000"/>
                          </a:solidFill>
                          <a:effectLst/>
                          <a:latin typeface="Arial" panose="020B0604020202020204" pitchFamily="34" charset="0"/>
                          <a:cs typeface="Arial" panose="020B0604020202020204" pitchFamily="34" charset="0"/>
                        </a:rPr>
                        <a:t>DIT</a:t>
                      </a:r>
                    </a:p>
                  </a:txBody>
                  <a:tcPr marL="9525" marR="9525" marT="9525" marB="0" anchor="ctr"/>
                </a:tc>
                <a:tc>
                  <a:txBody>
                    <a:bodyPr/>
                    <a:lstStyle/>
                    <a:p>
                      <a:pPr marL="0" indent="0" algn="ctr" fontAlgn="ctr"/>
                      <a:r>
                        <a:rPr lang="en-US" sz="2200" b="0" u="none" strike="noStrike">
                          <a:solidFill>
                            <a:srgbClr val="000000"/>
                          </a:solidFill>
                          <a:effectLst/>
                          <a:latin typeface="Arial" panose="020B0604020202020204" pitchFamily="34" charset="0"/>
                          <a:cs typeface="Arial" panose="020B0604020202020204" pitchFamily="34" charset="0"/>
                        </a:rPr>
                        <a:t>1</a:t>
                      </a:r>
                      <a:endParaRPr lang="en-US"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u="none" strike="noStrike" kern="1200">
                          <a:solidFill>
                            <a:srgbClr val="000000"/>
                          </a:solidFill>
                          <a:effectLst/>
                          <a:latin typeface="Arial" panose="020B0604020202020204" pitchFamily="34" charset="0"/>
                          <a:ea typeface="+mn-ea"/>
                          <a:cs typeface="Arial" panose="020B0604020202020204" pitchFamily="34" charset="0"/>
                        </a:rPr>
                        <a:t>Webpage revisions completed</a:t>
                      </a:r>
                    </a:p>
                  </a:txBody>
                  <a:tcPr marL="9525" marR="9525" marT="9525"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2854357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rmAutofit/>
          </a:bodyPr>
          <a:lstStyle/>
          <a:p>
            <a:r>
              <a:rPr lang="en-US">
                <a:latin typeface="Arial"/>
                <a:cs typeface="Arial"/>
              </a:rPr>
              <a:t>Office of Public Affairs</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Tree>
    <p:extLst>
      <p:ext uri="{BB962C8B-B14F-4D97-AF65-F5344CB8AC3E}">
        <p14:creationId xmlns:p14="http://schemas.microsoft.com/office/powerpoint/2010/main" val="1618012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OPA</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29</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#3: Activating BIPOC Community Wisdom and Sharing Power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3a: Engage with BIPOC communities by providing effective language access services and accessible communications.  processes.</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658550131"/>
              </p:ext>
            </p:extLst>
          </p:nvPr>
        </p:nvGraphicFramePr>
        <p:xfrm>
          <a:off x="360947" y="2741677"/>
          <a:ext cx="11470104" cy="2382520"/>
        </p:xfrm>
        <a:graphic>
          <a:graphicData uri="http://schemas.openxmlformats.org/drawingml/2006/table">
            <a:tbl>
              <a:tblPr firstRow="1" bandRow="1">
                <a:tableStyleId>{21E4AEA4-8DFA-4A89-87EB-49C32662AFE0}</a:tableStyleId>
              </a:tblPr>
              <a:tblGrid>
                <a:gridCol w="4771885">
                  <a:extLst>
                    <a:ext uri="{9D8B030D-6E8A-4147-A177-3AD203B41FA5}">
                      <a16:colId xmlns:a16="http://schemas.microsoft.com/office/drawing/2014/main" val="3925299443"/>
                    </a:ext>
                  </a:extLst>
                </a:gridCol>
                <a:gridCol w="1133856">
                  <a:extLst>
                    <a:ext uri="{9D8B030D-6E8A-4147-A177-3AD203B41FA5}">
                      <a16:colId xmlns:a16="http://schemas.microsoft.com/office/drawing/2014/main" val="1466655220"/>
                    </a:ext>
                  </a:extLst>
                </a:gridCol>
                <a:gridCol w="804671">
                  <a:extLst>
                    <a:ext uri="{9D8B030D-6E8A-4147-A177-3AD203B41FA5}">
                      <a16:colId xmlns:a16="http://schemas.microsoft.com/office/drawing/2014/main" val="2201115090"/>
                    </a:ext>
                  </a:extLst>
                </a:gridCol>
                <a:gridCol w="4759692">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r>
                        <a:rPr lang="en-US" sz="2200" kern="1200">
                          <a:solidFill>
                            <a:schemeClr val="dk1"/>
                          </a:solidFill>
                          <a:effectLst/>
                          <a:latin typeface="Arial"/>
                          <a:ea typeface="+mn-ea"/>
                          <a:cs typeface="Arial"/>
                        </a:rPr>
                        <a:t>Cultivate relationships with ethnic and multi-language media in BIPOC communities and build capacity to explain and contextualize water policy information.</a:t>
                      </a:r>
                    </a:p>
                  </a:txBody>
                  <a:tcPr marL="63500" marR="63500" marT="63500" marB="63500" anchor="ctr"/>
                </a:tc>
                <a:tc>
                  <a:txBody>
                    <a:bodyPr/>
                    <a:lstStyle/>
                    <a:p>
                      <a:pPr marL="0" marR="0">
                        <a:lnSpc>
                          <a:spcPct val="115000"/>
                        </a:lnSpc>
                        <a:spcBef>
                          <a:spcPts val="0"/>
                        </a:spcBef>
                        <a:spcAft>
                          <a:spcPts val="0"/>
                        </a:spcAft>
                      </a:pPr>
                      <a:r>
                        <a:rPr lang="en-US" sz="2200">
                          <a:effectLst/>
                          <a:latin typeface="Arial"/>
                          <a:ea typeface="Calibri" panose="020F0502020204030204" pitchFamily="34" charset="0"/>
                          <a:cs typeface="Arial"/>
                        </a:rPr>
                        <a:t>Comms</a:t>
                      </a:r>
                      <a:endParaRPr lang="en-US" sz="2200">
                        <a:effectLst/>
                        <a:latin typeface="Arial"/>
                        <a:ea typeface="Arial" panose="020B0604020202020204" pitchFamily="34" charset="0"/>
                        <a:cs typeface="Arial"/>
                      </a:endParaRPr>
                    </a:p>
                  </a:txBody>
                  <a:tcPr marL="63500" marR="63500" marT="63500" marB="63500" anchor="ctr"/>
                </a:tc>
                <a:tc>
                  <a:txBody>
                    <a:bodyPr/>
                    <a:lstStyle/>
                    <a:p>
                      <a:pPr marL="0" marR="0">
                        <a:lnSpc>
                          <a:spcPct val="115000"/>
                        </a:lnSpc>
                        <a:spcBef>
                          <a:spcPts val="0"/>
                        </a:spcBef>
                        <a:spcAft>
                          <a:spcPts val="0"/>
                        </a:spcAft>
                      </a:pPr>
                      <a:r>
                        <a:rPr lang="en-US" sz="2200">
                          <a:effectLst/>
                          <a:latin typeface="Arial"/>
                          <a:ea typeface="Calibri" panose="020F0502020204030204" pitchFamily="34" charset="0"/>
                          <a:cs typeface="Arial"/>
                        </a:rPr>
                        <a:t>1(R)</a:t>
                      </a:r>
                      <a:endParaRPr lang="en-US" sz="2200">
                        <a:effectLst/>
                        <a:latin typeface="Arial"/>
                        <a:ea typeface="Arial" panose="020B0604020202020204" pitchFamily="34" charset="0"/>
                        <a:cs typeface="Arial"/>
                      </a:endParaRPr>
                    </a:p>
                  </a:txBody>
                  <a:tcPr marL="68580" marR="68580" marT="0" marB="0" anchor="ctr"/>
                </a:tc>
                <a:tc>
                  <a:txBody>
                    <a:bodyPr/>
                    <a:lstStyle/>
                    <a:p>
                      <a:pPr marL="0" algn="l" defTabSz="914400" rtl="0" eaLnBrk="1" latinLnBrk="0" hangingPunct="1"/>
                      <a:r>
                        <a:rPr lang="en-US" sz="2200" kern="1200">
                          <a:solidFill>
                            <a:schemeClr val="dk1"/>
                          </a:solidFill>
                          <a:effectLst/>
                          <a:latin typeface="Arial" panose="020B0604020202020204" pitchFamily="34" charset="0"/>
                          <a:ea typeface="+mn-ea"/>
                          <a:cs typeface="Arial" panose="020B0604020202020204" pitchFamily="34" charset="0"/>
                        </a:rPr>
                        <a:t># Direct conversations with ethnic and multi-language media professionals in BIPOC communities</a:t>
                      </a:r>
                    </a:p>
                    <a:p>
                      <a:pPr marL="0" algn="l" defTabSz="914400" rtl="0" eaLnBrk="1" latinLnBrk="0" hangingPunct="1"/>
                      <a:r>
                        <a:rPr lang="en-US" sz="2200" kern="1200">
                          <a:solidFill>
                            <a:schemeClr val="dk1"/>
                          </a:solidFill>
                          <a:effectLst/>
                          <a:latin typeface="Arial" panose="020B0604020202020204" pitchFamily="34" charset="0"/>
                          <a:ea typeface="+mn-ea"/>
                          <a:cs typeface="Arial" panose="020B0604020202020204" pitchFamily="34" charset="0"/>
                        </a:rPr>
                        <a:t> </a:t>
                      </a:r>
                    </a:p>
                    <a:p>
                      <a:pPr marL="0" algn="l" defTabSz="914400" rtl="0" eaLnBrk="1" latinLnBrk="0" hangingPunct="1"/>
                      <a:r>
                        <a:rPr lang="en-US" sz="2200" kern="1200">
                          <a:solidFill>
                            <a:schemeClr val="dk1"/>
                          </a:solidFill>
                          <a:effectLst/>
                          <a:latin typeface="Arial" panose="020B0604020202020204" pitchFamily="34" charset="0"/>
                          <a:ea typeface="+mn-ea"/>
                          <a:cs typeface="Arial" panose="020B0604020202020204" pitchFamily="34" charset="0"/>
                        </a:rPr>
                        <a:t># Articles published in new multi-language media outlets</a:t>
                      </a: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337792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6D79A0-6528-4042-A815-14E4BE7E560F}"/>
              </a:ext>
            </a:extLst>
          </p:cNvPr>
          <p:cNvSpPr>
            <a:spLocks noGrp="1"/>
          </p:cNvSpPr>
          <p:nvPr>
            <p:ph type="sldNum" sz="quarter" idx="4"/>
          </p:nvPr>
        </p:nvSpPr>
        <p:spPr/>
        <p:txBody>
          <a:bodyPr/>
          <a:lstStyle/>
          <a:p>
            <a:fld id="{A15CFC30-E45D-4431-B46B-489B270F7815}" type="slidenum">
              <a:rPr lang="en-US" smtClean="0"/>
              <a:pPr/>
              <a:t>3</a:t>
            </a:fld>
            <a:endParaRPr lang="en-US"/>
          </a:p>
        </p:txBody>
      </p:sp>
      <p:pic>
        <p:nvPicPr>
          <p:cNvPr id="2" name="Picture 3" descr="Racial Equity Inclusion Logo with 'Thank You'">
            <a:extLst>
              <a:ext uri="{FF2B5EF4-FFF2-40B4-BE49-F238E27FC236}">
                <a16:creationId xmlns:a16="http://schemas.microsoft.com/office/drawing/2014/main" id="{404100CD-761D-F54F-CBCF-592B2A82C7F9}"/>
              </a:ext>
            </a:extLst>
          </p:cNvPr>
          <p:cNvPicPr>
            <a:picLocks noChangeAspect="1"/>
          </p:cNvPicPr>
          <p:nvPr/>
        </p:nvPicPr>
        <p:blipFill>
          <a:blip r:embed="rId3"/>
          <a:stretch>
            <a:fillRect/>
          </a:stretch>
        </p:blipFill>
        <p:spPr>
          <a:xfrm>
            <a:off x="2912853" y="365125"/>
            <a:ext cx="6366293" cy="6139002"/>
          </a:xfrm>
          <a:prstGeom prst="rect">
            <a:avLst/>
          </a:prstGeom>
        </p:spPr>
      </p:pic>
      <p:sp>
        <p:nvSpPr>
          <p:cNvPr id="14" name="Title 13">
            <a:extLst>
              <a:ext uri="{FF2B5EF4-FFF2-40B4-BE49-F238E27FC236}">
                <a16:creationId xmlns:a16="http://schemas.microsoft.com/office/drawing/2014/main" id="{EE25AB5A-8E98-D597-60E5-54D2ECD1B00F}"/>
              </a:ext>
            </a:extLst>
          </p:cNvPr>
          <p:cNvSpPr>
            <a:spLocks noGrp="1"/>
          </p:cNvSpPr>
          <p:nvPr>
            <p:ph type="title" idx="4294967295"/>
          </p:nvPr>
        </p:nvSpPr>
        <p:spPr>
          <a:xfrm>
            <a:off x="3978850" y="2228671"/>
            <a:ext cx="4234297"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mn-lt"/>
                <a:ea typeface="+mn-ea"/>
                <a:cs typeface="+mn-cs"/>
              </a:rPr>
              <a:t>Thank You</a:t>
            </a:r>
          </a:p>
        </p:txBody>
      </p:sp>
    </p:spTree>
    <p:extLst>
      <p:ext uri="{BB962C8B-B14F-4D97-AF65-F5344CB8AC3E}">
        <p14:creationId xmlns:p14="http://schemas.microsoft.com/office/powerpoint/2010/main" val="3704013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OPA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30</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#3: Activating BIPOC Community Wisdom and Sharing Power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3b: Remove barriers for community access and participation in water decision-making by providing resources for capacity building, including funding, training, and education. </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940662506"/>
              </p:ext>
            </p:extLst>
          </p:nvPr>
        </p:nvGraphicFramePr>
        <p:xfrm>
          <a:off x="360947" y="2741677"/>
          <a:ext cx="11470106" cy="2844800"/>
        </p:xfrm>
        <a:graphic>
          <a:graphicData uri="http://schemas.openxmlformats.org/drawingml/2006/table">
            <a:tbl>
              <a:tblPr firstRow="1" bandRow="1">
                <a:tableStyleId>{21E4AEA4-8DFA-4A89-87EB-49C32662AFE0}</a:tableStyleId>
              </a:tblPr>
              <a:tblGrid>
                <a:gridCol w="4771886">
                  <a:extLst>
                    <a:ext uri="{9D8B030D-6E8A-4147-A177-3AD203B41FA5}">
                      <a16:colId xmlns:a16="http://schemas.microsoft.com/office/drawing/2014/main" val="3925299443"/>
                    </a:ext>
                  </a:extLst>
                </a:gridCol>
                <a:gridCol w="1133856">
                  <a:extLst>
                    <a:ext uri="{9D8B030D-6E8A-4147-A177-3AD203B41FA5}">
                      <a16:colId xmlns:a16="http://schemas.microsoft.com/office/drawing/2014/main" val="1466655220"/>
                    </a:ext>
                  </a:extLst>
                </a:gridCol>
                <a:gridCol w="804672">
                  <a:extLst>
                    <a:ext uri="{9D8B030D-6E8A-4147-A177-3AD203B41FA5}">
                      <a16:colId xmlns:a16="http://schemas.microsoft.com/office/drawing/2014/main" val="2201115090"/>
                    </a:ext>
                  </a:extLst>
                </a:gridCol>
                <a:gridCol w="4759692">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r>
                        <a:rPr lang="en-US" sz="2200" kern="1200" dirty="0">
                          <a:solidFill>
                            <a:schemeClr val="dk1"/>
                          </a:solidFill>
                          <a:effectLst/>
                          <a:latin typeface="Arial" panose="020B0604020202020204" pitchFamily="34" charset="0"/>
                          <a:ea typeface="+mn-ea"/>
                          <a:cs typeface="Arial" panose="020B0604020202020204" pitchFamily="34" charset="0"/>
                        </a:rPr>
                        <a:t>In consultation with BIPOC communities, non-governmental organizations, and tribes, expand press distribution lists with a racial equity lens and add media contacts who represent and are connected with BIPOC communities</a:t>
                      </a:r>
                    </a:p>
                  </a:txBody>
                  <a:tcPr marL="63500" marR="63500" marT="63500" marB="63500" anchor="ctr"/>
                </a:tc>
                <a:tc>
                  <a:txBody>
                    <a:bodyPr/>
                    <a:lstStyle/>
                    <a:p>
                      <a:pPr marL="0" marR="0" algn="ctr">
                        <a:lnSpc>
                          <a:spcPct val="115000"/>
                        </a:lnSpc>
                        <a:spcBef>
                          <a:spcPts val="0"/>
                        </a:spcBef>
                        <a:spcAft>
                          <a:spcPts val="0"/>
                        </a:spcAft>
                      </a:pPr>
                      <a:r>
                        <a:rPr lang="en-US" sz="2200">
                          <a:solidFill>
                            <a:srgbClr val="000000"/>
                          </a:solidFill>
                          <a:effectLst/>
                          <a:latin typeface="Arial" panose="020B0604020202020204" pitchFamily="34" charset="0"/>
                          <a:ea typeface="Arial" panose="020B0604020202020204" pitchFamily="34" charset="0"/>
                          <a:cs typeface="Arial" panose="020B0604020202020204" pitchFamily="34" charset="0"/>
                        </a:rPr>
                        <a:t>OPP</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1</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2200" dirty="0">
                          <a:effectLst/>
                          <a:latin typeface="Arial" panose="020B0604020202020204" pitchFamily="34" charset="0"/>
                          <a:ea typeface="Arial" panose="020B0604020202020204" pitchFamily="34" charset="0"/>
                          <a:cs typeface="Arial" panose="020B0604020202020204" pitchFamily="34" charset="0"/>
                        </a:rPr>
                        <a:t>N</a:t>
                      </a:r>
                      <a:r>
                        <a:rPr lang="en-US" sz="2200" dirty="0">
                          <a:solidFill>
                            <a:srgbClr val="000000"/>
                          </a:solidFill>
                          <a:effectLst/>
                          <a:latin typeface="Arial" panose="020B0604020202020204" pitchFamily="34" charset="0"/>
                          <a:ea typeface="Arial" panose="020B0604020202020204" pitchFamily="34" charset="0"/>
                          <a:cs typeface="Arial" panose="020B0604020202020204" pitchFamily="34" charset="0"/>
                        </a:rPr>
                        <a:t>ew media contacts that represent and are connected with BIPOC communities </a:t>
                      </a:r>
                      <a:endParaRPr lang="en-US" sz="22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1307173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rmAutofit/>
          </a:bodyPr>
          <a:lstStyle/>
          <a:p>
            <a:r>
              <a:rPr lang="en-US">
                <a:latin typeface="Arial"/>
                <a:cs typeface="Arial"/>
              </a:rPr>
              <a:t>Office of Public Participation</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Tree>
    <p:extLst>
      <p:ext uri="{BB962C8B-B14F-4D97-AF65-F5344CB8AC3E}">
        <p14:creationId xmlns:p14="http://schemas.microsoft.com/office/powerpoint/2010/main" val="832255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latin typeface="Arial"/>
                <a:cs typeface="Arial"/>
              </a:rPr>
              <a:t>Lead Role: OPP </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32</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#3: Activating BIPOC Community Wisdom and Sharing Power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3a: Engage with BIPOC communities by providing effective language access services and accessible communications.  processes.</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868186816"/>
              </p:ext>
            </p:extLst>
          </p:nvPr>
        </p:nvGraphicFramePr>
        <p:xfrm>
          <a:off x="360948" y="2562208"/>
          <a:ext cx="11470106" cy="1519619"/>
        </p:xfrm>
        <a:graphic>
          <a:graphicData uri="http://schemas.openxmlformats.org/drawingml/2006/table">
            <a:tbl>
              <a:tblPr firstRow="1" bandRow="1">
                <a:tableStyleId>{21E4AEA4-8DFA-4A89-87EB-49C32662AFE0}</a:tableStyleId>
              </a:tblPr>
              <a:tblGrid>
                <a:gridCol w="5332718">
                  <a:extLst>
                    <a:ext uri="{9D8B030D-6E8A-4147-A177-3AD203B41FA5}">
                      <a16:colId xmlns:a16="http://schemas.microsoft.com/office/drawing/2014/main" val="3925299443"/>
                    </a:ext>
                  </a:extLst>
                </a:gridCol>
                <a:gridCol w="1170432">
                  <a:extLst>
                    <a:ext uri="{9D8B030D-6E8A-4147-A177-3AD203B41FA5}">
                      <a16:colId xmlns:a16="http://schemas.microsoft.com/office/drawing/2014/main" val="1466655220"/>
                    </a:ext>
                  </a:extLst>
                </a:gridCol>
                <a:gridCol w="926592">
                  <a:extLst>
                    <a:ext uri="{9D8B030D-6E8A-4147-A177-3AD203B41FA5}">
                      <a16:colId xmlns:a16="http://schemas.microsoft.com/office/drawing/2014/main" val="2201115090"/>
                    </a:ext>
                  </a:extLst>
                </a:gridCol>
                <a:gridCol w="4040364">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a:cs typeface="Arial"/>
                        </a:rPr>
                        <a:t>Action</a:t>
                      </a:r>
                      <a:endParaRPr lang="en-US" sz="2000" b="1" i="0" u="none" strike="noStrike">
                        <a:solidFill>
                          <a:srgbClr val="FFFFFF"/>
                        </a:solidFill>
                        <a:effectLst/>
                        <a:latin typeface="Arial"/>
                        <a:cs typeface="Arial"/>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a:cs typeface="Arial"/>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a:cs typeface="Arial"/>
                        </a:rPr>
                        <a:t>Stage</a:t>
                      </a:r>
                      <a:endParaRPr lang="en-US" sz="2000" b="1" i="0" u="none" strike="noStrike">
                        <a:solidFill>
                          <a:srgbClr val="FFFFFF"/>
                        </a:solidFill>
                        <a:effectLst/>
                        <a:latin typeface="Arial"/>
                        <a:cs typeface="Arial"/>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a:cs typeface="Arial"/>
                        </a:rPr>
                        <a:t>Performance Indicators</a:t>
                      </a:r>
                      <a:endParaRPr lang="en-US" sz="2000" b="1" i="0" u="none" strike="noStrike">
                        <a:solidFill>
                          <a:srgbClr val="FFFFFF"/>
                        </a:solidFill>
                        <a:effectLst/>
                        <a:latin typeface="Arial"/>
                        <a:cs typeface="Arial"/>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15000"/>
                        </a:lnSpc>
                        <a:spcBef>
                          <a:spcPts val="0"/>
                        </a:spcBef>
                        <a:spcAft>
                          <a:spcPts val="0"/>
                        </a:spcAft>
                      </a:pPr>
                      <a:r>
                        <a:rPr lang="en-US" sz="2000">
                          <a:effectLst/>
                          <a:latin typeface="Arial"/>
                          <a:ea typeface="Arial" panose="020B0604020202020204" pitchFamily="34" charset="0"/>
                        </a:rPr>
                        <a:t>Finalize language access guidance document and deliver training to Water Boards staff on language access laws and best practices.</a:t>
                      </a:r>
                    </a:p>
                  </a:txBody>
                  <a:tcPr marL="63500" marR="63500" marT="63500" marB="63500" anchor="ctr"/>
                </a:tc>
                <a:tc>
                  <a:txBody>
                    <a:bodyPr/>
                    <a:lstStyle/>
                    <a:p>
                      <a:pPr marL="0" marR="0" algn="ctr">
                        <a:lnSpc>
                          <a:spcPct val="115000"/>
                        </a:lnSpc>
                        <a:spcBef>
                          <a:spcPts val="0"/>
                        </a:spcBef>
                        <a:spcAft>
                          <a:spcPts val="0"/>
                        </a:spcAft>
                      </a:pPr>
                      <a:r>
                        <a:rPr lang="en-US" sz="2000">
                          <a:solidFill>
                            <a:srgbClr val="000000"/>
                          </a:solidFill>
                          <a:effectLst/>
                          <a:latin typeface="Arial"/>
                          <a:ea typeface="Arial" panose="020B0604020202020204" pitchFamily="34" charset="0"/>
                        </a:rPr>
                        <a:t>EEO</a:t>
                      </a:r>
                    </a:p>
                    <a:p>
                      <a:pPr marL="0" marR="0" algn="ctr">
                        <a:lnSpc>
                          <a:spcPct val="115000"/>
                        </a:lnSpc>
                        <a:spcBef>
                          <a:spcPts val="0"/>
                        </a:spcBef>
                        <a:spcAft>
                          <a:spcPts val="0"/>
                        </a:spcAft>
                      </a:pPr>
                      <a:r>
                        <a:rPr lang="en-US" sz="2000">
                          <a:solidFill>
                            <a:srgbClr val="000000"/>
                          </a:solidFill>
                          <a:effectLst/>
                          <a:latin typeface="Arial"/>
                          <a:ea typeface="Arial" panose="020B0604020202020204" pitchFamily="34" charset="0"/>
                        </a:rPr>
                        <a:t>OCC </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2000">
                          <a:effectLst/>
                          <a:latin typeface="Arial"/>
                          <a:ea typeface="Calibri" panose="020F0502020204030204" pitchFamily="34" charset="0"/>
                        </a:rPr>
                        <a:t>3</a:t>
                      </a:r>
                      <a:endParaRPr lang="en-US" sz="2000">
                        <a:effectLst/>
                        <a:latin typeface="Arial"/>
                        <a:ea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000">
                          <a:effectLst/>
                          <a:latin typeface="Arial"/>
                          <a:ea typeface="Calibri" panose="020F0502020204030204" pitchFamily="34" charset="0"/>
                        </a:rPr>
                        <a:t>Guidance completed</a:t>
                      </a:r>
                      <a:endParaRPr lang="en-US" sz="2000">
                        <a:effectLst/>
                        <a:latin typeface="Arial"/>
                        <a:ea typeface="Arial" panose="020B0604020202020204" pitchFamily="34" charset="0"/>
                      </a:endParaRPr>
                    </a:p>
                  </a:txBody>
                  <a:tcPr marL="68580" marR="68580" marT="0" marB="0" anchor="ctr"/>
                </a:tc>
                <a:extLst>
                  <a:ext uri="{0D108BD9-81ED-4DB2-BD59-A6C34878D82A}">
                    <a16:rowId xmlns:a16="http://schemas.microsoft.com/office/drawing/2014/main" val="4122152364"/>
                  </a:ext>
                </a:extLst>
              </a:tr>
            </a:tbl>
          </a:graphicData>
        </a:graphic>
      </p:graphicFrame>
    </p:spTree>
    <p:extLst>
      <p:ext uri="{BB962C8B-B14F-4D97-AF65-F5344CB8AC3E}">
        <p14:creationId xmlns:p14="http://schemas.microsoft.com/office/powerpoint/2010/main" val="2920288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OPP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33</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#3: Activating BIPOC Community Wisdom and Sharing Power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3b: Remove barriers for community access and participation in water decision-making by providing resources for capacity building, including funding, training, and education. </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034499823"/>
              </p:ext>
            </p:extLst>
          </p:nvPr>
        </p:nvGraphicFramePr>
        <p:xfrm>
          <a:off x="360947" y="2741677"/>
          <a:ext cx="11470106" cy="3180080"/>
        </p:xfrm>
        <a:graphic>
          <a:graphicData uri="http://schemas.openxmlformats.org/drawingml/2006/table">
            <a:tbl>
              <a:tblPr firstRow="1" bandRow="1">
                <a:tableStyleId>{21E4AEA4-8DFA-4A89-87EB-49C32662AFE0}</a:tableStyleId>
              </a:tblPr>
              <a:tblGrid>
                <a:gridCol w="4771886">
                  <a:extLst>
                    <a:ext uri="{9D8B030D-6E8A-4147-A177-3AD203B41FA5}">
                      <a16:colId xmlns:a16="http://schemas.microsoft.com/office/drawing/2014/main" val="3925299443"/>
                    </a:ext>
                  </a:extLst>
                </a:gridCol>
                <a:gridCol w="1133856">
                  <a:extLst>
                    <a:ext uri="{9D8B030D-6E8A-4147-A177-3AD203B41FA5}">
                      <a16:colId xmlns:a16="http://schemas.microsoft.com/office/drawing/2014/main" val="1466655220"/>
                    </a:ext>
                  </a:extLst>
                </a:gridCol>
                <a:gridCol w="804672">
                  <a:extLst>
                    <a:ext uri="{9D8B030D-6E8A-4147-A177-3AD203B41FA5}">
                      <a16:colId xmlns:a16="http://schemas.microsoft.com/office/drawing/2014/main" val="2201115090"/>
                    </a:ext>
                  </a:extLst>
                </a:gridCol>
                <a:gridCol w="4759692">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a:cs typeface="Arial"/>
                        </a:rPr>
                        <a:t>Action</a:t>
                      </a:r>
                      <a:endParaRPr lang="en-US" sz="2000" b="1" i="0" u="none" strike="noStrike">
                        <a:solidFill>
                          <a:srgbClr val="FFFFFF"/>
                        </a:solidFill>
                        <a:effectLst/>
                        <a:latin typeface="Arial"/>
                        <a:cs typeface="Arial"/>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a:cs typeface="Arial"/>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a:cs typeface="Arial"/>
                        </a:rPr>
                        <a:t>Stage</a:t>
                      </a:r>
                      <a:endParaRPr lang="en-US" sz="2000" b="1" i="0" u="none" strike="noStrike">
                        <a:solidFill>
                          <a:srgbClr val="FFFFFF"/>
                        </a:solidFill>
                        <a:effectLst/>
                        <a:latin typeface="Arial"/>
                        <a:cs typeface="Arial"/>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a:cs typeface="Arial"/>
                        </a:rPr>
                        <a:t>Performance Indicators</a:t>
                      </a:r>
                      <a:endParaRPr lang="en-US" sz="2000" b="1" i="0" u="none" strike="noStrike">
                        <a:solidFill>
                          <a:srgbClr val="FFFFFF"/>
                        </a:solidFill>
                        <a:effectLst/>
                        <a:latin typeface="Arial"/>
                        <a:cs typeface="Arial"/>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r>
                        <a:rPr lang="en-US" sz="2200" kern="1200">
                          <a:solidFill>
                            <a:schemeClr val="dk1"/>
                          </a:solidFill>
                          <a:effectLst/>
                          <a:latin typeface="Arial"/>
                          <a:ea typeface="+mn-ea"/>
                          <a:cs typeface="Arial"/>
                        </a:rPr>
                        <a:t>Coordinate the second cohort of the Facilitation and Training Pool to train Water Boards staff on how to engage with communities effectively, how to design and manage engagement processes, how to navigate challenging conversations, and deliver racial equity trainings.</a:t>
                      </a:r>
                    </a:p>
                  </a:txBody>
                  <a:tcPr marL="63500" marR="63500" marT="63500" marB="63500" anchor="ctr"/>
                </a:tc>
                <a:tc>
                  <a:txBody>
                    <a:bodyPr/>
                    <a:lstStyle/>
                    <a:p>
                      <a:pPr marL="0" marR="0" algn="ctr">
                        <a:lnSpc>
                          <a:spcPct val="115000"/>
                        </a:lnSpc>
                        <a:spcBef>
                          <a:spcPts val="0"/>
                        </a:spcBef>
                        <a:spcAft>
                          <a:spcPts val="0"/>
                        </a:spcAft>
                      </a:pPr>
                      <a:r>
                        <a:rPr lang="en-US" sz="2200">
                          <a:solidFill>
                            <a:srgbClr val="000000"/>
                          </a:solidFill>
                          <a:effectLst/>
                          <a:latin typeface="Arial"/>
                          <a:ea typeface="Arial" panose="020B0604020202020204" pitchFamily="34" charset="0"/>
                          <a:cs typeface="Arial"/>
                        </a:rPr>
                        <a:t>Racial Equity Training Cohort</a:t>
                      </a:r>
                      <a:endParaRPr lang="en-US" sz="2200">
                        <a:effectLst/>
                        <a:latin typeface="Arial"/>
                        <a:ea typeface="Arial" panose="020B0604020202020204" pitchFamily="34" charset="0"/>
                        <a:cs typeface="Arial"/>
                      </a:endParaRPr>
                    </a:p>
                  </a:txBody>
                  <a:tcPr marL="63500" marR="63500" marT="63500" marB="63500" anchor="ctr"/>
                </a:tc>
                <a:tc>
                  <a:txBody>
                    <a:bodyPr/>
                    <a:lstStyle/>
                    <a:p>
                      <a:pPr marL="0" marR="0" algn="ctr">
                        <a:lnSpc>
                          <a:spcPct val="115000"/>
                        </a:lnSpc>
                        <a:spcBef>
                          <a:spcPts val="0"/>
                        </a:spcBef>
                        <a:spcAft>
                          <a:spcPts val="0"/>
                        </a:spcAft>
                      </a:pPr>
                      <a:r>
                        <a:rPr lang="en-US" sz="2200">
                          <a:effectLst/>
                          <a:latin typeface="Arial"/>
                          <a:ea typeface="Calibri" panose="020F0502020204030204" pitchFamily="34" charset="0"/>
                          <a:cs typeface="Arial"/>
                        </a:rPr>
                        <a:t>3</a:t>
                      </a:r>
                      <a:endParaRPr lang="en-US" sz="2200">
                        <a:effectLst/>
                        <a:latin typeface="Arial"/>
                        <a:ea typeface="Arial" panose="020B0604020202020204" pitchFamily="34" charset="0"/>
                        <a:cs typeface="Arial"/>
                      </a:endParaRPr>
                    </a:p>
                  </a:txBody>
                  <a:tcPr marL="68580" marR="68580" marT="0" marB="0" anchor="ctr"/>
                </a:tc>
                <a:tc>
                  <a:txBody>
                    <a:bodyPr/>
                    <a:lstStyle/>
                    <a:p>
                      <a:pPr marL="0" marR="0">
                        <a:lnSpc>
                          <a:spcPct val="115000"/>
                        </a:lnSpc>
                        <a:spcBef>
                          <a:spcPts val="0"/>
                        </a:spcBef>
                        <a:spcAft>
                          <a:spcPts val="0"/>
                        </a:spcAft>
                      </a:pPr>
                      <a:r>
                        <a:rPr lang="en-US" sz="2200">
                          <a:solidFill>
                            <a:srgbClr val="000000"/>
                          </a:solidFill>
                          <a:effectLst/>
                          <a:latin typeface="Arial"/>
                          <a:ea typeface="Calibri" panose="020F0502020204030204" pitchFamily="34" charset="0"/>
                          <a:cs typeface="Arial"/>
                        </a:rPr>
                        <a:t># Staff members trained and certified as Water Boards facilitators</a:t>
                      </a:r>
                      <a:endParaRPr lang="en-US" sz="2200">
                        <a:effectLst/>
                        <a:latin typeface="Arial"/>
                        <a:ea typeface="Arial" panose="020B0604020202020204" pitchFamily="34" charset="0"/>
                        <a:cs typeface="Arial"/>
                      </a:endParaRPr>
                    </a:p>
                    <a:p>
                      <a:pPr marL="0" marR="0">
                        <a:lnSpc>
                          <a:spcPct val="115000"/>
                        </a:lnSpc>
                        <a:spcBef>
                          <a:spcPts val="0"/>
                        </a:spcBef>
                        <a:spcAft>
                          <a:spcPts val="0"/>
                        </a:spcAft>
                      </a:pPr>
                      <a:endParaRPr lang="en-US" sz="2200">
                        <a:effectLst/>
                        <a:latin typeface="Arial"/>
                        <a:ea typeface="Arial" panose="020B0604020202020204" pitchFamily="34" charset="0"/>
                        <a:cs typeface="Arial"/>
                      </a:endParaRPr>
                    </a:p>
                    <a:p>
                      <a:pPr marL="0" marR="0">
                        <a:lnSpc>
                          <a:spcPct val="115000"/>
                        </a:lnSpc>
                        <a:spcBef>
                          <a:spcPts val="0"/>
                        </a:spcBef>
                        <a:spcAft>
                          <a:spcPts val="0"/>
                        </a:spcAft>
                      </a:pPr>
                      <a:endParaRPr lang="en-US" sz="2200">
                        <a:effectLst/>
                        <a:latin typeface="Arial"/>
                        <a:ea typeface="Arial" panose="020B0604020202020204" pitchFamily="34" charset="0"/>
                        <a:cs typeface="Arial"/>
                      </a:endParaRPr>
                    </a:p>
                    <a:p>
                      <a:pPr marL="0" marR="0">
                        <a:lnSpc>
                          <a:spcPct val="115000"/>
                        </a:lnSpc>
                        <a:spcBef>
                          <a:spcPts val="0"/>
                        </a:spcBef>
                        <a:spcAft>
                          <a:spcPts val="0"/>
                        </a:spcAft>
                      </a:pPr>
                      <a:r>
                        <a:rPr lang="en-US" sz="2200">
                          <a:solidFill>
                            <a:srgbClr val="000000"/>
                          </a:solidFill>
                          <a:effectLst/>
                          <a:latin typeface="Arial"/>
                          <a:ea typeface="Calibri" panose="020F0502020204030204" pitchFamily="34" charset="0"/>
                          <a:cs typeface="Arial"/>
                        </a:rPr>
                        <a:t># Meetings/workshops/trainings facilitated by Facilitation and Training pool members </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257563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OPP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34</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#3: Activating BIPOC Community Wisdom and Sharing Power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3b: Remove barriers for community access and participation in water decision-making by providing resources for capacity building, including funding, training, and education. </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918410365"/>
              </p:ext>
            </p:extLst>
          </p:nvPr>
        </p:nvGraphicFramePr>
        <p:xfrm>
          <a:off x="360946" y="2534413"/>
          <a:ext cx="11470106" cy="1990154"/>
        </p:xfrm>
        <a:graphic>
          <a:graphicData uri="http://schemas.openxmlformats.org/drawingml/2006/table">
            <a:tbl>
              <a:tblPr firstRow="1" bandRow="1">
                <a:tableStyleId>{21E4AEA4-8DFA-4A89-87EB-49C32662AFE0}</a:tableStyleId>
              </a:tblPr>
              <a:tblGrid>
                <a:gridCol w="5247374">
                  <a:extLst>
                    <a:ext uri="{9D8B030D-6E8A-4147-A177-3AD203B41FA5}">
                      <a16:colId xmlns:a16="http://schemas.microsoft.com/office/drawing/2014/main" val="3925299443"/>
                    </a:ext>
                  </a:extLst>
                </a:gridCol>
                <a:gridCol w="1133856">
                  <a:extLst>
                    <a:ext uri="{9D8B030D-6E8A-4147-A177-3AD203B41FA5}">
                      <a16:colId xmlns:a16="http://schemas.microsoft.com/office/drawing/2014/main" val="1466655220"/>
                    </a:ext>
                  </a:extLst>
                </a:gridCol>
                <a:gridCol w="731520">
                  <a:extLst>
                    <a:ext uri="{9D8B030D-6E8A-4147-A177-3AD203B41FA5}">
                      <a16:colId xmlns:a16="http://schemas.microsoft.com/office/drawing/2014/main" val="2201115090"/>
                    </a:ext>
                  </a:extLst>
                </a:gridCol>
                <a:gridCol w="4357356">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a:cs typeface="Arial"/>
                        </a:rPr>
                        <a:t>Action</a:t>
                      </a:r>
                      <a:endParaRPr lang="en-US" sz="2000" b="1" i="0" u="none" strike="noStrike">
                        <a:solidFill>
                          <a:srgbClr val="FFFFFF"/>
                        </a:solidFill>
                        <a:effectLst/>
                        <a:latin typeface="Arial"/>
                        <a:cs typeface="Arial"/>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a:cs typeface="Arial"/>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a:cs typeface="Arial"/>
                        </a:rPr>
                        <a:t>Stage</a:t>
                      </a:r>
                      <a:endParaRPr lang="en-US" sz="2000" b="1" i="0" u="none" strike="noStrike">
                        <a:solidFill>
                          <a:srgbClr val="FFFFFF"/>
                        </a:solidFill>
                        <a:effectLst/>
                        <a:latin typeface="Arial"/>
                        <a:cs typeface="Arial"/>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a:cs typeface="Arial"/>
                        </a:rPr>
                        <a:t>Performance Indicators</a:t>
                      </a:r>
                      <a:endParaRPr lang="en-US" sz="2000" b="1" i="0" u="none" strike="noStrike">
                        <a:solidFill>
                          <a:srgbClr val="FFFFFF"/>
                        </a:solidFill>
                        <a:effectLst/>
                        <a:latin typeface="Arial"/>
                        <a:cs typeface="Arial"/>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15000"/>
                        </a:lnSpc>
                        <a:spcBef>
                          <a:spcPts val="0"/>
                        </a:spcBef>
                        <a:spcAft>
                          <a:spcPts val="0"/>
                        </a:spcAft>
                      </a:pPr>
                      <a:r>
                        <a:rPr lang="en-US" sz="1900">
                          <a:solidFill>
                            <a:srgbClr val="000000"/>
                          </a:solidFill>
                          <a:effectLst/>
                          <a:latin typeface="Arial"/>
                          <a:ea typeface="Calibri" panose="020F0502020204030204" pitchFamily="34" charset="0"/>
                        </a:rPr>
                        <a:t>Develop guidance and templates for developing outreach and engagement plans that support equitable public participation, engagement, and community and tribal partnerships.</a:t>
                      </a:r>
                    </a:p>
                    <a:p>
                      <a:pPr marL="0" marR="0">
                        <a:lnSpc>
                          <a:spcPct val="115000"/>
                        </a:lnSpc>
                        <a:spcBef>
                          <a:spcPts val="0"/>
                        </a:spcBef>
                        <a:spcAft>
                          <a:spcPts val="0"/>
                        </a:spcAft>
                      </a:pPr>
                      <a:endParaRPr lang="en-US" sz="1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1900">
                          <a:solidFill>
                            <a:srgbClr val="000000"/>
                          </a:solidFill>
                          <a:effectLst/>
                          <a:latin typeface="Arial"/>
                          <a:ea typeface="Arial" panose="020B0604020202020204" pitchFamily="34" charset="0"/>
                        </a:rPr>
                        <a:t>Comms</a:t>
                      </a:r>
                      <a:endParaRPr lang="en-US" sz="1900">
                        <a:effectLst/>
                        <a:latin typeface="Arial"/>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1900">
                          <a:effectLst/>
                          <a:latin typeface="Arial"/>
                          <a:ea typeface="Calibri" panose="020F0502020204030204" pitchFamily="34" charset="0"/>
                        </a:rPr>
                        <a:t>2</a:t>
                      </a:r>
                      <a:endParaRPr lang="en-US" sz="1900">
                        <a:effectLst/>
                        <a:latin typeface="Arial"/>
                        <a:ea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endParaRPr lang="en-US" sz="1900">
                        <a:effectLst/>
                        <a:latin typeface="Arial"/>
                        <a:ea typeface="Arial" panose="020B0604020202020204" pitchFamily="34" charset="0"/>
                      </a:endParaRPr>
                    </a:p>
                    <a:p>
                      <a:pPr marL="0" marR="0">
                        <a:lnSpc>
                          <a:spcPct val="115000"/>
                        </a:lnSpc>
                        <a:spcBef>
                          <a:spcPts val="0"/>
                        </a:spcBef>
                        <a:spcAft>
                          <a:spcPts val="0"/>
                        </a:spcAft>
                      </a:pPr>
                      <a:r>
                        <a:rPr lang="en-US" sz="1900">
                          <a:solidFill>
                            <a:srgbClr val="000000"/>
                          </a:solidFill>
                          <a:effectLst/>
                          <a:latin typeface="Arial"/>
                          <a:ea typeface="Calibri" panose="020F0502020204030204" pitchFamily="34" charset="0"/>
                        </a:rPr>
                        <a:t>Completed best practices guidance document</a:t>
                      </a:r>
                      <a:endParaRPr lang="en-US" sz="1900">
                        <a:effectLst/>
                        <a:latin typeface="Arial"/>
                        <a:ea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427473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OPP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35</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#3: Activating BIPOC Community Wisdom and Sharing Power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3b: Remove barriers for community access and participation in water decision-making by providing resources for capacity building, including funding, training, and education. </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4265812823"/>
              </p:ext>
            </p:extLst>
          </p:nvPr>
        </p:nvGraphicFramePr>
        <p:xfrm>
          <a:off x="360946" y="2534413"/>
          <a:ext cx="11470106" cy="2048383"/>
        </p:xfrm>
        <a:graphic>
          <a:graphicData uri="http://schemas.openxmlformats.org/drawingml/2006/table">
            <a:tbl>
              <a:tblPr firstRow="1" bandRow="1">
                <a:tableStyleId>{21E4AEA4-8DFA-4A89-87EB-49C32662AFE0}</a:tableStyleId>
              </a:tblPr>
              <a:tblGrid>
                <a:gridCol w="5442446">
                  <a:extLst>
                    <a:ext uri="{9D8B030D-6E8A-4147-A177-3AD203B41FA5}">
                      <a16:colId xmlns:a16="http://schemas.microsoft.com/office/drawing/2014/main" val="3925299443"/>
                    </a:ext>
                  </a:extLst>
                </a:gridCol>
                <a:gridCol w="1231392">
                  <a:extLst>
                    <a:ext uri="{9D8B030D-6E8A-4147-A177-3AD203B41FA5}">
                      <a16:colId xmlns:a16="http://schemas.microsoft.com/office/drawing/2014/main" val="1466655220"/>
                    </a:ext>
                  </a:extLst>
                </a:gridCol>
                <a:gridCol w="804672">
                  <a:extLst>
                    <a:ext uri="{9D8B030D-6E8A-4147-A177-3AD203B41FA5}">
                      <a16:colId xmlns:a16="http://schemas.microsoft.com/office/drawing/2014/main" val="2201115090"/>
                    </a:ext>
                  </a:extLst>
                </a:gridCol>
                <a:gridCol w="3991596">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a:cs typeface="Arial"/>
                        </a:rPr>
                        <a:t>Action</a:t>
                      </a:r>
                      <a:endParaRPr lang="en-US" sz="2000" b="1" i="0" u="none" strike="noStrike">
                        <a:solidFill>
                          <a:srgbClr val="FFFFFF"/>
                        </a:solidFill>
                        <a:effectLst/>
                        <a:latin typeface="Arial"/>
                        <a:cs typeface="Arial"/>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a:cs typeface="Arial"/>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a:cs typeface="Arial"/>
                        </a:rPr>
                        <a:t>Stage</a:t>
                      </a:r>
                      <a:endParaRPr lang="en-US" sz="2000" b="1" i="0" u="none" strike="noStrike">
                        <a:solidFill>
                          <a:srgbClr val="FFFFFF"/>
                        </a:solidFill>
                        <a:effectLst/>
                        <a:latin typeface="Arial"/>
                        <a:cs typeface="Arial"/>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a:cs typeface="Arial"/>
                        </a:rPr>
                        <a:t>Performance Indicators</a:t>
                      </a:r>
                      <a:endParaRPr lang="en-US" sz="2000" b="1" i="0" u="none" strike="noStrike">
                        <a:solidFill>
                          <a:srgbClr val="FFFFFF"/>
                        </a:solidFill>
                        <a:effectLst/>
                        <a:latin typeface="Arial"/>
                        <a:cs typeface="Arial"/>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15000"/>
                        </a:lnSpc>
                        <a:spcBef>
                          <a:spcPts val="0"/>
                        </a:spcBef>
                        <a:spcAft>
                          <a:spcPts val="0"/>
                        </a:spcAft>
                      </a:pPr>
                      <a:r>
                        <a:rPr lang="en-US" sz="1800">
                          <a:solidFill>
                            <a:srgbClr val="000000"/>
                          </a:solidFill>
                          <a:effectLst/>
                          <a:latin typeface="Arial"/>
                          <a:ea typeface="Calibri" panose="020F0502020204030204" pitchFamily="34" charset="0"/>
                        </a:rPr>
                        <a:t>Develop a community capacity building pilot fund to: 1) compensate tribal and BIPOC community partners for their time and expertise; and 2) support tribal- and community-led projects that address environmental clean-up projects.</a:t>
                      </a:r>
                      <a:endParaRPr lang="en-US" sz="1800">
                        <a:effectLst/>
                        <a:latin typeface="Arial"/>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1800">
                          <a:effectLst/>
                          <a:latin typeface="Arial"/>
                          <a:ea typeface="Arial" panose="020B0604020202020204" pitchFamily="34" charset="0"/>
                        </a:rPr>
                        <a:t>DFA</a:t>
                      </a:r>
                    </a:p>
                    <a:p>
                      <a:pPr marL="0" marR="0" algn="ctr">
                        <a:lnSpc>
                          <a:spcPct val="115000"/>
                        </a:lnSpc>
                        <a:spcBef>
                          <a:spcPts val="0"/>
                        </a:spcBef>
                        <a:spcAft>
                          <a:spcPts val="0"/>
                        </a:spcAft>
                      </a:pPr>
                      <a:r>
                        <a:rPr lang="en-US" sz="1800">
                          <a:effectLst/>
                          <a:latin typeface="Arial"/>
                          <a:ea typeface="Arial" panose="020B0604020202020204" pitchFamily="34" charset="0"/>
                        </a:rPr>
                        <a:t>OE</a:t>
                      </a:r>
                    </a:p>
                    <a:p>
                      <a:pPr marL="0" marR="0" algn="ctr">
                        <a:lnSpc>
                          <a:spcPct val="115000"/>
                        </a:lnSpc>
                        <a:spcBef>
                          <a:spcPts val="0"/>
                        </a:spcBef>
                        <a:spcAft>
                          <a:spcPts val="0"/>
                        </a:spcAft>
                      </a:pPr>
                      <a:r>
                        <a:rPr lang="en-US" sz="1800">
                          <a:solidFill>
                            <a:srgbClr val="000000"/>
                          </a:solidFill>
                          <a:effectLst/>
                          <a:latin typeface="Arial"/>
                          <a:ea typeface="Arial" panose="020B0604020202020204" pitchFamily="34" charset="0"/>
                        </a:rPr>
                        <a:t>Regions</a:t>
                      </a:r>
                      <a:endParaRPr lang="en-US" sz="1800">
                        <a:effectLst/>
                        <a:latin typeface="Arial"/>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1800">
                          <a:effectLst/>
                          <a:latin typeface="Arial"/>
                          <a:ea typeface="Calibri" panose="020F0502020204030204" pitchFamily="34" charset="0"/>
                        </a:rPr>
                        <a:t>2</a:t>
                      </a:r>
                      <a:endParaRPr lang="en-US" sz="1800">
                        <a:effectLst/>
                        <a:latin typeface="Arial"/>
                        <a:ea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800">
                          <a:solidFill>
                            <a:srgbClr val="000000"/>
                          </a:solidFill>
                          <a:effectLst/>
                          <a:latin typeface="Arial"/>
                          <a:ea typeface="Calibri" panose="020F0502020204030204" pitchFamily="34" charset="0"/>
                        </a:rPr>
                        <a:t>Completed funding pilot charter presented to the Board</a:t>
                      </a:r>
                      <a:endParaRPr lang="en-US" sz="1800">
                        <a:effectLst/>
                        <a:latin typeface="Arial"/>
                        <a:ea typeface="Arial" panose="020B0604020202020204" pitchFamily="34" charset="0"/>
                      </a:endParaRPr>
                    </a:p>
                  </a:txBody>
                  <a:tcPr marL="68580" marR="68580" marT="0" marB="0" anchor="ctr"/>
                </a:tc>
                <a:extLst>
                  <a:ext uri="{0D108BD9-81ED-4DB2-BD59-A6C34878D82A}">
                    <a16:rowId xmlns:a16="http://schemas.microsoft.com/office/drawing/2014/main" val="664401003"/>
                  </a:ext>
                </a:extLst>
              </a:tr>
            </a:tbl>
          </a:graphicData>
        </a:graphic>
      </p:graphicFrame>
    </p:spTree>
    <p:extLst>
      <p:ext uri="{BB962C8B-B14F-4D97-AF65-F5344CB8AC3E}">
        <p14:creationId xmlns:p14="http://schemas.microsoft.com/office/powerpoint/2010/main" val="1858316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OPP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36</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321716" cy="81560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effectLst/>
                <a:uLnTx/>
                <a:uFillTx/>
                <a:latin typeface="Arial"/>
                <a:cs typeface="Arial"/>
              </a:rPr>
              <a:t>Strategic Direction #3: Activating BIPOC Community Wisdom and Sharing Power</a:t>
            </a:r>
          </a:p>
          <a:p>
            <a:pPr>
              <a:spcAft>
                <a:spcPts val="600"/>
              </a:spcAf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28971B49-DD6E-C14B-FD43-05BD7CE512A1}"/>
              </a:ext>
            </a:extLst>
          </p:cNvPr>
          <p:cNvSpPr txBox="1"/>
          <p:nvPr/>
        </p:nvSpPr>
        <p:spPr>
          <a:xfrm>
            <a:off x="693821" y="1743552"/>
            <a:ext cx="113217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3c: Consult, collaborate, and partner with BIPOC communities in decision-making processes.</a:t>
            </a:r>
          </a:p>
        </p:txBody>
      </p:sp>
      <p:graphicFrame>
        <p:nvGraphicFramePr>
          <p:cNvPr id="5" name="Table 16">
            <a:extLst>
              <a:ext uri="{FF2B5EF4-FFF2-40B4-BE49-F238E27FC236}">
                <a16:creationId xmlns:a16="http://schemas.microsoft.com/office/drawing/2014/main" id="{FB366C0A-7EE4-567C-2CCB-88BBB23C6DC9}"/>
              </a:ext>
            </a:extLst>
          </p:cNvPr>
          <p:cNvGraphicFramePr>
            <a:graphicFrameLocks noGrp="1"/>
          </p:cNvGraphicFramePr>
          <p:nvPr>
            <p:extLst>
              <p:ext uri="{D42A27DB-BD31-4B8C-83A1-F6EECF244321}">
                <p14:modId xmlns:p14="http://schemas.microsoft.com/office/powerpoint/2010/main" val="2959102713"/>
              </p:ext>
            </p:extLst>
          </p:nvPr>
        </p:nvGraphicFramePr>
        <p:xfrm>
          <a:off x="360947" y="2258681"/>
          <a:ext cx="11470106" cy="1595120"/>
        </p:xfrm>
        <a:graphic>
          <a:graphicData uri="http://schemas.openxmlformats.org/drawingml/2006/table">
            <a:tbl>
              <a:tblPr firstRow="1" bandRow="1">
                <a:tableStyleId>{21E4AEA4-8DFA-4A89-87EB-49C32662AFE0}</a:tableStyleId>
              </a:tblPr>
              <a:tblGrid>
                <a:gridCol w="4846641">
                  <a:extLst>
                    <a:ext uri="{9D8B030D-6E8A-4147-A177-3AD203B41FA5}">
                      <a16:colId xmlns:a16="http://schemas.microsoft.com/office/drawing/2014/main" val="3925299443"/>
                    </a:ext>
                  </a:extLst>
                </a:gridCol>
                <a:gridCol w="1109472">
                  <a:extLst>
                    <a:ext uri="{9D8B030D-6E8A-4147-A177-3AD203B41FA5}">
                      <a16:colId xmlns:a16="http://schemas.microsoft.com/office/drawing/2014/main" val="1466655220"/>
                    </a:ext>
                  </a:extLst>
                </a:gridCol>
                <a:gridCol w="975360">
                  <a:extLst>
                    <a:ext uri="{9D8B030D-6E8A-4147-A177-3AD203B41FA5}">
                      <a16:colId xmlns:a16="http://schemas.microsoft.com/office/drawing/2014/main" val="2201115090"/>
                    </a:ext>
                  </a:extLst>
                </a:gridCol>
                <a:gridCol w="4538633">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00000"/>
                        </a:lnSpc>
                        <a:spcBef>
                          <a:spcPts val="0"/>
                        </a:spcBef>
                        <a:spcAft>
                          <a:spcPts val="0"/>
                        </a:spcAft>
                      </a:pPr>
                      <a:r>
                        <a:rPr lang="en-US" sz="1800" kern="1200">
                          <a:solidFill>
                            <a:schemeClr val="dk1"/>
                          </a:solidFill>
                          <a:effectLst/>
                          <a:latin typeface="Arial" panose="020B0604020202020204" pitchFamily="34" charset="0"/>
                          <a:ea typeface="+mn-ea"/>
                          <a:cs typeface="Arial" panose="020B0604020202020204" pitchFamily="34" charset="0"/>
                        </a:rPr>
                        <a:t>Update Tribal Affairs webpage to include a table of current tribal consultation opportunities for all Water Boards projects subject to AB 52.</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a:t>
                      </a:r>
                    </a:p>
                  </a:txBody>
                  <a:tcPr marL="63500" marR="63500" marT="63500" marB="63500" anchor="ctr"/>
                </a:tc>
                <a:tc>
                  <a:txBody>
                    <a:bodyPr/>
                    <a:lstStyle/>
                    <a:p>
                      <a:pPr marL="0" marR="0" algn="ctr">
                        <a:lnSpc>
                          <a:spcPct val="115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1</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Webpage completed</a:t>
                      </a:r>
                      <a:endParaRPr lang="en-US" sz="18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420239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rmAutofit/>
          </a:bodyPr>
          <a:lstStyle/>
          <a:p>
            <a:r>
              <a:rPr lang="en-US">
                <a:latin typeface="Arial"/>
                <a:cs typeface="Arial"/>
              </a:rPr>
              <a:t>Division of Administrative Services </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
        <p:nvSpPr>
          <p:cNvPr id="6" name="TextBox 5">
            <a:extLst>
              <a:ext uri="{FF2B5EF4-FFF2-40B4-BE49-F238E27FC236}">
                <a16:creationId xmlns:a16="http://schemas.microsoft.com/office/drawing/2014/main" id="{EB53C63B-6B4A-65B6-E64C-DEB0A43FCA70}"/>
              </a:ext>
            </a:extLst>
          </p:cNvPr>
          <p:cNvSpPr txBox="1"/>
          <p:nvPr/>
        </p:nvSpPr>
        <p:spPr>
          <a:xfrm>
            <a:off x="4728380" y="3094009"/>
            <a:ext cx="726335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bg1"/>
                </a:solidFill>
                <a:latin typeface="Arial"/>
                <a:cs typeface="Arial"/>
              </a:rPr>
              <a:t>Lucia </a:t>
            </a:r>
            <a:r>
              <a:rPr lang="en-US" err="1">
                <a:solidFill>
                  <a:schemeClr val="bg1"/>
                </a:solidFill>
                <a:latin typeface="Arial"/>
                <a:cs typeface="Arial"/>
              </a:rPr>
              <a:t>Neri</a:t>
            </a:r>
            <a:r>
              <a:rPr lang="en-US">
                <a:solidFill>
                  <a:schemeClr val="bg1"/>
                </a:solidFill>
                <a:latin typeface="Arial"/>
                <a:cs typeface="Arial"/>
              </a:rPr>
              <a:t>, Branch Chief</a:t>
            </a:r>
            <a:endParaRPr lang="en-US">
              <a:solidFill>
                <a:schemeClr val="bg1"/>
              </a:solidFill>
              <a:highlight>
                <a:srgbClr val="FFFF00"/>
              </a:highlight>
              <a:latin typeface="Calibri" panose="020F0502020204030204"/>
              <a:cs typeface="Calibri"/>
            </a:endParaRPr>
          </a:p>
        </p:txBody>
      </p:sp>
    </p:spTree>
    <p:extLst>
      <p:ext uri="{BB962C8B-B14F-4D97-AF65-F5344CB8AC3E}">
        <p14:creationId xmlns:p14="http://schemas.microsoft.com/office/powerpoint/2010/main" val="2998681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latin typeface="Arial"/>
                <a:cs typeface="Arial"/>
              </a:rPr>
              <a:t>Lead Role: DAS </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dirty="0" smtClean="0"/>
              <a:t>38</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709863" y="1280328"/>
            <a:ext cx="10992854" cy="815608"/>
          </a:xfrm>
          <a:prstGeom prst="rect">
            <a:avLst/>
          </a:prstGeom>
          <a:noFill/>
        </p:spPr>
        <p:txBody>
          <a:bodyPr wrap="square" rtlCol="0">
            <a:spAutoFit/>
          </a:bodyPr>
          <a:lstStyle/>
          <a:p>
            <a:pPr>
              <a:spcAft>
                <a:spcPts val="600"/>
              </a:spcAft>
            </a:pPr>
            <a:r>
              <a:rPr lang="en-US" sz="2200" b="1">
                <a:latin typeface="Arial" panose="020B0604020202020204" pitchFamily="34" charset="0"/>
                <a:cs typeface="Arial" panose="020B0604020202020204" pitchFamily="34" charset="0"/>
              </a:rPr>
              <a:t>Strategic Direction #2: Creating, Maintaining Spaces for Inclusion &amp; Belonging  </a:t>
            </a:r>
          </a:p>
          <a:p>
            <a:pPr>
              <a:spcAft>
                <a:spcPts val="600"/>
              </a:spcAft>
            </a:pPr>
            <a:r>
              <a:rPr lang="en-US" sz="2000" i="1">
                <a:latin typeface="Arial" panose="020B0604020202020204" pitchFamily="34" charset="0"/>
                <a:cs typeface="Arial" panose="020B0604020202020204" pitchFamily="34" charset="0"/>
              </a:rPr>
              <a:t>Goal 2a: Water Boards staff and leadership reflect the diversity of California.</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119319368"/>
              </p:ext>
            </p:extLst>
          </p:nvPr>
        </p:nvGraphicFramePr>
        <p:xfrm>
          <a:off x="360947" y="2192188"/>
          <a:ext cx="11470106" cy="3428365"/>
        </p:xfrm>
        <a:graphic>
          <a:graphicData uri="http://schemas.openxmlformats.org/drawingml/2006/table">
            <a:tbl>
              <a:tblPr firstRow="1" bandRow="1">
                <a:tableStyleId>{21E4AEA4-8DFA-4A89-87EB-49C32662AFE0}</a:tableStyleId>
              </a:tblPr>
              <a:tblGrid>
                <a:gridCol w="4291264">
                  <a:extLst>
                    <a:ext uri="{9D8B030D-6E8A-4147-A177-3AD203B41FA5}">
                      <a16:colId xmlns:a16="http://schemas.microsoft.com/office/drawing/2014/main" val="3925299443"/>
                    </a:ext>
                  </a:extLst>
                </a:gridCol>
                <a:gridCol w="1138989">
                  <a:extLst>
                    <a:ext uri="{9D8B030D-6E8A-4147-A177-3AD203B41FA5}">
                      <a16:colId xmlns:a16="http://schemas.microsoft.com/office/drawing/2014/main" val="1466655220"/>
                    </a:ext>
                  </a:extLst>
                </a:gridCol>
                <a:gridCol w="737937">
                  <a:extLst>
                    <a:ext uri="{9D8B030D-6E8A-4147-A177-3AD203B41FA5}">
                      <a16:colId xmlns:a16="http://schemas.microsoft.com/office/drawing/2014/main" val="2201115090"/>
                    </a:ext>
                  </a:extLst>
                </a:gridCol>
                <a:gridCol w="5301916">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370840">
                <a:tc>
                  <a:txBody>
                    <a:bodyPr/>
                    <a:lstStyle/>
                    <a:p>
                      <a:pPr marL="182880" algn="l" fontAlgn="ctr"/>
                      <a:r>
                        <a:rPr lang="en-US" sz="2000" kern="1200">
                          <a:solidFill>
                            <a:schemeClr val="dk1"/>
                          </a:solidFill>
                          <a:effectLst/>
                          <a:latin typeface="Arial" panose="020B0604020202020204" pitchFamily="34" charset="0"/>
                          <a:ea typeface="+mn-ea"/>
                          <a:cs typeface="Arial" panose="020B0604020202020204" pitchFamily="34" charset="0"/>
                        </a:rPr>
                        <a:t>Increase recruitment for job openings and internship opportunities at high schools, community colleges, colleges, universities, workforce development networks, and community-based groups that serve BIPOC communities in California. Collaborate with Regional Water Boards on future recruitment efforts.</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182880" algn="ctr" fontAlgn="ctr"/>
                      <a:r>
                        <a:rPr lang="en-US" sz="2000" b="0" u="none" strike="noStrike">
                          <a:solidFill>
                            <a:srgbClr val="000000"/>
                          </a:solidFill>
                          <a:effectLst/>
                          <a:latin typeface="Arial" panose="020B0604020202020204" pitchFamily="34" charset="0"/>
                          <a:cs typeface="Arial" panose="020B0604020202020204" pitchFamily="34" charset="0"/>
                        </a:rPr>
                        <a:t>ALL</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none" strike="noStrike" kern="1200" noProof="0">
                          <a:solidFill>
                            <a:srgbClr val="000000"/>
                          </a:solidFill>
                          <a:effectLst/>
                          <a:latin typeface="Arial" panose="020B0604020202020204" pitchFamily="34" charset="0"/>
                          <a:ea typeface="+mn-ea"/>
                          <a:cs typeface="Arial" panose="020B0604020202020204" pitchFamily="34" charset="0"/>
                        </a:rPr>
                        <a:t>3</a:t>
                      </a:r>
                    </a:p>
                  </a:txBody>
                  <a:tcPr marL="9525" marR="9525" marT="9525" marB="0" anchor="ctr"/>
                </a:tc>
                <a:tc>
                  <a:txBody>
                    <a:bodyPr/>
                    <a:lstStyle/>
                    <a:p>
                      <a:r>
                        <a:rPr lang="en-US" sz="2000" kern="1200">
                          <a:solidFill>
                            <a:schemeClr val="dk1"/>
                          </a:solidFill>
                          <a:effectLst/>
                          <a:latin typeface="Arial" panose="020B0604020202020204" pitchFamily="34" charset="0"/>
                          <a:ea typeface="+mn-ea"/>
                          <a:cs typeface="Arial" panose="020B0604020202020204" pitchFamily="34" charset="0"/>
                        </a:rPr>
                        <a:t>Track the number and type of recruitments, such as in-person job fairs and visits.</a:t>
                      </a:r>
                    </a:p>
                  </a:txBody>
                  <a:tcPr marL="9525" marR="9525" marT="9525"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2641707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DAS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39</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815608"/>
          </a:xfrm>
          <a:prstGeom prst="rect">
            <a:avLst/>
          </a:prstGeom>
          <a:noFill/>
        </p:spPr>
        <p:txBody>
          <a:bodyPr wrap="square" rtlCol="0">
            <a:spAutoFit/>
          </a:bodyPr>
          <a:lstStyle/>
          <a:p>
            <a:pPr>
              <a:spcAft>
                <a:spcPts val="600"/>
              </a:spcAft>
            </a:pPr>
            <a:r>
              <a:rPr lang="en-US" sz="2200" b="1">
                <a:latin typeface="Arial" panose="020B0604020202020204" pitchFamily="34" charset="0"/>
                <a:cs typeface="Arial" panose="020B0604020202020204" pitchFamily="34" charset="0"/>
              </a:rPr>
              <a:t>Strategic Direction #2: Creating, Maintaining Spaces for Inclusion &amp; Belonging  </a:t>
            </a:r>
          </a:p>
          <a:p>
            <a:pPr>
              <a:spcAft>
                <a:spcPts val="600"/>
              </a:spcAft>
            </a:pPr>
            <a:r>
              <a:rPr lang="en-US" sz="2000" i="1">
                <a:latin typeface="Arial" panose="020B0604020202020204" pitchFamily="34" charset="0"/>
                <a:cs typeface="Arial" panose="020B0604020202020204" pitchFamily="34" charset="0"/>
              </a:rPr>
              <a:t>Goal 2a: Water Boards staff and leadership reflect the diversity of California.</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721508611"/>
              </p:ext>
            </p:extLst>
          </p:nvPr>
        </p:nvGraphicFramePr>
        <p:xfrm>
          <a:off x="360946" y="2172503"/>
          <a:ext cx="11470106" cy="3571240"/>
        </p:xfrm>
        <a:graphic>
          <a:graphicData uri="http://schemas.openxmlformats.org/drawingml/2006/table">
            <a:tbl>
              <a:tblPr firstRow="1" bandRow="1">
                <a:tableStyleId>{21E4AEA4-8DFA-4A89-87EB-49C32662AFE0}</a:tableStyleId>
              </a:tblPr>
              <a:tblGrid>
                <a:gridCol w="5366086">
                  <a:extLst>
                    <a:ext uri="{9D8B030D-6E8A-4147-A177-3AD203B41FA5}">
                      <a16:colId xmlns:a16="http://schemas.microsoft.com/office/drawing/2014/main" val="3925299443"/>
                    </a:ext>
                  </a:extLst>
                </a:gridCol>
                <a:gridCol w="1156391">
                  <a:extLst>
                    <a:ext uri="{9D8B030D-6E8A-4147-A177-3AD203B41FA5}">
                      <a16:colId xmlns:a16="http://schemas.microsoft.com/office/drawing/2014/main" val="1466655220"/>
                    </a:ext>
                  </a:extLst>
                </a:gridCol>
                <a:gridCol w="927406">
                  <a:extLst>
                    <a:ext uri="{9D8B030D-6E8A-4147-A177-3AD203B41FA5}">
                      <a16:colId xmlns:a16="http://schemas.microsoft.com/office/drawing/2014/main" val="2201115090"/>
                    </a:ext>
                  </a:extLst>
                </a:gridCol>
                <a:gridCol w="4020223">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00000"/>
                        </a:lnSpc>
                        <a:spcBef>
                          <a:spcPts val="0"/>
                        </a:spcBef>
                        <a:spcAft>
                          <a:spcPts val="0"/>
                        </a:spcAft>
                      </a:pPr>
                      <a:r>
                        <a:rPr lang="en-US" sz="2100">
                          <a:solidFill>
                            <a:srgbClr val="000000"/>
                          </a:solidFill>
                          <a:effectLst/>
                          <a:latin typeface="Arial" panose="020B0604020202020204" pitchFamily="34" charset="0"/>
                          <a:ea typeface="Calibri" panose="020F0502020204030204" pitchFamily="34" charset="0"/>
                        </a:rPr>
                        <a:t>Update the Water Boards’ website to include additional guidance for prospective applicants on how to navigate the state’s hiring process, with a focus on successfully applying for Water Board positions.</a:t>
                      </a:r>
                      <a:endParaRPr lang="en-US" sz="21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00000"/>
                        </a:lnSpc>
                        <a:spcBef>
                          <a:spcPts val="0"/>
                        </a:spcBef>
                        <a:spcAft>
                          <a:spcPts val="0"/>
                        </a:spcAft>
                      </a:pPr>
                      <a:r>
                        <a:rPr lang="en-US" sz="2100">
                          <a:effectLst/>
                          <a:latin typeface="Arial" panose="020B0604020202020204" pitchFamily="34" charset="0"/>
                          <a:ea typeface="Calibri" panose="020F0502020204030204" pitchFamily="34" charset="0"/>
                        </a:rPr>
                        <a:t>ALL</a:t>
                      </a:r>
                      <a:endParaRPr lang="en-US" sz="21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defTabSz="914400" rtl="0" eaLnBrk="1" latinLnBrk="0" hangingPunct="1">
                        <a:lnSpc>
                          <a:spcPct val="100000"/>
                        </a:lnSpc>
                        <a:spcBef>
                          <a:spcPts val="0"/>
                        </a:spcBef>
                        <a:spcAft>
                          <a:spcPts val="0"/>
                        </a:spcAft>
                      </a:pPr>
                      <a:r>
                        <a:rPr lang="en-US" sz="2100" b="0" u="none" strike="noStrike" kern="1200">
                          <a:solidFill>
                            <a:srgbClr val="000000"/>
                          </a:solidFill>
                          <a:effectLst/>
                          <a:latin typeface="Arial" panose="020B0604020202020204" pitchFamily="34" charset="0"/>
                          <a:ea typeface="+mn-ea"/>
                          <a:cs typeface="Arial" panose="020B0604020202020204" pitchFamily="34" charset="0"/>
                        </a:rPr>
                        <a:t>2</a:t>
                      </a:r>
                    </a:p>
                  </a:txBody>
                  <a:tcPr marL="68580" marR="68580" marT="0" marB="0" anchor="ctr"/>
                </a:tc>
                <a:tc>
                  <a:txBody>
                    <a:bodyPr/>
                    <a:lstStyle/>
                    <a:p>
                      <a:pPr marL="0" marR="0">
                        <a:lnSpc>
                          <a:spcPct val="100000"/>
                        </a:lnSpc>
                        <a:spcBef>
                          <a:spcPts val="0"/>
                        </a:spcBef>
                        <a:spcAft>
                          <a:spcPts val="0"/>
                        </a:spcAft>
                      </a:pPr>
                      <a:r>
                        <a:rPr lang="en-US" sz="2100">
                          <a:effectLst/>
                          <a:latin typeface="Arial" panose="020B0604020202020204" pitchFamily="34" charset="0"/>
                          <a:ea typeface="Calibri" panose="020F0502020204030204" pitchFamily="34" charset="0"/>
                        </a:rPr>
                        <a:t>Employment assistance public webpages are revised and updated to provide additional resources for prospective applicants</a:t>
                      </a:r>
                    </a:p>
                    <a:p>
                      <a:pPr marL="0" marR="0">
                        <a:lnSpc>
                          <a:spcPct val="100000"/>
                        </a:lnSpc>
                        <a:spcBef>
                          <a:spcPts val="0"/>
                        </a:spcBef>
                        <a:spcAft>
                          <a:spcPts val="0"/>
                        </a:spcAft>
                      </a:pPr>
                      <a:endParaRPr lang="en-US" sz="21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r h="0">
                <a:tc>
                  <a:txBody>
                    <a:bodyPr/>
                    <a:lstStyle/>
                    <a:p>
                      <a:pPr marL="0" marR="0">
                        <a:lnSpc>
                          <a:spcPct val="100000"/>
                        </a:lnSpc>
                        <a:spcBef>
                          <a:spcPts val="0"/>
                        </a:spcBef>
                        <a:spcAft>
                          <a:spcPts val="0"/>
                        </a:spcAft>
                      </a:pPr>
                      <a:r>
                        <a:rPr lang="en-US" sz="2100">
                          <a:solidFill>
                            <a:srgbClr val="000000"/>
                          </a:solidFill>
                          <a:effectLst/>
                          <a:latin typeface="Arial" panose="020B0604020202020204" pitchFamily="34" charset="0"/>
                          <a:ea typeface="Calibri" panose="020F0502020204030204" pitchFamily="34" charset="0"/>
                        </a:rPr>
                        <a:t>Require implicit bias and racial equity training for all hiring panelists, supervisors, and State and Regional Board Members.</a:t>
                      </a:r>
                      <a:endParaRPr lang="en-US" sz="21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00000"/>
                        </a:lnSpc>
                        <a:spcBef>
                          <a:spcPts val="0"/>
                        </a:spcBef>
                        <a:spcAft>
                          <a:spcPts val="0"/>
                        </a:spcAft>
                      </a:pPr>
                      <a:r>
                        <a:rPr lang="en-US" sz="2100">
                          <a:solidFill>
                            <a:srgbClr val="000000"/>
                          </a:solidFill>
                          <a:effectLst/>
                          <a:latin typeface="Arial" panose="020B0604020202020204" pitchFamily="34" charset="0"/>
                          <a:ea typeface="Arial" panose="020B0604020202020204" pitchFamily="34" charset="0"/>
                        </a:rPr>
                        <a:t>ORPP</a:t>
                      </a:r>
                      <a:endParaRPr lang="en-US" sz="21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defTabSz="914400" rtl="0" eaLnBrk="1" latinLnBrk="0" hangingPunct="1">
                        <a:lnSpc>
                          <a:spcPct val="100000"/>
                        </a:lnSpc>
                        <a:spcBef>
                          <a:spcPts val="0"/>
                        </a:spcBef>
                        <a:spcAft>
                          <a:spcPts val="0"/>
                        </a:spcAft>
                      </a:pPr>
                      <a:r>
                        <a:rPr lang="en-US" sz="2100" b="0" u="none" strike="noStrike" kern="1200">
                          <a:solidFill>
                            <a:srgbClr val="000000"/>
                          </a:solidFill>
                          <a:effectLst/>
                          <a:latin typeface="Arial" panose="020B0604020202020204" pitchFamily="34" charset="0"/>
                          <a:ea typeface="+mn-ea"/>
                          <a:cs typeface="Arial" panose="020B0604020202020204" pitchFamily="34" charset="0"/>
                        </a:rPr>
                        <a:t>3</a:t>
                      </a:r>
                    </a:p>
                  </a:txBody>
                  <a:tcPr marL="68580" marR="68580" marT="0" marB="0" anchor="ctr"/>
                </a:tc>
                <a:tc>
                  <a:txBody>
                    <a:bodyPr/>
                    <a:lstStyle/>
                    <a:p>
                      <a:pPr marL="0" marR="0">
                        <a:lnSpc>
                          <a:spcPct val="100000"/>
                        </a:lnSpc>
                        <a:spcBef>
                          <a:spcPts val="0"/>
                        </a:spcBef>
                        <a:spcAft>
                          <a:spcPts val="0"/>
                        </a:spcAft>
                      </a:pPr>
                      <a:r>
                        <a:rPr lang="en-US" sz="2100">
                          <a:effectLst/>
                          <a:latin typeface="Arial" panose="020B0604020202020204" pitchFamily="34" charset="0"/>
                          <a:ea typeface="Calibri" panose="020F0502020204030204" pitchFamily="34" charset="0"/>
                        </a:rPr>
                        <a:t>Develop a plan to provide and require implicit bias and racial equity training for staff by January 2024</a:t>
                      </a:r>
                      <a:endParaRPr lang="en-US" sz="21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262385025"/>
                  </a:ext>
                </a:extLst>
              </a:tr>
            </a:tbl>
          </a:graphicData>
        </a:graphic>
      </p:graphicFrame>
    </p:spTree>
    <p:extLst>
      <p:ext uri="{BB962C8B-B14F-4D97-AF65-F5344CB8AC3E}">
        <p14:creationId xmlns:p14="http://schemas.microsoft.com/office/powerpoint/2010/main" val="414339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0DC0-5BA7-4EC2-BCAF-E77147B3DAB4}"/>
              </a:ext>
            </a:extLst>
          </p:cNvPr>
          <p:cNvSpPr>
            <a:spLocks noGrp="1"/>
          </p:cNvSpPr>
          <p:nvPr>
            <p:ph type="title"/>
          </p:nvPr>
        </p:nvSpPr>
        <p:spPr>
          <a:xfrm>
            <a:off x="838200" y="233865"/>
            <a:ext cx="10515600" cy="1325563"/>
          </a:xfrm>
        </p:spPr>
        <p:txBody>
          <a:bodyPr>
            <a:normAutofit/>
          </a:bodyPr>
          <a:lstStyle/>
          <a:p>
            <a:pPr algn="ctr"/>
            <a:r>
              <a:rPr lang="en-US" sz="4800">
                <a:solidFill>
                  <a:schemeClr val="accent5">
                    <a:lumMod val="50000"/>
                  </a:schemeClr>
                </a:solidFill>
                <a:latin typeface="Arial"/>
                <a:cs typeface="Arial"/>
              </a:rPr>
              <a:t>Agenda</a:t>
            </a:r>
            <a:endParaRPr lang="en-US" sz="4800">
              <a:solidFill>
                <a:schemeClr val="accent5">
                  <a:lumMod val="50000"/>
                </a:schemeClr>
              </a:solidFill>
            </a:endParaRPr>
          </a:p>
        </p:txBody>
      </p:sp>
      <p:sp>
        <p:nvSpPr>
          <p:cNvPr id="3" name="Slide Number Placeholder 2">
            <a:extLst>
              <a:ext uri="{FF2B5EF4-FFF2-40B4-BE49-F238E27FC236}">
                <a16:creationId xmlns:a16="http://schemas.microsoft.com/office/drawing/2014/main" id="{596D79A0-6528-4042-A815-14E4BE7E560F}"/>
              </a:ext>
            </a:extLst>
          </p:cNvPr>
          <p:cNvSpPr>
            <a:spLocks noGrp="1"/>
          </p:cNvSpPr>
          <p:nvPr>
            <p:ph type="sldNum" sz="quarter" idx="4"/>
          </p:nvPr>
        </p:nvSpPr>
        <p:spPr/>
        <p:txBody>
          <a:bodyPr/>
          <a:lstStyle/>
          <a:p>
            <a:fld id="{A15CFC30-E45D-4431-B46B-489B270F7815}" type="slidenum">
              <a:rPr lang="en-US" smtClean="0"/>
              <a:pPr/>
              <a:t>4</a:t>
            </a:fld>
            <a:endParaRPr lang="en-US"/>
          </a:p>
        </p:txBody>
      </p:sp>
      <p:sp>
        <p:nvSpPr>
          <p:cNvPr id="4" name="TextBox 3">
            <a:extLst>
              <a:ext uri="{FF2B5EF4-FFF2-40B4-BE49-F238E27FC236}">
                <a16:creationId xmlns:a16="http://schemas.microsoft.com/office/drawing/2014/main" id="{FFEF034A-DB32-4495-8901-FB19EADD0095}"/>
              </a:ext>
            </a:extLst>
          </p:cNvPr>
          <p:cNvSpPr txBox="1"/>
          <p:nvPr/>
        </p:nvSpPr>
        <p:spPr>
          <a:xfrm>
            <a:off x="838520" y="1634252"/>
            <a:ext cx="10654472" cy="4126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150000"/>
              </a:lnSpc>
              <a:spcAft>
                <a:spcPts val="100"/>
              </a:spcAft>
              <a:buAutoNum type="arabicPeriod"/>
            </a:pPr>
            <a:r>
              <a:rPr lang="en-US" sz="3200">
                <a:latin typeface="Arial"/>
                <a:ea typeface="+mn-lt"/>
                <a:cs typeface="Arial"/>
              </a:rPr>
              <a:t>Background </a:t>
            </a:r>
            <a:endParaRPr lang="en-US" sz="3200">
              <a:latin typeface="Arial" panose="020B0604020202020204" pitchFamily="34" charset="0"/>
              <a:cs typeface="Arial" panose="020B0604020202020204" pitchFamily="34" charset="0"/>
            </a:endParaRPr>
          </a:p>
          <a:p>
            <a:pPr marL="514350" indent="-514350">
              <a:lnSpc>
                <a:spcPct val="150000"/>
              </a:lnSpc>
              <a:spcAft>
                <a:spcPts val="100"/>
              </a:spcAft>
              <a:buAutoNum type="arabicPeriod"/>
            </a:pPr>
            <a:r>
              <a:rPr lang="en-US" sz="3200">
                <a:latin typeface="Arial"/>
                <a:cs typeface="Arial"/>
              </a:rPr>
              <a:t>Racial Equity Action Plan Development Process</a:t>
            </a:r>
          </a:p>
          <a:p>
            <a:pPr marL="514350" indent="-514350">
              <a:lnSpc>
                <a:spcPct val="150000"/>
              </a:lnSpc>
              <a:spcAft>
                <a:spcPts val="100"/>
              </a:spcAft>
              <a:buAutoNum type="arabicPeriod"/>
            </a:pPr>
            <a:r>
              <a:rPr lang="en-US" sz="3200">
                <a:latin typeface="Arial"/>
                <a:cs typeface="Arial"/>
              </a:rPr>
              <a:t>Overview of the 2023-2024 Racial Equity Action Plan</a:t>
            </a:r>
            <a:endParaRPr lang="en-US" sz="3200">
              <a:latin typeface="Arial" panose="020B0604020202020204" pitchFamily="34" charset="0"/>
              <a:cs typeface="Arial" panose="020B0604020202020204" pitchFamily="34" charset="0"/>
            </a:endParaRPr>
          </a:p>
          <a:p>
            <a:pPr marL="514350" indent="-514350">
              <a:lnSpc>
                <a:spcPct val="150000"/>
              </a:lnSpc>
              <a:spcAft>
                <a:spcPts val="100"/>
              </a:spcAft>
              <a:buFontTx/>
              <a:buAutoNum type="arabicPeriod"/>
            </a:pPr>
            <a:r>
              <a:rPr lang="en-US" sz="3200">
                <a:latin typeface="Arial"/>
                <a:cs typeface="Arial"/>
              </a:rPr>
              <a:t>Presentation of Actions from Each Division and Office </a:t>
            </a:r>
          </a:p>
          <a:p>
            <a:pPr marL="514350" indent="-514350">
              <a:lnSpc>
                <a:spcPct val="150000"/>
              </a:lnSpc>
              <a:spcAft>
                <a:spcPts val="100"/>
              </a:spcAft>
              <a:buFontTx/>
              <a:buAutoNum type="arabicPeriod"/>
            </a:pPr>
            <a:r>
              <a:rPr lang="en-US" sz="3200">
                <a:latin typeface="Arial"/>
                <a:cs typeface="Arial"/>
              </a:rPr>
              <a:t>Discussion and Questions from the Board</a:t>
            </a:r>
            <a:endParaRPr lang="en-US" sz="32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081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DAS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40</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815608"/>
          </a:xfrm>
          <a:prstGeom prst="rect">
            <a:avLst/>
          </a:prstGeom>
          <a:noFill/>
        </p:spPr>
        <p:txBody>
          <a:bodyPr wrap="square" rtlCol="0">
            <a:spAutoFit/>
          </a:bodyPr>
          <a:lstStyle/>
          <a:p>
            <a:pPr>
              <a:spcAft>
                <a:spcPts val="600"/>
              </a:spcAft>
            </a:pPr>
            <a:r>
              <a:rPr lang="en-US" sz="2200" b="1">
                <a:latin typeface="Arial" panose="020B0604020202020204" pitchFamily="34" charset="0"/>
                <a:cs typeface="Arial" panose="020B0604020202020204" pitchFamily="34" charset="0"/>
              </a:rPr>
              <a:t>Strategic Direction #2: Creating, Maintaining Spaces for Inclusion &amp; Belonging  </a:t>
            </a:r>
          </a:p>
          <a:p>
            <a:pPr>
              <a:spcAft>
                <a:spcPts val="600"/>
              </a:spcAft>
            </a:pPr>
            <a:r>
              <a:rPr lang="en-US" sz="2000" i="1">
                <a:latin typeface="Arial" panose="020B0604020202020204" pitchFamily="34" charset="0"/>
                <a:cs typeface="Arial" panose="020B0604020202020204" pitchFamily="34" charset="0"/>
              </a:rPr>
              <a:t>Goal 2a: Water Boards staff and leadership reflect the diversity of California.</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454590186"/>
              </p:ext>
            </p:extLst>
          </p:nvPr>
        </p:nvGraphicFramePr>
        <p:xfrm>
          <a:off x="360946" y="2587825"/>
          <a:ext cx="11470106" cy="2174240"/>
        </p:xfrm>
        <a:graphic>
          <a:graphicData uri="http://schemas.openxmlformats.org/drawingml/2006/table">
            <a:tbl>
              <a:tblPr firstRow="1" bandRow="1">
                <a:tableStyleId>{21E4AEA4-8DFA-4A89-87EB-49C32662AFE0}</a:tableStyleId>
              </a:tblPr>
              <a:tblGrid>
                <a:gridCol w="5366086">
                  <a:extLst>
                    <a:ext uri="{9D8B030D-6E8A-4147-A177-3AD203B41FA5}">
                      <a16:colId xmlns:a16="http://schemas.microsoft.com/office/drawing/2014/main" val="3925299443"/>
                    </a:ext>
                  </a:extLst>
                </a:gridCol>
                <a:gridCol w="1156391">
                  <a:extLst>
                    <a:ext uri="{9D8B030D-6E8A-4147-A177-3AD203B41FA5}">
                      <a16:colId xmlns:a16="http://schemas.microsoft.com/office/drawing/2014/main" val="1466655220"/>
                    </a:ext>
                  </a:extLst>
                </a:gridCol>
                <a:gridCol w="927406">
                  <a:extLst>
                    <a:ext uri="{9D8B030D-6E8A-4147-A177-3AD203B41FA5}">
                      <a16:colId xmlns:a16="http://schemas.microsoft.com/office/drawing/2014/main" val="2201115090"/>
                    </a:ext>
                  </a:extLst>
                </a:gridCol>
                <a:gridCol w="4020223">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00000"/>
                        </a:lnSpc>
                        <a:spcBef>
                          <a:spcPts val="0"/>
                        </a:spcBef>
                        <a:spcAft>
                          <a:spcPts val="0"/>
                        </a:spcAft>
                      </a:pPr>
                      <a:r>
                        <a:rPr lang="en-US" sz="2200" kern="1200">
                          <a:solidFill>
                            <a:schemeClr val="dk1"/>
                          </a:solidFill>
                          <a:effectLst/>
                          <a:latin typeface="Arial" panose="020B0604020202020204" pitchFamily="34" charset="0"/>
                          <a:ea typeface="+mn-ea"/>
                          <a:cs typeface="Arial" panose="020B0604020202020204" pitchFamily="34" charset="0"/>
                        </a:rPr>
                        <a:t>Develop a paid youth employment program for high school students to work in Water Board offices to help develop the high school to Water Board employment pipeline. </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defTabSz="914400" rtl="0" eaLnBrk="1" latinLnBrk="0" hangingPunct="1">
                        <a:lnSpc>
                          <a:spcPct val="100000"/>
                        </a:lnSpc>
                        <a:spcBef>
                          <a:spcPts val="0"/>
                        </a:spcBef>
                        <a:spcAft>
                          <a:spcPts val="0"/>
                        </a:spcAft>
                      </a:pPr>
                      <a:r>
                        <a:rPr lang="en-US" sz="2200" b="0" u="none" strike="noStrike" kern="1200">
                          <a:solidFill>
                            <a:srgbClr val="000000"/>
                          </a:solidFill>
                          <a:effectLst/>
                          <a:latin typeface="Arial" panose="020B0604020202020204" pitchFamily="34" charset="0"/>
                          <a:ea typeface="+mn-ea"/>
                          <a:cs typeface="Arial" panose="020B0604020202020204" pitchFamily="34" charset="0"/>
                        </a:rPr>
                        <a:t> -</a:t>
                      </a:r>
                    </a:p>
                  </a:txBody>
                  <a:tcPr marL="63500" marR="63500" marT="63500" marB="63500" anchor="ctr"/>
                </a:tc>
                <a:tc>
                  <a:txBody>
                    <a:bodyPr/>
                    <a:lstStyle/>
                    <a:p>
                      <a:pPr marL="0" marR="0" algn="ctr" defTabSz="914400" rtl="0" eaLnBrk="1" latinLnBrk="0" hangingPunct="1">
                        <a:lnSpc>
                          <a:spcPct val="100000"/>
                        </a:lnSpc>
                        <a:spcBef>
                          <a:spcPts val="0"/>
                        </a:spcBef>
                        <a:spcAft>
                          <a:spcPts val="0"/>
                        </a:spcAft>
                      </a:pPr>
                      <a:r>
                        <a:rPr lang="en-US" sz="2200" b="0" u="none" strike="noStrike" kern="1200">
                          <a:solidFill>
                            <a:srgbClr val="000000"/>
                          </a:solidFill>
                          <a:effectLst/>
                          <a:latin typeface="Arial" panose="020B0604020202020204" pitchFamily="34" charset="0"/>
                          <a:ea typeface="+mn-ea"/>
                          <a:cs typeface="Arial" panose="020B0604020202020204" pitchFamily="34" charset="0"/>
                        </a:rPr>
                        <a:t>1</a:t>
                      </a:r>
                    </a:p>
                  </a:txBody>
                  <a:tcPr marL="68580" marR="68580" marT="0" marB="0" anchor="ctr"/>
                </a:tc>
                <a:tc>
                  <a:txBody>
                    <a:bodyPr/>
                    <a:lstStyle/>
                    <a:p>
                      <a:pPr marL="0" marR="0">
                        <a:lnSpc>
                          <a:spcPct val="10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Develop the Water Board’s high school student employment program and have that ready for implementation in the Summer of 2024.</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4226432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rmAutofit/>
          </a:bodyPr>
          <a:lstStyle/>
          <a:p>
            <a:r>
              <a:rPr lang="en-US">
                <a:latin typeface="Arial"/>
                <a:cs typeface="Arial"/>
              </a:rPr>
              <a:t>Division of Drinking Water</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
        <p:nvSpPr>
          <p:cNvPr id="5" name="TextBox 4">
            <a:extLst>
              <a:ext uri="{FF2B5EF4-FFF2-40B4-BE49-F238E27FC236}">
                <a16:creationId xmlns:a16="http://schemas.microsoft.com/office/drawing/2014/main" id="{6D82E773-9EF4-3D3F-FCFA-2805ACA26072}"/>
              </a:ext>
            </a:extLst>
          </p:cNvPr>
          <p:cNvSpPr txBox="1"/>
          <p:nvPr/>
        </p:nvSpPr>
        <p:spPr>
          <a:xfrm>
            <a:off x="4728380" y="3094009"/>
            <a:ext cx="72633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chemeClr val="bg1"/>
                </a:solidFill>
                <a:latin typeface="Arial"/>
                <a:cs typeface="Arial"/>
              </a:rPr>
              <a:t>Darrin Polhemus, Deputy Director</a:t>
            </a:r>
          </a:p>
          <a:p>
            <a:pPr algn="r"/>
            <a:endParaRPr lang="en-US">
              <a:highlight>
                <a:srgbClr val="FFFF00"/>
              </a:highlight>
              <a:latin typeface="Arial"/>
              <a:cs typeface="Arial"/>
            </a:endParaRPr>
          </a:p>
        </p:txBody>
      </p:sp>
    </p:spTree>
    <p:extLst>
      <p:ext uri="{BB962C8B-B14F-4D97-AF65-F5344CB8AC3E}">
        <p14:creationId xmlns:p14="http://schemas.microsoft.com/office/powerpoint/2010/main" val="2983331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DDW</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42</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709863" y="1280328"/>
            <a:ext cx="10992854"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#1: Integrating Racial Equity, Measuring Impact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1a: Water Boards data are accessible, equitable, and culturally relevant</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314104352"/>
              </p:ext>
            </p:extLst>
          </p:nvPr>
        </p:nvGraphicFramePr>
        <p:xfrm>
          <a:off x="360947" y="2426740"/>
          <a:ext cx="11470106" cy="3260725"/>
        </p:xfrm>
        <a:graphic>
          <a:graphicData uri="http://schemas.openxmlformats.org/drawingml/2006/table">
            <a:tbl>
              <a:tblPr firstRow="1" bandRow="1">
                <a:tableStyleId>{21E4AEA4-8DFA-4A89-87EB-49C32662AFE0}</a:tableStyleId>
              </a:tblPr>
              <a:tblGrid>
                <a:gridCol w="4981074">
                  <a:extLst>
                    <a:ext uri="{9D8B030D-6E8A-4147-A177-3AD203B41FA5}">
                      <a16:colId xmlns:a16="http://schemas.microsoft.com/office/drawing/2014/main" val="3925299443"/>
                    </a:ext>
                  </a:extLst>
                </a:gridCol>
                <a:gridCol w="1171074">
                  <a:extLst>
                    <a:ext uri="{9D8B030D-6E8A-4147-A177-3AD203B41FA5}">
                      <a16:colId xmlns:a16="http://schemas.microsoft.com/office/drawing/2014/main" val="1466655220"/>
                    </a:ext>
                  </a:extLst>
                </a:gridCol>
                <a:gridCol w="834189">
                  <a:extLst>
                    <a:ext uri="{9D8B030D-6E8A-4147-A177-3AD203B41FA5}">
                      <a16:colId xmlns:a16="http://schemas.microsoft.com/office/drawing/2014/main" val="2201115090"/>
                    </a:ext>
                  </a:extLst>
                </a:gridCol>
                <a:gridCol w="4483769">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370840">
                <a:tc>
                  <a:txBody>
                    <a:bodyPr/>
                    <a:lstStyle/>
                    <a:p>
                      <a:pPr marL="182880" algn="l" fontAlgn="ctr"/>
                      <a:r>
                        <a:rPr lang="en-US" sz="2100" kern="1200">
                          <a:solidFill>
                            <a:schemeClr val="dk1"/>
                          </a:solidFill>
                          <a:effectLst/>
                          <a:latin typeface="Arial" panose="020B0604020202020204" pitchFamily="34" charset="0"/>
                          <a:ea typeface="+mn-ea"/>
                          <a:cs typeface="Arial" panose="020B0604020202020204" pitchFamily="34" charset="0"/>
                        </a:rPr>
                        <a:t>Incorporate racial equity analysis into the annual Drinking Water Needs Assessment, including a measurement of the number of BIPOC communities impacted by primary and secondary contaminants in drinking water and water unaffordability. Work with U.S. EPA to implement a similar analysis to federally regulated tribal water systems. </a:t>
                      </a:r>
                      <a:endParaRPr lang="en-US" sz="2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2100">
                          <a:effectLst/>
                          <a:latin typeface="Arial" panose="020B0604020202020204" pitchFamily="34" charset="0"/>
                          <a:ea typeface="Calibri" panose="020F0502020204030204" pitchFamily="34" charset="0"/>
                          <a:cs typeface="Arial" panose="020B0604020202020204" pitchFamily="34" charset="0"/>
                        </a:rPr>
                        <a:t>DFA</a:t>
                      </a:r>
                    </a:p>
                    <a:p>
                      <a:pPr marL="0" marR="0" algn="ctr">
                        <a:lnSpc>
                          <a:spcPct val="115000"/>
                        </a:lnSpc>
                        <a:spcBef>
                          <a:spcPts val="0"/>
                        </a:spcBef>
                        <a:spcAft>
                          <a:spcPts val="0"/>
                        </a:spcAft>
                      </a:pPr>
                      <a:r>
                        <a:rPr lang="en-US" sz="2100">
                          <a:effectLst/>
                          <a:latin typeface="Arial" panose="020B0604020202020204" pitchFamily="34" charset="0"/>
                          <a:ea typeface="Calibri" panose="020F0502020204030204" pitchFamily="34" charset="0"/>
                          <a:cs typeface="Arial" panose="020B0604020202020204" pitchFamily="34" charset="0"/>
                        </a:rPr>
                        <a:t>OPP</a:t>
                      </a:r>
                      <a:endParaRPr lang="en-US" sz="21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2100">
                          <a:effectLst/>
                          <a:latin typeface="Arial" panose="020B0604020202020204" pitchFamily="34" charset="0"/>
                          <a:ea typeface="Calibri" panose="020F0502020204030204" pitchFamily="34" charset="0"/>
                          <a:cs typeface="Arial" panose="020B0604020202020204" pitchFamily="34" charset="0"/>
                        </a:rPr>
                        <a:t>3</a:t>
                      </a:r>
                      <a:endParaRPr lang="en-US" sz="2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100">
                          <a:effectLst/>
                          <a:latin typeface="Arial" panose="020B0604020202020204" pitchFamily="34" charset="0"/>
                          <a:ea typeface="Calibri" panose="020F0502020204030204" pitchFamily="34" charset="0"/>
                          <a:cs typeface="Arial" panose="020B0604020202020204" pitchFamily="34" charset="0"/>
                        </a:rPr>
                        <a:t>Each future Needs Assessment will include the evaluation.</a:t>
                      </a:r>
                      <a:endParaRPr lang="en-US" sz="21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2100">
                          <a:effectLst/>
                          <a:latin typeface="Arial" panose="020B0604020202020204" pitchFamily="34" charset="0"/>
                          <a:ea typeface="Calibri" panose="020F0502020204030204" pitchFamily="34" charset="0"/>
                          <a:cs typeface="Arial" panose="020B0604020202020204" pitchFamily="34" charset="0"/>
                        </a:rPr>
                        <a:t> </a:t>
                      </a:r>
                      <a:endParaRPr lang="en-US" sz="21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2100">
                          <a:effectLst/>
                          <a:latin typeface="Arial" panose="020B0604020202020204" pitchFamily="34" charset="0"/>
                          <a:ea typeface="Calibri" panose="020F0502020204030204" pitchFamily="34" charset="0"/>
                          <a:cs typeface="Arial" panose="020B0604020202020204" pitchFamily="34" charset="0"/>
                        </a:rPr>
                        <a:t>Types of data incorporated into the Needs Assessment.</a:t>
                      </a:r>
                      <a:endParaRPr lang="en-US" sz="2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3091297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DDW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43</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#1: Integrating Racial Equity, Measuring Impact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1b: Programs and policies are evaluated and realigned to address racial injustices.</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43746610"/>
              </p:ext>
            </p:extLst>
          </p:nvPr>
        </p:nvGraphicFramePr>
        <p:xfrm>
          <a:off x="360946" y="2587825"/>
          <a:ext cx="11470106" cy="1838960"/>
        </p:xfrm>
        <a:graphic>
          <a:graphicData uri="http://schemas.openxmlformats.org/drawingml/2006/table">
            <a:tbl>
              <a:tblPr firstRow="1" bandRow="1">
                <a:tableStyleId>{21E4AEA4-8DFA-4A89-87EB-49C32662AFE0}</a:tableStyleId>
              </a:tblPr>
              <a:tblGrid>
                <a:gridCol w="5366086">
                  <a:extLst>
                    <a:ext uri="{9D8B030D-6E8A-4147-A177-3AD203B41FA5}">
                      <a16:colId xmlns:a16="http://schemas.microsoft.com/office/drawing/2014/main" val="3925299443"/>
                    </a:ext>
                  </a:extLst>
                </a:gridCol>
                <a:gridCol w="1156391">
                  <a:extLst>
                    <a:ext uri="{9D8B030D-6E8A-4147-A177-3AD203B41FA5}">
                      <a16:colId xmlns:a16="http://schemas.microsoft.com/office/drawing/2014/main" val="1466655220"/>
                    </a:ext>
                  </a:extLst>
                </a:gridCol>
                <a:gridCol w="927406">
                  <a:extLst>
                    <a:ext uri="{9D8B030D-6E8A-4147-A177-3AD203B41FA5}">
                      <a16:colId xmlns:a16="http://schemas.microsoft.com/office/drawing/2014/main" val="2201115090"/>
                    </a:ext>
                  </a:extLst>
                </a:gridCol>
                <a:gridCol w="4020223">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00000"/>
                        </a:lnSpc>
                        <a:spcBef>
                          <a:spcPts val="0"/>
                        </a:spcBef>
                        <a:spcAft>
                          <a:spcPts val="0"/>
                        </a:spcAft>
                      </a:pPr>
                      <a:r>
                        <a:rPr lang="en-US" sz="2200" kern="1200">
                          <a:solidFill>
                            <a:schemeClr val="dk1"/>
                          </a:solidFill>
                          <a:effectLst/>
                          <a:latin typeface="Arial" panose="020B0604020202020204" pitchFamily="34" charset="0"/>
                          <a:ea typeface="+mn-ea"/>
                          <a:cs typeface="Arial" panose="020B0604020202020204" pitchFamily="34" charset="0"/>
                        </a:rPr>
                        <a:t>Incorporate racial equity analysis when developing maximum contaminant levels using available data and as data and methods allow.</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defTabSz="914400" rtl="0" eaLnBrk="1" latinLnBrk="0" hangingPunct="1">
                        <a:lnSpc>
                          <a:spcPct val="100000"/>
                        </a:lnSpc>
                        <a:spcBef>
                          <a:spcPts val="0"/>
                        </a:spcBef>
                        <a:spcAft>
                          <a:spcPts val="0"/>
                        </a:spcAft>
                      </a:pPr>
                      <a:r>
                        <a:rPr lang="en-US" sz="2200" b="0" u="none" strike="noStrike" kern="1200">
                          <a:solidFill>
                            <a:srgbClr val="000000"/>
                          </a:solidFill>
                          <a:effectLst/>
                          <a:latin typeface="Arial" panose="020B0604020202020204" pitchFamily="34" charset="0"/>
                          <a:ea typeface="+mn-ea"/>
                          <a:cs typeface="Arial" panose="020B0604020202020204" pitchFamily="34" charset="0"/>
                        </a:rPr>
                        <a:t> -</a:t>
                      </a:r>
                    </a:p>
                  </a:txBody>
                  <a:tcPr marL="63500" marR="63500" marT="63500" marB="63500" anchor="ctr"/>
                </a:tc>
                <a:tc>
                  <a:txBody>
                    <a:bodyPr/>
                    <a:lstStyle/>
                    <a:p>
                      <a:pPr marL="0" marR="0" algn="ctr" defTabSz="914400" rtl="0" eaLnBrk="1" latinLnBrk="0" hangingPunct="1">
                        <a:lnSpc>
                          <a:spcPct val="100000"/>
                        </a:lnSpc>
                        <a:spcBef>
                          <a:spcPts val="0"/>
                        </a:spcBef>
                        <a:spcAft>
                          <a:spcPts val="0"/>
                        </a:spcAft>
                      </a:pPr>
                      <a:r>
                        <a:rPr lang="en-US" sz="2200" b="0" u="none" strike="noStrike" kern="1200">
                          <a:solidFill>
                            <a:srgbClr val="000000"/>
                          </a:solidFill>
                          <a:effectLst/>
                          <a:latin typeface="Arial" panose="020B0604020202020204" pitchFamily="34" charset="0"/>
                          <a:ea typeface="+mn-ea"/>
                          <a:cs typeface="Arial" panose="020B0604020202020204" pitchFamily="34" charset="0"/>
                        </a:rPr>
                        <a:t>2</a:t>
                      </a:r>
                    </a:p>
                  </a:txBody>
                  <a:tcPr marL="68580" marR="68580" marT="0" marB="0" anchor="ctr"/>
                </a:tc>
                <a:tc>
                  <a:txBody>
                    <a:bodyPr/>
                    <a:lstStyle/>
                    <a:p>
                      <a:pPr marL="0" marR="0">
                        <a:lnSpc>
                          <a:spcPct val="10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Each future maximum contaminant level will include a racial equity analysis when data and methods allow.</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4256009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rmAutofit/>
          </a:bodyPr>
          <a:lstStyle/>
          <a:p>
            <a:r>
              <a:rPr lang="en-US">
                <a:latin typeface="Arial"/>
                <a:cs typeface="Arial"/>
              </a:rPr>
              <a:t>Division of Financial Assistance</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
        <p:nvSpPr>
          <p:cNvPr id="6" name="TextBox 5">
            <a:extLst>
              <a:ext uri="{FF2B5EF4-FFF2-40B4-BE49-F238E27FC236}">
                <a16:creationId xmlns:a16="http://schemas.microsoft.com/office/drawing/2014/main" id="{77FB528B-7340-E984-D2BC-5938A0EA8B6B}"/>
              </a:ext>
            </a:extLst>
          </p:cNvPr>
          <p:cNvSpPr txBox="1"/>
          <p:nvPr/>
        </p:nvSpPr>
        <p:spPr>
          <a:xfrm>
            <a:off x="4728380" y="3094009"/>
            <a:ext cx="726335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bg1"/>
                </a:solidFill>
                <a:latin typeface="Arial"/>
                <a:cs typeface="Arial"/>
              </a:rPr>
              <a:t>Joe Karkoski, Deputy Director</a:t>
            </a:r>
            <a:endParaRPr lang="en-US">
              <a:solidFill>
                <a:schemeClr val="bg1"/>
              </a:solidFill>
              <a:highlight>
                <a:srgbClr val="FFFF00"/>
              </a:highlight>
              <a:latin typeface="Calibri" panose="020F0502020204030204"/>
              <a:cs typeface="Calibri"/>
            </a:endParaRPr>
          </a:p>
          <a:p>
            <a:pPr algn="r"/>
            <a:endParaRPr lang="en-US">
              <a:solidFill>
                <a:schemeClr val="bg1"/>
              </a:solidFill>
              <a:highlight>
                <a:srgbClr val="FFFF00"/>
              </a:highlight>
              <a:latin typeface="Arial"/>
              <a:cs typeface="Arial"/>
            </a:endParaRPr>
          </a:p>
        </p:txBody>
      </p:sp>
    </p:spTree>
    <p:extLst>
      <p:ext uri="{BB962C8B-B14F-4D97-AF65-F5344CB8AC3E}">
        <p14:creationId xmlns:p14="http://schemas.microsoft.com/office/powerpoint/2010/main" val="739728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DFA</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45</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709863" y="1280328"/>
            <a:ext cx="10992854"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#1: Integrating Racial Equity, Measuring Impact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1a: Water Boards data are accessible, equitable, and culturally relevant</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185450307"/>
              </p:ext>
            </p:extLst>
          </p:nvPr>
        </p:nvGraphicFramePr>
        <p:xfrm>
          <a:off x="360947" y="2172503"/>
          <a:ext cx="11470106" cy="4068445"/>
        </p:xfrm>
        <a:graphic>
          <a:graphicData uri="http://schemas.openxmlformats.org/drawingml/2006/table">
            <a:tbl>
              <a:tblPr firstRow="1" bandRow="1">
                <a:tableStyleId>{21E4AEA4-8DFA-4A89-87EB-49C32662AFE0}</a:tableStyleId>
              </a:tblPr>
              <a:tblGrid>
                <a:gridCol w="4981074">
                  <a:extLst>
                    <a:ext uri="{9D8B030D-6E8A-4147-A177-3AD203B41FA5}">
                      <a16:colId xmlns:a16="http://schemas.microsoft.com/office/drawing/2014/main" val="3925299443"/>
                    </a:ext>
                  </a:extLst>
                </a:gridCol>
                <a:gridCol w="1171074">
                  <a:extLst>
                    <a:ext uri="{9D8B030D-6E8A-4147-A177-3AD203B41FA5}">
                      <a16:colId xmlns:a16="http://schemas.microsoft.com/office/drawing/2014/main" val="1466655220"/>
                    </a:ext>
                  </a:extLst>
                </a:gridCol>
                <a:gridCol w="834189">
                  <a:extLst>
                    <a:ext uri="{9D8B030D-6E8A-4147-A177-3AD203B41FA5}">
                      <a16:colId xmlns:a16="http://schemas.microsoft.com/office/drawing/2014/main" val="2201115090"/>
                    </a:ext>
                  </a:extLst>
                </a:gridCol>
                <a:gridCol w="4483769">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370840">
                <a:tc>
                  <a:txBody>
                    <a:bodyPr/>
                    <a:lstStyle/>
                    <a:p>
                      <a:pPr marL="182880" algn="l" fontAlgn="ctr">
                        <a:lnSpc>
                          <a:spcPct val="100000"/>
                        </a:lnSpc>
                      </a:pPr>
                      <a:r>
                        <a:rPr lang="en-US" sz="2200" kern="1200">
                          <a:solidFill>
                            <a:schemeClr val="dk1"/>
                          </a:solidFill>
                          <a:effectLst/>
                          <a:latin typeface="Arial" panose="020B0604020202020204" pitchFamily="34" charset="0"/>
                          <a:ea typeface="+mn-ea"/>
                          <a:cs typeface="Arial" panose="020B0604020202020204" pitchFamily="34" charset="0"/>
                        </a:rPr>
                        <a:t>Assess race/ethnicity data and other relevant demographic data, associated with the communities that benefit from funding administered by DFA. Existing annual funding reports and plans will be the primary mechanism to report these data on a project specific basis, where appropriate. In addition, summaries for the funding program will be provided.</a:t>
                      </a:r>
                      <a:endParaRPr lang="en-US" sz="2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algn="ctr">
                        <a:lnSpc>
                          <a:spcPct val="10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0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3</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2200" kern="1200">
                          <a:solidFill>
                            <a:schemeClr val="dk1"/>
                          </a:solidFill>
                          <a:effectLst/>
                          <a:latin typeface="Arial" panose="020B0604020202020204" pitchFamily="34" charset="0"/>
                          <a:ea typeface="+mn-ea"/>
                          <a:cs typeface="Arial" panose="020B0604020202020204" pitchFamily="34" charset="0"/>
                        </a:rPr>
                        <a:t>% Funding program reports/plans that include racial, ethnic, and other demographic information</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2438797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rmAutofit/>
          </a:bodyPr>
          <a:lstStyle/>
          <a:p>
            <a:r>
              <a:rPr lang="en-US">
                <a:latin typeface="Arial"/>
                <a:cs typeface="Arial"/>
              </a:rPr>
              <a:t>Division of Water Quality</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
        <p:nvSpPr>
          <p:cNvPr id="6" name="TextBox 5">
            <a:extLst>
              <a:ext uri="{FF2B5EF4-FFF2-40B4-BE49-F238E27FC236}">
                <a16:creationId xmlns:a16="http://schemas.microsoft.com/office/drawing/2014/main" id="{0D7F63D6-CCF1-0CC0-D04A-2D7E4110BC4D}"/>
              </a:ext>
            </a:extLst>
          </p:cNvPr>
          <p:cNvSpPr txBox="1"/>
          <p:nvPr/>
        </p:nvSpPr>
        <p:spPr>
          <a:xfrm>
            <a:off x="4728380" y="3094009"/>
            <a:ext cx="726335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bg1"/>
                </a:solidFill>
                <a:latin typeface="Arial"/>
                <a:cs typeface="Arial"/>
              </a:rPr>
              <a:t>Karen Mogus, Deputy Director</a:t>
            </a:r>
            <a:endParaRPr lang="en-US">
              <a:solidFill>
                <a:schemeClr val="bg1"/>
              </a:solidFill>
              <a:highlight>
                <a:srgbClr val="FFFF00"/>
              </a:highlight>
              <a:latin typeface="Calibri" panose="020F0502020204030204"/>
              <a:cs typeface="Calibri"/>
            </a:endParaRPr>
          </a:p>
          <a:p>
            <a:pPr algn="r"/>
            <a:endParaRPr lang="en-US">
              <a:solidFill>
                <a:schemeClr val="bg1"/>
              </a:solidFill>
              <a:highlight>
                <a:srgbClr val="FFFF00"/>
              </a:highlight>
              <a:latin typeface="Arial"/>
              <a:cs typeface="Arial"/>
            </a:endParaRPr>
          </a:p>
        </p:txBody>
      </p:sp>
    </p:spTree>
    <p:extLst>
      <p:ext uri="{BB962C8B-B14F-4D97-AF65-F5344CB8AC3E}">
        <p14:creationId xmlns:p14="http://schemas.microsoft.com/office/powerpoint/2010/main" val="1362186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latin typeface="Arial"/>
                <a:cs typeface="Arial"/>
              </a:rPr>
              <a:t>Lead Role: DWQ </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47</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#1: Integrating Racial Equity, Measuring Impact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1a: Water Boards data are accessible, equitable, and culturally relevant</a:t>
            </a: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354770401"/>
              </p:ext>
            </p:extLst>
          </p:nvPr>
        </p:nvGraphicFramePr>
        <p:xfrm>
          <a:off x="360946" y="2172503"/>
          <a:ext cx="11470106" cy="3388360"/>
        </p:xfrm>
        <a:graphic>
          <a:graphicData uri="http://schemas.openxmlformats.org/drawingml/2006/table">
            <a:tbl>
              <a:tblPr firstRow="1" bandRow="1">
                <a:tableStyleId>{21E4AEA4-8DFA-4A89-87EB-49C32662AFE0}</a:tableStyleId>
              </a:tblPr>
              <a:tblGrid>
                <a:gridCol w="5157538">
                  <a:extLst>
                    <a:ext uri="{9D8B030D-6E8A-4147-A177-3AD203B41FA5}">
                      <a16:colId xmlns:a16="http://schemas.microsoft.com/office/drawing/2014/main" val="3925299443"/>
                    </a:ext>
                  </a:extLst>
                </a:gridCol>
                <a:gridCol w="1299411">
                  <a:extLst>
                    <a:ext uri="{9D8B030D-6E8A-4147-A177-3AD203B41FA5}">
                      <a16:colId xmlns:a16="http://schemas.microsoft.com/office/drawing/2014/main" val="1466655220"/>
                    </a:ext>
                  </a:extLst>
                </a:gridCol>
                <a:gridCol w="992934">
                  <a:extLst>
                    <a:ext uri="{9D8B030D-6E8A-4147-A177-3AD203B41FA5}">
                      <a16:colId xmlns:a16="http://schemas.microsoft.com/office/drawing/2014/main" val="2201115090"/>
                    </a:ext>
                  </a:extLst>
                </a:gridCol>
                <a:gridCol w="4020223">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00000"/>
                        </a:lnSpc>
                        <a:spcBef>
                          <a:spcPts val="0"/>
                        </a:spcBef>
                        <a:spcAft>
                          <a:spcPts val="0"/>
                        </a:spcAft>
                      </a:pPr>
                      <a:r>
                        <a:rPr lang="en-US" sz="2200" kern="1200">
                          <a:solidFill>
                            <a:schemeClr val="dk1"/>
                          </a:solidFill>
                          <a:effectLst/>
                          <a:latin typeface="Arial" panose="020B0604020202020204" pitchFamily="34" charset="0"/>
                          <a:ea typeface="+mn-ea"/>
                          <a:cs typeface="Arial" panose="020B0604020202020204" pitchFamily="34" charset="0"/>
                        </a:rPr>
                        <a:t>Identify and assess available data to identify racial equity data gaps related to water quality</a:t>
                      </a:r>
                    </a:p>
                  </a:txBody>
                  <a:tcPr marL="63500" marR="63500" marT="63500" marB="63500" anchor="ctr"/>
                </a:tc>
                <a:tc>
                  <a:txBody>
                    <a:bodyPr/>
                    <a:lstStyle/>
                    <a:p>
                      <a:pPr marL="0" marR="0" algn="ctr">
                        <a:lnSpc>
                          <a:spcPct val="10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 -</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0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1</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 DWQ units/programs that have completed data needs assessments  </a:t>
                      </a:r>
                      <a:endParaRPr lang="en-US" sz="2200">
                        <a:effectLst/>
                        <a:latin typeface="Arial" panose="020B0604020202020204" pitchFamily="34" charset="0"/>
                        <a:ea typeface="Arial" panose="020B0604020202020204" pitchFamily="34" charset="0"/>
                        <a:cs typeface="Arial" panose="020B0604020202020204" pitchFamily="34" charset="0"/>
                      </a:endParaRPr>
                    </a:p>
                    <a:p>
                      <a:pPr marL="0" marR="0">
                        <a:lnSpc>
                          <a:spcPct val="100000"/>
                        </a:lnSpc>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 </a:t>
                      </a:r>
                      <a:endParaRPr lang="en-US" sz="2200">
                        <a:effectLst/>
                        <a:latin typeface="Arial" panose="020B0604020202020204" pitchFamily="34" charset="0"/>
                        <a:ea typeface="Arial" panose="020B0604020202020204" pitchFamily="34" charset="0"/>
                        <a:cs typeface="Arial" panose="020B0604020202020204" pitchFamily="34" charset="0"/>
                      </a:endParaRPr>
                    </a:p>
                    <a:p>
                      <a:pPr marL="0" marR="0">
                        <a:lnSpc>
                          <a:spcPct val="100000"/>
                        </a:lnSpc>
                        <a:spcBef>
                          <a:spcPts val="0"/>
                        </a:spcBef>
                        <a:spcAft>
                          <a:spcPts val="0"/>
                        </a:spcAft>
                      </a:pPr>
                      <a:r>
                        <a:rPr lang="en-US" sz="2200">
                          <a:effectLst/>
                          <a:latin typeface="Arial" panose="020B0604020202020204" pitchFamily="34" charset="0"/>
                          <a:ea typeface="Times New Roman" panose="02020603050405020304" pitchFamily="18" charset="0"/>
                          <a:cs typeface="Arial" panose="020B0604020202020204" pitchFamily="34" charset="0"/>
                        </a:rPr>
                        <a:t>Types and # of datasets assessed</a:t>
                      </a:r>
                      <a:endParaRPr lang="en-US" sz="2200">
                        <a:effectLst/>
                        <a:latin typeface="Arial" panose="020B0604020202020204" pitchFamily="34" charset="0"/>
                        <a:ea typeface="Arial" panose="020B0604020202020204" pitchFamily="34" charset="0"/>
                        <a:cs typeface="Arial" panose="020B0604020202020204" pitchFamily="34" charset="0"/>
                      </a:endParaRPr>
                    </a:p>
                    <a:p>
                      <a:pPr marL="0" marR="0">
                        <a:lnSpc>
                          <a:spcPct val="100000"/>
                        </a:lnSpc>
                        <a:spcBef>
                          <a:spcPts val="0"/>
                        </a:spcBef>
                        <a:spcAft>
                          <a:spcPts val="0"/>
                        </a:spcAft>
                      </a:pPr>
                      <a:r>
                        <a:rPr lang="en-US" sz="2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200">
                        <a:effectLst/>
                        <a:latin typeface="Arial" panose="020B0604020202020204" pitchFamily="34" charset="0"/>
                        <a:ea typeface="Arial" panose="020B0604020202020204" pitchFamily="34" charset="0"/>
                        <a:cs typeface="Arial" panose="020B0604020202020204" pitchFamily="34" charset="0"/>
                      </a:endParaRPr>
                    </a:p>
                    <a:p>
                      <a:pPr marL="0" marR="0">
                        <a:lnSpc>
                          <a:spcPct val="100000"/>
                        </a:lnSpc>
                        <a:spcBef>
                          <a:spcPts val="0"/>
                        </a:spcBef>
                        <a:spcAft>
                          <a:spcPts val="0"/>
                        </a:spcAft>
                      </a:pPr>
                      <a:r>
                        <a:rPr lang="en-US" sz="2200">
                          <a:effectLst/>
                          <a:latin typeface="Arial" panose="020B0604020202020204" pitchFamily="34" charset="0"/>
                          <a:ea typeface="Arial" panose="020B0604020202020204" pitchFamily="34" charset="0"/>
                          <a:cs typeface="Arial" panose="020B0604020202020204" pitchFamily="34" charset="0"/>
                        </a:rPr>
                        <a:t>Process for ground truthing data sets developed </a:t>
                      </a: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878941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DWQ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48</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#2: Creating, Maintaining Spaces for Inclusion &amp; Belonging</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a:t>
            </a:r>
            <a:r>
              <a:rPr lang="en-US" sz="2000" i="1">
                <a:solidFill>
                  <a:prstClr val="black"/>
                </a:solidFill>
                <a:latin typeface="Arial" panose="020B0604020202020204" pitchFamily="34" charset="0"/>
                <a:cs typeface="Arial" panose="020B0604020202020204" pitchFamily="34" charset="0"/>
              </a:rPr>
              <a:t>2b: Foster a culture of inclusion and belonging.</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252424712"/>
              </p:ext>
            </p:extLst>
          </p:nvPr>
        </p:nvGraphicFramePr>
        <p:xfrm>
          <a:off x="360946" y="2156461"/>
          <a:ext cx="11470106" cy="2844800"/>
        </p:xfrm>
        <a:graphic>
          <a:graphicData uri="http://schemas.openxmlformats.org/drawingml/2006/table">
            <a:tbl>
              <a:tblPr firstRow="1" bandRow="1">
                <a:tableStyleId>{21E4AEA4-8DFA-4A89-87EB-49C32662AFE0}</a:tableStyleId>
              </a:tblPr>
              <a:tblGrid>
                <a:gridCol w="3424991">
                  <a:extLst>
                    <a:ext uri="{9D8B030D-6E8A-4147-A177-3AD203B41FA5}">
                      <a16:colId xmlns:a16="http://schemas.microsoft.com/office/drawing/2014/main" val="3925299443"/>
                    </a:ext>
                  </a:extLst>
                </a:gridCol>
                <a:gridCol w="1171074">
                  <a:extLst>
                    <a:ext uri="{9D8B030D-6E8A-4147-A177-3AD203B41FA5}">
                      <a16:colId xmlns:a16="http://schemas.microsoft.com/office/drawing/2014/main" val="1466655220"/>
                    </a:ext>
                  </a:extLst>
                </a:gridCol>
                <a:gridCol w="882315">
                  <a:extLst>
                    <a:ext uri="{9D8B030D-6E8A-4147-A177-3AD203B41FA5}">
                      <a16:colId xmlns:a16="http://schemas.microsoft.com/office/drawing/2014/main" val="2201115090"/>
                    </a:ext>
                  </a:extLst>
                </a:gridCol>
                <a:gridCol w="5991726">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00000"/>
                        </a:lnSpc>
                        <a:spcBef>
                          <a:spcPts val="0"/>
                        </a:spcBef>
                        <a:spcAft>
                          <a:spcPts val="0"/>
                        </a:spcAft>
                      </a:pPr>
                      <a:r>
                        <a:rPr lang="en-US" sz="2200" kern="1200">
                          <a:solidFill>
                            <a:schemeClr val="dk1"/>
                          </a:solidFill>
                          <a:effectLst/>
                          <a:latin typeface="Arial" panose="020B0604020202020204" pitchFamily="34" charset="0"/>
                          <a:ea typeface="+mn-ea"/>
                          <a:cs typeface="Arial" panose="020B0604020202020204" pitchFamily="34" charset="0"/>
                        </a:rPr>
                        <a:t>Update roundtable charters or workplans to include racial equity and include racial equity discussions as a standing agenda item on roundtables.</a:t>
                      </a:r>
                    </a:p>
                  </a:txBody>
                  <a:tcPr marL="63500" marR="63500" marT="63500" marB="63500" anchor="ctr"/>
                </a:tc>
                <a:tc>
                  <a:txBody>
                    <a:bodyPr/>
                    <a:lstStyle/>
                    <a:p>
                      <a:pPr marL="0" marR="0" algn="ctr">
                        <a:lnSpc>
                          <a:spcPct val="100000"/>
                        </a:lnSpc>
                        <a:spcBef>
                          <a:spcPts val="0"/>
                        </a:spcBef>
                        <a:spcAft>
                          <a:spcPts val="0"/>
                        </a:spcAft>
                      </a:pPr>
                      <a:r>
                        <a:rPr lang="en-US" sz="2200">
                          <a:solidFill>
                            <a:srgbClr val="000000"/>
                          </a:solidFill>
                          <a:effectLst/>
                          <a:latin typeface="Arial" panose="020B0604020202020204" pitchFamily="34" charset="0"/>
                          <a:ea typeface="Arial" panose="020B0604020202020204" pitchFamily="34" charset="0"/>
                          <a:cs typeface="Arial" panose="020B0604020202020204" pitchFamily="34" charset="0"/>
                        </a:rPr>
                        <a:t>Regions</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00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1 </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fontAlgn="base">
                        <a:lnSpc>
                          <a:spcPct val="100000"/>
                        </a:lnSpc>
                        <a:spcBef>
                          <a:spcPts val="0"/>
                        </a:spcBef>
                        <a:spcAft>
                          <a:spcPts val="0"/>
                        </a:spcAft>
                      </a:pPr>
                      <a:r>
                        <a:rPr lang="en-US" sz="2200" kern="1200">
                          <a:solidFill>
                            <a:schemeClr val="dk1"/>
                          </a:solidFill>
                          <a:effectLst/>
                          <a:latin typeface="Arial" panose="020B0604020202020204" pitchFamily="34" charset="0"/>
                          <a:ea typeface="+mn-ea"/>
                          <a:cs typeface="Arial" panose="020B0604020202020204" pitchFamily="34" charset="0"/>
                        </a:rPr>
                        <a:t># of roundtables with updated charters and/or workplans to include racial equity.</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4243669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DWQ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49</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257547"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200" b="1">
                <a:solidFill>
                  <a:prstClr val="black"/>
                </a:solidFill>
                <a:latin typeface="Arial" panose="020B0604020202020204" pitchFamily="34" charset="0"/>
                <a:cs typeface="Arial" panose="020B0604020202020204" pitchFamily="34" charset="0"/>
              </a:rPr>
              <a:t>Strategic Direction #3: Activating BIPOC Community Wisdom and Sharing Power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3c</a:t>
            </a:r>
            <a:r>
              <a:rPr lang="en-US" sz="2000" i="1">
                <a:solidFill>
                  <a:prstClr val="black"/>
                </a:solidFill>
                <a:latin typeface="Arial" panose="020B0604020202020204" pitchFamily="34" charset="0"/>
                <a:cs typeface="Arial" panose="020B0604020202020204" pitchFamily="34" charset="0"/>
              </a:rPr>
              <a:t>: Consult, collaborate, and partner with BIPOC communities in decision-making processes.</a:t>
            </a:r>
          </a:p>
          <a:p>
            <a:pPr>
              <a:spcAft>
                <a:spcPts val="600"/>
              </a:spcAft>
              <a:defRPr/>
            </a:pPr>
            <a:r>
              <a:rPr lang="en-US" sz="1800">
                <a:effectLst/>
                <a:latin typeface="Arial" panose="020B0604020202020204" pitchFamily="34" charset="0"/>
                <a:ea typeface="Arial" panose="020B0604020202020204" pitchFamily="34"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211444477"/>
              </p:ext>
            </p:extLst>
          </p:nvPr>
        </p:nvGraphicFramePr>
        <p:xfrm>
          <a:off x="360946" y="2156461"/>
          <a:ext cx="11470106" cy="3378200"/>
        </p:xfrm>
        <a:graphic>
          <a:graphicData uri="http://schemas.openxmlformats.org/drawingml/2006/table">
            <a:tbl>
              <a:tblPr firstRow="1" bandRow="1">
                <a:tableStyleId>{21E4AEA4-8DFA-4A89-87EB-49C32662AFE0}</a:tableStyleId>
              </a:tblPr>
              <a:tblGrid>
                <a:gridCol w="4002507">
                  <a:extLst>
                    <a:ext uri="{9D8B030D-6E8A-4147-A177-3AD203B41FA5}">
                      <a16:colId xmlns:a16="http://schemas.microsoft.com/office/drawing/2014/main" val="3925299443"/>
                    </a:ext>
                  </a:extLst>
                </a:gridCol>
                <a:gridCol w="1395663">
                  <a:extLst>
                    <a:ext uri="{9D8B030D-6E8A-4147-A177-3AD203B41FA5}">
                      <a16:colId xmlns:a16="http://schemas.microsoft.com/office/drawing/2014/main" val="1466655220"/>
                    </a:ext>
                  </a:extLst>
                </a:gridCol>
                <a:gridCol w="962526">
                  <a:extLst>
                    <a:ext uri="{9D8B030D-6E8A-4147-A177-3AD203B41FA5}">
                      <a16:colId xmlns:a16="http://schemas.microsoft.com/office/drawing/2014/main" val="2201115090"/>
                    </a:ext>
                  </a:extLst>
                </a:gridCol>
                <a:gridCol w="5109410">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00000"/>
                        </a:lnSpc>
                        <a:spcBef>
                          <a:spcPts val="0"/>
                        </a:spcBef>
                        <a:spcAft>
                          <a:spcPts val="0"/>
                        </a:spcAft>
                      </a:pPr>
                      <a:r>
                        <a:rPr lang="en-US" sz="2100">
                          <a:effectLst/>
                          <a:latin typeface="Arial" panose="020B0604020202020204" pitchFamily="34" charset="0"/>
                          <a:ea typeface="Calibri" panose="020F0502020204030204" pitchFamily="34" charset="0"/>
                        </a:rPr>
                        <a:t>Implement Assembly Bill 2108 (2022) by developing guidance on using racial equity data to identify potential environmental justice water quality impacts, engage with communities potentially impacted, and develop findings based on data and outreach.</a:t>
                      </a:r>
                      <a:endParaRPr lang="en-US" sz="2100" kern="1200">
                        <a:solidFill>
                          <a:schemeClr val="dk1"/>
                        </a:solidFill>
                        <a:effectLst/>
                        <a:latin typeface="Arial" panose="020B0604020202020204" pitchFamily="34" charset="0"/>
                        <a:ea typeface="+mn-ea"/>
                        <a:cs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2100">
                          <a:effectLst/>
                          <a:latin typeface="Arial" panose="020B0604020202020204" pitchFamily="34" charset="0"/>
                          <a:ea typeface="Calibri" panose="020F0502020204030204" pitchFamily="34" charset="0"/>
                        </a:rPr>
                        <a:t>Regions</a:t>
                      </a:r>
                    </a:p>
                    <a:p>
                      <a:pPr marL="0" marR="0" algn="ctr">
                        <a:lnSpc>
                          <a:spcPct val="115000"/>
                        </a:lnSpc>
                        <a:spcBef>
                          <a:spcPts val="0"/>
                        </a:spcBef>
                        <a:spcAft>
                          <a:spcPts val="0"/>
                        </a:spcAft>
                      </a:pPr>
                      <a:r>
                        <a:rPr lang="en-US" sz="2100">
                          <a:effectLst/>
                          <a:latin typeface="Arial" panose="020B0604020202020204" pitchFamily="34" charset="0"/>
                          <a:ea typeface="Calibri" panose="020F0502020204030204" pitchFamily="34" charset="0"/>
                        </a:rPr>
                        <a:t>OPP</a:t>
                      </a:r>
                    </a:p>
                    <a:p>
                      <a:pPr marL="0" marR="0" algn="ctr">
                        <a:lnSpc>
                          <a:spcPct val="115000"/>
                        </a:lnSpc>
                        <a:spcBef>
                          <a:spcPts val="0"/>
                        </a:spcBef>
                        <a:spcAft>
                          <a:spcPts val="0"/>
                        </a:spcAft>
                      </a:pPr>
                      <a:r>
                        <a:rPr lang="en-US" sz="2100">
                          <a:effectLst/>
                          <a:latin typeface="Arial" panose="020B0604020202020204" pitchFamily="34" charset="0"/>
                          <a:ea typeface="Calibri" panose="020F0502020204030204" pitchFamily="34" charset="0"/>
                        </a:rPr>
                        <a:t>OCC</a:t>
                      </a:r>
                      <a:endParaRPr lang="en-US" sz="21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2100">
                          <a:effectLst/>
                          <a:latin typeface="Arial" panose="020B0604020202020204" pitchFamily="34" charset="0"/>
                          <a:ea typeface="Calibri" panose="020F0502020204030204" pitchFamily="34" charset="0"/>
                        </a:rPr>
                        <a:t>2</a:t>
                      </a:r>
                      <a:endParaRPr lang="en-US" sz="21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100">
                          <a:effectLst/>
                          <a:latin typeface="Arial" panose="020B0604020202020204" pitchFamily="34" charset="0"/>
                          <a:ea typeface="Calibri" panose="020F0502020204030204" pitchFamily="34" charset="0"/>
                        </a:rPr>
                        <a:t># New resources developed providing guidance on implementation of Assembly Bill 2108</a:t>
                      </a:r>
                      <a:endParaRPr lang="en-US" sz="21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2100">
                          <a:effectLst/>
                          <a:latin typeface="Arial" panose="020B0604020202020204" pitchFamily="34" charset="0"/>
                          <a:ea typeface="Calibri" panose="020F0502020204030204" pitchFamily="34" charset="0"/>
                        </a:rPr>
                        <a:t> </a:t>
                      </a:r>
                      <a:endParaRPr lang="en-US" sz="210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2100">
                          <a:effectLst/>
                          <a:latin typeface="Arial" panose="020B0604020202020204" pitchFamily="34" charset="0"/>
                          <a:ea typeface="Calibri" panose="020F0502020204030204" pitchFamily="34" charset="0"/>
                        </a:rPr>
                        <a:t>Type and # of DWQ templates updated (e.g., project charters, outreach plans) to include racial equity and environmental justice data considerations</a:t>
                      </a:r>
                      <a:endParaRPr lang="en-US" sz="21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132791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0" y="715999"/>
            <a:ext cx="11898554" cy="1123192"/>
          </a:xfrm>
        </p:spPr>
        <p:txBody>
          <a:bodyPr>
            <a:normAutofit/>
          </a:bodyPr>
          <a:lstStyle/>
          <a:p>
            <a:r>
              <a:rPr lang="en-US">
                <a:latin typeface="Arial"/>
                <a:cs typeface="Arial"/>
              </a:rPr>
              <a:t>Background</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a:t>
            </a:r>
            <a:r>
              <a:rPr lang="en-US" sz="3200">
                <a:latin typeface="Arial"/>
                <a:cs typeface="Arial"/>
              </a:rPr>
              <a:t>, 2023</a:t>
            </a:r>
            <a:endParaRPr lang="en-US">
              <a:latin typeface="Arial"/>
              <a:cs typeface="Arial"/>
            </a:endParaRPr>
          </a:p>
        </p:txBody>
      </p:sp>
    </p:spTree>
    <p:extLst>
      <p:ext uri="{BB962C8B-B14F-4D97-AF65-F5344CB8AC3E}">
        <p14:creationId xmlns:p14="http://schemas.microsoft.com/office/powerpoint/2010/main" val="151700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rmAutofit/>
          </a:bodyPr>
          <a:lstStyle/>
          <a:p>
            <a:r>
              <a:rPr lang="en-US">
                <a:latin typeface="Arial"/>
                <a:cs typeface="Arial"/>
              </a:rPr>
              <a:t>Division of Water Rights</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
        <p:nvSpPr>
          <p:cNvPr id="5" name="TextBox 4">
            <a:extLst>
              <a:ext uri="{FF2B5EF4-FFF2-40B4-BE49-F238E27FC236}">
                <a16:creationId xmlns:a16="http://schemas.microsoft.com/office/drawing/2014/main" id="{A53C152C-4CD9-D081-88FE-3ED6A2B33498}"/>
              </a:ext>
            </a:extLst>
          </p:cNvPr>
          <p:cNvSpPr txBox="1"/>
          <p:nvPr/>
        </p:nvSpPr>
        <p:spPr>
          <a:xfrm>
            <a:off x="4728380" y="3094009"/>
            <a:ext cx="72633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chemeClr val="bg1"/>
                </a:solidFill>
                <a:latin typeface="Arial"/>
                <a:cs typeface="Arial"/>
              </a:rPr>
              <a:t>Erik </a:t>
            </a:r>
            <a:r>
              <a:rPr lang="en-US" err="1">
                <a:solidFill>
                  <a:schemeClr val="bg1"/>
                </a:solidFill>
                <a:latin typeface="Arial"/>
                <a:cs typeface="Arial"/>
              </a:rPr>
              <a:t>Ekdahl</a:t>
            </a:r>
            <a:r>
              <a:rPr lang="en-US">
                <a:solidFill>
                  <a:schemeClr val="bg1"/>
                </a:solidFill>
                <a:latin typeface="Arial"/>
                <a:cs typeface="Arial"/>
              </a:rPr>
              <a:t>, Deputy Director </a:t>
            </a:r>
          </a:p>
        </p:txBody>
      </p:sp>
    </p:spTree>
    <p:extLst>
      <p:ext uri="{BB962C8B-B14F-4D97-AF65-F5344CB8AC3E}">
        <p14:creationId xmlns:p14="http://schemas.microsoft.com/office/powerpoint/2010/main" val="2632692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Rights</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51</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#1: Integrating Racial Equity, Measuring Impact</a:t>
            </a:r>
          </a:p>
          <a:p>
            <a:pPr>
              <a:spcAft>
                <a:spcPts val="600"/>
              </a:spcAf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1b</a:t>
            </a:r>
            <a:r>
              <a:rPr lang="en-US" sz="2000" i="1">
                <a:solidFill>
                  <a:prstClr val="black"/>
                </a:solidFill>
                <a:latin typeface="Arial" panose="020B0604020202020204" pitchFamily="34" charset="0"/>
                <a:cs typeface="Arial" panose="020B0604020202020204" pitchFamily="34" charset="0"/>
              </a:rPr>
              <a:t>: Programs and policies are evaluated and realigned to address racial injustices</a:t>
            </a:r>
            <a:r>
              <a:rPr lang="en-US" sz="1800">
                <a:effectLst/>
                <a:latin typeface="Arial" panose="020B0604020202020204" pitchFamily="34" charset="0"/>
                <a:ea typeface="Arial" panose="020B0604020202020204" pitchFamily="34"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362095129"/>
              </p:ext>
            </p:extLst>
          </p:nvPr>
        </p:nvGraphicFramePr>
        <p:xfrm>
          <a:off x="360946" y="2156461"/>
          <a:ext cx="11470106" cy="3698240"/>
        </p:xfrm>
        <a:graphic>
          <a:graphicData uri="http://schemas.openxmlformats.org/drawingml/2006/table">
            <a:tbl>
              <a:tblPr firstRow="1" bandRow="1">
                <a:tableStyleId>{21E4AEA4-8DFA-4A89-87EB-49C32662AFE0}</a:tableStyleId>
              </a:tblPr>
              <a:tblGrid>
                <a:gridCol w="4762597">
                  <a:extLst>
                    <a:ext uri="{9D8B030D-6E8A-4147-A177-3AD203B41FA5}">
                      <a16:colId xmlns:a16="http://schemas.microsoft.com/office/drawing/2014/main" val="3925299443"/>
                    </a:ext>
                  </a:extLst>
                </a:gridCol>
                <a:gridCol w="1190171">
                  <a:extLst>
                    <a:ext uri="{9D8B030D-6E8A-4147-A177-3AD203B41FA5}">
                      <a16:colId xmlns:a16="http://schemas.microsoft.com/office/drawing/2014/main" val="1466655220"/>
                    </a:ext>
                  </a:extLst>
                </a:gridCol>
                <a:gridCol w="1016000">
                  <a:extLst>
                    <a:ext uri="{9D8B030D-6E8A-4147-A177-3AD203B41FA5}">
                      <a16:colId xmlns:a16="http://schemas.microsoft.com/office/drawing/2014/main" val="2201115090"/>
                    </a:ext>
                  </a:extLst>
                </a:gridCol>
                <a:gridCol w="4501338">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kern="1200">
                          <a:solidFill>
                            <a:schemeClr val="dk1"/>
                          </a:solidFill>
                          <a:effectLst/>
                          <a:latin typeface="Arial" panose="020B0604020202020204" pitchFamily="34" charset="0"/>
                          <a:ea typeface="+mn-ea"/>
                          <a:cs typeface="Arial" panose="020B0604020202020204" pitchFamily="34" charset="0"/>
                        </a:rPr>
                        <a:t>Consider impacts to BIPOC communities,   tribal beneficial uses and cultural resources, and related ecosystems when developing, implementing, and enforcing instream flow requirements, consistent with all applicable laws and requirements, including those related to water rights, basin planning, public trust resources, and endangered species. </a:t>
                      </a:r>
                    </a:p>
                  </a:txBody>
                  <a:tcPr marL="63500" marR="63500" marT="63500" marB="63500" anchor="ctr"/>
                </a:tc>
                <a:tc>
                  <a:txBody>
                    <a:bodyPr/>
                    <a:lstStyle/>
                    <a:p>
                      <a:pPr marL="0" marR="0" algn="ctr">
                        <a:lnSpc>
                          <a:spcPct val="115000"/>
                        </a:lnSpc>
                        <a:spcBef>
                          <a:spcPts val="0"/>
                        </a:spcBef>
                        <a:spcAft>
                          <a:spcPts val="0"/>
                        </a:spcAft>
                      </a:pPr>
                      <a:r>
                        <a:rPr lang="en-US" sz="2100">
                          <a:solidFill>
                            <a:srgbClr val="000000"/>
                          </a:solidFill>
                          <a:effectLst/>
                          <a:latin typeface="Arial" panose="020B0604020202020204" pitchFamily="34" charset="0"/>
                          <a:ea typeface="Arial" panose="020B0604020202020204" pitchFamily="34" charset="0"/>
                          <a:cs typeface="Arial" panose="020B0604020202020204" pitchFamily="34" charset="0"/>
                        </a:rPr>
                        <a:t>OCC</a:t>
                      </a:r>
                    </a:p>
                    <a:p>
                      <a:pPr marL="0" marR="0" algn="ctr">
                        <a:lnSpc>
                          <a:spcPct val="115000"/>
                        </a:lnSpc>
                        <a:spcBef>
                          <a:spcPts val="0"/>
                        </a:spcBef>
                        <a:spcAft>
                          <a:spcPts val="0"/>
                        </a:spcAft>
                      </a:pPr>
                      <a:r>
                        <a:rPr lang="en-US" sz="2100">
                          <a:solidFill>
                            <a:srgbClr val="000000"/>
                          </a:solidFill>
                          <a:effectLst/>
                          <a:latin typeface="Arial" panose="020B0604020202020204" pitchFamily="34" charset="0"/>
                          <a:ea typeface="Arial" panose="020B0604020202020204" pitchFamily="34" charset="0"/>
                          <a:cs typeface="Arial" panose="020B0604020202020204" pitchFamily="34" charset="0"/>
                        </a:rPr>
                        <a:t>OE</a:t>
                      </a:r>
                      <a:endParaRPr lang="en-US" sz="21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2100">
                          <a:effectLst/>
                          <a:latin typeface="Arial" panose="020B0604020202020204" pitchFamily="34" charset="0"/>
                          <a:ea typeface="Calibri" panose="020F0502020204030204" pitchFamily="34" charset="0"/>
                          <a:cs typeface="Arial" panose="020B0604020202020204" pitchFamily="34" charset="0"/>
                        </a:rPr>
                        <a:t>3(R)</a:t>
                      </a:r>
                      <a:endParaRPr lang="en-US" sz="2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100">
                          <a:effectLst/>
                          <a:latin typeface="Arial" panose="020B0604020202020204" pitchFamily="34" charset="0"/>
                          <a:ea typeface="Calibri" panose="020F0502020204030204" pitchFamily="34" charset="0"/>
                          <a:cs typeface="Arial" panose="020B0604020202020204" pitchFamily="34" charset="0"/>
                        </a:rPr>
                        <a:t>Develop and update webpage that identifies streams with ongoing instream flow development activities.</a:t>
                      </a:r>
                      <a:endParaRPr lang="en-US" sz="21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1402037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Rights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52</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#1: Integrating Racial Equity, Measuring Impact</a:t>
            </a:r>
          </a:p>
          <a:p>
            <a:pPr>
              <a:spcAft>
                <a:spcPts val="600"/>
              </a:spcAf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1b</a:t>
            </a:r>
            <a:r>
              <a:rPr lang="en-US" sz="2000" i="1">
                <a:solidFill>
                  <a:prstClr val="black"/>
                </a:solidFill>
                <a:latin typeface="Arial" panose="020B0604020202020204" pitchFamily="34" charset="0"/>
                <a:cs typeface="Arial" panose="020B0604020202020204" pitchFamily="34" charset="0"/>
              </a:rPr>
              <a:t>: Programs and policies are evaluated and realigned to address racial injustices</a:t>
            </a:r>
            <a:r>
              <a:rPr lang="en-US" sz="1800">
                <a:effectLst/>
                <a:latin typeface="Arial" panose="020B0604020202020204" pitchFamily="34" charset="0"/>
                <a:ea typeface="Arial" panose="020B0604020202020204" pitchFamily="34"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491394662"/>
              </p:ext>
            </p:extLst>
          </p:nvPr>
        </p:nvGraphicFramePr>
        <p:xfrm>
          <a:off x="360946" y="2156461"/>
          <a:ext cx="11470106" cy="3891280"/>
        </p:xfrm>
        <a:graphic>
          <a:graphicData uri="http://schemas.openxmlformats.org/drawingml/2006/table">
            <a:tbl>
              <a:tblPr firstRow="1" bandRow="1">
                <a:tableStyleId>{21E4AEA4-8DFA-4A89-87EB-49C32662AFE0}</a:tableStyleId>
              </a:tblPr>
              <a:tblGrid>
                <a:gridCol w="4483770">
                  <a:extLst>
                    <a:ext uri="{9D8B030D-6E8A-4147-A177-3AD203B41FA5}">
                      <a16:colId xmlns:a16="http://schemas.microsoft.com/office/drawing/2014/main" val="3925299443"/>
                    </a:ext>
                  </a:extLst>
                </a:gridCol>
                <a:gridCol w="1187116">
                  <a:extLst>
                    <a:ext uri="{9D8B030D-6E8A-4147-A177-3AD203B41FA5}">
                      <a16:colId xmlns:a16="http://schemas.microsoft.com/office/drawing/2014/main" val="1466655220"/>
                    </a:ext>
                  </a:extLst>
                </a:gridCol>
                <a:gridCol w="882315">
                  <a:extLst>
                    <a:ext uri="{9D8B030D-6E8A-4147-A177-3AD203B41FA5}">
                      <a16:colId xmlns:a16="http://schemas.microsoft.com/office/drawing/2014/main" val="2201115090"/>
                    </a:ext>
                  </a:extLst>
                </a:gridCol>
                <a:gridCol w="4916905">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r>
                        <a:rPr lang="en-US" sz="2100" kern="1200">
                          <a:solidFill>
                            <a:schemeClr val="dk1"/>
                          </a:solidFill>
                          <a:effectLst/>
                          <a:latin typeface="Arial" panose="020B0604020202020204" pitchFamily="34" charset="0"/>
                          <a:ea typeface="+mn-ea"/>
                          <a:cs typeface="Arial" panose="020B0604020202020204" pitchFamily="34" charset="0"/>
                        </a:rPr>
                        <a:t>Establish a single point of contact in the Division of Water Rights to serve as a coordinator on Bay-Delta tribal and BIPOC engagement to improve communication and outreach, and conduct tribal outreach under AB 52 and B-10-11 for the Bay-Delta Plan implementation regulation for Lower San Joaquin River flows and Southern Delta Salinity. </a:t>
                      </a:r>
                    </a:p>
                  </a:txBody>
                  <a:tcPr marL="63500" marR="63500" marT="63500" marB="63500" anchor="ctr"/>
                </a:tc>
                <a:tc>
                  <a:txBody>
                    <a:bodyPr/>
                    <a:lstStyle/>
                    <a:p>
                      <a:pPr marL="0" marR="0" algn="ctr">
                        <a:lnSpc>
                          <a:spcPct val="115000"/>
                        </a:lnSpc>
                        <a:spcBef>
                          <a:spcPts val="0"/>
                        </a:spcBef>
                        <a:spcAft>
                          <a:spcPts val="0"/>
                        </a:spcAft>
                      </a:pPr>
                      <a:r>
                        <a:rPr lang="en-US" sz="2100">
                          <a:effectLst/>
                          <a:latin typeface="Arial" panose="020B0604020202020204" pitchFamily="34" charset="0"/>
                          <a:ea typeface="Arial" panose="020B0604020202020204" pitchFamily="34" charset="0"/>
                          <a:cs typeface="Arial" panose="020B0604020202020204" pitchFamily="34" charset="0"/>
                        </a:rPr>
                        <a:t>-</a:t>
                      </a:r>
                    </a:p>
                  </a:txBody>
                  <a:tcPr marL="63500" marR="63500" marT="63500" marB="63500" anchor="ctr"/>
                </a:tc>
                <a:tc>
                  <a:txBody>
                    <a:bodyPr/>
                    <a:lstStyle/>
                    <a:p>
                      <a:pPr marL="0" marR="0" algn="ctr">
                        <a:lnSpc>
                          <a:spcPct val="115000"/>
                        </a:lnSpc>
                        <a:spcBef>
                          <a:spcPts val="0"/>
                        </a:spcBef>
                        <a:spcAft>
                          <a:spcPts val="0"/>
                        </a:spcAft>
                      </a:pPr>
                      <a:r>
                        <a:rPr lang="en-US" sz="2100">
                          <a:effectLst/>
                          <a:latin typeface="Arial" panose="020B0604020202020204" pitchFamily="34" charset="0"/>
                          <a:ea typeface="Arial" panose="020B0604020202020204" pitchFamily="34" charset="0"/>
                          <a:cs typeface="Arial" panose="020B0604020202020204" pitchFamily="34" charset="0"/>
                        </a:rPr>
                        <a:t>-</a:t>
                      </a:r>
                    </a:p>
                  </a:txBody>
                  <a:tcPr marL="68580" marR="68580" marT="0" marB="0" anchor="ctr"/>
                </a:tc>
                <a:tc>
                  <a:txBody>
                    <a:bodyPr/>
                    <a:lstStyle/>
                    <a:p>
                      <a:r>
                        <a:rPr lang="en-US" sz="2100" kern="1200">
                          <a:solidFill>
                            <a:schemeClr val="dk1"/>
                          </a:solidFill>
                          <a:effectLst/>
                          <a:latin typeface="Arial" panose="020B0604020202020204" pitchFamily="34" charset="0"/>
                          <a:ea typeface="+mn-ea"/>
                          <a:cs typeface="Arial" panose="020B0604020202020204" pitchFamily="34" charset="0"/>
                        </a:rPr>
                        <a:t>Establishment of Division coordinator</a:t>
                      </a:r>
                    </a:p>
                    <a:p>
                      <a:endParaRPr lang="en-US" sz="2100" kern="1200">
                        <a:solidFill>
                          <a:schemeClr val="dk1"/>
                        </a:solidFill>
                        <a:effectLst/>
                        <a:latin typeface="Arial" panose="020B0604020202020204" pitchFamily="34" charset="0"/>
                        <a:ea typeface="+mn-ea"/>
                        <a:cs typeface="Arial" panose="020B0604020202020204" pitchFamily="34" charset="0"/>
                      </a:endParaRPr>
                    </a:p>
                    <a:p>
                      <a:r>
                        <a:rPr lang="en-US" sz="2100" kern="1200">
                          <a:solidFill>
                            <a:schemeClr val="dk1"/>
                          </a:solidFill>
                          <a:effectLst/>
                          <a:latin typeface="Arial" panose="020B0604020202020204" pitchFamily="34" charset="0"/>
                          <a:ea typeface="+mn-ea"/>
                          <a:cs typeface="Arial" panose="020B0604020202020204" pitchFamily="34" charset="0"/>
                        </a:rPr>
                        <a:t>Number of consultation requests and engagements related to development of the Sacramento River watershed and interior Delta (Sac/Delta) Bay-Delta Plan Staff Report </a:t>
                      </a:r>
                    </a:p>
                    <a:p>
                      <a:endParaRPr lang="en-US" sz="2100" kern="1200">
                        <a:solidFill>
                          <a:schemeClr val="dk1"/>
                        </a:solidFill>
                        <a:effectLst/>
                        <a:latin typeface="Arial" panose="020B0604020202020204" pitchFamily="34" charset="0"/>
                        <a:ea typeface="+mn-ea"/>
                        <a:cs typeface="Arial" panose="020B0604020202020204" pitchFamily="34" charset="0"/>
                      </a:endParaRPr>
                    </a:p>
                    <a:p>
                      <a:r>
                        <a:rPr lang="en-US" sz="2100" kern="1200">
                          <a:solidFill>
                            <a:schemeClr val="dk1"/>
                          </a:solidFill>
                          <a:effectLst/>
                          <a:latin typeface="Arial" panose="020B0604020202020204" pitchFamily="34" charset="0"/>
                          <a:ea typeface="+mn-ea"/>
                          <a:cs typeface="Arial" panose="020B0604020202020204" pitchFamily="34" charset="0"/>
                        </a:rPr>
                        <a:t>Include a chapter in the Sacramento/Delta Staff report focused on BIPOC and DAC issues. </a:t>
                      </a: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31514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rmAutofit/>
          </a:bodyPr>
          <a:lstStyle/>
          <a:p>
            <a:r>
              <a:rPr lang="en-US">
                <a:latin typeface="Arial"/>
                <a:cs typeface="Arial"/>
              </a:rPr>
              <a:t>Equal Employment Opportunity Office</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
        <p:nvSpPr>
          <p:cNvPr id="5" name="TextBox 4">
            <a:extLst>
              <a:ext uri="{FF2B5EF4-FFF2-40B4-BE49-F238E27FC236}">
                <a16:creationId xmlns:a16="http://schemas.microsoft.com/office/drawing/2014/main" id="{172623CE-61B9-41A5-A067-480CCC097620}"/>
              </a:ext>
            </a:extLst>
          </p:cNvPr>
          <p:cNvSpPr txBox="1"/>
          <p:nvPr/>
        </p:nvSpPr>
        <p:spPr>
          <a:xfrm>
            <a:off x="4728380" y="3094009"/>
            <a:ext cx="72633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chemeClr val="bg1"/>
                </a:solidFill>
                <a:latin typeface="Arial"/>
                <a:cs typeface="Arial"/>
              </a:rPr>
              <a:t>Kyle Mossman, EEO Officer</a:t>
            </a:r>
          </a:p>
        </p:txBody>
      </p:sp>
    </p:spTree>
    <p:extLst>
      <p:ext uri="{BB962C8B-B14F-4D97-AF65-F5344CB8AC3E}">
        <p14:creationId xmlns:p14="http://schemas.microsoft.com/office/powerpoint/2010/main" val="1715957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EEO</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54</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815608"/>
          </a:xfrm>
          <a:prstGeom prst="rect">
            <a:avLst/>
          </a:prstGeom>
          <a:noFill/>
        </p:spPr>
        <p:txBody>
          <a:bodyPr wrap="square" rtlCol="0">
            <a:spAutoFit/>
          </a:bodyPr>
          <a:lstStyle/>
          <a:p>
            <a:pPr>
              <a:spcAft>
                <a:spcPts val="600"/>
              </a:spcAft>
            </a:pPr>
            <a:r>
              <a:rPr lang="en-US" sz="2200" b="1">
                <a:latin typeface="Arial" panose="020B0604020202020204" pitchFamily="34" charset="0"/>
                <a:cs typeface="Arial" panose="020B0604020202020204" pitchFamily="34" charset="0"/>
              </a:rPr>
              <a:t>Strategic Direction #2: Creating, Maintaining Spaces for Inclusion &amp; Belonging  </a:t>
            </a:r>
          </a:p>
          <a:p>
            <a:pPr>
              <a:spcAft>
                <a:spcPts val="600"/>
              </a:spcAft>
            </a:pPr>
            <a:r>
              <a:rPr lang="en-US" sz="2000" i="1">
                <a:latin typeface="Arial" panose="020B0604020202020204" pitchFamily="34" charset="0"/>
                <a:cs typeface="Arial" panose="020B0604020202020204" pitchFamily="34" charset="0"/>
              </a:rPr>
              <a:t>Goal 2b: Foster a culture of inclusion and belonging.</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94242089"/>
              </p:ext>
            </p:extLst>
          </p:nvPr>
        </p:nvGraphicFramePr>
        <p:xfrm>
          <a:off x="360946" y="2183132"/>
          <a:ext cx="11470106" cy="2509520"/>
        </p:xfrm>
        <a:graphic>
          <a:graphicData uri="http://schemas.openxmlformats.org/drawingml/2006/table">
            <a:tbl>
              <a:tblPr firstRow="1" bandRow="1">
                <a:tableStyleId>{21E4AEA4-8DFA-4A89-87EB-49C32662AFE0}</a:tableStyleId>
              </a:tblPr>
              <a:tblGrid>
                <a:gridCol w="4759694">
                  <a:extLst>
                    <a:ext uri="{9D8B030D-6E8A-4147-A177-3AD203B41FA5}">
                      <a16:colId xmlns:a16="http://schemas.microsoft.com/office/drawing/2014/main" val="3925299443"/>
                    </a:ext>
                  </a:extLst>
                </a:gridCol>
                <a:gridCol w="1109472">
                  <a:extLst>
                    <a:ext uri="{9D8B030D-6E8A-4147-A177-3AD203B41FA5}">
                      <a16:colId xmlns:a16="http://schemas.microsoft.com/office/drawing/2014/main" val="1466655220"/>
                    </a:ext>
                  </a:extLst>
                </a:gridCol>
                <a:gridCol w="926592">
                  <a:extLst>
                    <a:ext uri="{9D8B030D-6E8A-4147-A177-3AD203B41FA5}">
                      <a16:colId xmlns:a16="http://schemas.microsoft.com/office/drawing/2014/main" val="2201115090"/>
                    </a:ext>
                  </a:extLst>
                </a:gridCol>
                <a:gridCol w="4674348">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r>
                        <a:rPr lang="en-US" sz="2200">
                          <a:effectLst/>
                          <a:latin typeface="Arial" panose="020B0604020202020204" pitchFamily="34" charset="0"/>
                          <a:ea typeface="Arial" panose="020B0604020202020204" pitchFamily="34" charset="0"/>
                          <a:cs typeface="Arial" panose="020B0604020202020204" pitchFamily="34" charset="0"/>
                        </a:rPr>
                        <a:t>Develop educational materials for staff to improve understanding of the EEO processes for submitting racial discrimination/harassment complaints and following up after a complaint has been submitted.</a:t>
                      </a:r>
                    </a:p>
                  </a:txBody>
                  <a:tcPr marL="63500" marR="63500" marT="63500" marB="63500" anchor="ctr"/>
                </a:tc>
                <a:tc>
                  <a:txBody>
                    <a:bodyPr/>
                    <a:lstStyle/>
                    <a:p>
                      <a:pPr marL="0" marR="0" algn="ctr">
                        <a:lnSpc>
                          <a:spcPct val="115000"/>
                        </a:lnSpc>
                        <a:spcBef>
                          <a:spcPts val="0"/>
                        </a:spcBef>
                        <a:spcAft>
                          <a:spcPts val="0"/>
                        </a:spcAft>
                      </a:pPr>
                      <a:r>
                        <a:rPr lang="en-US" sz="2200">
                          <a:effectLst/>
                          <a:latin typeface="Arial" panose="020B0604020202020204" pitchFamily="34" charset="0"/>
                          <a:ea typeface="Arial" panose="020B0604020202020204" pitchFamily="34" charset="0"/>
                          <a:cs typeface="Arial" panose="020B0604020202020204" pitchFamily="34" charset="0"/>
                        </a:rPr>
                        <a:t>-</a:t>
                      </a:r>
                    </a:p>
                  </a:txBody>
                  <a:tcPr marL="63500" marR="63500" marT="63500" marB="63500" anchor="ctr"/>
                </a:tc>
                <a:tc>
                  <a:txBody>
                    <a:bodyPr/>
                    <a:lstStyle/>
                    <a:p>
                      <a:pPr marL="0" marR="0" algn="ctr">
                        <a:lnSpc>
                          <a:spcPct val="115000"/>
                        </a:lnSpc>
                        <a:spcBef>
                          <a:spcPts val="0"/>
                        </a:spcBef>
                        <a:spcAft>
                          <a:spcPts val="0"/>
                        </a:spcAft>
                      </a:pPr>
                      <a:r>
                        <a:rPr lang="en-US" sz="2200">
                          <a:effectLst/>
                          <a:latin typeface="Arial" panose="020B0604020202020204" pitchFamily="34" charset="0"/>
                          <a:ea typeface="Arial" panose="020B0604020202020204" pitchFamily="34" charset="0"/>
                          <a:cs typeface="Arial" panose="020B0604020202020204" pitchFamily="34" charset="0"/>
                        </a:rPr>
                        <a:t>2</a:t>
                      </a:r>
                    </a:p>
                  </a:txBody>
                  <a:tcPr marL="68580" marR="68580" marT="0" marB="0" anchor="ctr"/>
                </a:tc>
                <a:tc>
                  <a:txBody>
                    <a:bodyPr/>
                    <a:lstStyle/>
                    <a:p>
                      <a:pPr algn="ctr"/>
                      <a:r>
                        <a:rPr lang="en-US" sz="2200" kern="1200">
                          <a:solidFill>
                            <a:schemeClr val="dk1"/>
                          </a:solidFill>
                          <a:effectLst/>
                          <a:latin typeface="Arial" panose="020B0604020202020204" pitchFamily="34" charset="0"/>
                          <a:ea typeface="+mn-ea"/>
                          <a:cs typeface="Arial" panose="020B0604020202020204" pitchFamily="34" charset="0"/>
                        </a:rPr>
                        <a:t>Materials developed</a:t>
                      </a: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480936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rmAutofit/>
          </a:bodyPr>
          <a:lstStyle/>
          <a:p>
            <a:r>
              <a:rPr lang="en-US">
                <a:latin typeface="Arial"/>
                <a:cs typeface="Arial"/>
              </a:rPr>
              <a:t>Office of Enforcement</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
        <p:nvSpPr>
          <p:cNvPr id="5" name="TextBox 4">
            <a:extLst>
              <a:ext uri="{FF2B5EF4-FFF2-40B4-BE49-F238E27FC236}">
                <a16:creationId xmlns:a16="http://schemas.microsoft.com/office/drawing/2014/main" id="{FFF9D705-1881-E515-C8CF-506BF37349BE}"/>
              </a:ext>
            </a:extLst>
          </p:cNvPr>
          <p:cNvSpPr txBox="1"/>
          <p:nvPr/>
        </p:nvSpPr>
        <p:spPr>
          <a:xfrm>
            <a:off x="4728380" y="3094009"/>
            <a:ext cx="72633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chemeClr val="bg1"/>
                </a:solidFill>
                <a:latin typeface="Arial"/>
                <a:cs typeface="Arial"/>
              </a:rPr>
              <a:t>Yvonne West, Director</a:t>
            </a:r>
          </a:p>
        </p:txBody>
      </p:sp>
    </p:spTree>
    <p:extLst>
      <p:ext uri="{BB962C8B-B14F-4D97-AF65-F5344CB8AC3E}">
        <p14:creationId xmlns:p14="http://schemas.microsoft.com/office/powerpoint/2010/main" val="313240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OE</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56</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#1: Integrating Racial Equity, Measuring Impact</a:t>
            </a:r>
          </a:p>
          <a:p>
            <a:pPr>
              <a:spcAft>
                <a:spcPts val="600"/>
              </a:spcAf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1b</a:t>
            </a:r>
            <a:r>
              <a:rPr lang="en-US" sz="2000" i="1">
                <a:solidFill>
                  <a:prstClr val="black"/>
                </a:solidFill>
                <a:latin typeface="Arial" panose="020B0604020202020204" pitchFamily="34" charset="0"/>
                <a:cs typeface="Arial" panose="020B0604020202020204" pitchFamily="34" charset="0"/>
              </a:rPr>
              <a:t>: Programs and policies are evaluated and realigned to address racial injustices</a:t>
            </a:r>
            <a:r>
              <a:rPr lang="en-US" sz="1800">
                <a:effectLst/>
                <a:latin typeface="Arial" panose="020B0604020202020204" pitchFamily="34" charset="0"/>
                <a:ea typeface="Arial" panose="020B0604020202020204" pitchFamily="34"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318124949"/>
              </p:ext>
            </p:extLst>
          </p:nvPr>
        </p:nvGraphicFramePr>
        <p:xfrm>
          <a:off x="360946" y="2156461"/>
          <a:ext cx="11470106" cy="4196779"/>
        </p:xfrm>
        <a:graphic>
          <a:graphicData uri="http://schemas.openxmlformats.org/drawingml/2006/table">
            <a:tbl>
              <a:tblPr firstRow="1" bandRow="1">
                <a:tableStyleId>{21E4AEA4-8DFA-4A89-87EB-49C32662AFE0}</a:tableStyleId>
              </a:tblPr>
              <a:tblGrid>
                <a:gridCol w="4483770">
                  <a:extLst>
                    <a:ext uri="{9D8B030D-6E8A-4147-A177-3AD203B41FA5}">
                      <a16:colId xmlns:a16="http://schemas.microsoft.com/office/drawing/2014/main" val="3925299443"/>
                    </a:ext>
                  </a:extLst>
                </a:gridCol>
                <a:gridCol w="1187116">
                  <a:extLst>
                    <a:ext uri="{9D8B030D-6E8A-4147-A177-3AD203B41FA5}">
                      <a16:colId xmlns:a16="http://schemas.microsoft.com/office/drawing/2014/main" val="1466655220"/>
                    </a:ext>
                  </a:extLst>
                </a:gridCol>
                <a:gridCol w="882315">
                  <a:extLst>
                    <a:ext uri="{9D8B030D-6E8A-4147-A177-3AD203B41FA5}">
                      <a16:colId xmlns:a16="http://schemas.microsoft.com/office/drawing/2014/main" val="2201115090"/>
                    </a:ext>
                  </a:extLst>
                </a:gridCol>
                <a:gridCol w="4916905">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dk1"/>
                          </a:solidFill>
                          <a:effectLst/>
                          <a:latin typeface="Arial"/>
                          <a:ea typeface="+mn-ea"/>
                          <a:cs typeface="Arial"/>
                        </a:rPr>
                        <a:t>Participate as partners in implementing the Environmental Justice Enforcement Action Plan with the U.S. Environmental Protection Agency and the California Environmental Protection Agency</a:t>
                      </a:r>
                    </a:p>
                    <a:p>
                      <a:pPr marL="0" marR="0" lvl="0" indent="0" algn="l" rtl="0" eaLnBrk="1" fontAlgn="auto" latinLnBrk="0" hangingPunct="1">
                        <a:lnSpc>
                          <a:spcPct val="100000"/>
                        </a:lnSpc>
                        <a:spcBef>
                          <a:spcPts val="0"/>
                        </a:spcBef>
                        <a:spcAft>
                          <a:spcPts val="0"/>
                        </a:spcAft>
                        <a:buClrTx/>
                        <a:buSzTx/>
                        <a:buFontTx/>
                        <a:buNone/>
                      </a:pPr>
                      <a:r>
                        <a:rPr lang="en-US" sz="1600" u="sng" kern="1200">
                          <a:solidFill>
                            <a:schemeClr val="dk1"/>
                          </a:solidFill>
                          <a:effectLst/>
                          <a:latin typeface="+mn-lt"/>
                          <a:ea typeface="+mn-ea"/>
                          <a:cs typeface="+mn-cs"/>
                        </a:rPr>
                        <a:t>(</a:t>
                      </a:r>
                      <a:r>
                        <a:rPr lang="en-US" sz="1600" b="0" i="0" u="none" strike="noStrike" kern="1200" noProof="0">
                          <a:effectLst/>
                        </a:rPr>
                        <a:t>bit.ly/</a:t>
                      </a:r>
                      <a:r>
                        <a:rPr lang="en-US" sz="1600" b="0" i="0" u="none" strike="noStrike" kern="1200" noProof="0" err="1">
                          <a:effectLst/>
                        </a:rPr>
                        <a:t>EJ_enforcement_plan</a:t>
                      </a:r>
                      <a:r>
                        <a:rPr lang="en-US" sz="1600" b="0" i="0" u="none" strike="noStrike" kern="1200" noProof="0">
                          <a:effectLst/>
                        </a:rPr>
                        <a:t>)</a:t>
                      </a:r>
                      <a:endParaRPr lang="en-US" sz="1600" u="sng" kern="1200">
                        <a:solidFill>
                          <a:schemeClr val="dk1"/>
                        </a:solidFill>
                        <a:effectLst/>
                        <a:latin typeface="+mn-lt"/>
                        <a:ea typeface="+mn-ea"/>
                        <a:cs typeface="+mn-cs"/>
                      </a:endParaRPr>
                    </a:p>
                    <a:p>
                      <a:endParaRPr lang="en-US" sz="2000" kern="1200">
                        <a:solidFill>
                          <a:schemeClr val="dk1"/>
                        </a:solidFill>
                        <a:effectLst/>
                        <a:latin typeface="Arial" panose="020B0604020202020204" pitchFamily="34" charset="0"/>
                        <a:ea typeface="+mn-ea"/>
                        <a:cs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2000">
                          <a:effectLst/>
                          <a:latin typeface="Arial"/>
                          <a:ea typeface="Arial" panose="020B0604020202020204" pitchFamily="34" charset="0"/>
                          <a:cs typeface="Arial"/>
                        </a:rPr>
                        <a:t>-</a:t>
                      </a:r>
                    </a:p>
                  </a:txBody>
                  <a:tcPr marL="63500" marR="63500" marT="63500" marB="63500" anchor="ctr"/>
                </a:tc>
                <a:tc>
                  <a:txBody>
                    <a:bodyPr/>
                    <a:lstStyle/>
                    <a:p>
                      <a:pPr marL="0" marR="0" algn="ctr">
                        <a:lnSpc>
                          <a:spcPct val="115000"/>
                        </a:lnSpc>
                        <a:spcBef>
                          <a:spcPts val="0"/>
                        </a:spcBef>
                        <a:spcAft>
                          <a:spcPts val="0"/>
                        </a:spcAft>
                      </a:pPr>
                      <a:r>
                        <a:rPr lang="en-US" sz="2000">
                          <a:solidFill>
                            <a:srgbClr val="000000"/>
                          </a:solidFill>
                          <a:effectLst/>
                          <a:latin typeface="Arial"/>
                          <a:ea typeface="Calibri" panose="020F0502020204030204" pitchFamily="34" charset="0"/>
                          <a:cs typeface="Arial"/>
                        </a:rPr>
                        <a:t>2</a:t>
                      </a:r>
                      <a:endParaRPr lang="en-US" sz="2000">
                        <a:effectLst/>
                        <a:latin typeface="Arial"/>
                        <a:ea typeface="Arial" panose="020B0604020202020204" pitchFamily="34" charset="0"/>
                        <a:cs typeface="Arial"/>
                      </a:endParaRPr>
                    </a:p>
                  </a:txBody>
                  <a:tcPr marL="68580" marR="68580" marT="0" marB="0" anchor="ctr"/>
                </a:tc>
                <a:tc>
                  <a:txBody>
                    <a:bodyPr/>
                    <a:lstStyle/>
                    <a:p>
                      <a:pPr marL="0" marR="0">
                        <a:lnSpc>
                          <a:spcPct val="115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Staff participation in EJ community listening sessions  </a:t>
                      </a:r>
                    </a:p>
                    <a:p>
                      <a:pPr marL="0" marR="0">
                        <a:lnSpc>
                          <a:spcPct val="115000"/>
                        </a:lnSpc>
                        <a:spcBef>
                          <a:spcPts val="0"/>
                        </a:spcBef>
                        <a:spcAft>
                          <a:spcPts val="0"/>
                        </a:spcAft>
                      </a:pPr>
                      <a:endParaRPr lang="en-US" sz="20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Staff participation in EJ Enforcement Rapid Response Team</a:t>
                      </a:r>
                      <a:endParaRPr lang="en-US" sz="20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Participation in community outreach training for enforcement staff</a:t>
                      </a:r>
                      <a:endParaRPr lang="en-US" sz="20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 Multimedia inspections in overburdened communities</a:t>
                      </a:r>
                      <a:endParaRPr lang="en-US" sz="20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2075492378"/>
      </p:ext>
    </p:extLst>
  </p:cSld>
  <p:clrMapOvr>
    <a:masterClrMapping/>
  </p:clrMapOvr>
  <p:extLst>
    <p:ext uri="{6950BFC3-D8DA-4A85-94F7-54DA5524770B}">
      <p188:commentRel xmlns:p188="http://schemas.microsoft.com/office/powerpoint/2018/8/main" r:id="rId3"/>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OE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57</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321716"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#3: Activating BIPOC Community Wisdom and Sharing Power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3b: Remove barriers for community access and participation in water decision-making by providing resources for capacity building, including funding, training, and education. </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1968570660"/>
              </p:ext>
            </p:extLst>
          </p:nvPr>
        </p:nvGraphicFramePr>
        <p:xfrm>
          <a:off x="360947" y="2532579"/>
          <a:ext cx="11470106" cy="3683000"/>
        </p:xfrm>
        <a:graphic>
          <a:graphicData uri="http://schemas.openxmlformats.org/drawingml/2006/table">
            <a:tbl>
              <a:tblPr firstRow="1" bandRow="1">
                <a:tableStyleId>{21E4AEA4-8DFA-4A89-87EB-49C32662AFE0}</a:tableStyleId>
              </a:tblPr>
              <a:tblGrid>
                <a:gridCol w="4483770">
                  <a:extLst>
                    <a:ext uri="{9D8B030D-6E8A-4147-A177-3AD203B41FA5}">
                      <a16:colId xmlns:a16="http://schemas.microsoft.com/office/drawing/2014/main" val="3925299443"/>
                    </a:ext>
                  </a:extLst>
                </a:gridCol>
                <a:gridCol w="1187116">
                  <a:extLst>
                    <a:ext uri="{9D8B030D-6E8A-4147-A177-3AD203B41FA5}">
                      <a16:colId xmlns:a16="http://schemas.microsoft.com/office/drawing/2014/main" val="1466655220"/>
                    </a:ext>
                  </a:extLst>
                </a:gridCol>
                <a:gridCol w="882315">
                  <a:extLst>
                    <a:ext uri="{9D8B030D-6E8A-4147-A177-3AD203B41FA5}">
                      <a16:colId xmlns:a16="http://schemas.microsoft.com/office/drawing/2014/main" val="2201115090"/>
                    </a:ext>
                  </a:extLst>
                </a:gridCol>
                <a:gridCol w="4916905">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00000"/>
                        </a:lnSpc>
                        <a:spcBef>
                          <a:spcPts val="0"/>
                        </a:spcBef>
                        <a:spcAft>
                          <a:spcPts val="0"/>
                        </a:spcAft>
                      </a:pPr>
                      <a:r>
                        <a:rPr lang="en-US" sz="1900">
                          <a:effectLst/>
                          <a:latin typeface="Arial" panose="020B0604020202020204" pitchFamily="34" charset="0"/>
                          <a:ea typeface="Arial" panose="020B0604020202020204" pitchFamily="34" charset="0"/>
                        </a:rPr>
                        <a:t>Improve Water Board participation in community-based environmental violations monitoring meetings (IVAN meetings). </a:t>
                      </a:r>
                    </a:p>
                  </a:txBody>
                  <a:tcPr marL="63500" marR="63500" marT="63500" marB="63500" anchor="ctr"/>
                </a:tc>
                <a:tc>
                  <a:txBody>
                    <a:bodyPr/>
                    <a:lstStyle/>
                    <a:p>
                      <a:pPr marL="0" marR="0" algn="ctr">
                        <a:lnSpc>
                          <a:spcPct val="100000"/>
                        </a:lnSpc>
                        <a:spcBef>
                          <a:spcPts val="0"/>
                        </a:spcBef>
                        <a:spcAft>
                          <a:spcPts val="0"/>
                        </a:spcAft>
                      </a:pPr>
                      <a:r>
                        <a:rPr lang="en-US" sz="1900">
                          <a:effectLst/>
                          <a:latin typeface="Arial" panose="020B0604020202020204" pitchFamily="34" charset="0"/>
                          <a:ea typeface="Arial" panose="020B0604020202020204" pitchFamily="34" charset="0"/>
                          <a:cs typeface="Arial" panose="020B0604020202020204" pitchFamily="34" charset="0"/>
                        </a:rPr>
                        <a:t>-</a:t>
                      </a:r>
                    </a:p>
                  </a:txBody>
                  <a:tcPr marL="63500" marR="63500" marT="63500" marB="63500" anchor="ctr"/>
                </a:tc>
                <a:tc>
                  <a:txBody>
                    <a:bodyPr/>
                    <a:lstStyle/>
                    <a:p>
                      <a:pPr marL="0" marR="0" algn="ctr">
                        <a:lnSpc>
                          <a:spcPct val="100000"/>
                        </a:lnSpc>
                        <a:spcBef>
                          <a:spcPts val="0"/>
                        </a:spcBef>
                        <a:spcAft>
                          <a:spcPts val="0"/>
                        </a:spcAft>
                      </a:pPr>
                      <a:r>
                        <a:rPr lang="en-US" sz="1900">
                          <a:effectLst/>
                          <a:latin typeface="Arial" panose="020B0604020202020204" pitchFamily="34" charset="0"/>
                          <a:ea typeface="Calibri" panose="020F0502020204030204" pitchFamily="34" charset="0"/>
                        </a:rPr>
                        <a:t>1</a:t>
                      </a:r>
                      <a:endParaRPr lang="en-US" sz="19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900">
                          <a:effectLst/>
                          <a:latin typeface="Arial" panose="020B0604020202020204" pitchFamily="34" charset="0"/>
                          <a:ea typeface="Calibri" panose="020F0502020204030204" pitchFamily="34" charset="0"/>
                        </a:rPr>
                        <a:t>Improve and track participation in IVAN meetings and training by Water Boards staff.  </a:t>
                      </a:r>
                      <a:endParaRPr lang="en-US" sz="19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r h="0">
                <a:tc>
                  <a:txBody>
                    <a:bodyPr/>
                    <a:lstStyle/>
                    <a:p>
                      <a:pPr marL="0" marR="0">
                        <a:lnSpc>
                          <a:spcPct val="100000"/>
                        </a:lnSpc>
                        <a:spcBef>
                          <a:spcPts val="0"/>
                        </a:spcBef>
                        <a:spcAft>
                          <a:spcPts val="0"/>
                        </a:spcAft>
                      </a:pPr>
                      <a:r>
                        <a:rPr lang="en-US" sz="1900">
                          <a:effectLst/>
                          <a:latin typeface="Arial" panose="020B0604020202020204" pitchFamily="34" charset="0"/>
                          <a:ea typeface="Calibri" panose="020F0502020204030204" pitchFamily="34" charset="0"/>
                        </a:rPr>
                        <a:t>Develop guidance document for improving/streamlining enforcement complaint process</a:t>
                      </a:r>
                      <a:r>
                        <a:rPr lang="en-US" sz="1900">
                          <a:effectLst/>
                          <a:latin typeface="Arial" panose="020B0604020202020204" pitchFamily="34" charset="0"/>
                          <a:ea typeface="Arial" panose="020B0604020202020204" pitchFamily="34" charset="0"/>
                        </a:rPr>
                        <a:t> to improve responsiveness to community complaints. </a:t>
                      </a:r>
                    </a:p>
                  </a:txBody>
                  <a:tcPr marL="63500" marR="63500" marT="63500" marB="63500" anchor="ctr"/>
                </a:tc>
                <a:tc>
                  <a:txBody>
                    <a:bodyPr/>
                    <a:lstStyle/>
                    <a:p>
                      <a:pPr marL="0" marR="0" algn="ctr">
                        <a:lnSpc>
                          <a:spcPct val="100000"/>
                        </a:lnSpc>
                        <a:spcBef>
                          <a:spcPts val="0"/>
                        </a:spcBef>
                        <a:spcAft>
                          <a:spcPts val="0"/>
                        </a:spcAft>
                      </a:pPr>
                      <a:r>
                        <a:rPr lang="en-US" sz="1900">
                          <a:effectLst/>
                          <a:latin typeface="Arial" panose="020B0604020202020204" pitchFamily="34" charset="0"/>
                          <a:ea typeface="Arial" panose="020B0604020202020204" pitchFamily="34" charset="0"/>
                          <a:cs typeface="Arial" panose="020B0604020202020204" pitchFamily="34" charset="0"/>
                        </a:rPr>
                        <a:t>-</a:t>
                      </a:r>
                    </a:p>
                  </a:txBody>
                  <a:tcPr marL="63500" marR="63500" marT="63500" marB="63500" anchor="ctr"/>
                </a:tc>
                <a:tc>
                  <a:txBody>
                    <a:bodyPr/>
                    <a:lstStyle/>
                    <a:p>
                      <a:pPr marL="0" marR="0" algn="ctr">
                        <a:lnSpc>
                          <a:spcPct val="100000"/>
                        </a:lnSpc>
                        <a:spcBef>
                          <a:spcPts val="0"/>
                        </a:spcBef>
                        <a:spcAft>
                          <a:spcPts val="0"/>
                        </a:spcAft>
                      </a:pPr>
                      <a:r>
                        <a:rPr lang="en-US" sz="1900">
                          <a:effectLst/>
                          <a:latin typeface="Arial" panose="020B0604020202020204" pitchFamily="34" charset="0"/>
                          <a:ea typeface="Calibri" panose="020F0502020204030204" pitchFamily="34" charset="0"/>
                        </a:rPr>
                        <a:t>1</a:t>
                      </a:r>
                      <a:endParaRPr lang="en-US" sz="19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nSpc>
                          <a:spcPct val="100000"/>
                        </a:lnSpc>
                        <a:spcBef>
                          <a:spcPts val="0"/>
                        </a:spcBef>
                        <a:spcAft>
                          <a:spcPts val="0"/>
                        </a:spcAft>
                      </a:pPr>
                      <a:r>
                        <a:rPr lang="en-US" sz="1900">
                          <a:effectLst/>
                          <a:latin typeface="Arial" panose="020B0604020202020204" pitchFamily="34" charset="0"/>
                          <a:ea typeface="Calibri" panose="020F0502020204030204" pitchFamily="34" charset="0"/>
                        </a:rPr>
                        <a:t>Duplicate complaint pathways eliminated, outdated complaint links removed, and email addresses from Water Board web pages are updated</a:t>
                      </a:r>
                      <a:endParaRPr lang="en-US" sz="1900">
                        <a:effectLst/>
                        <a:latin typeface="Arial" panose="020B0604020202020204" pitchFamily="34" charset="0"/>
                        <a:ea typeface="Arial" panose="020B0604020202020204" pitchFamily="34" charset="0"/>
                      </a:endParaRPr>
                    </a:p>
                    <a:p>
                      <a:pPr marL="0" marR="0">
                        <a:lnSpc>
                          <a:spcPct val="100000"/>
                        </a:lnSpc>
                        <a:spcBef>
                          <a:spcPts val="0"/>
                        </a:spcBef>
                        <a:spcAft>
                          <a:spcPts val="0"/>
                        </a:spcAft>
                      </a:pPr>
                      <a:r>
                        <a:rPr lang="en-US" sz="1900">
                          <a:effectLst/>
                          <a:latin typeface="Arial" panose="020B0604020202020204" pitchFamily="34" charset="0"/>
                          <a:ea typeface="Calibri" panose="020F0502020204030204" pitchFamily="34" charset="0"/>
                        </a:rPr>
                        <a:t> </a:t>
                      </a:r>
                      <a:endParaRPr lang="en-US" sz="1900">
                        <a:effectLst/>
                        <a:latin typeface="Arial" panose="020B0604020202020204" pitchFamily="34" charset="0"/>
                        <a:ea typeface="Arial" panose="020B0604020202020204" pitchFamily="34" charset="0"/>
                      </a:endParaRPr>
                    </a:p>
                    <a:p>
                      <a:pPr marL="0" marR="0">
                        <a:lnSpc>
                          <a:spcPct val="100000"/>
                        </a:lnSpc>
                        <a:spcBef>
                          <a:spcPts val="0"/>
                        </a:spcBef>
                        <a:spcAft>
                          <a:spcPts val="0"/>
                        </a:spcAft>
                      </a:pPr>
                      <a:r>
                        <a:rPr lang="en-US" sz="1900">
                          <a:effectLst/>
                          <a:latin typeface="Arial" panose="020B0604020202020204" pitchFamily="34" charset="0"/>
                          <a:ea typeface="Calibri" panose="020F0502020204030204" pitchFamily="34" charset="0"/>
                        </a:rPr>
                        <a:t>Guidance document disseminated and implemented</a:t>
                      </a:r>
                      <a:endParaRPr lang="en-US" sz="19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807208551"/>
                  </a:ext>
                </a:extLst>
              </a:tr>
            </a:tbl>
          </a:graphicData>
        </a:graphic>
      </p:graphicFrame>
    </p:spTree>
    <p:extLst>
      <p:ext uri="{BB962C8B-B14F-4D97-AF65-F5344CB8AC3E}">
        <p14:creationId xmlns:p14="http://schemas.microsoft.com/office/powerpoint/2010/main" val="2663345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rmAutofit/>
          </a:bodyPr>
          <a:lstStyle/>
          <a:p>
            <a:r>
              <a:rPr lang="en-US">
                <a:latin typeface="Arial"/>
                <a:cs typeface="Arial"/>
              </a:rPr>
              <a:t>Office of Information Management and Analysis</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
        <p:nvSpPr>
          <p:cNvPr id="5" name="TextBox 4">
            <a:extLst>
              <a:ext uri="{FF2B5EF4-FFF2-40B4-BE49-F238E27FC236}">
                <a16:creationId xmlns:a16="http://schemas.microsoft.com/office/drawing/2014/main" id="{4507469E-0974-DB29-9D33-0F95FB89E15A}"/>
              </a:ext>
            </a:extLst>
          </p:cNvPr>
          <p:cNvSpPr txBox="1"/>
          <p:nvPr/>
        </p:nvSpPr>
        <p:spPr>
          <a:xfrm>
            <a:off x="4728380" y="3094009"/>
            <a:ext cx="72633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chemeClr val="bg1"/>
                </a:solidFill>
                <a:latin typeface="Arial"/>
                <a:cs typeface="Arial"/>
              </a:rPr>
              <a:t>Greg Gearhart, Deputy Director</a:t>
            </a:r>
          </a:p>
        </p:txBody>
      </p:sp>
    </p:spTree>
    <p:extLst>
      <p:ext uri="{BB962C8B-B14F-4D97-AF65-F5344CB8AC3E}">
        <p14:creationId xmlns:p14="http://schemas.microsoft.com/office/powerpoint/2010/main" val="1793803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OIMA</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59</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#1: Integrating Racial Equity, Measuring Impact</a:t>
            </a:r>
          </a:p>
          <a:p>
            <a:pPr marL="0" marR="0">
              <a:lnSpc>
                <a:spcPct val="115000"/>
              </a:lnSpc>
              <a:spcBef>
                <a:spcPts val="0"/>
              </a:spcBef>
              <a:spcAft>
                <a:spcPts val="0"/>
              </a:spcAft>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a:t>
            </a:r>
            <a:r>
              <a:rPr lang="en-US" sz="2000" i="1">
                <a:solidFill>
                  <a:prstClr val="black"/>
                </a:solidFill>
                <a:latin typeface="Arial" panose="020B0604020202020204" pitchFamily="34" charset="0"/>
                <a:cs typeface="Arial" panose="020B0604020202020204" pitchFamily="34" charset="0"/>
              </a:rPr>
              <a:t>1a: Water Boards data are accessible, equitable, and culturally relevant.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2643028564"/>
              </p:ext>
            </p:extLst>
          </p:nvPr>
        </p:nvGraphicFramePr>
        <p:xfrm>
          <a:off x="360946" y="2156461"/>
          <a:ext cx="11470106" cy="4155440"/>
        </p:xfrm>
        <a:graphic>
          <a:graphicData uri="http://schemas.openxmlformats.org/drawingml/2006/table">
            <a:tbl>
              <a:tblPr firstRow="1" bandRow="1">
                <a:tableStyleId>{21E4AEA4-8DFA-4A89-87EB-49C32662AFE0}</a:tableStyleId>
              </a:tblPr>
              <a:tblGrid>
                <a:gridCol w="6007770">
                  <a:extLst>
                    <a:ext uri="{9D8B030D-6E8A-4147-A177-3AD203B41FA5}">
                      <a16:colId xmlns:a16="http://schemas.microsoft.com/office/drawing/2014/main" val="3925299443"/>
                    </a:ext>
                  </a:extLst>
                </a:gridCol>
                <a:gridCol w="1010652">
                  <a:extLst>
                    <a:ext uri="{9D8B030D-6E8A-4147-A177-3AD203B41FA5}">
                      <a16:colId xmlns:a16="http://schemas.microsoft.com/office/drawing/2014/main" val="1466655220"/>
                    </a:ext>
                  </a:extLst>
                </a:gridCol>
                <a:gridCol w="850232">
                  <a:extLst>
                    <a:ext uri="{9D8B030D-6E8A-4147-A177-3AD203B41FA5}">
                      <a16:colId xmlns:a16="http://schemas.microsoft.com/office/drawing/2014/main" val="2201115090"/>
                    </a:ext>
                  </a:extLst>
                </a:gridCol>
                <a:gridCol w="3601452">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r>
                        <a:rPr lang="en-US" sz="1600" kern="1200">
                          <a:solidFill>
                            <a:schemeClr val="dk1"/>
                          </a:solidFill>
                          <a:effectLst/>
                          <a:latin typeface="Arial" panose="020B0604020202020204" pitchFamily="34" charset="0"/>
                          <a:ea typeface="+mn-ea"/>
                          <a:cs typeface="Arial" panose="020B0604020202020204" pitchFamily="34" charset="0"/>
                        </a:rPr>
                        <a:t>Develop and implement a Racial Equity Data Action Plan (REDAP). At a minimum the REDAP must do the following:</a:t>
                      </a:r>
                    </a:p>
                    <a:p>
                      <a:r>
                        <a:rPr lang="en-US" sz="1600" kern="1200">
                          <a:solidFill>
                            <a:schemeClr val="dk1"/>
                          </a:solidFill>
                          <a:effectLst/>
                          <a:latin typeface="Arial" panose="020B0604020202020204" pitchFamily="34" charset="0"/>
                          <a:ea typeface="+mn-ea"/>
                          <a:cs typeface="Arial" panose="020B0604020202020204" pitchFamily="34" charset="0"/>
                        </a:rPr>
                        <a:t>(1) Develop training and best practices guidance for Water Boards staff on incorporating racial equity concepts into the planning and design of data collection methods and visualizations (e.g., maps, factsheets, etc.) projects.</a:t>
                      </a:r>
                    </a:p>
                    <a:p>
                      <a:r>
                        <a:rPr lang="en-US" sz="1600" kern="1200">
                          <a:solidFill>
                            <a:schemeClr val="dk1"/>
                          </a:solidFill>
                          <a:effectLst/>
                          <a:latin typeface="Arial" panose="020B0604020202020204" pitchFamily="34" charset="0"/>
                          <a:ea typeface="+mn-ea"/>
                          <a:cs typeface="Arial" panose="020B0604020202020204" pitchFamily="34" charset="0"/>
                        </a:rPr>
                        <a:t>(2) Identify and expand existing opportunities for public participation in science and community data gathering programs to develop new data collection methods, support existing programs, and incorporate community datasets into the database. (3) Create a publicly accessible data catalog tool / interface that includes existing demographic data, Water Boards program data, and other available data (such as heat maps or flood hazard maps) to inform the implementation of the Racial Equity Action Plan.</a:t>
                      </a:r>
                    </a:p>
                  </a:txBody>
                  <a:tcPr marL="63500" marR="63500" marT="63500" marB="63500" anchor="ct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Comms OPP</a:t>
                      </a:r>
                      <a:endParaRPr lang="en-US" sz="160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ORPP</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1</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Circulate draft REDAP to Water Board organizations by January 2023.</a:t>
                      </a:r>
                      <a:endParaRPr lang="en-US" sz="16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endParaRPr lang="en-US" sz="16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Develop REDAP best practices draft guidance by February 2023.</a:t>
                      </a:r>
                      <a:endParaRPr lang="en-US" sz="16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endParaRPr lang="en-US" sz="16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Deliver beta version REDAP best practices training online by March 2023. </a:t>
                      </a:r>
                    </a:p>
                    <a:p>
                      <a:pPr marL="0" marR="0">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 </a:t>
                      </a:r>
                      <a:endParaRPr lang="en-US" sz="1600">
                        <a:effectLst/>
                        <a:latin typeface="Arial" panose="020B0604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0"/>
                        </a:spcAft>
                      </a:pPr>
                      <a:r>
                        <a:rPr lang="en-US" sz="1600">
                          <a:effectLst/>
                          <a:latin typeface="Arial" panose="020B0604020202020204" pitchFamily="34" charset="0"/>
                          <a:ea typeface="Calibri" panose="020F0502020204030204" pitchFamily="34" charset="0"/>
                          <a:cs typeface="Arial" panose="020B0604020202020204" pitchFamily="34" charset="0"/>
                        </a:rPr>
                        <a:t>Build online platform for public access to REDAP priority data catalog and visualization tools by February 2023.</a:t>
                      </a:r>
                      <a:endParaRPr lang="en-US" sz="16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98817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B29CD5-EAD0-484C-A059-9C83276D9C6B}"/>
              </a:ext>
            </a:extLst>
          </p:cNvPr>
          <p:cNvGrpSpPr/>
          <p:nvPr/>
        </p:nvGrpSpPr>
        <p:grpSpPr>
          <a:xfrm>
            <a:off x="0" y="0"/>
            <a:ext cx="12192000" cy="6205535"/>
            <a:chOff x="0" y="0"/>
            <a:chExt cx="12192000" cy="6205535"/>
          </a:xfrm>
        </p:grpSpPr>
        <p:pic>
          <p:nvPicPr>
            <p:cNvPr id="9" name="Picture 8">
              <a:extLst>
                <a:ext uri="{FF2B5EF4-FFF2-40B4-BE49-F238E27FC236}">
                  <a16:creationId xmlns:a16="http://schemas.microsoft.com/office/drawing/2014/main" id="{1676CE79-A789-FF0C-29D9-983F49146CA9}"/>
                </a:ext>
              </a:extLst>
            </p:cNvPr>
            <p:cNvPicPr>
              <a:picLocks noChangeAspect="1"/>
            </p:cNvPicPr>
            <p:nvPr/>
          </p:nvPicPr>
          <p:blipFill rotWithShape="1">
            <a:blip r:embed="rId3"/>
            <a:srcRect r="9641" b="-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 name="Slide Number Placeholder 1">
              <a:extLst>
                <a:ext uri="{FF2B5EF4-FFF2-40B4-BE49-F238E27FC236}">
                  <a16:creationId xmlns:a16="http://schemas.microsoft.com/office/drawing/2014/main" id="{B791F751-F66E-553B-41ED-513E91ECE5AC}"/>
                </a:ext>
              </a:extLst>
            </p:cNvPr>
            <p:cNvSpPr txBox="1">
              <a:spLocks/>
            </p:cNvSpPr>
            <p:nvPr/>
          </p:nvSpPr>
          <p:spPr>
            <a:xfrm>
              <a:off x="0" y="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fld id="{A15CFC30-E45D-4431-B46B-489B270F7815}" type="slidenum">
                <a:rPr lang="en-US" smtClean="0"/>
                <a:pPr algn="r">
                  <a:spcAft>
                    <a:spcPts val="600"/>
                  </a:spcAft>
                  <a:defRPr/>
                </a:pPr>
                <a:t>6</a:t>
              </a:fld>
              <a:endParaRPr lang="en-US">
                <a:solidFill>
                  <a:schemeClr val="tx1">
                    <a:lumMod val="75000"/>
                    <a:lumOff val="25000"/>
                  </a:schemeClr>
                </a:solidFill>
                <a:latin typeface="Calibri" panose="020F0502020204030204"/>
              </a:endParaRPr>
            </a:p>
          </p:txBody>
        </p:sp>
        <p:sp>
          <p:nvSpPr>
            <p:cNvPr id="13" name="TextBox 12">
              <a:extLst>
                <a:ext uri="{FF2B5EF4-FFF2-40B4-BE49-F238E27FC236}">
                  <a16:creationId xmlns:a16="http://schemas.microsoft.com/office/drawing/2014/main" id="{8EC63783-3DEC-546C-9700-5159A7CFC9C0}"/>
                </a:ext>
              </a:extLst>
            </p:cNvPr>
            <p:cNvSpPr txBox="1"/>
            <p:nvPr/>
          </p:nvSpPr>
          <p:spPr>
            <a:xfrm>
              <a:off x="3886919" y="3752848"/>
              <a:ext cx="7968018" cy="245268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endParaRPr lang="en-US" sz="2400">
                <a:latin typeface="Arial" panose="020B0604020202020204" pitchFamily="34" charset="0"/>
                <a:cs typeface="Arial" panose="020B0604020202020204" pitchFamily="34" charset="0"/>
              </a:endParaRPr>
            </a:p>
            <a:p>
              <a:pPr>
                <a:lnSpc>
                  <a:spcPct val="90000"/>
                </a:lnSpc>
                <a:spcAft>
                  <a:spcPts val="600"/>
                </a:spcAft>
              </a:pPr>
              <a:endParaRPr lang="en-US" sz="2400">
                <a:latin typeface="Arial" panose="020B0604020202020204" pitchFamily="34" charset="0"/>
                <a:cs typeface="Arial" panose="020B0604020202020204" pitchFamily="34" charset="0"/>
              </a:endParaRPr>
            </a:p>
            <a:p>
              <a:pPr>
                <a:lnSpc>
                  <a:spcPct val="90000"/>
                </a:lnSpc>
                <a:spcAft>
                  <a:spcPts val="600"/>
                </a:spcAft>
              </a:pPr>
              <a:endParaRPr lang="en-US" sz="2400">
                <a:latin typeface="Arial" panose="020B0604020202020204" pitchFamily="34" charset="0"/>
                <a:cs typeface="Arial" panose="020B0604020202020204" pitchFamily="34" charset="0"/>
              </a:endParaRPr>
            </a:p>
            <a:p>
              <a:pPr>
                <a:lnSpc>
                  <a:spcPct val="90000"/>
                </a:lnSpc>
                <a:spcAft>
                  <a:spcPts val="600"/>
                </a:spcAft>
              </a:pPr>
              <a:r>
                <a:rPr lang="en-US" sz="2400">
                  <a:latin typeface="Arial" panose="020B0604020202020204" pitchFamily="34" charset="0"/>
                  <a:cs typeface="Arial" panose="020B0604020202020204" pitchFamily="34" charset="0"/>
                </a:rPr>
                <a:t>Preserve, enhance, and restore the quality of California’s water resources and drinking water for the protection of the environment, public health, and all beneficial uses, and to ensure proper water resource allocation and efficient use, for the benefit of present and future generations.</a:t>
              </a:r>
            </a:p>
            <a:p>
              <a:pPr>
                <a:lnSpc>
                  <a:spcPct val="90000"/>
                </a:lnSpc>
                <a:spcAft>
                  <a:spcPts val="600"/>
                </a:spcAft>
              </a:pPr>
              <a:endParaRPr lang="en-US" sz="2400">
                <a:latin typeface="Arial" panose="020B0604020202020204" pitchFamily="34" charset="0"/>
                <a:cs typeface="Arial" panose="020B0604020202020204" pitchFamily="34" charset="0"/>
              </a:endParaRPr>
            </a:p>
            <a:p>
              <a:pPr>
                <a:lnSpc>
                  <a:spcPct val="90000"/>
                </a:lnSpc>
                <a:spcAft>
                  <a:spcPts val="600"/>
                </a:spcAft>
              </a:pPr>
              <a:endParaRPr lang="en-US" sz="2400">
                <a:latin typeface="Arial" panose="020B0604020202020204" pitchFamily="34" charset="0"/>
                <a:cs typeface="Arial" panose="020B0604020202020204" pitchFamily="34" charset="0"/>
              </a:endParaRPr>
            </a:p>
            <a:p>
              <a:pPr>
                <a:lnSpc>
                  <a:spcPct val="90000"/>
                </a:lnSpc>
                <a:spcAft>
                  <a:spcPts val="600"/>
                </a:spcAft>
              </a:pPr>
              <a:endParaRPr lang="en-US" sz="2400">
                <a:latin typeface="Arial" panose="020B0604020202020204" pitchFamily="34" charset="0"/>
                <a:cs typeface="Arial" panose="020B0604020202020204" pitchFamily="34" charset="0"/>
              </a:endParaRPr>
            </a:p>
          </p:txBody>
        </p:sp>
      </p:grpSp>
      <p:sp>
        <p:nvSpPr>
          <p:cNvPr id="8" name="Title 7">
            <a:extLst>
              <a:ext uri="{FF2B5EF4-FFF2-40B4-BE49-F238E27FC236}">
                <a16:creationId xmlns:a16="http://schemas.microsoft.com/office/drawing/2014/main" id="{9F90B6AC-557F-2B15-1C01-D95527C6F32A}"/>
              </a:ext>
            </a:extLst>
          </p:cNvPr>
          <p:cNvSpPr>
            <a:spLocks noGrp="1"/>
          </p:cNvSpPr>
          <p:nvPr>
            <p:ph type="title"/>
          </p:nvPr>
        </p:nvSpPr>
        <p:spPr>
          <a:xfrm>
            <a:off x="647281" y="3556604"/>
            <a:ext cx="3492640" cy="2845173"/>
          </a:xfrm>
        </p:spPr>
        <p:txBody>
          <a:bodyPr/>
          <a:lstStyle/>
          <a:p>
            <a:pPr>
              <a:spcAft>
                <a:spcPts val="600"/>
              </a:spcAft>
            </a:pPr>
            <a:r>
              <a:rPr lang="en-US" b="1">
                <a:solidFill>
                  <a:schemeClr val="tx2"/>
                </a:solidFill>
                <a:latin typeface="Arial"/>
                <a:cs typeface="Arial"/>
              </a:rPr>
              <a:t>Water Boards’ Mission Statement​</a:t>
            </a:r>
          </a:p>
        </p:txBody>
      </p:sp>
    </p:spTree>
    <p:extLst>
      <p:ext uri="{BB962C8B-B14F-4D97-AF65-F5344CB8AC3E}">
        <p14:creationId xmlns:p14="http://schemas.microsoft.com/office/powerpoint/2010/main" val="4268434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OIMA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60</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3217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#1: Integrating Racial Equity, Measuring Impact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1b: Programs and policies are evaluated and realigned to address racial injustices</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3366977043"/>
              </p:ext>
            </p:extLst>
          </p:nvPr>
        </p:nvGraphicFramePr>
        <p:xfrm>
          <a:off x="263411" y="2172503"/>
          <a:ext cx="11470106" cy="1366520"/>
        </p:xfrm>
        <a:graphic>
          <a:graphicData uri="http://schemas.openxmlformats.org/drawingml/2006/table">
            <a:tbl>
              <a:tblPr firstRow="1" bandRow="1">
                <a:tableStyleId>{21E4AEA4-8DFA-4A89-87EB-49C32662AFE0}</a:tableStyleId>
              </a:tblPr>
              <a:tblGrid>
                <a:gridCol w="4710925">
                  <a:extLst>
                    <a:ext uri="{9D8B030D-6E8A-4147-A177-3AD203B41FA5}">
                      <a16:colId xmlns:a16="http://schemas.microsoft.com/office/drawing/2014/main" val="3925299443"/>
                    </a:ext>
                  </a:extLst>
                </a:gridCol>
                <a:gridCol w="1194816">
                  <a:extLst>
                    <a:ext uri="{9D8B030D-6E8A-4147-A177-3AD203B41FA5}">
                      <a16:colId xmlns:a16="http://schemas.microsoft.com/office/drawing/2014/main" val="1466655220"/>
                    </a:ext>
                  </a:extLst>
                </a:gridCol>
                <a:gridCol w="975360">
                  <a:extLst>
                    <a:ext uri="{9D8B030D-6E8A-4147-A177-3AD203B41FA5}">
                      <a16:colId xmlns:a16="http://schemas.microsoft.com/office/drawing/2014/main" val="2201115090"/>
                    </a:ext>
                  </a:extLst>
                </a:gridCol>
                <a:gridCol w="4589005">
                  <a:extLst>
                    <a:ext uri="{9D8B030D-6E8A-4147-A177-3AD203B41FA5}">
                      <a16:colId xmlns:a16="http://schemas.microsoft.com/office/drawing/2014/main" val="835236820"/>
                    </a:ext>
                  </a:extLst>
                </a:gridCol>
              </a:tblGrid>
              <a:tr h="370840">
                <a:tc>
                  <a:txBody>
                    <a:bodyPr/>
                    <a:lstStyle/>
                    <a:p>
                      <a:pPr algn="ctr" fontAlgn="b"/>
                      <a:r>
                        <a:rPr lang="en-US" sz="2200" b="1" u="none" strike="noStrike">
                          <a:solidFill>
                            <a:srgbClr val="FFFFFF"/>
                          </a:solidFill>
                          <a:effectLst/>
                          <a:latin typeface="Arial" panose="020B0604020202020204" pitchFamily="34" charset="0"/>
                          <a:cs typeface="Arial" panose="020B0604020202020204" pitchFamily="34" charset="0"/>
                        </a:rPr>
                        <a:t>Action</a:t>
                      </a:r>
                      <a:endParaRPr lang="en-US" sz="22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200" b="1" u="none" strike="noStrike">
                          <a:solidFill>
                            <a:srgbClr val="FFFFFF"/>
                          </a:solidFill>
                          <a:effectLst/>
                          <a:latin typeface="Arial" panose="020B0604020202020204" pitchFamily="34" charset="0"/>
                          <a:cs typeface="Arial" panose="020B0604020202020204" pitchFamily="34" charset="0"/>
                        </a:rPr>
                        <a:t>Support </a:t>
                      </a:r>
                      <a:endParaRPr lang="en-US" sz="22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200" b="1" u="none" strike="noStrike">
                          <a:solidFill>
                            <a:srgbClr val="FFFFFF"/>
                          </a:solidFill>
                          <a:effectLst/>
                          <a:latin typeface="Arial" panose="020B0604020202020204" pitchFamily="34" charset="0"/>
                          <a:cs typeface="Arial" panose="020B0604020202020204" pitchFamily="34" charset="0"/>
                        </a:rPr>
                        <a:t>Stage</a:t>
                      </a:r>
                      <a:endParaRPr lang="en-US" sz="22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200" b="1" u="none" strike="noStrike">
                          <a:solidFill>
                            <a:srgbClr val="FFFFFF"/>
                          </a:solidFill>
                          <a:effectLst/>
                          <a:latin typeface="Arial" panose="020B0604020202020204" pitchFamily="34" charset="0"/>
                          <a:cs typeface="Arial" panose="020B0604020202020204" pitchFamily="34" charset="0"/>
                        </a:rPr>
                        <a:t>Performance Indicators</a:t>
                      </a:r>
                      <a:endParaRPr lang="en-US" sz="22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00000"/>
                        </a:lnSpc>
                        <a:spcBef>
                          <a:spcPts val="0"/>
                        </a:spcBef>
                        <a:spcAft>
                          <a:spcPts val="0"/>
                        </a:spcAft>
                      </a:pPr>
                      <a:r>
                        <a:rPr lang="en-US" sz="1900" kern="1200">
                          <a:solidFill>
                            <a:schemeClr val="dk1"/>
                          </a:solidFill>
                          <a:effectLst/>
                          <a:latin typeface="Arial" panose="020B0604020202020204" pitchFamily="34" charset="0"/>
                          <a:ea typeface="+mn-ea"/>
                          <a:cs typeface="Arial" panose="020B0604020202020204" pitchFamily="34" charset="0"/>
                        </a:rPr>
                        <a:t>Develop a racial equity toolkit for all Water Boards staff to consider racial equity in their day-to-day work.</a:t>
                      </a:r>
                      <a:endParaRPr lang="en-US" sz="19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1900">
                          <a:effectLst/>
                          <a:latin typeface="Arial" panose="020B0604020202020204" pitchFamily="34" charset="0"/>
                          <a:ea typeface="Calibri" panose="020F0502020204030204" pitchFamily="34" charset="0"/>
                          <a:cs typeface="Arial" panose="020B0604020202020204" pitchFamily="34" charset="0"/>
                        </a:rPr>
                        <a:t>OPP</a:t>
                      </a:r>
                      <a:endParaRPr lang="en-US" sz="19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1900">
                          <a:effectLst/>
                          <a:latin typeface="Arial" panose="020B0604020202020204" pitchFamily="34" charset="0"/>
                          <a:ea typeface="Calibri" panose="020F0502020204030204" pitchFamily="34" charset="0"/>
                          <a:cs typeface="Arial" panose="020B0604020202020204" pitchFamily="34" charset="0"/>
                        </a:rPr>
                        <a:t>2</a:t>
                      </a:r>
                      <a:endParaRPr lang="en-US" sz="19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900">
                          <a:solidFill>
                            <a:srgbClr val="000000"/>
                          </a:solidFill>
                          <a:effectLst/>
                          <a:latin typeface="Arial" panose="020B0604020202020204" pitchFamily="34" charset="0"/>
                          <a:ea typeface="Arial" panose="020B0604020202020204" pitchFamily="34" charset="0"/>
                          <a:cs typeface="Arial" panose="020B0604020202020204" pitchFamily="34" charset="0"/>
                        </a:rPr>
                        <a:t>Toolkit developed</a:t>
                      </a:r>
                      <a:endParaRPr lang="en-US" sz="19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
        <p:nvSpPr>
          <p:cNvPr id="3" name="TextBox 2">
            <a:extLst>
              <a:ext uri="{FF2B5EF4-FFF2-40B4-BE49-F238E27FC236}">
                <a16:creationId xmlns:a16="http://schemas.microsoft.com/office/drawing/2014/main" id="{28971B49-DD6E-C14B-FD43-05BD7CE512A1}"/>
              </a:ext>
            </a:extLst>
          </p:cNvPr>
          <p:cNvSpPr txBox="1"/>
          <p:nvPr/>
        </p:nvSpPr>
        <p:spPr>
          <a:xfrm>
            <a:off x="606873" y="4007186"/>
            <a:ext cx="11321716"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#2: Creating, Maintaining Spaces for Inclusion &amp; Belonging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2b: Foster a culture of inclusion and belonging.</a:t>
            </a:r>
          </a:p>
        </p:txBody>
      </p:sp>
      <p:graphicFrame>
        <p:nvGraphicFramePr>
          <p:cNvPr id="5" name="Table 16">
            <a:extLst>
              <a:ext uri="{FF2B5EF4-FFF2-40B4-BE49-F238E27FC236}">
                <a16:creationId xmlns:a16="http://schemas.microsoft.com/office/drawing/2014/main" id="{FB366C0A-7EE4-567C-2CCB-88BBB23C6DC9}"/>
              </a:ext>
            </a:extLst>
          </p:cNvPr>
          <p:cNvGraphicFramePr>
            <a:graphicFrameLocks noGrp="1"/>
          </p:cNvGraphicFramePr>
          <p:nvPr>
            <p:extLst>
              <p:ext uri="{D42A27DB-BD31-4B8C-83A1-F6EECF244321}">
                <p14:modId xmlns:p14="http://schemas.microsoft.com/office/powerpoint/2010/main" val="1380637120"/>
              </p:ext>
            </p:extLst>
          </p:nvPr>
        </p:nvGraphicFramePr>
        <p:xfrm>
          <a:off x="273999" y="4899361"/>
          <a:ext cx="11470106" cy="1366520"/>
        </p:xfrm>
        <a:graphic>
          <a:graphicData uri="http://schemas.openxmlformats.org/drawingml/2006/table">
            <a:tbl>
              <a:tblPr firstRow="1" bandRow="1">
                <a:tableStyleId>{21E4AEA4-8DFA-4A89-87EB-49C32662AFE0}</a:tableStyleId>
              </a:tblPr>
              <a:tblGrid>
                <a:gridCol w="4846641">
                  <a:extLst>
                    <a:ext uri="{9D8B030D-6E8A-4147-A177-3AD203B41FA5}">
                      <a16:colId xmlns:a16="http://schemas.microsoft.com/office/drawing/2014/main" val="3925299443"/>
                    </a:ext>
                  </a:extLst>
                </a:gridCol>
                <a:gridCol w="1109472">
                  <a:extLst>
                    <a:ext uri="{9D8B030D-6E8A-4147-A177-3AD203B41FA5}">
                      <a16:colId xmlns:a16="http://schemas.microsoft.com/office/drawing/2014/main" val="1466655220"/>
                    </a:ext>
                  </a:extLst>
                </a:gridCol>
                <a:gridCol w="975360">
                  <a:extLst>
                    <a:ext uri="{9D8B030D-6E8A-4147-A177-3AD203B41FA5}">
                      <a16:colId xmlns:a16="http://schemas.microsoft.com/office/drawing/2014/main" val="2201115090"/>
                    </a:ext>
                  </a:extLst>
                </a:gridCol>
                <a:gridCol w="4538633">
                  <a:extLst>
                    <a:ext uri="{9D8B030D-6E8A-4147-A177-3AD203B41FA5}">
                      <a16:colId xmlns:a16="http://schemas.microsoft.com/office/drawing/2014/main" val="835236820"/>
                    </a:ext>
                  </a:extLst>
                </a:gridCol>
              </a:tblGrid>
              <a:tr h="370840">
                <a:tc>
                  <a:txBody>
                    <a:bodyPr/>
                    <a:lstStyle/>
                    <a:p>
                      <a:pPr algn="ctr" fontAlgn="b"/>
                      <a:r>
                        <a:rPr lang="en-US" sz="2200" b="1" u="none" strike="noStrike">
                          <a:solidFill>
                            <a:srgbClr val="FFFFFF"/>
                          </a:solidFill>
                          <a:effectLst/>
                          <a:latin typeface="Arial" panose="020B0604020202020204" pitchFamily="34" charset="0"/>
                          <a:cs typeface="Arial" panose="020B0604020202020204" pitchFamily="34" charset="0"/>
                        </a:rPr>
                        <a:t>Action</a:t>
                      </a:r>
                      <a:endParaRPr lang="en-US" sz="22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200" b="1" u="none" strike="noStrike">
                          <a:solidFill>
                            <a:srgbClr val="FFFFFF"/>
                          </a:solidFill>
                          <a:effectLst/>
                          <a:latin typeface="Arial" panose="020B0604020202020204" pitchFamily="34" charset="0"/>
                          <a:cs typeface="Arial" panose="020B0604020202020204" pitchFamily="34" charset="0"/>
                        </a:rPr>
                        <a:t>Support </a:t>
                      </a:r>
                      <a:endParaRPr lang="en-US" sz="22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200" b="1" u="none" strike="noStrike">
                          <a:solidFill>
                            <a:srgbClr val="FFFFFF"/>
                          </a:solidFill>
                          <a:effectLst/>
                          <a:latin typeface="Arial" panose="020B0604020202020204" pitchFamily="34" charset="0"/>
                          <a:cs typeface="Arial" panose="020B0604020202020204" pitchFamily="34" charset="0"/>
                        </a:rPr>
                        <a:t>Stage</a:t>
                      </a:r>
                      <a:endParaRPr lang="en-US" sz="22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200" b="1" u="none" strike="noStrike">
                          <a:solidFill>
                            <a:srgbClr val="FFFFFF"/>
                          </a:solidFill>
                          <a:effectLst/>
                          <a:latin typeface="Arial" panose="020B0604020202020204" pitchFamily="34" charset="0"/>
                          <a:cs typeface="Arial" panose="020B0604020202020204" pitchFamily="34" charset="0"/>
                        </a:rPr>
                        <a:t>Performance Indicators</a:t>
                      </a:r>
                      <a:endParaRPr lang="en-US" sz="22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00000"/>
                        </a:lnSpc>
                        <a:spcBef>
                          <a:spcPts val="0"/>
                        </a:spcBef>
                        <a:spcAft>
                          <a:spcPts val="0"/>
                        </a:spcAft>
                      </a:pPr>
                      <a:r>
                        <a:rPr lang="en-US" sz="1900" kern="1200">
                          <a:solidFill>
                            <a:schemeClr val="dk1"/>
                          </a:solidFill>
                          <a:effectLst/>
                          <a:latin typeface="Arial" panose="020B0604020202020204" pitchFamily="34" charset="0"/>
                          <a:ea typeface="+mn-ea"/>
                          <a:cs typeface="Arial" panose="020B0604020202020204" pitchFamily="34" charset="0"/>
                        </a:rPr>
                        <a:t>Distribute the second, biannual racial equity survey to the Water Boards to measure staff understanding of racial equity.</a:t>
                      </a:r>
                      <a:endParaRPr lang="en-US" sz="19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1900">
                          <a:effectLst/>
                          <a:latin typeface="Arial" panose="020B0604020202020204" pitchFamily="34" charset="0"/>
                          <a:ea typeface="Arial" panose="020B0604020202020204" pitchFamily="34" charset="0"/>
                          <a:cs typeface="Arial" panose="020B0604020202020204" pitchFamily="34" charset="0"/>
                        </a:rPr>
                        <a:t>-</a:t>
                      </a:r>
                    </a:p>
                  </a:txBody>
                  <a:tcPr marL="63500" marR="63500" marT="63500" marB="63500" anchor="ctr"/>
                </a:tc>
                <a:tc>
                  <a:txBody>
                    <a:bodyPr/>
                    <a:lstStyle/>
                    <a:p>
                      <a:pPr marL="0" marR="0" algn="ctr">
                        <a:lnSpc>
                          <a:spcPct val="115000"/>
                        </a:lnSpc>
                        <a:spcBef>
                          <a:spcPts val="0"/>
                        </a:spcBef>
                        <a:spcAft>
                          <a:spcPts val="0"/>
                        </a:spcAft>
                      </a:pPr>
                      <a:r>
                        <a:rPr lang="en-US" sz="1900">
                          <a:effectLst/>
                          <a:latin typeface="Arial" panose="020B0604020202020204" pitchFamily="34" charset="0"/>
                          <a:ea typeface="Calibri" panose="020F0502020204030204" pitchFamily="34" charset="0"/>
                          <a:cs typeface="Arial" panose="020B0604020202020204" pitchFamily="34" charset="0"/>
                        </a:rPr>
                        <a:t>3</a:t>
                      </a:r>
                      <a:endParaRPr lang="en-US" sz="19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900">
                          <a:effectLst/>
                          <a:latin typeface="Arial" panose="020B0604020202020204" pitchFamily="34" charset="0"/>
                          <a:ea typeface="Arial" panose="020B0604020202020204" pitchFamily="34" charset="0"/>
                          <a:cs typeface="Arial" panose="020B0604020202020204" pitchFamily="34" charset="0"/>
                        </a:rPr>
                        <a:t>Survey response rate above 60%</a:t>
                      </a: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1289219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rmAutofit/>
          </a:bodyPr>
          <a:lstStyle/>
          <a:p>
            <a:r>
              <a:rPr lang="en-US">
                <a:latin typeface="Arial"/>
                <a:cs typeface="Arial"/>
              </a:rPr>
              <a:t>Office of Legislative Affairs</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
        <p:nvSpPr>
          <p:cNvPr id="5" name="TextBox 4">
            <a:extLst>
              <a:ext uri="{FF2B5EF4-FFF2-40B4-BE49-F238E27FC236}">
                <a16:creationId xmlns:a16="http://schemas.microsoft.com/office/drawing/2014/main" id="{AD9FFC58-4451-DD9A-09C6-DD6AE44F5CE1}"/>
              </a:ext>
            </a:extLst>
          </p:cNvPr>
          <p:cNvSpPr txBox="1"/>
          <p:nvPr/>
        </p:nvSpPr>
        <p:spPr>
          <a:xfrm>
            <a:off x="4728380" y="3094009"/>
            <a:ext cx="72633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chemeClr val="bg1"/>
                </a:solidFill>
                <a:latin typeface="Arial"/>
                <a:cs typeface="Arial"/>
              </a:rPr>
              <a:t>Ana Melendez, Deputy Director </a:t>
            </a:r>
          </a:p>
        </p:txBody>
      </p:sp>
    </p:spTree>
    <p:extLst>
      <p:ext uri="{BB962C8B-B14F-4D97-AF65-F5344CB8AC3E}">
        <p14:creationId xmlns:p14="http://schemas.microsoft.com/office/powerpoint/2010/main" val="3244356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OLA</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62</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#3: Activating BIPOC Community Wisdom and Sharing Power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3c: Consult, collaborate, and partner with BIPOC communities in decision-making processes.</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4139075439"/>
              </p:ext>
            </p:extLst>
          </p:nvPr>
        </p:nvGraphicFramePr>
        <p:xfrm>
          <a:off x="360946" y="2577884"/>
          <a:ext cx="11470106" cy="3515360"/>
        </p:xfrm>
        <a:graphic>
          <a:graphicData uri="http://schemas.openxmlformats.org/drawingml/2006/table">
            <a:tbl>
              <a:tblPr firstRow="1" bandRow="1">
                <a:tableStyleId>{21E4AEA4-8DFA-4A89-87EB-49C32662AFE0}</a:tableStyleId>
              </a:tblPr>
              <a:tblGrid>
                <a:gridCol w="4893225">
                  <a:extLst>
                    <a:ext uri="{9D8B030D-6E8A-4147-A177-3AD203B41FA5}">
                      <a16:colId xmlns:a16="http://schemas.microsoft.com/office/drawing/2014/main" val="3925299443"/>
                    </a:ext>
                  </a:extLst>
                </a:gridCol>
                <a:gridCol w="1059543">
                  <a:extLst>
                    <a:ext uri="{9D8B030D-6E8A-4147-A177-3AD203B41FA5}">
                      <a16:colId xmlns:a16="http://schemas.microsoft.com/office/drawing/2014/main" val="1466655220"/>
                    </a:ext>
                  </a:extLst>
                </a:gridCol>
                <a:gridCol w="754743">
                  <a:extLst>
                    <a:ext uri="{9D8B030D-6E8A-4147-A177-3AD203B41FA5}">
                      <a16:colId xmlns:a16="http://schemas.microsoft.com/office/drawing/2014/main" val="2201115090"/>
                    </a:ext>
                  </a:extLst>
                </a:gridCol>
                <a:gridCol w="4762595">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r>
                        <a:rPr lang="en-US" sz="2200" kern="1200">
                          <a:solidFill>
                            <a:schemeClr val="dk1"/>
                          </a:solidFill>
                          <a:effectLst/>
                          <a:latin typeface="Arial" panose="020B0604020202020204" pitchFamily="34" charset="0"/>
                          <a:ea typeface="+mn-ea"/>
                          <a:cs typeface="Arial" panose="020B0604020202020204" pitchFamily="34" charset="0"/>
                        </a:rPr>
                        <a:t>Provide briefings for legislators who represent geographic areas with a high percentage of BIPOC communities to help inform them of Water Boards’ resources and community participation processes, and to better understand barriers to implementation and hear suggestions for how to overcome them. </a:t>
                      </a:r>
                    </a:p>
                  </a:txBody>
                  <a:tcPr marL="63500" marR="63500" marT="63500" marB="63500" anchor="ctr"/>
                </a:tc>
                <a:tc>
                  <a:txBody>
                    <a:bodyPr/>
                    <a:lstStyle/>
                    <a:p>
                      <a:pPr marL="0" marR="0" algn="ctr">
                        <a:lnSpc>
                          <a:spcPct val="115000"/>
                        </a:lnSpc>
                        <a:spcBef>
                          <a:spcPts val="0"/>
                        </a:spcBef>
                        <a:spcAft>
                          <a:spcPts val="0"/>
                        </a:spcAft>
                      </a:pPr>
                      <a:r>
                        <a:rPr lang="en-US" sz="2200">
                          <a:solidFill>
                            <a:srgbClr val="000000"/>
                          </a:solidFill>
                          <a:effectLst/>
                          <a:latin typeface="Arial" panose="020B0604020202020204" pitchFamily="34" charset="0"/>
                          <a:ea typeface="Arial" panose="020B0604020202020204" pitchFamily="34" charset="0"/>
                          <a:cs typeface="Arial" panose="020B0604020202020204" pitchFamily="34" charset="0"/>
                        </a:rPr>
                        <a:t>ALL</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1</a:t>
                      </a:r>
                      <a:endParaRPr lang="en-US" sz="22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 Briefings held</a:t>
                      </a:r>
                    </a:p>
                    <a:p>
                      <a:pPr marL="0" marR="0">
                        <a:lnSpc>
                          <a:spcPct val="115000"/>
                        </a:lnSpc>
                        <a:spcBef>
                          <a:spcPts val="0"/>
                        </a:spcBef>
                        <a:spcAft>
                          <a:spcPts val="0"/>
                        </a:spcAft>
                      </a:pPr>
                      <a:endParaRPr lang="en-US" sz="220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Geographic diversity of participants' elective office included in briefings</a:t>
                      </a:r>
                    </a:p>
                    <a:p>
                      <a:pPr marL="0" marR="0">
                        <a:lnSpc>
                          <a:spcPct val="115000"/>
                        </a:lnSpc>
                        <a:spcBef>
                          <a:spcPts val="0"/>
                        </a:spcBef>
                        <a:spcAft>
                          <a:spcPts val="0"/>
                        </a:spcAft>
                      </a:pPr>
                      <a:endParaRPr lang="en-US" sz="220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2200">
                          <a:effectLst/>
                          <a:latin typeface="Arial" panose="020B0604020202020204" pitchFamily="34" charset="0"/>
                          <a:ea typeface="Calibri" panose="020F0502020204030204" pitchFamily="34" charset="0"/>
                          <a:cs typeface="Arial" panose="020B0604020202020204" pitchFamily="34" charset="0"/>
                        </a:rPr>
                        <a:t>Diversity of type of elective offices contacted</a:t>
                      </a: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254282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1524000" y="715998"/>
            <a:ext cx="10374554" cy="3856001"/>
          </a:xfrm>
        </p:spPr>
        <p:txBody>
          <a:bodyPr>
            <a:normAutofit/>
          </a:bodyPr>
          <a:lstStyle/>
          <a:p>
            <a:r>
              <a:rPr lang="en-US">
                <a:latin typeface="Arial"/>
                <a:cs typeface="Arial"/>
              </a:rPr>
              <a:t>Office of Research, Planning, and Performance</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
        <p:nvSpPr>
          <p:cNvPr id="6" name="TextBox 5">
            <a:extLst>
              <a:ext uri="{FF2B5EF4-FFF2-40B4-BE49-F238E27FC236}">
                <a16:creationId xmlns:a16="http://schemas.microsoft.com/office/drawing/2014/main" id="{88FB57CE-F2C3-A237-C671-7C51A01F0DF4}"/>
              </a:ext>
            </a:extLst>
          </p:cNvPr>
          <p:cNvSpPr txBox="1"/>
          <p:nvPr/>
        </p:nvSpPr>
        <p:spPr>
          <a:xfrm>
            <a:off x="4728380" y="3094009"/>
            <a:ext cx="726335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solidFill>
                  <a:schemeClr val="bg1"/>
                </a:solidFill>
                <a:latin typeface="Arial"/>
                <a:cs typeface="Arial"/>
              </a:rPr>
              <a:t>James Nachbaur, Director</a:t>
            </a:r>
            <a:endParaRPr lang="en-US">
              <a:solidFill>
                <a:schemeClr val="bg1"/>
              </a:solidFill>
              <a:highlight>
                <a:srgbClr val="FFFF00"/>
              </a:highlight>
              <a:latin typeface="Calibri" panose="020F0502020204030204"/>
              <a:cs typeface="Calibri"/>
            </a:endParaRPr>
          </a:p>
          <a:p>
            <a:pPr algn="r"/>
            <a:endParaRPr lang="en-US">
              <a:solidFill>
                <a:schemeClr val="bg1"/>
              </a:solidFill>
              <a:highlight>
                <a:srgbClr val="FFFF00"/>
              </a:highlight>
              <a:latin typeface="Arial"/>
              <a:cs typeface="Arial"/>
            </a:endParaRPr>
          </a:p>
        </p:txBody>
      </p:sp>
    </p:spTree>
    <p:extLst>
      <p:ext uri="{BB962C8B-B14F-4D97-AF65-F5344CB8AC3E}">
        <p14:creationId xmlns:p14="http://schemas.microsoft.com/office/powerpoint/2010/main" val="28833243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ORPP</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64</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137231"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#1: Integrating Racial Equity, Measuring Impact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1b: Programs and policies are evaluated and realigned to address racial injustices.</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569742655"/>
              </p:ext>
            </p:extLst>
          </p:nvPr>
        </p:nvGraphicFramePr>
        <p:xfrm>
          <a:off x="251218" y="2155540"/>
          <a:ext cx="11470106" cy="3972560"/>
        </p:xfrm>
        <a:graphic>
          <a:graphicData uri="http://schemas.openxmlformats.org/drawingml/2006/table">
            <a:tbl>
              <a:tblPr firstRow="1" bandRow="1">
                <a:tableStyleId>{21E4AEA4-8DFA-4A89-87EB-49C32662AFE0}</a:tableStyleId>
              </a:tblPr>
              <a:tblGrid>
                <a:gridCol w="5625326">
                  <a:extLst>
                    <a:ext uri="{9D8B030D-6E8A-4147-A177-3AD203B41FA5}">
                      <a16:colId xmlns:a16="http://schemas.microsoft.com/office/drawing/2014/main" val="3925299443"/>
                    </a:ext>
                  </a:extLst>
                </a:gridCol>
                <a:gridCol w="1365504">
                  <a:extLst>
                    <a:ext uri="{9D8B030D-6E8A-4147-A177-3AD203B41FA5}">
                      <a16:colId xmlns:a16="http://schemas.microsoft.com/office/drawing/2014/main" val="1466655220"/>
                    </a:ext>
                  </a:extLst>
                </a:gridCol>
                <a:gridCol w="841248">
                  <a:extLst>
                    <a:ext uri="{9D8B030D-6E8A-4147-A177-3AD203B41FA5}">
                      <a16:colId xmlns:a16="http://schemas.microsoft.com/office/drawing/2014/main" val="2201115090"/>
                    </a:ext>
                  </a:extLst>
                </a:gridCol>
                <a:gridCol w="3638028">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00000"/>
                        </a:lnSpc>
                        <a:spcBef>
                          <a:spcPts val="0"/>
                        </a:spcBef>
                        <a:spcAft>
                          <a:spcPts val="0"/>
                        </a:spcAft>
                      </a:pPr>
                      <a:r>
                        <a:rPr lang="en-US" sz="1900" kern="1200">
                          <a:solidFill>
                            <a:schemeClr val="dk1"/>
                          </a:solidFill>
                          <a:effectLst/>
                          <a:latin typeface="Arial" panose="020B0604020202020204" pitchFamily="34" charset="0"/>
                          <a:ea typeface="+mn-ea"/>
                          <a:cs typeface="Arial" panose="020B0604020202020204" pitchFamily="34" charset="0"/>
                        </a:rPr>
                        <a:t>Develop a racial equity training plan for staff that will guide efforts to develop and coordinate a racial equity curriculum through the Training Academy. Elements may include analysis of what trainings are effective; what trainings should be required; how often people should get training; which current courses could be modified to incorporate more content related to racial equity; how racial equity goals should inform the selection, onboarding, and evaluation of instructors and vendors providing materials or courses; and what educational content could be developed or made available.</a:t>
                      </a:r>
                      <a:endParaRPr lang="en-US" sz="1900">
                        <a:effectLst/>
                        <a:latin typeface="Arial" panose="020B0604020202020204" pitchFamily="34" charset="0"/>
                        <a:ea typeface="Arial" panose="020B0604020202020204" pitchFamily="34" charset="0"/>
                        <a:cs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1900">
                          <a:effectLst/>
                          <a:latin typeface="Arial" panose="020B0604020202020204" pitchFamily="34" charset="0"/>
                          <a:ea typeface="Arial" panose="020B0604020202020204" pitchFamily="34" charset="0"/>
                          <a:cs typeface="Arial" panose="020B0604020202020204" pitchFamily="34" charset="0"/>
                        </a:rPr>
                        <a:t>Racial Equity Training Cohort</a:t>
                      </a:r>
                    </a:p>
                  </a:txBody>
                  <a:tcPr marL="63500" marR="63500" marT="63500" marB="63500" anchor="ctr"/>
                </a:tc>
                <a:tc>
                  <a:txBody>
                    <a:bodyPr/>
                    <a:lstStyle/>
                    <a:p>
                      <a:pPr marL="0" marR="0" algn="ctr">
                        <a:lnSpc>
                          <a:spcPct val="115000"/>
                        </a:lnSpc>
                        <a:spcBef>
                          <a:spcPts val="0"/>
                        </a:spcBef>
                        <a:spcAft>
                          <a:spcPts val="0"/>
                        </a:spcAft>
                      </a:pPr>
                      <a:r>
                        <a:rPr lang="en-US" sz="1900">
                          <a:effectLst/>
                          <a:latin typeface="Arial" panose="020B0604020202020204" pitchFamily="34" charset="0"/>
                          <a:ea typeface="Calibri" panose="020F0502020204030204" pitchFamily="34" charset="0"/>
                          <a:cs typeface="Arial" panose="020B0604020202020204" pitchFamily="34" charset="0"/>
                        </a:rPr>
                        <a:t>2</a:t>
                      </a:r>
                      <a:endParaRPr lang="en-US" sz="19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900">
                          <a:effectLst/>
                          <a:latin typeface="Arial" panose="020B0604020202020204" pitchFamily="34" charset="0"/>
                          <a:ea typeface="Calibri" panose="020F0502020204030204" pitchFamily="34" charset="0"/>
                          <a:cs typeface="Arial" panose="020B0604020202020204" pitchFamily="34" charset="0"/>
                        </a:rPr>
                        <a:t>Plan developed</a:t>
                      </a:r>
                      <a:endParaRPr lang="en-US" sz="19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bl>
          </a:graphicData>
        </a:graphic>
      </p:graphicFrame>
    </p:spTree>
    <p:extLst>
      <p:ext uri="{BB962C8B-B14F-4D97-AF65-F5344CB8AC3E}">
        <p14:creationId xmlns:p14="http://schemas.microsoft.com/office/powerpoint/2010/main" val="3033972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9880-8F64-7A90-A39C-1CDD2D5D5F33}"/>
              </a:ext>
            </a:extLst>
          </p:cNvPr>
          <p:cNvSpPr>
            <a:spLocks noGrp="1"/>
          </p:cNvSpPr>
          <p:nvPr>
            <p:ph type="title"/>
          </p:nvPr>
        </p:nvSpPr>
        <p:spPr>
          <a:xfrm>
            <a:off x="838200" y="365125"/>
            <a:ext cx="10515600" cy="8921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r>
              <a:rPr lang="en-US"/>
              <a:t>Lead Role: ORPP (cont’d)</a:t>
            </a:r>
          </a:p>
        </p:txBody>
      </p:sp>
      <p:sp>
        <p:nvSpPr>
          <p:cNvPr id="4" name="Slide Number Placeholder 3">
            <a:extLst>
              <a:ext uri="{FF2B5EF4-FFF2-40B4-BE49-F238E27FC236}">
                <a16:creationId xmlns:a16="http://schemas.microsoft.com/office/drawing/2014/main" id="{3312A46F-8D55-D9F2-4837-268CE8259FE0}"/>
              </a:ext>
            </a:extLst>
          </p:cNvPr>
          <p:cNvSpPr>
            <a:spLocks noGrp="1"/>
          </p:cNvSpPr>
          <p:nvPr>
            <p:ph type="sldNum" sz="quarter" idx="12"/>
          </p:nvPr>
        </p:nvSpPr>
        <p:spPr/>
        <p:txBody>
          <a:bodyPr/>
          <a:lstStyle/>
          <a:p>
            <a:fld id="{2329AEB2-06D5-4D95-B367-E8090175F51D}" type="slidenum">
              <a:rPr lang="en-US" smtClean="0"/>
              <a:t>65</a:t>
            </a:fld>
            <a:endParaRPr lang="en-US"/>
          </a:p>
        </p:txBody>
      </p:sp>
      <p:sp>
        <p:nvSpPr>
          <p:cNvPr id="15" name="TextBox 14">
            <a:extLst>
              <a:ext uri="{FF2B5EF4-FFF2-40B4-BE49-F238E27FC236}">
                <a16:creationId xmlns:a16="http://schemas.microsoft.com/office/drawing/2014/main" id="{5017E9B0-4570-7084-7989-76D77BDF442B}"/>
              </a:ext>
            </a:extLst>
          </p:cNvPr>
          <p:cNvSpPr txBox="1"/>
          <p:nvPr/>
        </p:nvSpPr>
        <p:spPr>
          <a:xfrm>
            <a:off x="693821" y="1280328"/>
            <a:ext cx="11321716"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Strategic Direction #1: Integrating Racial Equity, Measuring Impact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Goal 1b: Programs and policies are evaluated and realigned to address racial injustices.</a:t>
            </a:r>
          </a:p>
        </p:txBody>
      </p:sp>
      <p:graphicFrame>
        <p:nvGraphicFramePr>
          <p:cNvPr id="16" name="Table 16">
            <a:extLst>
              <a:ext uri="{FF2B5EF4-FFF2-40B4-BE49-F238E27FC236}">
                <a16:creationId xmlns:a16="http://schemas.microsoft.com/office/drawing/2014/main" id="{49FF77BB-7E38-0A4F-905F-0C80897FF428}"/>
              </a:ext>
            </a:extLst>
          </p:cNvPr>
          <p:cNvGraphicFramePr>
            <a:graphicFrameLocks noGrp="1"/>
          </p:cNvGraphicFramePr>
          <p:nvPr>
            <p:extLst>
              <p:ext uri="{D42A27DB-BD31-4B8C-83A1-F6EECF244321}">
                <p14:modId xmlns:p14="http://schemas.microsoft.com/office/powerpoint/2010/main" val="686529960"/>
              </p:ext>
            </p:extLst>
          </p:nvPr>
        </p:nvGraphicFramePr>
        <p:xfrm>
          <a:off x="360947" y="2203395"/>
          <a:ext cx="11470106" cy="3910077"/>
        </p:xfrm>
        <a:graphic>
          <a:graphicData uri="http://schemas.openxmlformats.org/drawingml/2006/table">
            <a:tbl>
              <a:tblPr firstRow="1" bandRow="1">
                <a:tableStyleId>{21E4AEA4-8DFA-4A89-87EB-49C32662AFE0}</a:tableStyleId>
              </a:tblPr>
              <a:tblGrid>
                <a:gridCol w="4559396">
                  <a:extLst>
                    <a:ext uri="{9D8B030D-6E8A-4147-A177-3AD203B41FA5}">
                      <a16:colId xmlns:a16="http://schemas.microsoft.com/office/drawing/2014/main" val="3925299443"/>
                    </a:ext>
                  </a:extLst>
                </a:gridCol>
                <a:gridCol w="1111490">
                  <a:extLst>
                    <a:ext uri="{9D8B030D-6E8A-4147-A177-3AD203B41FA5}">
                      <a16:colId xmlns:a16="http://schemas.microsoft.com/office/drawing/2014/main" val="1466655220"/>
                    </a:ext>
                  </a:extLst>
                </a:gridCol>
                <a:gridCol w="882315">
                  <a:extLst>
                    <a:ext uri="{9D8B030D-6E8A-4147-A177-3AD203B41FA5}">
                      <a16:colId xmlns:a16="http://schemas.microsoft.com/office/drawing/2014/main" val="2201115090"/>
                    </a:ext>
                  </a:extLst>
                </a:gridCol>
                <a:gridCol w="4916905">
                  <a:extLst>
                    <a:ext uri="{9D8B030D-6E8A-4147-A177-3AD203B41FA5}">
                      <a16:colId xmlns:a16="http://schemas.microsoft.com/office/drawing/2014/main" val="835236820"/>
                    </a:ext>
                  </a:extLst>
                </a:gridCol>
              </a:tblGrid>
              <a:tr h="370840">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Action</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Support </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Stage</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tc>
                  <a:txBody>
                    <a:bodyPr/>
                    <a:lstStyle/>
                    <a:p>
                      <a:pPr algn="ctr" fontAlgn="b"/>
                      <a:r>
                        <a:rPr lang="en-US" sz="2000" b="1" u="none" strike="noStrike">
                          <a:solidFill>
                            <a:srgbClr val="FFFFFF"/>
                          </a:solidFill>
                          <a:effectLst/>
                          <a:latin typeface="Arial" panose="020B0604020202020204" pitchFamily="34" charset="0"/>
                          <a:cs typeface="Arial" panose="020B0604020202020204" pitchFamily="34" charset="0"/>
                        </a:rPr>
                        <a:t>Performance Indicators</a:t>
                      </a:r>
                      <a:endParaRPr lang="en-US" sz="2000" b="1" i="0" u="none" strike="noStrike">
                        <a:solidFill>
                          <a:srgbClr val="FFFFFF"/>
                        </a:solidFill>
                        <a:effectLst/>
                        <a:latin typeface="Arial" panose="020B0604020202020204" pitchFamily="34" charset="0"/>
                        <a:cs typeface="Arial" panose="020B0604020202020204" pitchFamily="34" charset="0"/>
                      </a:endParaRPr>
                    </a:p>
                  </a:txBody>
                  <a:tcPr marL="9525" marR="9525" marT="9525" marB="0" anchor="b">
                    <a:solidFill>
                      <a:schemeClr val="accent2">
                        <a:lumMod val="75000"/>
                      </a:schemeClr>
                    </a:solidFill>
                  </a:tcPr>
                </a:tc>
                <a:extLst>
                  <a:ext uri="{0D108BD9-81ED-4DB2-BD59-A6C34878D82A}">
                    <a16:rowId xmlns:a16="http://schemas.microsoft.com/office/drawing/2014/main" val="2335339259"/>
                  </a:ext>
                </a:extLst>
              </a:tr>
              <a:tr h="0">
                <a:tc>
                  <a:txBody>
                    <a:bodyPr/>
                    <a:lstStyle/>
                    <a:p>
                      <a:pPr marL="0" marR="0">
                        <a:lnSpc>
                          <a:spcPct val="115000"/>
                        </a:lnSpc>
                        <a:spcBef>
                          <a:spcPts val="0"/>
                        </a:spcBef>
                        <a:spcAft>
                          <a:spcPts val="0"/>
                        </a:spcAft>
                      </a:pPr>
                      <a:r>
                        <a:rPr lang="en-US" sz="2000">
                          <a:solidFill>
                            <a:srgbClr val="000000"/>
                          </a:solidFill>
                          <a:effectLst/>
                          <a:latin typeface="Arial" panose="020B0604020202020204" pitchFamily="34" charset="0"/>
                          <a:ea typeface="Calibri" panose="020F0502020204030204" pitchFamily="34" charset="0"/>
                        </a:rPr>
                        <a:t>As appropriate, ensure that priorities and actions within the State Water Board’s annual Strategic Work Plan reflect this action plan. </a:t>
                      </a:r>
                    </a:p>
                    <a:p>
                      <a:pPr marL="0" marR="0">
                        <a:lnSpc>
                          <a:spcPct val="115000"/>
                        </a:lnSpc>
                        <a:spcBef>
                          <a:spcPts val="0"/>
                        </a:spcBef>
                        <a:spcAft>
                          <a:spcPts val="0"/>
                        </a:spcAft>
                      </a:pPr>
                      <a:endParaRPr lang="en-US" sz="1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2000">
                          <a:effectLst/>
                          <a:latin typeface="Arial" panose="020B0604020202020204" pitchFamily="34" charset="0"/>
                          <a:ea typeface="Calibri" panose="020F0502020204030204" pitchFamily="34" charset="0"/>
                        </a:rPr>
                        <a:t>ALL</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2000">
                          <a:effectLst/>
                          <a:latin typeface="Arial" panose="020B0604020202020204" pitchFamily="34" charset="0"/>
                          <a:ea typeface="Calibri" panose="020F0502020204030204" pitchFamily="34" charset="0"/>
                        </a:rPr>
                        <a:t>2</a:t>
                      </a:r>
                      <a:endParaRPr lang="en-US" sz="20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000">
                          <a:effectLst/>
                          <a:latin typeface="Arial" panose="020B0604020202020204" pitchFamily="34" charset="0"/>
                          <a:ea typeface="Calibri" panose="020F0502020204030204" pitchFamily="34" charset="0"/>
                        </a:rPr>
                        <a:t># Strategic Work Plan actions that reflect use of a racial equity lens</a:t>
                      </a:r>
                      <a:endParaRPr lang="en-US" sz="20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926547812"/>
                  </a:ext>
                </a:extLst>
              </a:tr>
              <a:tr h="0">
                <a:tc>
                  <a:txBody>
                    <a:bodyPr/>
                    <a:lstStyle/>
                    <a:p>
                      <a:pPr marL="0" marR="0">
                        <a:lnSpc>
                          <a:spcPct val="115000"/>
                        </a:lnSpc>
                        <a:spcBef>
                          <a:spcPts val="0"/>
                        </a:spcBef>
                        <a:spcAft>
                          <a:spcPts val="0"/>
                        </a:spcAft>
                      </a:pPr>
                      <a:r>
                        <a:rPr lang="en-US" sz="2000">
                          <a:effectLst/>
                          <a:latin typeface="Arial" panose="020B0604020202020204" pitchFamily="34" charset="0"/>
                          <a:ea typeface="Calibri" panose="020F0502020204030204" pitchFamily="34" charset="0"/>
                        </a:rPr>
                        <a:t>Develop a plan to identify climate change impacts (related to State Water  Board authorities) and how they may potentially disproportionately impact BIPOC communities or interests. </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2000">
                          <a:effectLst/>
                          <a:latin typeface="Arial" panose="020B0604020202020204" pitchFamily="34" charset="0"/>
                          <a:ea typeface="Calibri" panose="020F0502020204030204" pitchFamily="34" charset="0"/>
                        </a:rPr>
                        <a:t>ALL</a:t>
                      </a:r>
                      <a:endParaRPr lang="en-US" sz="2000">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gn="ctr">
                        <a:lnSpc>
                          <a:spcPct val="115000"/>
                        </a:lnSpc>
                        <a:spcBef>
                          <a:spcPts val="0"/>
                        </a:spcBef>
                        <a:spcAft>
                          <a:spcPts val="0"/>
                        </a:spcAft>
                      </a:pPr>
                      <a:r>
                        <a:rPr lang="en-US" sz="2000">
                          <a:effectLst/>
                          <a:latin typeface="Arial" panose="020B0604020202020204" pitchFamily="34" charset="0"/>
                          <a:ea typeface="Calibri" panose="020F0502020204030204" pitchFamily="34" charset="0"/>
                        </a:rPr>
                        <a:t>2(R)</a:t>
                      </a:r>
                      <a:endParaRPr lang="en-US" sz="2000">
                        <a:effectLst/>
                        <a:latin typeface="Arial" panose="020B0604020202020204" pitchFamily="34" charset="0"/>
                        <a:ea typeface="Arial" panose="020B0604020202020204" pitchFamily="34" charset="0"/>
                      </a:endParaRPr>
                    </a:p>
                  </a:txBody>
                  <a:tcPr marL="68580" marR="68580" marT="0" marB="0" anchor="ctr"/>
                </a:tc>
                <a:tc>
                  <a:txBody>
                    <a:bodyPr/>
                    <a:lstStyle/>
                    <a:p>
                      <a:pPr marL="0" marR="0">
                        <a:lnSpc>
                          <a:spcPct val="115000"/>
                        </a:lnSpc>
                        <a:spcBef>
                          <a:spcPts val="0"/>
                        </a:spcBef>
                        <a:spcAft>
                          <a:spcPts val="0"/>
                        </a:spcAft>
                      </a:pPr>
                      <a:r>
                        <a:rPr lang="en-US" sz="2000">
                          <a:effectLst/>
                          <a:latin typeface="Arial" panose="020B0604020202020204" pitchFamily="34" charset="0"/>
                          <a:ea typeface="Calibri" panose="020F0502020204030204" pitchFamily="34" charset="0"/>
                        </a:rPr>
                        <a:t>Plan developed </a:t>
                      </a:r>
                      <a:endParaRPr lang="en-US" sz="200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807208551"/>
                  </a:ext>
                </a:extLst>
              </a:tr>
            </a:tbl>
          </a:graphicData>
        </a:graphic>
      </p:graphicFrame>
    </p:spTree>
    <p:extLst>
      <p:ext uri="{BB962C8B-B14F-4D97-AF65-F5344CB8AC3E}">
        <p14:creationId xmlns:p14="http://schemas.microsoft.com/office/powerpoint/2010/main" val="4239570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290944" y="715999"/>
            <a:ext cx="9810319" cy="2861438"/>
          </a:xfrm>
        </p:spPr>
        <p:txBody>
          <a:bodyPr>
            <a:normAutofit/>
          </a:bodyPr>
          <a:lstStyle/>
          <a:p>
            <a:r>
              <a:rPr lang="en-US">
                <a:latin typeface="Arial"/>
                <a:cs typeface="Arial"/>
              </a:rPr>
              <a:t>Next Steps</a:t>
            </a:r>
            <a:endParaRPr lang="en-US"/>
          </a:p>
        </p:txBody>
      </p:sp>
      <p:sp>
        <p:nvSpPr>
          <p:cNvPr id="4" name="Text Placeholder 3">
            <a:extLst>
              <a:ext uri="{FF2B5EF4-FFF2-40B4-BE49-F238E27FC236}">
                <a16:creationId xmlns:a16="http://schemas.microsoft.com/office/drawing/2014/main" id="{D1C373B9-551E-4F0A-B6FF-AAB47461DDF1}"/>
              </a:ext>
            </a:extLst>
          </p:cNvPr>
          <p:cNvSpPr>
            <a:spLocks noGrp="1"/>
          </p:cNvSpPr>
          <p:nvPr>
            <p:ph type="body" sz="quarter" idx="10"/>
          </p:nvPr>
        </p:nvSpPr>
        <p:spPr>
          <a:xfrm>
            <a:off x="1" y="6314153"/>
            <a:ext cx="12192000" cy="540862"/>
          </a:xfrm>
        </p:spPr>
        <p:txBody>
          <a:bodyPr/>
          <a:lstStyle/>
          <a:p>
            <a:r>
              <a:rPr lang="en-US">
                <a:latin typeface="Arial"/>
                <a:cs typeface="Arial"/>
              </a:rPr>
              <a:t>State Water Board Meeting | January 18, 2023</a:t>
            </a:r>
          </a:p>
        </p:txBody>
      </p:sp>
    </p:spTree>
    <p:extLst>
      <p:ext uri="{BB962C8B-B14F-4D97-AF65-F5344CB8AC3E}">
        <p14:creationId xmlns:p14="http://schemas.microsoft.com/office/powerpoint/2010/main" val="3056630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DC7EF-66CF-4545-950C-7D88F266768A}"/>
              </a:ext>
            </a:extLst>
          </p:cNvPr>
          <p:cNvSpPr>
            <a:spLocks noGrp="1"/>
          </p:cNvSpPr>
          <p:nvPr>
            <p:ph type="sldNum" sz="quarter" idx="4"/>
          </p:nvPr>
        </p:nvSpPr>
        <p:spPr/>
        <p:txBody>
          <a:bodyPr/>
          <a:lstStyle/>
          <a:p>
            <a:fld id="{A15CFC30-E45D-4431-B46B-489B270F7815}" type="slidenum">
              <a:rPr lang="en-US" smtClean="0"/>
              <a:pPr/>
              <a:t>67</a:t>
            </a:fld>
            <a:endParaRPr lang="en-US"/>
          </a:p>
        </p:txBody>
      </p:sp>
      <p:sp>
        <p:nvSpPr>
          <p:cNvPr id="8" name="Text Placeholder 2">
            <a:extLst>
              <a:ext uri="{FF2B5EF4-FFF2-40B4-BE49-F238E27FC236}">
                <a16:creationId xmlns:a16="http://schemas.microsoft.com/office/drawing/2014/main" id="{3C746335-0180-4982-9585-3A0A61B181C5}"/>
              </a:ext>
            </a:extLst>
          </p:cNvPr>
          <p:cNvSpPr txBox="1">
            <a:spLocks/>
          </p:cNvSpPr>
          <p:nvPr/>
        </p:nvSpPr>
        <p:spPr>
          <a:xfrm>
            <a:off x="602351" y="1179507"/>
            <a:ext cx="10987298" cy="510699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999"/>
              </a:lnSpc>
              <a:spcAft>
                <a:spcPts val="1200"/>
              </a:spcAft>
            </a:pPr>
            <a:r>
              <a:rPr lang="en-US" sz="2400" dirty="0">
                <a:latin typeface="Arial"/>
                <a:cs typeface="Arial"/>
              </a:rPr>
              <a:t>Estimated timeline for Action Plan revision: </a:t>
            </a:r>
            <a:endParaRPr lang="en-US" dirty="0"/>
          </a:p>
          <a:p>
            <a:pPr lvl="1">
              <a:lnSpc>
                <a:spcPct val="100000"/>
              </a:lnSpc>
              <a:spcAft>
                <a:spcPts val="1200"/>
              </a:spcAft>
            </a:pPr>
            <a:r>
              <a:rPr lang="en-US" sz="2000" dirty="0">
                <a:latin typeface="Arial"/>
                <a:cs typeface="Arial"/>
              </a:rPr>
              <a:t>January 2024, January 2025: Action Plan updates presented to the State Water Board</a:t>
            </a:r>
          </a:p>
          <a:p>
            <a:pPr lvl="1">
              <a:lnSpc>
                <a:spcPct val="100000"/>
              </a:lnSpc>
              <a:spcAft>
                <a:spcPts val="1200"/>
              </a:spcAft>
            </a:pPr>
            <a:r>
              <a:rPr lang="en-US" sz="2000" dirty="0">
                <a:latin typeface="Arial"/>
                <a:cs typeface="Arial"/>
              </a:rPr>
              <a:t>Throughout 2025: Re-engage the public and tribes to reflect on accomplishments, hear feedback on emerging priorities, and prioritize actions </a:t>
            </a:r>
          </a:p>
          <a:p>
            <a:pPr lvl="1">
              <a:lnSpc>
                <a:spcPct val="100000"/>
              </a:lnSpc>
              <a:spcAft>
                <a:spcPts val="1200"/>
              </a:spcAft>
            </a:pPr>
            <a:r>
              <a:rPr lang="en-US" sz="2000">
                <a:latin typeface="Arial"/>
                <a:cs typeface="Arial"/>
              </a:rPr>
              <a:t>January 2026: Revised Racial </a:t>
            </a:r>
            <a:r>
              <a:rPr lang="en-US" sz="2000" dirty="0">
                <a:latin typeface="Arial"/>
                <a:cs typeface="Arial"/>
              </a:rPr>
              <a:t>Equity Action Plan presented to the State Water Board as informational item</a:t>
            </a:r>
          </a:p>
          <a:p>
            <a:pPr>
              <a:lnSpc>
                <a:spcPct val="114999"/>
              </a:lnSpc>
              <a:spcAft>
                <a:spcPts val="1200"/>
              </a:spcAft>
            </a:pPr>
            <a:r>
              <a:rPr lang="en-US" sz="2400" dirty="0">
                <a:solidFill>
                  <a:srgbClr val="000000"/>
                </a:solidFill>
              </a:rPr>
              <a:t>A</a:t>
            </a:r>
            <a:r>
              <a:rPr lang="en-US" sz="2400" b="0" i="0" dirty="0">
                <a:solidFill>
                  <a:srgbClr val="000000"/>
                </a:solidFill>
                <a:effectLst/>
                <a:latin typeface="Arial" panose="020B0604020202020204" pitchFamily="34" charset="0"/>
              </a:rPr>
              <a:t>ctions outlined in this plan will be subject to the Board's standard decision-making and public engagement processes. The plan does not modify any existing policy, plan, permit, or regulation duly adopted by the State Water Board. Any proposed changes to State Water Board policy will be subject to State Water Board approval.  </a:t>
            </a:r>
            <a:endParaRPr lang="en-US" sz="2400" dirty="0"/>
          </a:p>
        </p:txBody>
      </p:sp>
      <p:sp>
        <p:nvSpPr>
          <p:cNvPr id="9" name="Title 1">
            <a:extLst>
              <a:ext uri="{FF2B5EF4-FFF2-40B4-BE49-F238E27FC236}">
                <a16:creationId xmlns:a16="http://schemas.microsoft.com/office/drawing/2014/main" id="{131CD05D-6756-4539-8D77-4276CC6F8F58}"/>
              </a:ext>
            </a:extLst>
          </p:cNvPr>
          <p:cNvSpPr>
            <a:spLocks noGrp="1"/>
          </p:cNvSpPr>
          <p:nvPr>
            <p:ph type="title"/>
          </p:nvPr>
        </p:nvSpPr>
        <p:spPr>
          <a:xfrm>
            <a:off x="602351" y="0"/>
            <a:ext cx="10515600" cy="1325563"/>
          </a:xfrm>
        </p:spPr>
        <p:txBody>
          <a:bodyPr>
            <a:noAutofit/>
          </a:bodyPr>
          <a:lstStyle/>
          <a:p>
            <a:pPr algn="ctr"/>
            <a:r>
              <a:rPr lang="en-US" sz="4800">
                <a:solidFill>
                  <a:schemeClr val="accent5">
                    <a:lumMod val="50000"/>
                  </a:schemeClr>
                </a:solidFill>
                <a:latin typeface="Arial"/>
                <a:cs typeface="Arial"/>
              </a:rPr>
              <a:t>Next Steps</a:t>
            </a:r>
            <a:endParaRPr lang="en-US" sz="480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6188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FDC7EF-66CF-4545-950C-7D88F266768A}"/>
              </a:ext>
            </a:extLst>
          </p:cNvPr>
          <p:cNvSpPr>
            <a:spLocks noGrp="1"/>
          </p:cNvSpPr>
          <p:nvPr>
            <p:ph type="sldNum" sz="quarter" idx="4"/>
          </p:nvPr>
        </p:nvSpPr>
        <p:spPr/>
        <p:txBody>
          <a:bodyPr/>
          <a:lstStyle/>
          <a:p>
            <a:fld id="{A15CFC30-E45D-4431-B46B-489B270F7815}" type="slidenum">
              <a:rPr lang="en-US" smtClean="0"/>
              <a:pPr/>
              <a:t>68</a:t>
            </a:fld>
            <a:endParaRPr lang="en-US"/>
          </a:p>
        </p:txBody>
      </p:sp>
      <p:sp>
        <p:nvSpPr>
          <p:cNvPr id="8" name="Text Placeholder 2">
            <a:extLst>
              <a:ext uri="{FF2B5EF4-FFF2-40B4-BE49-F238E27FC236}">
                <a16:creationId xmlns:a16="http://schemas.microsoft.com/office/drawing/2014/main" id="{3C746335-0180-4982-9585-3A0A61B181C5}"/>
              </a:ext>
            </a:extLst>
          </p:cNvPr>
          <p:cNvSpPr txBox="1">
            <a:spLocks/>
          </p:cNvSpPr>
          <p:nvPr/>
        </p:nvSpPr>
        <p:spPr>
          <a:xfrm>
            <a:off x="644721" y="1590311"/>
            <a:ext cx="10987298" cy="437673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999"/>
              </a:lnSpc>
              <a:spcBef>
                <a:spcPts val="0"/>
              </a:spcBef>
              <a:spcAft>
                <a:spcPts val="1200"/>
              </a:spcAft>
            </a:pPr>
            <a:r>
              <a:rPr lang="en-US" sz="2400" b="0" i="0">
                <a:solidFill>
                  <a:srgbClr val="000000"/>
                </a:solidFill>
                <a:effectLst/>
                <a:latin typeface="Arial"/>
                <a:cs typeface="Arial"/>
              </a:rPr>
              <a:t>California Native American tribes can continue to request government-to-government consultations on an ongoing basis.</a:t>
            </a:r>
            <a:r>
              <a:rPr lang="en-US" sz="2400">
                <a:solidFill>
                  <a:srgbClr val="000000"/>
                </a:solidFill>
                <a:latin typeface="Arial"/>
                <a:cs typeface="Arial"/>
              </a:rPr>
              <a:t> </a:t>
            </a:r>
            <a:endParaRPr lang="en-US"/>
          </a:p>
          <a:p>
            <a:pPr>
              <a:lnSpc>
                <a:spcPct val="115000"/>
              </a:lnSpc>
              <a:spcBef>
                <a:spcPts val="0"/>
              </a:spcBef>
              <a:spcAft>
                <a:spcPts val="1200"/>
              </a:spcAft>
            </a:pPr>
            <a:r>
              <a:rPr lang="en-US" sz="2400">
                <a:solidFill>
                  <a:srgbClr val="000000"/>
                </a:solidFill>
                <a:latin typeface="Arial"/>
                <a:cs typeface="Arial"/>
              </a:rPr>
              <a:t> General</a:t>
            </a:r>
            <a:r>
              <a:rPr lang="en-US" sz="2400" b="0" i="0">
                <a:solidFill>
                  <a:srgbClr val="000000"/>
                </a:solidFill>
                <a:effectLst/>
                <a:latin typeface="Arial"/>
                <a:cs typeface="Arial"/>
              </a:rPr>
              <a:t> comments </a:t>
            </a:r>
            <a:r>
              <a:rPr lang="en-US" sz="2400">
                <a:solidFill>
                  <a:srgbClr val="000000"/>
                </a:solidFill>
                <a:latin typeface="Arial"/>
                <a:cs typeface="Arial"/>
              </a:rPr>
              <a:t>about racial</a:t>
            </a:r>
            <a:r>
              <a:rPr lang="en-US" sz="2400" b="0" i="0">
                <a:solidFill>
                  <a:srgbClr val="000000"/>
                </a:solidFill>
                <a:effectLst/>
                <a:latin typeface="Arial"/>
                <a:cs typeface="Arial"/>
              </a:rPr>
              <a:t> equity </a:t>
            </a:r>
            <a:r>
              <a:rPr lang="en-US" sz="2400">
                <a:solidFill>
                  <a:srgbClr val="000000"/>
                </a:solidFill>
                <a:latin typeface="Arial"/>
                <a:cs typeface="Arial"/>
              </a:rPr>
              <a:t>work can </a:t>
            </a:r>
            <a:r>
              <a:rPr lang="en-US" sz="2400" b="0" i="0">
                <a:solidFill>
                  <a:srgbClr val="000000"/>
                </a:solidFill>
                <a:effectLst/>
                <a:latin typeface="Arial"/>
                <a:cs typeface="Arial"/>
              </a:rPr>
              <a:t>be</a:t>
            </a:r>
            <a:r>
              <a:rPr lang="en-US" sz="2400">
                <a:solidFill>
                  <a:srgbClr val="000000"/>
                </a:solidFill>
                <a:latin typeface="Arial"/>
                <a:cs typeface="Arial"/>
              </a:rPr>
              <a:t> sent</a:t>
            </a:r>
            <a:r>
              <a:rPr lang="en-US" sz="2400" b="0" i="0">
                <a:solidFill>
                  <a:srgbClr val="000000"/>
                </a:solidFill>
                <a:effectLst/>
                <a:latin typeface="Arial"/>
                <a:cs typeface="Arial"/>
              </a:rPr>
              <a:t> </a:t>
            </a:r>
            <a:r>
              <a:rPr lang="en-US" sz="2400">
                <a:solidFill>
                  <a:srgbClr val="000000"/>
                </a:solidFill>
                <a:latin typeface="Arial"/>
                <a:cs typeface="Arial"/>
              </a:rPr>
              <a:t>to:  </a:t>
            </a:r>
            <a:r>
              <a:rPr lang="en-US" sz="2400" b="0" i="0" u="sng" strike="noStrike">
                <a:solidFill>
                  <a:srgbClr val="0000FF"/>
                </a:solidFill>
                <a:effectLst/>
                <a:latin typeface="Arial"/>
                <a:cs typeface="Arial"/>
                <a:hlinkClick r:id="rId3"/>
              </a:rPr>
              <a:t>racialequity@waterboards.ca.gov</a:t>
            </a:r>
            <a:r>
              <a:rPr lang="en-US" sz="2400" b="0" i="0">
                <a:solidFill>
                  <a:srgbClr val="000000"/>
                </a:solidFill>
                <a:effectLst/>
                <a:latin typeface="Arial"/>
                <a:cs typeface="Arial"/>
              </a:rPr>
              <a:t>.  </a:t>
            </a:r>
            <a:r>
              <a:rPr lang="en-US" sz="1800" b="0" i="0">
                <a:solidFill>
                  <a:srgbClr val="000000"/>
                </a:solidFill>
                <a:effectLst/>
                <a:latin typeface="Arial"/>
                <a:cs typeface="Arial"/>
              </a:rPr>
              <a:t>     </a:t>
            </a:r>
          </a:p>
          <a:p>
            <a:pPr>
              <a:lnSpc>
                <a:spcPct val="115000"/>
              </a:lnSpc>
              <a:spcBef>
                <a:spcPts val="0"/>
              </a:spcBef>
              <a:spcAft>
                <a:spcPts val="1200"/>
              </a:spcAft>
            </a:pPr>
            <a:r>
              <a:rPr lang="en-US" sz="2400">
                <a:solidFill>
                  <a:srgbClr val="000000"/>
                </a:solidFill>
                <a:latin typeface="Arial"/>
                <a:cs typeface="Arial"/>
              </a:rPr>
              <a:t>The Racial Equity Action plan is posted online: bit.ly/SWRCB_REAP</a:t>
            </a:r>
          </a:p>
          <a:p>
            <a:pPr>
              <a:lnSpc>
                <a:spcPct val="115000"/>
              </a:lnSpc>
              <a:spcBef>
                <a:spcPts val="0"/>
              </a:spcBef>
              <a:spcAft>
                <a:spcPts val="1200"/>
              </a:spcAft>
            </a:pPr>
            <a:r>
              <a:rPr lang="en-US" sz="2400">
                <a:solidFill>
                  <a:srgbClr val="000000"/>
                </a:solidFill>
                <a:latin typeface="Arial"/>
                <a:cs typeface="Arial"/>
              </a:rPr>
              <a:t>Racial Equity Webpage: waterboards.ca.gov/racial_equity/</a:t>
            </a:r>
            <a:endParaRPr lang="en-US" sz="2400" b="0" i="0">
              <a:solidFill>
                <a:srgbClr val="000000"/>
              </a:solidFill>
              <a:effectLst/>
              <a:latin typeface="Arial"/>
              <a:cs typeface="Arial"/>
            </a:endParaRPr>
          </a:p>
          <a:p>
            <a:pPr>
              <a:lnSpc>
                <a:spcPct val="115000"/>
              </a:lnSpc>
              <a:spcBef>
                <a:spcPts val="0"/>
              </a:spcBef>
              <a:spcAft>
                <a:spcPts val="1200"/>
              </a:spcAft>
            </a:pPr>
            <a:endParaRPr lang="en-US" sz="1800" b="0" i="0">
              <a:solidFill>
                <a:srgbClr val="000000"/>
              </a:solidFill>
              <a:effectLst/>
              <a:latin typeface="Arial"/>
              <a:cs typeface="Arial"/>
            </a:endParaRPr>
          </a:p>
        </p:txBody>
      </p:sp>
      <p:sp>
        <p:nvSpPr>
          <p:cNvPr id="9" name="Title 1">
            <a:extLst>
              <a:ext uri="{FF2B5EF4-FFF2-40B4-BE49-F238E27FC236}">
                <a16:creationId xmlns:a16="http://schemas.microsoft.com/office/drawing/2014/main" id="{131CD05D-6756-4539-8D77-4276CC6F8F58}"/>
              </a:ext>
            </a:extLst>
          </p:cNvPr>
          <p:cNvSpPr>
            <a:spLocks noGrp="1"/>
          </p:cNvSpPr>
          <p:nvPr>
            <p:ph type="title"/>
          </p:nvPr>
        </p:nvSpPr>
        <p:spPr>
          <a:xfrm>
            <a:off x="747793" y="459576"/>
            <a:ext cx="10515600" cy="1325563"/>
          </a:xfrm>
        </p:spPr>
        <p:txBody>
          <a:bodyPr>
            <a:noAutofit/>
          </a:bodyPr>
          <a:lstStyle/>
          <a:p>
            <a:pPr algn="ctr"/>
            <a:r>
              <a:rPr lang="en-US" sz="4800">
                <a:solidFill>
                  <a:schemeClr val="accent5">
                    <a:lumMod val="50000"/>
                  </a:schemeClr>
                </a:solidFill>
                <a:latin typeface="Arial"/>
                <a:cs typeface="Arial"/>
              </a:rPr>
              <a:t>Additional Information</a:t>
            </a:r>
            <a:endParaRPr lang="en-US" sz="480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753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2210F-590A-B89D-C1E7-EABA29B6E84C}"/>
              </a:ext>
            </a:extLst>
          </p:cNvPr>
          <p:cNvSpPr>
            <a:spLocks noGrp="1"/>
          </p:cNvSpPr>
          <p:nvPr>
            <p:ph type="title"/>
          </p:nvPr>
        </p:nvSpPr>
        <p:spPr>
          <a:xfrm>
            <a:off x="224473" y="2804161"/>
            <a:ext cx="3848763" cy="3291839"/>
          </a:xfrm>
        </p:spPr>
        <p:txBody>
          <a:bodyPr vert="horz" lIns="91440" tIns="45720" rIns="91440" bIns="45720" rtlCol="0" anchor="ctr">
            <a:normAutofit/>
          </a:bodyPr>
          <a:lstStyle/>
          <a:p>
            <a:r>
              <a:rPr lang="en-US" b="1">
                <a:solidFill>
                  <a:srgbClr val="44546A"/>
                </a:solidFill>
                <a:latin typeface="Arial"/>
                <a:ea typeface="+mn-ea"/>
                <a:cs typeface="Arial"/>
              </a:rPr>
              <a:t>State Water Board’s Racial Equity Vision</a:t>
            </a:r>
            <a:endParaRPr lang="en-US" sz="3600" b="1">
              <a:solidFill>
                <a:schemeClr val="accent1">
                  <a:lumMod val="75000"/>
                </a:schemeClr>
              </a:solidFill>
            </a:endParaRPr>
          </a:p>
        </p:txBody>
      </p:sp>
      <p:sp>
        <p:nvSpPr>
          <p:cNvPr id="3" name="Text Placeholder 2">
            <a:extLst>
              <a:ext uri="{FF2B5EF4-FFF2-40B4-BE49-F238E27FC236}">
                <a16:creationId xmlns:a16="http://schemas.microsoft.com/office/drawing/2014/main" id="{8DD8907D-2844-EEF5-C435-B52BEFE64E09}"/>
              </a:ext>
            </a:extLst>
          </p:cNvPr>
          <p:cNvSpPr>
            <a:spLocks noGrp="1"/>
          </p:cNvSpPr>
          <p:nvPr>
            <p:ph type="body" sz="quarter" idx="11"/>
          </p:nvPr>
        </p:nvSpPr>
        <p:spPr>
          <a:xfrm>
            <a:off x="3977175" y="2641602"/>
            <a:ext cx="8113222" cy="3759200"/>
          </a:xfrm>
        </p:spPr>
        <p:txBody>
          <a:bodyPr vert="horz" lIns="91440" tIns="45720" rIns="91440" bIns="45720" rtlCol="0" anchor="ctr">
            <a:normAutofit/>
          </a:bodyPr>
          <a:lstStyle/>
          <a:p>
            <a:endParaRPr lang="en-US" sz="1700">
              <a:latin typeface="+mn-lt"/>
              <a:cs typeface="+mn-cs"/>
            </a:endParaRPr>
          </a:p>
          <a:p>
            <a:pPr marL="0" indent="0">
              <a:buNone/>
            </a:pPr>
            <a:r>
              <a:rPr lang="en-US">
                <a:latin typeface="Arial"/>
                <a:cs typeface="Arial"/>
              </a:rPr>
              <a:t>The Water Boards envision a California where:</a:t>
            </a:r>
          </a:p>
          <a:p>
            <a:pPr lvl="1"/>
            <a:r>
              <a:rPr lang="en-US">
                <a:latin typeface="Arial"/>
                <a:cs typeface="Arial"/>
              </a:rPr>
              <a:t>R</a:t>
            </a:r>
            <a:r>
              <a:rPr lang="en-US">
                <a:effectLst/>
                <a:latin typeface="Arial"/>
                <a:cs typeface="Arial"/>
              </a:rPr>
              <a:t>ace no longer predicts the access to, or quality of, water resources;</a:t>
            </a:r>
            <a:endParaRPr lang="en-US">
              <a:latin typeface="Arial"/>
              <a:cs typeface="Arial"/>
            </a:endParaRPr>
          </a:p>
          <a:p>
            <a:pPr lvl="1"/>
            <a:r>
              <a:rPr lang="en-US">
                <a:effectLst/>
                <a:latin typeface="Arial"/>
                <a:cs typeface="Arial"/>
              </a:rPr>
              <a:t>Water Boards employees at all organizational</a:t>
            </a:r>
            <a:r>
              <a:rPr lang="en-US">
                <a:latin typeface="Arial"/>
                <a:cs typeface="Arial"/>
              </a:rPr>
              <a:t> </a:t>
            </a:r>
            <a:r>
              <a:rPr lang="en-US">
                <a:effectLst/>
                <a:latin typeface="Arial"/>
                <a:cs typeface="Arial"/>
              </a:rPr>
              <a:t> levels reflect the racial and ethnic diversity of California</a:t>
            </a:r>
            <a:r>
              <a:rPr lang="en-US">
                <a:latin typeface="Arial"/>
                <a:cs typeface="Arial"/>
              </a:rPr>
              <a:t>;</a:t>
            </a:r>
            <a:r>
              <a:rPr lang="en-US">
                <a:effectLst/>
                <a:latin typeface="Arial"/>
                <a:cs typeface="Arial"/>
              </a:rPr>
              <a:t> and</a:t>
            </a:r>
            <a:endParaRPr lang="en-US">
              <a:latin typeface="Arial"/>
              <a:cs typeface="Arial"/>
            </a:endParaRPr>
          </a:p>
          <a:p>
            <a:pPr lvl="1"/>
            <a:r>
              <a:rPr lang="en-US">
                <a:effectLst/>
                <a:latin typeface="Arial"/>
                <a:cs typeface="Arial"/>
              </a:rPr>
              <a:t>A racial equity lens is consistently applied to Water Boards’ decision- making processes.</a:t>
            </a:r>
            <a:endParaRPr lang="en-US" sz="1700">
              <a:latin typeface="+mn-lt"/>
              <a:cs typeface="+mn-cs"/>
            </a:endParaRPr>
          </a:p>
          <a:p>
            <a:endParaRPr lang="en-US" sz="1700">
              <a:latin typeface="+mn-lt"/>
              <a:cs typeface="+mn-cs"/>
            </a:endParaRPr>
          </a:p>
        </p:txBody>
      </p:sp>
      <p:pic>
        <p:nvPicPr>
          <p:cNvPr id="6" name="Picture 5">
            <a:extLst>
              <a:ext uri="{FF2B5EF4-FFF2-40B4-BE49-F238E27FC236}">
                <a16:creationId xmlns:a16="http://schemas.microsoft.com/office/drawing/2014/main" id="{713238DC-D7FD-E2FB-CEF2-68D77EB72558}"/>
              </a:ext>
            </a:extLst>
          </p:cNvPr>
          <p:cNvPicPr>
            <a:picLocks noChangeAspect="1"/>
          </p:cNvPicPr>
          <p:nvPr/>
        </p:nvPicPr>
        <p:blipFill rotWithShape="1">
          <a:blip r:embed="rId3">
            <a:extLst>
              <a:ext uri="{28A0092B-C50C-407E-A947-70E740481C1C}">
                <a14:useLocalDpi xmlns:a14="http://schemas.microsoft.com/office/drawing/2010/main" val="0"/>
              </a:ext>
            </a:extLst>
          </a:blip>
          <a:srcRect t="36045"/>
          <a:stretch/>
        </p:blipFill>
        <p:spPr>
          <a:xfrm>
            <a:off x="0" y="0"/>
            <a:ext cx="12191980" cy="2863595"/>
          </a:xfrm>
          <a:prstGeom prst="rect">
            <a:avLst/>
          </a:prstGeom>
        </p:spPr>
      </p:pic>
    </p:spTree>
    <p:extLst>
      <p:ext uri="{BB962C8B-B14F-4D97-AF65-F5344CB8AC3E}">
        <p14:creationId xmlns:p14="http://schemas.microsoft.com/office/powerpoint/2010/main" val="27576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0DC0-5BA7-4EC2-BCAF-E77147B3DAB4}"/>
              </a:ext>
            </a:extLst>
          </p:cNvPr>
          <p:cNvSpPr>
            <a:spLocks noGrp="1"/>
          </p:cNvSpPr>
          <p:nvPr>
            <p:ph type="title"/>
          </p:nvPr>
        </p:nvSpPr>
        <p:spPr>
          <a:xfrm>
            <a:off x="838200" y="233865"/>
            <a:ext cx="10515600" cy="1325563"/>
          </a:xfrm>
        </p:spPr>
        <p:txBody>
          <a:bodyPr>
            <a:normAutofit/>
          </a:bodyPr>
          <a:lstStyle/>
          <a:p>
            <a:pPr algn="ctr"/>
            <a:r>
              <a:rPr lang="en-US" sz="4800">
                <a:solidFill>
                  <a:schemeClr val="accent5">
                    <a:lumMod val="50000"/>
                  </a:schemeClr>
                </a:solidFill>
                <a:latin typeface="Arial"/>
                <a:cs typeface="Arial"/>
              </a:rPr>
              <a:t>Our Racial Equity Journey</a:t>
            </a:r>
            <a:endParaRPr lang="en-US" sz="4800">
              <a:solidFill>
                <a:schemeClr val="accent5">
                  <a:lumMod val="50000"/>
                </a:schemeClr>
              </a:solidFill>
            </a:endParaRPr>
          </a:p>
        </p:txBody>
      </p:sp>
      <p:sp>
        <p:nvSpPr>
          <p:cNvPr id="3" name="Slide Number Placeholder 2">
            <a:extLst>
              <a:ext uri="{FF2B5EF4-FFF2-40B4-BE49-F238E27FC236}">
                <a16:creationId xmlns:a16="http://schemas.microsoft.com/office/drawing/2014/main" id="{596D79A0-6528-4042-A815-14E4BE7E560F}"/>
              </a:ext>
            </a:extLst>
          </p:cNvPr>
          <p:cNvSpPr>
            <a:spLocks noGrp="1"/>
          </p:cNvSpPr>
          <p:nvPr>
            <p:ph type="sldNum" sz="quarter" idx="4"/>
          </p:nvPr>
        </p:nvSpPr>
        <p:spPr/>
        <p:txBody>
          <a:bodyPr/>
          <a:lstStyle/>
          <a:p>
            <a:fld id="{A15CFC30-E45D-4431-B46B-489B270F7815}" type="slidenum">
              <a:rPr lang="en-US" smtClean="0"/>
              <a:pPr/>
              <a:t>8</a:t>
            </a:fld>
            <a:endParaRPr lang="en-US"/>
          </a:p>
        </p:txBody>
      </p:sp>
      <p:graphicFrame>
        <p:nvGraphicFramePr>
          <p:cNvPr id="7" name="Diagram 6">
            <a:extLst>
              <a:ext uri="{FF2B5EF4-FFF2-40B4-BE49-F238E27FC236}">
                <a16:creationId xmlns:a16="http://schemas.microsoft.com/office/drawing/2014/main" id="{D3FD47F6-D2D5-E85F-17EA-3BCB94355D88}"/>
              </a:ext>
            </a:extLst>
          </p:cNvPr>
          <p:cNvGraphicFramePr/>
          <p:nvPr>
            <p:extLst>
              <p:ext uri="{D42A27DB-BD31-4B8C-83A1-F6EECF244321}">
                <p14:modId xmlns:p14="http://schemas.microsoft.com/office/powerpoint/2010/main" val="3434647654"/>
              </p:ext>
            </p:extLst>
          </p:nvPr>
        </p:nvGraphicFramePr>
        <p:xfrm>
          <a:off x="838200" y="1200076"/>
          <a:ext cx="10515600" cy="5189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205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0DC0-5BA7-4EC2-BCAF-E77147B3DAB4}"/>
              </a:ext>
            </a:extLst>
          </p:cNvPr>
          <p:cNvSpPr>
            <a:spLocks noGrp="1"/>
          </p:cNvSpPr>
          <p:nvPr>
            <p:ph type="title"/>
          </p:nvPr>
        </p:nvSpPr>
        <p:spPr>
          <a:xfrm>
            <a:off x="838200" y="233865"/>
            <a:ext cx="10515600" cy="1325563"/>
          </a:xfrm>
        </p:spPr>
        <p:txBody>
          <a:bodyPr>
            <a:normAutofit/>
          </a:bodyPr>
          <a:lstStyle/>
          <a:p>
            <a:pPr algn="ctr"/>
            <a:r>
              <a:rPr lang="en-US" sz="4800">
                <a:solidFill>
                  <a:schemeClr val="accent5">
                    <a:lumMod val="50000"/>
                  </a:schemeClr>
                </a:solidFill>
                <a:latin typeface="Arial"/>
                <a:cs typeface="Arial"/>
              </a:rPr>
              <a:t>Our Racial Equity Journey</a:t>
            </a:r>
            <a:endParaRPr lang="en-US" sz="4800">
              <a:solidFill>
                <a:schemeClr val="accent5">
                  <a:lumMod val="50000"/>
                </a:schemeClr>
              </a:solidFill>
            </a:endParaRPr>
          </a:p>
        </p:txBody>
      </p:sp>
      <p:sp>
        <p:nvSpPr>
          <p:cNvPr id="3" name="Slide Number Placeholder 2">
            <a:extLst>
              <a:ext uri="{FF2B5EF4-FFF2-40B4-BE49-F238E27FC236}">
                <a16:creationId xmlns:a16="http://schemas.microsoft.com/office/drawing/2014/main" id="{596D79A0-6528-4042-A815-14E4BE7E560F}"/>
              </a:ext>
            </a:extLst>
          </p:cNvPr>
          <p:cNvSpPr>
            <a:spLocks noGrp="1"/>
          </p:cNvSpPr>
          <p:nvPr>
            <p:ph type="sldNum" sz="quarter" idx="4"/>
          </p:nvPr>
        </p:nvSpPr>
        <p:spPr/>
        <p:txBody>
          <a:bodyPr/>
          <a:lstStyle/>
          <a:p>
            <a:fld id="{A15CFC30-E45D-4431-B46B-489B270F7815}" type="slidenum">
              <a:rPr lang="en-US" smtClean="0"/>
              <a:pPr/>
              <a:t>9</a:t>
            </a:fld>
            <a:endParaRPr lang="en-US"/>
          </a:p>
        </p:txBody>
      </p:sp>
      <p:graphicFrame>
        <p:nvGraphicFramePr>
          <p:cNvPr id="7" name="Diagram 6">
            <a:extLst>
              <a:ext uri="{FF2B5EF4-FFF2-40B4-BE49-F238E27FC236}">
                <a16:creationId xmlns:a16="http://schemas.microsoft.com/office/drawing/2014/main" id="{D3FD47F6-D2D5-E85F-17EA-3BCB94355D88}"/>
              </a:ext>
            </a:extLst>
          </p:cNvPr>
          <p:cNvGraphicFramePr/>
          <p:nvPr>
            <p:extLst>
              <p:ext uri="{D42A27DB-BD31-4B8C-83A1-F6EECF244321}">
                <p14:modId xmlns:p14="http://schemas.microsoft.com/office/powerpoint/2010/main" val="4004388491"/>
              </p:ext>
            </p:extLst>
          </p:nvPr>
        </p:nvGraphicFramePr>
        <p:xfrm>
          <a:off x="838200" y="1200076"/>
          <a:ext cx="10515600" cy="5189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934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x template for boards (002)  -  Read-Only" id="{53B34C88-2A23-4FDF-9ABD-C74814BA9BAE}" vid="{A1BEC320-61EA-4987-BEA5-CEBC86086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lides.pptx" id="{D19092ED-CF3C-41A9-A920-5466ADCE7D9B}" vid="{1F01FAC9-64E3-4430-8637-095864E45A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002453"/>
        </a:solidFill>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gn="ctr">
          <a:lnSpc>
            <a:spcPct val="150000"/>
          </a:lnSpc>
          <a:spcBef>
            <a:spcPts val="600"/>
          </a:spcBef>
          <a:spcAft>
            <a:spcPts val="600"/>
          </a:spcAft>
          <a:defRPr sz="4000" b="1" dirty="0" smtClean="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owerPoint slides.pptx" id="{D19092ED-CF3C-41A9-A920-5466ADCE7D9B}" vid="{1F01FAC9-64E3-4430-8637-095864E45AD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6oSx8zsgm0NfN9S++qzGLAkZbnc=" pdftag="P" isBookmarkSet="no" bookmark="no" Order="_x0033_"/>
  <Shape xmlns="" ID="sAAXxlDq/S56alc2w+2BPxaMD3s=" pdftag="P" isBookmarkSet="no" bookmark="no" Order="_x0031_"/>
  <Shape xmlns="" ID="Fl5ss48iU0jDEgs9vUOSauz5acU=" pdftag="P" isBookmarkSet="no" bookmark="no" Order="_x0032_"/>
  <Shape xmlns="" ID="/6P0qHG3Z6pie8065+Bf+KcJwUE=" Order="_x0031_" pdftag="_x005B_Artifact_x005D_" isBookmarkSet="no" bookmark="no"/>
  <Shape xmlns="" ID="K/LiX+VOrEtkdvNDHkStZTdNF3Y=" Order="_x0033_" artifact="_x0031_" pdftag="_x005B_Artifact_x005D_" formula="no" inline="no" validate="no"/>
  <HyperLink xmlns="" ID="iSjC48DHTzNyzPWkPNhLPbUqWkE=-95727843575.96543_339.5414" plainAltText="racialequity_x0040_waterboards.ca.gov" language="" Lang=""/>
  <HyperLink xmlns="" ID="H0ug7kerQUFDIelIpuQ1vcdmv80=-957278435178.6108_359.9672" plainAltText="racialequity_x0040_waterboards.ca.gov" language="" Lang=""/>
  <Shape xmlns="" ID="l0AskeDVH3F7EYIeRB+ZTux2q6U=" pdftag="" Order="_x0035_" artifact="_x0031_" validate="no" formula="no" inline="no"/>
  <Shape xmlns="" ID="rnqdrJ1Ayu5bI2qHVepkbv4JhIY=" pdftag="" Order="_x0032_" artifact="_x0031_" validate="no"/>
  <Shape xmlns="" ID="2T6C6P5KcIU4sb5ZD4hvosl6vQA=" pdftag="" Order="_x0034_"/>
  <Shape xmlns="" ID="7LoNCNe89xsLxdxfMI1UJ2DVm7g=" pdftag="H2" isBookmarkSet="no" bookmark="yes" Order="_x0031_"/>
  <Shape xmlns="" ID="9mh77j3A8WtTtvsQX5715ubu/84=" Order="_x0031_" pdftag="_x005B_Artifact_x005D_" isBookmarkSet="no" bookmark="no"/>
  <Shape xmlns="" ID="FswDwEAmVyY+pzIAt1M3p74myn4=" pdftag="P" isBookmarkSet="no" bookmark="no" Order="_x0032_"/>
  <Shape xmlns="" ID="TuJ0kAC5UClIC3yA2oVlXThAJ0A=" Order="_x0031_" pdftag="H2" isBookmarkSet="no" bookmark="yes"/>
  <Shape xmlns="" ID="3Ymi76i8+depHw0guCet2ujLteE=" pdftag="P" isBookmarkSet="no" bookmark="no" Order="_x0032_"/>
  <Shape xmlns="" ID="9UvNdqli9bMM2Yg+qMB6f3YDeEM=" pdftag="H2" isBookmarkSet="no" bookmark="yes" Order="_x0031_"/>
  <Shape xmlns="" ID="foN1cCcf5WbTOGYAF5fTYNqiMTM=" Order="_x0031_" validate="no" artifact="_x0031_" pdftag="_x005B_Artifact_x005D_" formula="no" inline="no" isBookmarkSet="no"/>
  <Shape xmlns="" ID="Wbhbru1pFzEyuaPWEqg+Yf8J2LM=" pdftag="H2" isBookmarkSet="no" bookmark="yes" Order="_x0032_"/>
  <Shape xmlns="" ID="HGilSWeiO0fs5h5swmfTvxTP0Fg=" pdftag="P" isBookmarkSet="no" Order="_x0032_" bookmark="no"/>
  <Shape xmlns="" ID="7CC4et4AW7zrJXnYHwSlwrTo3jY=" Order="_x0031_" formula="no" inline="no" isBookmarkSet="no" Lang="" validate="no" artifact="_x0031_" pdftag="_x005B_Artifact_x005D_"/>
  <Shape xmlns="" ID="QRf3uqxNdVVbD/a1RnP8y9R40XY=" pdftag="H2" isBookmarkSet="no" bookmark="yes" Order="_x0031_"/>
  <Shape xmlns="" ID="bGHEscexiwjioz3UaCaiJ6qRRM0=" Order="_x0031_" pdftag="_x005B_Artifact_x005D_" isBookmarkSet="no" bookmark="no"/>
  <Shape xmlns="" ID="ZZG8VcA4nhdM07KPfGi6GgHRbD4=" artifact="_x0031_" formula="no" inline="no" pdftag="Figure" isBookmarkSet="no" Lang="" validate="no" Order="_x0032_"/>
  <Shape xmlns="" ID="+a5nzpT8kPdjwBlEiQrsvQDFlp0=" pdftag="H2" isBookmarkSet="no" bookmark="yes" Order="_x0031_"/>
  <Shape xmlns="" ID="ggwxpW3mf/+dsqtLhCR8HfizX6U=" Order="_x0031_" pdftag="_x005B_Artifact_x005D_" isBookmarkSet="no" bookmark="no"/>
  <Shape xmlns="" ID="AUtST9gVwMrROJhFndGA6pUFBAs=" artifact="_x0031_" formula="no" inline="no" pdftag="Figure" isBookmarkSet="no" Lang="" validate="no" Order="_x0032_"/>
  <Shape xmlns="" ID="cNOeGT6hIe9mo9AoLcGV78fd564=" pdftag="H2" isBookmarkSet="no" bookmark="yes" Order="_x0031_"/>
  <Shape xmlns="" ID="1w2JLP25iwEwTUTi2KCgRMAOVRM=" Order="_x0031_" pdftag="_x005B_Artifact_x005D_" isBookmarkSet="no" bookmark="no"/>
  <Shape xmlns="" ID="dqXCvVd6lGo6+a/HEseJkBxdJ0E=" artifact="_x0031_" formula="no" inline="no" pdftag="Figure" isBookmarkSet="no" Lang="" validate="no" Order="_x0032_"/>
  <Shape xmlns="" ID="E1cXVbmCa/+jdUmqg++69w2mRxc=" pdftag="H2" isBookmarkSet="no" bookmark="yes" Order="_x0031_"/>
  <Shape xmlns="" ID="H2d7Nnk0V6OVdCuL0GM2HINK3PE=" pdftag="P" isBookmarkSet="no" bookmark="no" Order="_x0032_"/>
  <Shape xmlns="" ID="r6fRTwLtVOo3r+GVqfrYIBv1Sa0=" pdftag="H2" isBookmarkSet="no" bookmark="yes" Order="_x0031_"/>
  <Shape xmlns="" ID="zrvzwETdqwtpYTEjY7MnVGX/7HM=" Order="_x0031_" pdftag="_x005B_Artifact_x005D_" isBookmarkSet="no" bookmark="no"/>
  <Shape xmlns="" ID="cjXhFYaXKnSLO4C8sc+ozxEpKMA=" pdftag="P" isBookmarkSet="no" Order="_x0032_" bookmark="no"/>
  <Shape xmlns="" ID="LOO3qN5CtGF+k8/1xZKMFW+8Hkw=" Order="_x0031_" pdftag="_x005B_Artifact_x005D_" isBookmarkSet="no" bookmark="no"/>
  <Shape xmlns="" ID="ySv90FC0A7MCkyoPqL4R1RcANKw=" artifact="_x0031_" formula="no" inline="no" pdftag="Figure" isBookmarkSet="no" Lang="" validate="no" Order="_x0032_"/>
  <Shape xmlns="" ID="OyIAgNv2TytC0Sb1FiQS2SB40eQ=" pdftag="H2" isBookmarkSet="no" bookmark="yes" Order="_x0031_"/>
  <Shape xmlns="" ID="qSuLxUdn0eR3Mpps/GGURZPq9kg=" pdftag="H2" isBookmarkSet="no" bookmark="yes" Order="_x0031_"/>
  <Shape xmlns="" ID="DiFVnCljY52sT7OwH5N3TpL2Z7w=" Order="_x0031_" pdftag="_x005B_Artifact_x005D_" isBookmarkSet="no" bookmark="no"/>
  <Shape xmlns="" ID="sDY8ALFa2VMY3FWuNV+0yyhfolc=" artifact="_x0031_" formula="no" inline="no" pdftag="Figure" isBookmarkSet="no" Lang="" validate="no" Order="_x0032_"/>
  <Shape xmlns="" ID="SYz6AXCOJ2A7ZseJx7cR9q9PBQ0=" Order="_x0031_" pdftag="_x005B_Artifact_x005D_" isBookmarkSet="no" bookmark="no"/>
  <Shape xmlns="" ID="SWFhCtW++jYRZBpepVnfJ8ubGD0=" pdftag="P" isBookmarkSet="no" bookmark="no" Order="_x0034_"/>
  <Shape xmlns="" ID="ctXXtsxGGbH+SxNP+k9EazpuCuE=" pdftag="H2" isBookmarkSet="no" bookmark="yes" Order="_x0031_"/>
  <Shape xmlns="" ID="M1zX2CWKpVGclYRFqZES48ObcN8=" pdftag="Figure" artifact="_x0031_" formula="no" inline="no" isBookmarkSet="no" Lang="" validate="no" Order="_x0033_"/>
  <Shape xmlns="" ID="DG4vcXc8BMQnvSFbSFXNcuqoSKM=" Order="_x0037_" formula="no" inline="no" artifact="_x0031_" pdftag="_x005B_Artifact_x005D_" isBookmarkSet="no" Lang="" validate="no"/>
  <Shape xmlns="" ID="Wy1C5ZHR9FpwxhO7nXKKKFuzric=" artifact="_x0031_" formula="no" inline="no" pdftag="Figure" isBookmarkSet="no" Lang="" validate="no" Order="_x0035_"/>
  <Shape xmlns="" ID="aVr0GjvDMO5HR+Wr5ULZb9qlI20=" artifact="_x0031_" formula="no" inline="no" pdftag="Figure" isBookmarkSet="no" Lang="" validate="no" Order="_x0032_"/>
  <Shape xmlns="" ID="JY0ytP16iwMzj39yw3e9KKFychw=" Order="_x0031_" pdftag="_x005B_Artifact_x005D_" isBookmarkSet="no" bookmark="no"/>
  <Shape xmlns="" ID="Uw9GDZDpnAHzxeVuHEJ+Aafhq4M=" pdftag="H2" isBookmarkSet="no" bookmark="yes" Order="_x0031_"/>
  <Shape xmlns="" ID="qP6Rql1mrPXJ5xR9tnuyKdy4YRA=" pdftag="P" isBookmarkSet="no" bookmark="no" Order="_x0032_"/>
  <Shape xmlns="" ID="D8jyEeHiMBPPMutF6reyFBc3WGo=" Order="_x0031_" pdftag="_x005B_Artifact_x005D_" isBookmarkSet="no" bookmark="no"/>
  <Shape xmlns="" ID="KKyzL6Gg8BZtIPiX/higWA7lu3g=" pdftag="H2" isBookmarkSet="no" bookmark="yes" Order="_x0031_"/>
  <Shape xmlns="" ID="dLVJjfqoA9MQ9blPrVDBBM7/4Ls=" pdftag="P" isBookmarkSet="no" Order="_x0033_"/>
  <Shape xmlns="" ID="7XOWq4VTjM6gCvgu8gPIXB/quFI=" pdftag="P" isBookmarkSet="no" bookmark="no" Order="_x0032_"/>
  <Shape xmlns="" ID="c3uJnuTmJ0hEWpa1/xehgWeYK7o=" Order="_x0031_" pdftag="_x005B_Artifact_x005D_" isBookmarkSet="no" bookmark="no"/>
  <Shape xmlns="" ID="04odBG0ihLXI7ASjnJghAsJGNkA=" pdftag="H2" isBookmarkSet="no" bookmark="yes" Order="_x0031_"/>
  <Shape xmlns="" ID="Z8pvsqRHPQiumIaLvqP0W4MaHL4=" pdftag="P" isBookmarkSet="no" Order="_x0032_"/>
  <Shape xmlns="" ID="EoWxQW4kmtN0dY+yTcpT4+Iholw=" pdftag="P" isBookmarkSet="no" bookmark="no" Order="_x0032_"/>
  <Shape xmlns="" ID="XRQ0twV9DEdDTrZXd5P9huEkFWI=" Order="_x0031_" pdftag="_x005B_Artifact_x005D_" isBookmarkSet="no" bookmark="no"/>
  <Shape xmlns="" ID="jGBwSUM1hEmJ6OxlLGpaaDLQUgc=" pdftag="H2" isBookmarkSet="no" bookmark="yes" Order="_x0031_"/>
  <Shape xmlns="" ID="3G3ormZQOhrNAe1yrR/+5Xa1cqI=" pdftag="P" isBookmarkSet="no" Order="_x0032_"/>
  <Shape xmlns="" ID="glwIrFW5MvNFRDToW02jso/WdBI=" pdftag="P" isBookmarkSet="no" bookmark="no" Order="_x0032_"/>
  <Shape xmlns="" ID="yndRYwaV2U56WapvC8EFfiBTipc=" Order="_x0031_" pdftag="_x005B_Artifact_x005D_" isBookmarkSet="no" bookmark="no"/>
  <Shape xmlns="" ID="iaEA2fG89uy/Kt9zmmwkElsB9VI=" pdftag="P" isBookmarkSet="no" bookmark="no" Order="_x0032_"/>
  <Shape xmlns="" ID="Nu6xfaHQ5jePuPIGBqmeBVpNevM=" pdftag="H2" isBookmarkSet="no" bookmark="yes" Order="_x0031_"/>
  <Shape xmlns="" ID="rGFG+DNmR6VE3A+agVe/EvP12q8=" Order="_x0031_" pdftag="_x005B_Artifact_x005D_" isBookmarkSet="no" bookmark="no"/>
  <Shape xmlns="" ID="QQoHdaWAfirdduaVu55zy78E59Y=" pdftag="P" isBookmarkSet="no" bookmark="no" Order="_x0032_"/>
  <Shape xmlns="" ID="MfW7XYafnSD5MeAp7BJ1WZVKpwM=" pdftag="H2" isBookmarkSet="no" bookmark="yes" Order="_x0031_"/>
  <Shape xmlns="" ID="N+LJuw/ffTg5pfTiJNwowjHHm6Y=" pdftag="H2" isBookmarkSet="no" bookmark="yes" Order="_x0031_"/>
  <Shape xmlns="" ID="dKSRnoxo9EQc7P+/AmQptwCmCko=" Order="_x0031_" pdftag="_x005B_Artifact_x005D_" isBookmarkSet="no" bookmark="no"/>
  <Shape xmlns="" ID="sG5NC8P5Ubbv2XPahsKW4ouuimc=" pdftag="" Order="_x0034_"/>
  <Shape xmlns="" ID="miA4/2kW6B4T8tuOtORx+PloGbI=" Order="_x0033_" formula="no" inline="no" validate="no" artifact="_x0031_" pdftag="_x005B_Artifact_x005D_"/>
  <Shape xmlns="" ID="XxnngB08oWmL5iwP87qgiQUfy/o=" Order="_x0038_" formula="no" inline="no" validate="no" artifact="_x0031_" pdftag="_x005B_Artifact_x005D_"/>
  <Shape xmlns="" ID="OHcOXeHZ3nLKoKT8qJ9IpzCTkzI=" artifact="_x0031_" formula="no" inline="no" pdftag="Figure" isBookmarkSet="no" validate="no" Order="_x0033_"/>
  <Shape xmlns="" ID="wI65FHtv6BdMqlP23xvW80lCaEs=" pdftag="" Order="_x0037_"/>
  <Shape xmlns="" ID="RLbdqt7qamOg4jklR1pn/FNxrH8=" pdftag="" Order="_x0039_"/>
  <Shape xmlns="" ID="1ldra2671ytadOlcycOApGdpBsw=" pdftag="" Order="_x0031_0"/>
  <Shape xmlns="" ID="6IVRoc++P15q1apW+ayUB4NP0qw=" pdftag="P" isBookmarkSet="no" Order="_x0034_"/>
  <Shape xmlns="" ID="KbM6fny64Ee//vzg4gww/70HNL4=" Order="_x0031_" pdftag="_x005B_Artifact_x005D_" isBookmarkSet="no" bookmark="no"/>
  <Shape xmlns="" ID="t67LIanwR80oU6q9M7LAyNsGQZs=" pdftag="" artifact="_x0031_" Order="_x0035_" validate="no" formula="no" inline="no"/>
  <Shape xmlns="" ID="Ff8wpKrmE5CO8XxqFzPXJYcUprc=" pdftag="H2" isBookmarkSet="no" bookmark="yes" Order="_x0031_"/>
  <Shape xmlns="" ID="xJvEN0Av0o/bpxhJHicpJw6+5J4=" pdftag="P" isBookmarkSet="no" Order="_x0033_" bookmark="no"/>
  <Shape xmlns="" ID="CXVT6x4V9bmyB7HofNHEyTPw1HM=" pdftag="P" isBookmarkSet="no" Order="_x0034_" bookmark="no"/>
  <Shape xmlns="" ID="Ez/bWqQjTXFY7WqmCoL/2N0OAe8=" pdftag="P" isBookmarkSet="no" Order="_x0038_" bookmark="no"/>
  <Shape xmlns="" ID="Tz3BkTIzNw/kEL4jUxv9dIBkrF0=" pdftag="P" isBookmarkSet="no" Order="_x0036_" bookmark="no"/>
  <Shape xmlns="" ID="xd8695tbIkzKMR5OWnJM3gs9wUQ=" pdftag="P" isBookmarkSet="no" Order="_x0037_" bookmark="no"/>
  <Shape xmlns="" ID="CvqzKpPK09hUzfIrahjUFNYAX5U=" pdftag="P" isBookmarkSet="no" Order="_x0035_" bookmark="no"/>
  <Shape xmlns="" ID="/u86dogLk4RDxTK8rkOjiLeuyzw=" pdftag="P" isBookmarkSet="no" Order="_x0039_" bookmark="no"/>
  <Shape xmlns="" ID="Y2mYbTNvG8KaXUDiIXjsAhWwXYk=" pdftag="P" isBookmarkSet="no" bookmark="no" Order="_x0032_"/>
  <Shape xmlns="" ID="mU22iA1pY+uQfY5YTIXTmTyuOqU=" pdftag="H2" isBookmarkSet="no" bookmark="yes" Order="_x0031_"/>
  <Shape xmlns="" ID="FdcDjpTfR7pSi4giSV08OF2B5Lo=" pdftag="P" isBookmarkSet="no" bookmark="no" Order="_x0032_"/>
  <Shape xmlns="" ID="4bA/x/Q8auSMMMuuHny66DXCXb8=" pdftag="H2" isBookmarkSet="no" bookmark="yes" Order="_x0031_"/>
  <Shape xmlns="" ID="2gIZ1g7eHpP69xambGiazM2FX94=" pdftag="P" isBookmarkSet="no" bookmark="no" Order="_x0033_"/>
  <Shape xmlns="" ID="dteYj21hDGiJbmu9GLqzHp9A6yA=" pdftag="P" isBookmarkSet="no" bookmark="no" Order="_x0032_"/>
  <Shape xmlns="" ID="cMFFAKdSfxML0QdPNd7yEHM5iC4=" pdftag="H2" isBookmarkSet="no" bookmark="yes" Order="_x0031_"/>
  <Shape xmlns="" ID="xO4WSvTQEnoGXov7U3Ym9/VTmN0=" Order="_x0031_" pdftag="_x005B_Artifact_x005D_" isBookmarkSet="no" bookmark="no"/>
  <Shape xmlns="" ID="u+OsjzjKLayA71ym4Pa5r1D4w3U=" pdftag="P" isBookmarkSet="no" bookmark="no" Order="_x0032_"/>
  <Shape xmlns="" ID="2fU6O/68yOYkZb/8exa5ijstMrk=" pdftag="P" isBookmarkSet="no" bookmark="no" Order="_x0033_"/>
  <Shape xmlns="" ID="ulDLOTTpCjl0xYhNcdM8+XcoZUk=" pdftag="H2" isBookmarkSet="no" bookmark="yes" Order="_x0031_"/>
  <Shape xmlns="" ID="OA7qKXVG4GT3JKAeZUtzacOjK+c=" Order="_x0031_" pdftag="_x005B_Artifact_x005D_" isBookmarkSet="no" bookmark="no"/>
  <Shape xmlns="" ID="oRN2eIWM+m8oBLeomRV6WQqeiVQ=" pdftag="P" isBookmarkSet="no" bookmark="no" Order="_x0032_"/>
  <Shape xmlns="" ID="Cl+px6+AYyjK/ISriyGFj8tibm0=" pdftag="P" isBookmarkSet="no" bookmark="no" Order="_x0033_"/>
  <Shape xmlns="" ID="xaYqphNEhuDRQoUYS8e8EnwsK+A=" pdftag="H2" isBookmarkSet="no" bookmark="yes" Order="_x0031_"/>
  <Shape xmlns="" ID="cUSQw4EOAim2jEh+tqORoRqmNtE=" Order="_x0031_" pdftag="_x005B_Artifact_x005D_" isBookmarkSet="no" bookmark="no"/>
  <Shape xmlns="" ID="evM68vPqFCQ6aMULZQZk6j3RIKw=" pdftag="P" isBookmarkSet="no" bookmark="no" Order="_x0032_"/>
  <Shape xmlns="" ID="NlMI7fllacoxDIn35MKRcWzFuIw=" pdftag="P" isBookmarkSet="no" bookmark="no" Order="_x0033_"/>
  <Shape xmlns="" ID="shgyIlRkw1zHltwsQx8vqxkz9nA=" pdftag="H2" isBookmarkSet="no" bookmark="yes" Order="_x0031_"/>
  <Shape xmlns="" ID="Pre5T9iQl1clIdMn+PFL2kPIh8I=" Order="_x0031_" pdftag="_x005B_Artifact_x005D_" isBookmarkSet="no" bookmark="no"/>
  <Shape xmlns="" ID="+ithKMXFQA2fy5cO8vA0v4vRf0c=" pdftag="P" isBookmarkSet="no" bookmark="no" Order="_x0032_"/>
  <Shape xmlns="" ID="dfM8BVswmpUPFzz8X51xL8KxS+w=" pdftag="P" isBookmarkSet="no" bookmark="no" Order="_x0033_"/>
  <Shape xmlns="" ID="1VPP9wuzOf/lROPgjqcpn3HWBCk=" pdftag="H2" isBookmarkSet="no" bookmark="yes" Order="_x0031_"/>
  <Shape xmlns="" ID="rK9cvo+VBtW4yI6G/M2qQaG7qO8=" pdftag="P" isBookmarkSet="no" bookmark="no" Order="_x0032_"/>
  <Shape xmlns="" ID="ft6N4DuBADp6diPhqOVwZi5guTs=" pdftag="H2" isBookmarkSet="no" bookmark="yes" Order="_x0031_"/>
  <Shape xmlns="" ID="ze81Pui1Kpji3xXEym/nKCbhTwk=" Order="_x0031_" pdftag="_x005B_Artifact_x005D_" isBookmarkSet="no" bookmark="no"/>
  <Shape xmlns="" ID="6223F9IkyCXu2TMSCve+mpjncOg=" pdftag="P" isBookmarkSet="no" bookmark="no" Order="_x0032_"/>
  <Shape xmlns="" ID="rOhEfW5LG4ljNP2JPQ6ZGIunc2c=" pdftag="P" isBookmarkSet="no" bookmark="no" Order="_x0033_"/>
  <Shape xmlns="" ID="0x+SjdDennGjYj18R10YiRrnXfw=" pdftag="H2" isBookmarkSet="no" bookmark="yes" Order="_x0031_"/>
  <Shape xmlns="" ID="88Ginczll/piVwMJx/cw4Q0DnU0=" Order="_x0031_" pdftag="_x005B_Artifact_x005D_" isBookmarkSet="no" bookmark="no"/>
  <Shape xmlns="" ID="C81P94Xu/+nQep9skw0JCjeebBs=" pdftag="P" isBookmarkSet="no" bookmark="no" Order="_x0032_"/>
  <Shape xmlns="" ID="zCC0gCGtBjz1vVzH7I94NMep0zI=" pdftag="P" isBookmarkSet="no" bookmark="no" Order="_x0033_"/>
  <Shape xmlns="" ID="0MNnQpBd0rJyd1RdLRFfD18AEbA=" pdftag="H2" isBookmarkSet="no" bookmark="yes" Order="_x0031_"/>
  <Shape xmlns="" ID="F+4B900ptOWiBnbeuZQj+FMZ/mg=" pdftag="P" isBookmarkSet="no" bookmark="no" Order="_x0032_"/>
  <Shape xmlns="" ID="yvz5wwJg29wByDISO1+9KtQ9Sjc=" pdftag="H2" isBookmarkSet="no" bookmark="yes" Order="_x0031_"/>
  <Shape xmlns="" ID="IIqhheVbS5PXocnbRPKfSifco4c=" Order="_x0031_" pdftag="_x005B_Artifact_x005D_" isBookmarkSet="no" bookmark="no"/>
  <Shape xmlns="" ID="zBAGovNepEkHfGpmHZGd4jwwfJk=" pdftag="P" isBookmarkSet="no" bookmark="no" Order="_x0032_"/>
  <Shape xmlns="" ID="IrDrhxdQGu4WAI9zM20jW9QLKeg=" pdftag="P" isBookmarkSet="no" bookmark="no" Order="_x0033_"/>
  <Shape xmlns="" ID="Ua8RGDgtZaA09OPd07tf/Yc6i9I=" pdftag="H2" isBookmarkSet="no" bookmark="yes" Order="_x0031_"/>
  <Shape xmlns="" ID="6IeOHAS6OTjEZSsb1/iUp9tQ+xU=" Order="_x0031_" pdftag="_x005B_Artifact_x005D_" isBookmarkSet="no" bookmark="no"/>
  <Shape xmlns="" ID="+ObjulEC+DTkwsuFBU2zWikte6s=" pdftag="P" isBookmarkSet="no" bookmark="no" Order="_x0032_"/>
  <Shape xmlns="" ID="kBJWPH1tUPVya9g2MaMNikVAn60=" pdftag="P" isBookmarkSet="no" bookmark="no" Order="_x0033_"/>
  <Shape xmlns="" ID="OH26tDift9dLBapjEdCe3lJ99C8=" pdftag="H2" isBookmarkSet="no" bookmark="yes" Order="_x0031_"/>
  <Shape xmlns="" ID="bEH2lOdq9NJO29S7+iBnwFBH6Uo=" Order="_x0031_" pdftag="_x005B_Artifact_x005D_" isBookmarkSet="no" bookmark="no"/>
  <Shape xmlns="" ID="NCAdgeBPaxiu4BMhnMrXtyMqSx0=" pdftag="P" isBookmarkSet="no" bookmark="no" Order="_x0032_"/>
  <Shape xmlns="" ID="J6iAO7OCWqBLHHQvHuoBKx2SAaE=" pdftag="P" isBookmarkSet="no" bookmark="no" Order="_x0033_"/>
  <Shape xmlns="" ID="QDFwus4Zp34U73tgcgTnG01qkJU=" pdftag="H2" isBookmarkSet="no" bookmark="yes" Order="_x0031_"/>
  <Shape xmlns="" ID="mGuJhXR8X/uCuEerFw3UBHrKKO4=" Order="_x0031_" pdftag="_x005B_Artifact_x005D_" isBookmarkSet="no" bookmark="no"/>
  <Shape xmlns="" ID="Fyy1Q3HmvzH3PSm/i7ie9YvZwr4=" pdftag="P" isBookmarkSet="no" bookmark="no" Order="_x0032_"/>
  <Shape xmlns="" ID="l2pcU6LeDlHUuCgfTBboIY2QWYQ=" pdftag="P" isBookmarkSet="no" bookmark="no" Order="_x0033_"/>
  <Shape xmlns="" ID="TSH+tb8OfSVBegMaCL8Dlo/61xo=" pdftag="H2" isBookmarkSet="no" bookmark="yes" Order="_x0031_"/>
  <Shape xmlns="" ID="zT9PmopMEs3KCKc7nfNnpZOTPDY=" Order="_x0031_" pdftag="_x005B_Artifact_x005D_" isBookmarkSet="no" bookmark="no"/>
  <Shape xmlns="" ID="OczPpelPwr0W32QcGP/2FqDGOhM=" pdftag="P" isBookmarkSet="no" bookmark="no" Order="_x0032_"/>
  <Shape xmlns="" ID="sfWXirs3MbIpJYkHeMMXaCED4Qk=" pdftag="P" isBookmarkSet="no" bookmark="no" Order="_x0033_"/>
  <Shape xmlns="" ID="xwG0xTNVnsNADXC9wHLHfjTMZ60=" pdftag="H2" isBookmarkSet="no" bookmark="yes" Order="_x0031_"/>
  <Shape xmlns="" ID="6AUxqaLGEClEDodubHNeKLvOiUk=" Order="_x0031_" pdftag="_x005B_Artifact_x005D_" isBookmarkSet="no" bookmark="no"/>
  <Shape xmlns="" ID="a+ybtPg0yTCiSJ4qDr8B39qYUNs=" pdftag="P" isBookmarkSet="no" bookmark="no" Order="_x0032_"/>
  <Shape xmlns="" ID="ZiVvpzen3xw36PJkovbBzY5fPcY=" pdftag="P" isBookmarkSet="no" bookmark="no" Order="_x0033_"/>
  <Shape xmlns="" ID="8LzOv1GY7P7jexqALU/7Ji91sXc=" pdftag="H2" isBookmarkSet="no" bookmark="yes" Order="_x0031_"/>
  <Shape xmlns="" ID="KP/rBwr5ibo4ie/xQRHf9G9p4eU=" Order="_x0031_" pdftag="_x005B_Artifact_x005D_" isBookmarkSet="no" bookmark="no"/>
  <Shape xmlns="" ID="uaLjvL+QEvNo+aJK+jLGmS7AqkM=" pdftag="P" isBookmarkSet="no" bookmark="no" Order="_x0032_"/>
  <Shape xmlns="" ID="aCdXBFeOPOut97bCRUIFa0aDdK4=" pdftag="P" isBookmarkSet="no" bookmark="no" Order="_x0033_"/>
  <Shape xmlns="" ID="LN0eHHD6KesG1phh0p6YbUHypx8=" pdftag="H2" isBookmarkSet="no" bookmark="yes" Order="_x0031_"/>
  <Shape xmlns="" ID="CqBwa4FEl1Ih3G/oS6KoLMWHAMs=" Order="_x0031_" pdftag="_x005B_Artifact_x005D_" isBookmarkSet="no" bookmark="no"/>
  <Shape xmlns="" ID="iLYRSXK8NFuVVg6Rb6WajwB6DcQ=" pdftag="P" isBookmarkSet="no" bookmark="no" Order="_x0032_"/>
  <Shape xmlns="" ID="qAupACi5eoIS+xgkiOL3DGHDUXQ=" pdftag="P" isBookmarkSet="no" bookmark="no" Order="_x0033_"/>
  <Shape xmlns="" ID="kq0bykpkMIB28LMBEOp493+pd5c=" pdftag="P" isBookmarkSet="no" bookmark="no" Order="_x0034_"/>
  <Shape xmlns="" ID="iVQaHUQ/TLzJp4Eqb8JL3cFrq5M=" pdftag="P" isBookmarkSet="no" bookmark="no" Order="_x0035_"/>
  <Shape xmlns="" ID="dWHSlioRaXV0gXUy8M07S92eBdI=" pdftag="H2" isBookmarkSet="no" bookmark="yes" Order="_x0031_"/>
  <Shape xmlns="" ID="lljzojLoI+q1utPQMTznffeiVY0=" pdftag="P" isBookmarkSet="no" bookmark="no" Order="_x0033_"/>
  <Shape xmlns="" ID="N+ai8TLss3N4h2jd36HTJvfJYkc=" pdftag="P" isBookmarkSet="no" bookmark="no" Order="_x0032_"/>
  <Shape xmlns="" ID="PNoJP7j2+aHFMj5jPMiTdBbpWZY=" pdftag="H2" isBookmarkSet="no" bookmark="yes" Order="_x0031_"/>
  <Shape xmlns="" ID="+mIGGeBMnS3NtVRPH2K2tkx7dI0=" Order="_x0031_" pdftag="_x005B_Artifact_x005D_" isBookmarkSet="no" bookmark="no"/>
  <Shape xmlns="" ID="fmsMU7ir2w0bK8nBZhpR/fhQI04=" pdftag="P" isBookmarkSet="no" bookmark="no" Order="_x0032_"/>
  <Shape xmlns="" ID="q7Gu84yydsvuwQKqW4oI6Q/tHfc=" pdftag="P" isBookmarkSet="no" bookmark="no" Order="_x0033_"/>
  <Shape xmlns="" ID="g9Vd9Im6Pv5FX9gX+3EFhCllpfY=" pdftag="H2" isBookmarkSet="no" bookmark="yes" Order="_x0031_"/>
  <Shape xmlns="" ID="SqB3LtguVaGVLoVxox6GDB4zdpM=" Order="_x0031_" pdftag="_x005B_Artifact_x005D_" isBookmarkSet="no" bookmark="no"/>
  <Shape xmlns="" ID="Ut7Mkr2D4eezKuPd4bzF/v9tLcU=" pdftag="P" isBookmarkSet="no" bookmark="no" Order="_x0032_"/>
  <Shape xmlns="" ID="2/x3KR1VUBxoM8nz5G1xL5z8Adw=" pdftag="P" isBookmarkSet="no" bookmark="no" Order="_x0033_"/>
  <Shape xmlns="" ID="n9YNXy7BIQ9IA8gv3xca7YDrSIc=" pdftag="H2" isBookmarkSet="no" bookmark="yes" Order="_x0031_"/>
  <Shape xmlns="" ID="FHv2aZImm+j41/t9Knji3l0fmVA=" Order="_x0031_" pdftag="_x005B_Artifact_x005D_" isBookmarkSet="no" bookmark="no"/>
  <Shape xmlns="" ID="Fwjz4WGq1XLZr2s9MGw/exxGJ/0=" pdftag="P" isBookmarkSet="no" bookmark="no" Order="_x0032_"/>
  <Shape xmlns="" ID="2cadxHHhd0MhoQ+XFxsDeBO/ot4=" pdftag="P" isBookmarkSet="no" bookmark="no" Order="_x0033_"/>
  <Shape xmlns="" ID="Mh+a3Yl70fcN3BXrloEKHEEQfT4=" pdftag="H2" isBookmarkSet="no" bookmark="yes" Order="_x0031_"/>
  <Shape xmlns="" ID="CrReRTEIavz6QfiK9nnOQ1919cU=" Order="_x0031_" pdftag="_x005B_Artifact_x005D_" isBookmarkSet="no" bookmark="no"/>
  <Shape xmlns="" ID="Hu3MoZXQYljZ7tJqUb2sub4Kc4s=" pdftag="P" isBookmarkSet="no" bookmark="no" Order="_x0032_"/>
  <Shape xmlns="" ID="LUXPzWCj9QZ7Eik/8LQOfUsYoyc=" pdftag="P" isBookmarkSet="no" bookmark="no" Order="_x0033_"/>
  <Shape xmlns="" ID="NKHEEBWsSj1ACK7/ZKzrmSx7YS4=" pdftag="H2" isBookmarkSet="no" bookmark="yes" Order="_x0031_"/>
  <Shape xmlns="" ID="J8U6b9lZk4L54xrsuujNFZCFR1U=" Order="_x0031_" pdftag="_x005B_Artifact_x005D_" isBookmarkSet="no" bookmark="no"/>
  <Shape xmlns="" ID="gTWwIKuVsUdzlO19y/Rqf79olvc=" pdftag="P" isBookmarkSet="no" bookmark="no" Order="_x0032_"/>
  <Shape xmlns="" ID="0aAcWplbgC26iTkrRknOs/tg3rE=" pdftag="P" isBookmarkSet="no" bookmark="no" Order="_x0033_"/>
  <Shape xmlns="" ID="okgd0v+zhyHeoR1HUEPzcUDz+G4=" pdftag="H2" isBookmarkSet="no" bookmark="yes" Order="_x0031_"/>
  <Shape xmlns="" ID="nbdqz6zvbEqQd1wph4V81EUDtMo=" pdftag="P" isBookmarkSet="no" bookmark="no" Order="_x0033_"/>
  <Shape xmlns="" ID="+zhZC7ZCxWSVFaSVxdmRB3ruk8M=" pdftag="P" isBookmarkSet="no" bookmark="no" Order="_x0032_"/>
  <Shape xmlns="" ID="uz0a/gvEGnJandh6cY10MFIBb8s=" pdftag="H2" isBookmarkSet="no" bookmark="yes" Order="_x0031_"/>
  <Shape xmlns="" ID="EOI+J7iP0FFmVH5Z126afL8tddo=" Order="_x0031_" pdftag="_x005B_Artifact_x005D_" isBookmarkSet="no" bookmark="no"/>
  <Shape xmlns="" ID="bQ6kx/pqC/ZnwonTT4RTVViZJdE=" pdftag="P" isBookmarkSet="no" bookmark="no" Order="_x0032_"/>
  <Shape xmlns="" ID="3oO0nuJ1d2e+3mSYGCiwkv5Y+P4=" pdftag="P" isBookmarkSet="no" bookmark="no" Order="_x0033_"/>
  <Shape xmlns="" ID="ti5GYA4DuAAj6JlC49e3ErG130Y=" pdftag="H2" isBookmarkSet="no" bookmark="yes" Order="_x0031_"/>
  <Shape xmlns="" ID="9M9UITXsx/z+cXSnOFayhuipzV4=" Order="_x0031_" pdftag="_x005B_Artifact_x005D_" isBookmarkSet="no" bookmark="no"/>
  <Shape xmlns="" ID="//9PbZVdydaZez40/bpYUxvrBrk=" pdftag="P" isBookmarkSet="no" bookmark="no" Order="_x0032_"/>
  <Shape xmlns="" ID="vs9RVKFcVb6tROWV8oAANAMpEec=" pdftag="P" isBookmarkSet="no" bookmark="no" Order="_x0033_"/>
  <Shape xmlns="" ID="w5sKmVgJMCN/elnj+2IclPAS3No=" pdftag="H2" isBookmarkSet="no" bookmark="yes" Order="_x0031_"/>
  <Shape xmlns="" ID="O04iJWQ8y7iGfE3Ethfg/ooWM0k=" pdftag="P" isBookmarkSet="no" bookmark="no" Order="_x0033_"/>
  <Shape xmlns="" ID="wrD/fLhO8vyn9yH/wqGAXgWFHIY=" pdftag="P" isBookmarkSet="no" bookmark="no" Order="_x0032_"/>
  <Shape xmlns="" ID="1JOy93WtTTmlLzeSTJx+gY2vJVs=" pdftag="H2" isBookmarkSet="no" bookmark="yes" Order="_x0031_"/>
  <Shape xmlns="" ID="mpg/JVut0RyzRFRBTxHZ/oj/MR0=" Order="_x0031_" pdftag="_x005B_Artifact_x005D_" isBookmarkSet="no" bookmark="no"/>
  <Shape xmlns="" ID="mYEOqm7p8VDm6gLhEiLXFSC0Bi8=" pdftag="P" isBookmarkSet="no" bookmark="no" Order="_x0032_"/>
  <Shape xmlns="" ID="GYpVct+kHtk4vHUaR0QpoXAzu7w=" pdftag="P" isBookmarkSet="no" bookmark="no" Order="_x0033_"/>
  <Shape xmlns="" ID="ih6PjxqmK7m2f3lhOieIQ2oe/5I=" pdftag="H2" isBookmarkSet="no" bookmark="yes" Order="_x0031_"/>
  <Shape xmlns="" ID="w6hp1ODx1v1kc+8UKLFa916gu6M=" pdftag="P" isBookmarkSet="no" bookmark="no" Order="_x0033_"/>
  <Shape xmlns="" ID="mnf+sv4MaHQ3DqYPZCTdPNhm7i4=" pdftag="P" isBookmarkSet="no" bookmark="no" Order="_x0032_"/>
  <Shape xmlns="" ID="ZUqughsyfp6rWrbrCndNCGF2EEg=" pdftag="H2" isBookmarkSet="no" bookmark="yes" Order="_x0031_"/>
  <Shape xmlns="" ID="VIjHH2JIUbcGOcLmjgjjRBkNGQc=" Order="_x0031_" pdftag="_x005B_Artifact_x005D_" isBookmarkSet="no" bookmark="no"/>
  <Shape xmlns="" ID="6AeI1VYmN/6eZsCiMoOpjN9kEoc=" pdftag="P" isBookmarkSet="no" bookmark="no" Order="_x0032_"/>
  <Shape xmlns="" ID="r1m0C2SmLGsMkAcb6H1Kr9+5Yio=" pdftag="P" isBookmarkSet="no" bookmark="no" Order="_x0033_"/>
  <Shape xmlns="" ID="4BdbNRrSNBHUBY37fWk+0rcWWjo=" pdftag="H2" isBookmarkSet="no" bookmark="yes" Order="_x0031_"/>
  <Shape xmlns="" ID="AZCHE86iRxkx9nmb+rPDDmTpU6o=" Order="_x0031_" pdftag="_x005B_Artifact_x005D_" isBookmarkSet="no" bookmark="no"/>
  <Shape xmlns="" ID="hXN9zxoNOsB3+yQiicnxKwuzNO0=" pdftag="P" isBookmarkSet="no" bookmark="no" Order="_x0032_"/>
  <Shape xmlns="" ID="Bs+CtTH8tp/9DfuLQfqfOY0npks=" pdftag="P" isBookmarkSet="no" bookmark="no" Order="_x0033_"/>
  <Shape xmlns="" ID="lFzgReYwvX+vfWBu8YOWjpWJy4U=" pdftag="H2" isBookmarkSet="no" bookmark="yes" Order="_x0031_"/>
  <Shape xmlns="" ID="GhJ64EuOLVdJudhkPRDrkvZoBDA=" Order="_x0031_" pdftag="_x005B_Artifact_x005D_" isBookmarkSet="no" bookmark="no"/>
  <Shape xmlns="" ID="DwXeFrNr84pnbVn82VCOKygdfyg=" pdftag="P" isBookmarkSet="no" bookmark="no" Order="_x0032_"/>
  <Shape xmlns="" ID="fHxY+2f5SaWWC5Wn3LFkXKpsdCA=" pdftag="P" isBookmarkSet="no" bookmark="no" Order="_x0033_"/>
  <Shape xmlns="" ID="0azrgJUgk7yswsFmwsvoAqAjqFo=" pdftag="H2" isBookmarkSet="no" bookmark="yes" Order="_x0031_"/>
  <Shape xmlns="" ID="MGq2KZY28U2rUfZS4Y4GCRbKy5U=" Order="_x0031_" pdftag="_x005B_Artifact_x005D_" isBookmarkSet="no" bookmark="no"/>
  <Shape xmlns="" ID="Lowqp0vL136Dvukd2DaD8ql7hzw=" pdftag="P" isBookmarkSet="no" bookmark="no" Order="_x0032_"/>
  <Shape xmlns="" ID="SqFmniPxSwbIcYWZGJVcvTXjEx8=" pdftag="P" isBookmarkSet="no" bookmark="no" Order="_x0033_"/>
  <Shape xmlns="" ID="EBFD103keRJGgwRcAXco6+i7eJ0=" pdftag="H2" isBookmarkSet="no" bookmark="yes" Order="_x0031_"/>
  <Shape xmlns="" ID="MALneyUKz7kCgKj6+CnSsruy8SY=" Order="_x0031_" pdftag="_x005B_Artifact_x005D_" isBookmarkSet="no" bookmark="no"/>
  <Shape xmlns="" ID="8BUJI42atEDNQXpIv5T9ss/jfM8=" pdftag="P" isBookmarkSet="no" bookmark="no" Order="_x0032_"/>
  <Shape xmlns="" ID="r/HiMzx71xRKJq/B85Sm93tQ5ng=" pdftag="P" isBookmarkSet="no" bookmark="no" Order="_x0033_"/>
  <Shape xmlns="" ID="qbVs+TDCjooMkIhsDTHZySVWdJY=" pdftag="H2" isBookmarkSet="no" bookmark="yes" Order="_x0031_"/>
  <Shape xmlns="" ID="8td88cdE59/Ahb6lTlzXSFasq5s=" Order="_x0031_" pdftag="_x005B_Artifact_x005D_" isBookmarkSet="no" bookmark="no"/>
  <Shape xmlns="" ID="3xjp7SNG6SmZ+byhuPS2+7MhFfU=" pdftag="P" isBookmarkSet="no" bookmark="no" Order="_x0032_"/>
  <Shape xmlns="" ID="2ErvfP12m/+p57AcLGBwBhyiCOg=" pdftag="P" isBookmarkSet="no" bookmark="no" Order="_x0033_"/>
  <Shape xmlns="" ID="Avb5XoZmrtFZ49oeWhs+gsQBRig=" pdftag="H2" isBookmarkSet="no" bookmark="yes" Order="_x0031_"/>
  <Shape xmlns="" ID="lXbQpebjeTVUPq1uSlyVVN1GLWg=" pdftag="P" isBookmarkSet="no" bookmark="no" Order="_x0033_"/>
  <Shape xmlns="" ID="X2j+ITTEWnARdFoOjqt2vzysEoo=" pdftag="P" isBookmarkSet="no" bookmark="no" Order="_x0032_"/>
  <Shape xmlns="" ID="h32vl7Uob2w+/UK825jELuTHSRc=" pdftag="H2" isBookmarkSet="no" bookmark="yes" Order="_x0031_"/>
  <Shape xmlns="" ID="Q0CdsQ8SNeZ39aF/Mdm/lYjjc6I=" Order="_x0031_" pdftag="_x005B_Artifact_x005D_" isBookmarkSet="no" bookmark="no"/>
  <Shape xmlns="" ID="vdSxGl3EGAwkYl93XkeKjbe2u+4=" pdftag="P" isBookmarkSet="no" bookmark="no" Order="_x0032_"/>
  <Shape xmlns="" ID="sE2fAOK+Pd6W8KWfgRJVOQDHYxo=" pdftag="P" isBookmarkSet="no" bookmark="no" Order="_x0033_"/>
  <Shape xmlns="" ID="BqWNrLakH2QU9P6UEeagerHajc4=" pdftag="H2" isBookmarkSet="no" bookmark="yes" Order="_x0031_"/>
  <Shape xmlns="" ID="TY79TWYLh9wvO6kSu8nXiuqmfU4=" Order="_x0031_" pdftag="_x005B_Artifact_x005D_" isBookmarkSet="no" bookmark="no"/>
  <Shape xmlns="" ID="K5lCdOV/rqPXBHNtcWFB7dF53FE=" pdftag="P" isBookmarkSet="no" bookmark="no" Order="_x0032_"/>
  <Shape xmlns="" ID="otc84Phec2hV9UrmJTrL9YtTLq0=" pdftag="P" isBookmarkSet="no" bookmark="no" Order="_x0033_"/>
  <Shape xmlns="" ID="2hMOPcaO6iLBBNzl4doxXwc3uYg=" pdftag="H2" isBookmarkSet="no" bookmark="yes" Order="_x0031_"/>
  <Shape xmlns="" ID="8PDpllhAwZbP0CGhK8IObuFIq6E=" Order="_x0031_" pdftag="_x005B_Artifact_x005D_" isBookmarkSet="no" bookmark="no"/>
  <Shape xmlns="" ID="4t0qIiFn5fMPsGZ6IGCki7Z8HJs=" pdftag="P" isBookmarkSet="no" bookmark="no" Order="_x0032_"/>
  <Shape xmlns="" ID="GpqkLOccBYwS/+UmqfKVl2/BmGs=" pdftag="P" isBookmarkSet="no" bookmark="no" Order="_x0033_"/>
  <Shape xmlns="" ID="SeGFmHIPY3lQvMt+Gt7SEmfy+qc=" pdftag="H2" isBookmarkSet="no" bookmark="yes" Order="_x0031_"/>
  <Shape xmlns="" ID="pfaf+NRU+ljfYfIU+hP9sXk5OJk=" pdftag="P" isBookmarkSet="no" bookmark="no" Order="_x0033_"/>
  <Shape xmlns="" ID="jnYl4zZIV41emsDltvVppeIcxLg=" pdftag="P" isBookmarkSet="no" bookmark="no" Order="_x0032_"/>
  <Shape xmlns="" ID="ifA9Oh/mEPfq1SnbwDfedLzbuJU=" pdftag="H2" isBookmarkSet="no" bookmark="yes" Order="_x0031_"/>
  <Shape xmlns="" ID="aB0ccwM9g8LbC+v+SRt99zD7ACw=" Order="_x0031_" pdftag="_x005B_Artifact_x005D_" isBookmarkSet="no" bookmark="no"/>
  <Shape xmlns="" ID="8sRQDsWBtamyCmZClR7mgl1xNfY=" pdftag="P" isBookmarkSet="no" bookmark="no" Order="_x0032_"/>
  <Shape xmlns="" ID="rSsCdSEKMwW5QRm+jRli2qdVqEM=" pdftag="P" isBookmarkSet="no" bookmark="no" Order="_x0033_"/>
  <Shape xmlns="" ID="jE0pQxFjL1Hp5xKlhzLcRjSv6+k=" pdftag="H2" isBookmarkSet="no" bookmark="yes" Order="_x0031_"/>
  <Shape xmlns="" ID="cJy89htw23H9ydfFhRwk4udfdvY=" pdftag="P" isBookmarkSet="no" bookmark="no" Order="_x0033_"/>
  <Shape xmlns="" ID="0510y72xvwh8e/yEF3VsZuvF+e4=" pdftag="P" isBookmarkSet="no" bookmark="no" Order="_x0032_"/>
  <Shape xmlns="" ID="tlUi9czH9i4fWvStBEoZixkLhb4=" pdftag="H2" isBookmarkSet="no" bookmark="yes" Order="_x0031_"/>
  <Shape xmlns="" ID="QpdMXkoAPSUmmhu30WrO36RrVdw=" Order="_x0031_" pdftag="_x005B_Artifact_x005D_" isBookmarkSet="no" bookmark="no"/>
  <Shape xmlns="" ID="tBpxqtTvO9zf96mla9tvjSz18e4=" pdftag="P" isBookmarkSet="no" bookmark="no" Order="_x0032_"/>
  <Shape xmlns="" ID="SA/hDSRJLY6tXAi4bwhGCN99aqE=" pdftag="P" isBookmarkSet="no" bookmark="no" Order="_x0033_"/>
  <Shape xmlns="" ID="SUj6VUAVKuCYQfIa0iwZIEcYPzo=" pdftag="H2" isBookmarkSet="no" bookmark="yes" Order="_x0031_"/>
  <Shape xmlns="" ID="osmk+A2Id54ByPagEPb4M67ZaJQ=" pdftag="P" isBookmarkSet="no" bookmark="no" Order="_x0033_"/>
  <Shape xmlns="" ID="LRHAq+sdm61UoAqlgNFgIyZXkM0=" pdftag="P" isBookmarkSet="no" bookmark="no" Order="_x0032_"/>
  <Shape xmlns="" ID="SkCs3MA+xCdyzhD1hVYbUdyYh5Q=" pdftag="H2" isBookmarkSet="no" bookmark="yes" Order="_x0031_"/>
  <Shape xmlns="" ID="QTSjZjE96gc5AWgZ1ZOvaZORMWw=" Order="_x0031_" pdftag="_x005B_Artifact_x005D_" isBookmarkSet="no" bookmark="no"/>
  <Shape xmlns="" ID="otdU/ilRjid0cUsmS7T261HQLR4=" pdftag="P" isBookmarkSet="no" bookmark="no" Order="_x0032_"/>
  <Shape xmlns="" ID="P6ASFEL5izUIQG4j7ZO9FFOifWk=" pdftag="P" isBookmarkSet="no" bookmark="no" Order="_x0033_"/>
  <Shape xmlns="" ID="/uf6WiVWS7sUSYNaodpbVZhFLF8=" pdftag="H2" isBookmarkSet="no" bookmark="yes" Order="_x0031_"/>
  <Shape xmlns="" ID="MR/r9pL1H2OLGIQGERHdMIR/WkM=" Order="_x0031_" pdftag="_x005B_Artifact_x005D_" isBookmarkSet="no" bookmark="no"/>
  <Shape xmlns="" ID="Emczv0HJ1ew+WEqkRVyhf9PYQ40=" pdftag="P" isBookmarkSet="no" bookmark="no" Order="_x0032_"/>
  <Shape xmlns="" ID="w1CpSYDLKESdC8FjqZa17AaORIs=" pdftag="P" isBookmarkSet="no" bookmark="no" Order="_x0033_"/>
  <Shape xmlns="" ID="yP8y1+HUQDNhdvqkNwvn2Nkhe0M=" pdftag="H2" isBookmarkSet="no" bookmark="yes" Order="_x0031_"/>
  <Shape xmlns="" ID="yA2W0KiB/Bt2QHhrTMQE4KU4cYI=" pdftag="P" isBookmarkSet="no" bookmark="no" Order="_x0033_"/>
  <Shape xmlns="" ID="yQWvPL0IobqqiA8Qm6R8clanSoc=" pdftag="P" isBookmarkSet="no" bookmark="no" Order="_x0032_"/>
  <Shape xmlns="" ID="RCnjamN92qznSzX1alMRMf8wn6Q=" pdftag="H2" isBookmarkSet="no" bookmark="yes" Order="_x0031_"/>
  <Shape xmlns="" ID="OprgVKeuF0MsKcIR7gIZcTFx5oQ=" Order="_x0031_" pdftag="_x005B_Artifact_x005D_" isBookmarkSet="no" bookmark="no"/>
  <Shape xmlns="" ID="7rX1VENf0hSVRfHFz3ByiM3ZgAI=" pdftag="P" isBookmarkSet="no" bookmark="no" Order="_x0032_"/>
  <Shape xmlns="" ID="aEB3S80PNnkQpwBnI64mrDxMEcs=" pdftag="P" isBookmarkSet="no" bookmark="no" Order="_x0033_"/>
  <Shape xmlns="" ID="Nh18TJROmlEDx7P+EDhHg/CUqjI=" pdftag="H2" isBookmarkSet="no" bookmark="yes" Order="_x0031_"/>
  <Shape xmlns="" ID="6FGiWwOJN/KKxt7rVY/ajio39XA=" Order="_x0031_" pdftag="_x005B_Artifact_x005D_" isBookmarkSet="no" bookmark="no"/>
  <Shape xmlns="" ID="QBxa+aRS4eSw7jhsChJShSpobfU=" pdftag="P" isBookmarkSet="no" bookmark="no" Order="_x0032_"/>
  <Shape xmlns="" ID="4/Pse6WuCwyLP3tv3kW3/Sdph4E=" pdftag="P" isBookmarkSet="no" bookmark="no" Order="_x0033_"/>
  <Shape xmlns="" ID="0IX3HOx7kpOntfw2hY8snwQJrg4=" pdftag="P" isBookmarkSet="no" bookmark="no" Order="_x0034_"/>
  <Shape xmlns="" ID="pJ3AkaofJtP0tZS+vRR95TBfEHI=" pdftag="P" isBookmarkSet="no" bookmark="no" Order="_x0035_"/>
  <Shape xmlns="" ID="8dHjAxE5FgSoWXVIU9bho6kWSlw=" pdftag="H2" isBookmarkSet="no" bookmark="yes" Order="_x0031_"/>
  <Shape xmlns="" ID="3V4r48ZghZuYuOYxHBcy06J6YyQ=" pdftag="P" isBookmarkSet="no" bookmark="no" Order="_x0033_"/>
  <Shape xmlns="" ID="ZEJvg8uLWuWKHJ641Q3MUgTsGPM=" pdftag="P" isBookmarkSet="no" bookmark="no" Order="_x0032_"/>
  <Shape xmlns="" ID="JOm744NwdlT3fkx46S1HYc0C8jQ=" pdftag="H2" isBookmarkSet="no" bookmark="yes" Order="_x0031_"/>
  <Shape xmlns="" ID="eh4mIiyXw16ZJ6jWPg6v2nAOb+c=" Order="_x0031_" pdftag="_x005B_Artifact_x005D_" isBookmarkSet="no" bookmark="no"/>
  <Shape xmlns="" ID="GaX+T346Mye/x0hE/+maax1RNMI=" pdftag="P" isBookmarkSet="no" bookmark="no" Order="_x0032_"/>
  <Shape xmlns="" ID="XaoVSln9/GoT+DkWwpLRTMnzkPk=" pdftag="P" isBookmarkSet="no" bookmark="no" Order="_x0033_"/>
  <Shape xmlns="" ID="LwYHixTlDNVDQ5R+ILAXfPRJ77Q=" pdftag="H2" isBookmarkSet="no" bookmark="yes" Order="_x0031_"/>
  <Shape xmlns="" ID="ScRqLvTu8jUjoS2ZyCHAav4WPRA=" pdftag="P" isBookmarkSet="no" bookmark="no" Order="_x0033_"/>
  <Shape xmlns="" ID="D017T+AZK9MDm85vjUeCIlcYXV4=" pdftag="P" isBookmarkSet="no" bookmark="no" Order="_x0032_"/>
  <Shape xmlns="" ID="6POhQID/DtOc2EO2gi86OJyuqNo=" pdftag="H2" isBookmarkSet="no" bookmark="yes" Order="_x0031_"/>
  <Shape xmlns="" ID="0dhMThJow3UwF6xScOgJJ4StPUY=" Order="_x0031_" pdftag="_x005B_Artifact_x005D_" isBookmarkSet="no" bookmark="no"/>
  <Shape xmlns="" ID="R+Hq7XTusvY9W+opNoeonu7vKXc=" pdftag="P" isBookmarkSet="no" bookmark="no" Order="_x0032_"/>
  <Shape xmlns="" ID="IkUCanH9ofzLY/EJ4z9lAi/MxVs=" pdftag="P" isBookmarkSet="no" bookmark="no" Order="_x0033_"/>
  <Shape xmlns="" ID="BLlpbriiMCdDw8Ey6t0ua46wOjQ=" pdftag="H2" isBookmarkSet="no" bookmark="yes" Order="_x0031_"/>
  <Shape xmlns="" ID="yn59XHy1zytKR8BqOR/tdmt9krA=" Order="_x0031_" pdftag="_x005B_Artifact_x005D_" isBookmarkSet="no" bookmark="no"/>
  <Shape xmlns="" ID="oj253V46eMAzqJ76sfCA4CDZpBo=" pdftag="P" isBookmarkSet="no" bookmark="no" Order="_x0032_"/>
  <Shape xmlns="" ID="a76Non2YE/JDNC+a3vaaIlYa+Oc=" pdftag="P" isBookmarkSet="no" bookmark="no" Order="_x0033_"/>
  <Shape xmlns="" ID="DgoRINgF7aDAoAlPwd6R21+QYl4=" pdftag="H2" isBookmarkSet="no" bookmark="yes" Order="_x0031_"/>
  <Shape xmlns="" ID="c3WCRlJJOw2FGq3iXEpGuOxBh3E=" Order="_x0031_" pdftag="_x005B_Artifact_x005D_" isBookmarkSet="no" bookmark="no"/>
  <Shape xmlns="" ID="o883wFiZja2bEGAXa8Go68bpAug=" pdftag="P" isBookmarkSet="no" bookmark="no" Order="_x0032_"/>
  <Shape xmlns="" ID="mykOdhmw80Z9PZz55kj1CGgng9w=" pdftag="P" isBookmarkSet="no" bookmark="no" Order="_x0033_"/>
  <Shape xmlns="" ID="qmzv0Osi0EMtC4kwKkiRQnPeV+g=" Order="_x0031_" pdftag="_x005B_Artifact_x005D_" isBookmarkSet="no" bookmark="no"/>
  <Shape xmlns="" ID="fpyl37AabkFJV2enVYGfANj4UwQ=" pdftag="P" isBookmarkSet="no" bookmark="no" Order="_x0032_"/>
  <Shape xmlns="" ID="U4W+g+Nrxe0KKq16GFWqBqYTy3I=" pdftag="H2" isBookmarkSet="no" bookmark="yes" Order="_x0031_"/>
  <Shape xmlns="" ID="MGSTAzbFsIMBzEDYTgSFjcDjr4A=" Order="_x0031_" pdftag="_x005B_Artifact_x005D_" isBookmarkSet="no" bookmark="no"/>
  <Shape xmlns="" ID="iSjC48DHTzNyzPWkPNhLPbUqWkE=" pdftag="P" isBookmarkSet="no" bookmark="no" Order="_x0032_"/>
  <Shape xmlns="" ID="cxQbwNtox1hpUPuYyyHhDc8YOTo=" pdftag="H2" isBookmarkSet="no" bookmark="yes" Order="_x0031_"/>
  <Shape xmlns="" ID="YDf4DZOPjHGV27oBegz36irZ7pA=" pdftag="H2" isBookmarkSet="no" bookmark="yes" Order="_x0031_"/>
  <Shape xmlns="" ID="otK3wN4yeFNa4JBS7m1i9PMX2yw=" pdftag="P" isBookmarkSet="no" Order="_x0032_"/>
  <Shape xmlns="" ID="a8w1o08gXjXfoXjWo3vTnzLc4m4=" pdftag="" artifact="_x0031_" Order="_x0033_" validate="no" formula="no" inline="no"/>
  <Shape xmlns="" ID="fY54kb/sKyYUNbRaE3oxLwqfsY4=" pdftag="P" isBookmarkSet="no" Order="_x0031_" bookmark="no"/>
  <Shape xmlns="" ID="H0ug7kerQUFDIelIpuQ1vcdmv80=" pdftag="P" isBookmarkSet="no" bookmark="no" Order="_x0032_"/>
  <Shape xmlns="" ID="PngrbUF1Xq2Ql9VpBHDq0ewhtQU=" pdftag="H2" isBookmarkSet="no" bookmark="yes" Order="_x0031_"/>
  <Shape xmlns="" ID="w1byUTUzSnSauVBO45OQZIgN+wM=" pdftag="P" isBookmarkSet="no" bookmark="no" Order="_x0032_"/>
  <SubText xmlns="" ID="K/LiX+VOrEtkdvNDHkStZTdNF3Y=" ActualText=""/>
  <Shape xmlns="" ID="qoxmfB84tX7IyWkXIuJOL9nBBfU=" formula="no" inline="no" pdftag="Figure" isBookmarkSet="no" Lang="" bookmark="no" artifact="_x0030_" validate="yes" Order="_x0031_"/>
  <Shape xmlns="" ID="FniA9wPXFIuS55TlNdKcYgRg55A=" pdftag="P" isBookmarkSet="no" Order="_x0031_" bookmark="no"/>
  <SubText xmlns="" ID="qoxmfB84tX7IyWkXIuJOL9nBBfU=" ActualText=""/>
  <SubText xmlns="" ID="foN1cCcf5WbTOGYAF5fTYNqiMTM=" ActualText=""/>
  <SubText xmlns="" ID="7CC4et4AW7zrJXnYHwSlwrTo3jY=" ActualText=""/>
  <SubText xmlns="" ID="DG4vcXc8BMQnvSFbSFXNcuqoSKM=" ActualText=""/>
  <SubText xmlns="" ID="miA4/2kW6B4T8tuOtORx+PloGbI=" ActualText=""/>
  <SubText xmlns="" ID="XxnngB08oWmL5iwP87qgiQUfy/o=" ActualText=""/>
  <Shape xmlns="" ID="P6rVATUdwIAF8RELd51pL1f/BRg=" pdftag="Figure" isBookmarkSet="no" artifact="_x0031_" Lang="" validate="no" formula="no" inline="no" Order="_x0032_"/>
  <Shape xmlns="" ID="cSWjZBMfHbipaDcYr3wsjTrJndY=" pdftag="Figure" isBookmarkSet="no" artifact="_x0031_" Lang="" validate="no" formula="no" inline="no" Order="_x0035_"/>
  <Shape xmlns="" ID="GTHhxkFXQJe7P38ADZ99QBtBN5g=" pdftag="H2" isBookmarkSet="no" bookmark="yes" Order="_x0031_"/>
  <table xmlns="" ID="7XOWq4VTjM6gCvgu8gPIXB/quFI=" Caption="no" Exclude="no" SpeakText="no" type="_x0031_" HRows="_x0031_" HCols="_x0030_" Summary="" TableLinerizing="H" Header="yes" Scope="Column" LinkedHeaders=""/>
  <table xmlns="" ID="kgWPIXLFn65YQBbjEFbO9dTzXCI=" Caption="no" Exclude="no" Header="yes" Scope="Column" LinkedHeaders=""/>
  <table xmlns="" ID="BDaAfKE2xbWwThQH3CM8AV5Xhsw=" Header="no" Caption="no" Exclude="no" Scope="" LinkedHeaders="_x0031__1_7XOWq4VTjM6gCvgu8gPIXB_x002F_quFI_x003D_"/>
  <table xmlns="" ID="zwqZMB/a//0zd42ZovmBAsUjbS8=" Header="no" Caption="no" Exclude="no" Scope="" LinkedHeaders="_x0031__2_7XOWq4VTjM6gCvgu8gPIXB_x002F_quFI_x003D_"/>
  <table xmlns="" ID="tf3dcVd2GApoKsU9Kn772VEtFMo=" Header="no" Caption="no" Exclude="no" Scope="" LinkedHeaders="_x0031__1_7XOWq4VTjM6gCvgu8gPIXB_x002F_quFI_x003D_"/>
  <table xmlns="" ID="ttUd7QfvsLN6stvSVPy32PGkhVo=" Header="no" Caption="no" Exclude="no" Scope="" LinkedHeaders="_x0031__2_7XOWq4VTjM6gCvgu8gPIXB_x002F_quFI_x003D_"/>
  <table xmlns="" ID="EoWxQW4kmtN0dY+yTcpT4+Iholw=" Caption="no" Exclude="no" SpeakText="no" type="_x0031_" HRows="_x0031_" HCols="_x0030_" Summary="" TableLinerizing="H" Header="yes" Scope="Column" LinkedHeaders=""/>
  <table xmlns="" ID="A6kRc3zw5FvzYgIEG8KyRhJKAGQ=" Header="yes" Scope="Column" Caption="no" Exclude="no" LinkedHeaders=""/>
  <table xmlns="" ID="UkKIfsKoS+Z7ms1sX+jZRb4ZN88=" Caption="no" Exclude="no" Scope="" Header="no" LinkedHeaders="_x0031__1_EoWxQW4kmtN0dY_x002B_yTcpT4_x002B_Iholw_x003D_"/>
  <table xmlns="" ID="i2crXVcJIKzmhcEhUm+CPKiy3Gg=" Header="no" Caption="no" Exclude="no" Scope="" LinkedHeaders="_x0031__2_EoWxQW4kmtN0dY_x002B_yTcpT4_x002B_Iholw_x003D_"/>
  <table xmlns="" ID="BLBBpum0PXtAf7TRjAsxOjm0QmU=" Caption="no" Exclude="no" Scope="" Header="no" LinkedHeaders="_x0031__1_EoWxQW4kmtN0dY_x002B_yTcpT4_x002B_Iholw_x003D_"/>
  <table xmlns="" ID="sQTUk1LQyobMAfJaOvuMbaTCdG0=" Header="no" Caption="no" Exclude="no" Scope="" LinkedHeaders="_x0031__2_EoWxQW4kmtN0dY_x002B_yTcpT4_x002B_Iholw_x003D_"/>
  <table xmlns="" ID="glwIrFW5MvNFRDToW02jso/WdBI=" Scope="Column" Exclude="no" SpeakText="no" LinkedHeaders="" type="_x0030_" HRows="_x0031_" HCols="_x0030_" Summary="" TableLinerizing="H" Header="no" Caption="no"/>
  <table xmlns="" ID="8/A9TJxWUEuZn2b+cY6JLLWAPBs=" Header="yes" Scope="Column" Caption="no" Exclude="no" LinkedHeaders=""/>
  <table xmlns="" ID="4/3fawTQCVIhdu5ZVwIghkFgG+g=" Exclude="no" Scope="" LinkedHeaders="_x0031__1_glwIrFW5MvNFRDToW02jso_x002F_WdBI_x003D_" Header="no" Caption="no"/>
  <table xmlns="" ID="BWdSw68G7zLRCq8pZfGa8x50pGk=" Header="no" Caption="no" Exclude="no" Scope="" LinkedHeaders="_x0031__2_glwIrFW5MvNFRDToW02jso_x002F_WdBI_x003D_"/>
  <table xmlns="" ID="xJvEN0Av0o/bpxhJHicpJw6+5J4=" type="_x0031_" HRows="_x0031_" HCols="_x0030_" Summary="" TableLinerizing="H" Header="yes" Scope="Column" Caption="no" Exclude="no" SpeakText="no" LinkedHeaders=""/>
  <table xmlns="" ID="Xk1jHGG+ZeavF09MRGj66ijJeLM=" Header="yes" Scope="Column" Caption="no" Exclude="no" LinkedHeaders=""/>
  <table xmlns="" ID="Vb80x/s8EPEljf3/Q3oOY6XfG7g=" Header="yes" Scope="Column" Caption="no" Exclude="no" LinkedHeaders=""/>
  <table xmlns="" ID="QtplQFqQnkfTzWKUb00hFe5hq+A=" Header="yes" Scope="Column" Caption="no" Exclude="no" LinkedHeaders=""/>
  <table xmlns="" ID="U3m4e1uJdTl9kS2Q39pmzDnVubE=" Header="yes" Scope="Column" Caption="no" Exclude="no" LinkedHeaders=""/>
  <table xmlns="" ID="aJt60IIIlnwPxoNzZTZ1HkYLavs=" Header="no" Caption="no" Exclude="no" Scope="" LinkedHeaders="_x0031__1_xJvEN0Av0o_x002F_bpxhJHicpJw6_x002B_5J4_x003D__x002C_1_1_xJvEN0Av0o_x002F_bpxhJHicpJw6_x002B_5J4_x003D__x002C_1_3_xJvEN0Av0o_x002F_bpxhJHicpJw6_x002B_5J4_x003D__x002C_1_4_xJvEN0Av0o_x002F_bpxhJHicpJw6_x002B_5J4_x003D__x002C_1_4_xJvEN0Av0o_x002F_bpxhJHicpJw6_x002B_5J4_x003D__x002C_1_6_xJvEN0Av0o_x002F_bpxhJHicpJw6_x002B_5J4_x003D__x002C_1_6_xJvEN0Av0o_x002F_bpxhJHicpJw6_x002B_5J4_x003D__x002C_1_8_xJvEN0Av0o_x002F_bpxhJHicpJw6_x002B_5J4_x003D__x002C_1_8_xJvEN0Av0o_x002F_bpxhJHicpJw6_x002B_5J4_x003D_"/>
  <table xmlns="" ID="1J87kyfdmSR3nOSOhpSa9TozvVs=" Header="no" Caption="no" Exclude="no" Scope="" LinkedHeaders="_x0031__1_xJvEN0Av0o_x002F_bpxhJHicpJw6_x002B_5J4_x003D_"/>
  <table xmlns="" ID="/VrSLRrwRDjrklp5YkCENIffzQo=" Header="no" Caption="no" Exclude="no" Scope="" LinkedHeaders="_x0031__1_xJvEN0Av0o_x002F_bpxhJHicpJw6_x002B_5J4_x003D__x002C_1_3_xJvEN0Av0o_x002F_bpxhJHicpJw6_x002B_5J4_x003D__x002C_1_4_xJvEN0Av0o_x002F_bpxhJHicpJw6_x002B_5J4_x003D_"/>
  <table xmlns="" ID="4aEZikRMQh8v3ex5+yMukYyAMZc=" Header="no" Caption="no" Exclude="no" Scope="" LinkedHeaders="_x0031__4_xJvEN0Av0o_x002F_bpxhJHicpJw6_x002B_5J4_x003D__x002C_1_6_xJvEN0Av0o_x002F_bpxhJHicpJw6_x002B_5J4_x003D_"/>
  <table xmlns="" ID="15jL4Q41pO+Cax07x46xbsU0i5k=" Header="no" Caption="no" Exclude="no" Scope="" LinkedHeaders="_x0031__6_xJvEN0Av0o_x002F_bpxhJHicpJw6_x002B_5J4_x003D__x002C_1_8_xJvEN0Av0o_x002F_bpxhJHicpJw6_x002B_5J4_x003D_"/>
  <table xmlns="" ID="BJa377GZ9mRFEdm+Ceyxfohd6UY=" Header="no" Caption="no" Exclude="no" Scope="" LinkedHeaders="_x0031__8_xJvEN0Av0o_x002F_bpxhJHicpJw6_x002B_5J4_x003D_"/>
  <table xmlns="" ID="viZo2/KjJiIwDnqAySKr+ZCdRSI=" Header="no" Caption="no" Exclude="no" Scope="" LinkedHeaders="_x0031__1_xJvEN0Av0o_x002F_bpxhJHicpJw6_x002B_5J4_x003D__x002C_1_1_xJvEN0Av0o_x002F_bpxhJHicpJw6_x002B_5J4_x003D__x002C_1_3_xJvEN0Av0o_x002F_bpxhJHicpJw6_x002B_5J4_x003D__x002C_1_4_xJvEN0Av0o_x002F_bpxhJHicpJw6_x002B_5J4_x003D__x002C_1_4_xJvEN0Av0o_x002F_bpxhJHicpJw6_x002B_5J4_x003D__x002C_1_6_xJvEN0Av0o_x002F_bpxhJHicpJw6_x002B_5J4_x003D__x002C_1_6_xJvEN0Av0o_x002F_bpxhJHicpJw6_x002B_5J4_x003D__x002C_1_8_xJvEN0Av0o_x002F_bpxhJHicpJw6_x002B_5J4_x003D__x002C_1_8_xJvEN0Av0o_x002F_bpxhJHicpJw6_x002B_5J4_x003D_"/>
  <table xmlns="" ID="4ucdZ9d4ASpE0NxctL99vd3O6fQ=" Header="no" Caption="no" Exclude="no" Scope="" LinkedHeaders="_x0031__1_xJvEN0Av0o_x002F_bpxhJHicpJw6_x002B_5J4_x003D_"/>
  <table xmlns="" ID="SnDLXom3OMIlcoBGUsp8zWU+ARE=" Header="no" Caption="no" Exclude="no" Scope="" LinkedHeaders="_x0031__1_xJvEN0Av0o_x002F_bpxhJHicpJw6_x002B_5J4_x003D__x002C_1_3_xJvEN0Av0o_x002F_bpxhJHicpJw6_x002B_5J4_x003D__x002C_1_4_xJvEN0Av0o_x002F_bpxhJHicpJw6_x002B_5J4_x003D_"/>
  <table xmlns="" ID="Cq79puFMy6QhQkQDe+iTDw96o7k=" Header="no" Caption="no" Exclude="no" Scope="" LinkedHeaders="_x0031__4_xJvEN0Av0o_x002F_bpxhJHicpJw6_x002B_5J4_x003D__x002C_1_6_xJvEN0Av0o_x002F_bpxhJHicpJw6_x002B_5J4_x003D_"/>
  <table xmlns="" ID="whpOoGA3lewMuxljJjpGKZOA26U=" Header="no" Caption="no" Exclude="no" Scope="" LinkedHeaders="_x0031__6_xJvEN0Av0o_x002F_bpxhJHicpJw6_x002B_5J4_x003D__x002C_1_8_xJvEN0Av0o_x002F_bpxhJHicpJw6_x002B_5J4_x003D_"/>
  <table xmlns="" ID="NPEOX7HlsTsFhqcWefofagaVMOU=" Header="no" Caption="no" Exclude="no" Scope="" LinkedHeaders="_x0031__8_xJvEN0Av0o_x002F_bpxhJHicpJw6_x002B_5J4_x003D_"/>
  <table xmlns="" ID="2fU6O/68yOYkZb/8exa5ijstMrk=" Exclude="no" LinkedHeaders="" Scope="" type="_x0030_" HRows="_x0031_" HCols="_x0030_" Summary="" TableLinerizing="H" Header="no" Caption="no"/>
  <table xmlns="" ID="6lTVJ544giw/OMacXx1K9kfvB+g=" Exclude="no" LinkedHeaders="" Scope="" Header="no" Caption="no"/>
  <table xmlns="" ID="Wj1tlqHlcHHaP/16Efj4QUXHd1g=" Exclude="no" LinkedHeaders="" Scope="" Header="no" Caption="no"/>
  <table xmlns="" ID="JlEV6Nco34J2iOUl4dzFEDZfIWA=" Exclude="no" LinkedHeaders="" Scope="" Header="no" Caption="no"/>
  <table xmlns="" ID="yaO0APE3UmhvXbOt8rTZMvXhJPQ=" Exclude="no" LinkedHeaders="" Scope="" Header="no" Caption="no"/>
  <table xmlns="" ID="0W5QlFzFHcpOWhhFcXMrOtl9K1c=" Exclude="no" LinkedHeaders="" Scope="" Header="no" Caption="no"/>
  <table xmlns="" ID="QPYcn4ZPIZz2IuQHKonmQqOtBe0=" Exclude="no" LinkedHeaders="" Scope="" Header="no" Caption="no"/>
  <table xmlns="" ID="n2XBw1DF1CJ4Vk29GX3iw2X2CXY=" Exclude="no" LinkedHeaders="" Scope="" Header="no" Caption="no"/>
  <table xmlns="" ID="Cl+px6+AYyjK/ISriyGFj8tibm0=" Exclude="no" LinkedHeaders="" Scope="" type="_x0030_" HRows="_x0031_" HCols="_x0030_" Summary="" TableLinerizing="H" Header="no" Caption="no"/>
  <table xmlns="" ID="D2ffAu4v0ohgLHjFUIDDN/GG9UQ=" Exclude="no" LinkedHeaders="" Scope="" Header="no" Caption="no"/>
  <table xmlns="" ID="/5PmFDL92Z2YSCbQ7U8e5W44B5o=" Exclude="no" LinkedHeaders="" Scope="" Header="no" Caption="no"/>
  <table xmlns="" ID="YCMcKOHuFX/0SXx4A7ze4GiBLdk=" Exclude="no" LinkedHeaders="" Scope="" Header="no" Caption="no"/>
  <table xmlns="" ID="qKeu9M4QLkMIq+zvQw8O+UtvkrM=" Exclude="no" LinkedHeaders="" Scope="" Header="no" Caption="no"/>
  <table xmlns="" ID="EMeIbRzK11VJZ5GAUGeuVrWgICg=" Exclude="no" LinkedHeaders="" Scope="" Header="no" Caption="no"/>
  <table xmlns="" ID="VNG2+WVI83NLyW0GCV0Cqc0nplc=" Exclude="no" LinkedHeaders="" Scope="" Header="no" Caption="no"/>
  <table xmlns="" ID="xIXssBGUy6q02gLQaf2tfe6E8vc=" Exclude="no" LinkedHeaders="" Scope="" Header="no" Caption="no"/>
  <table xmlns="" ID="NlMI7fllacoxDIn35MKRcWzFuIw=" Exclude="no" LinkedHeaders="" Scope="" type="_x0030_" HRows="_x0031_" HCols="_x0030_" Summary="" TableLinerizing="H" Header="no" Caption="no"/>
  <table xmlns="" ID="OPisGwpuwf3oNKNRGhW3PC3DlWk=" Exclude="no" LinkedHeaders="" Scope="" Header="no" Caption="no"/>
  <table xmlns="" ID="bdJN9YLQkeoEJVw4xaRJZ1k0KkU=" Exclude="no" LinkedHeaders="" Scope="" Header="no" Caption="no"/>
  <table xmlns="" ID="AlBmV9LnjkXxhHpeDJwOpggXQB0=" Exclude="no" LinkedHeaders="" Scope="" Header="no" Caption="no"/>
  <table xmlns="" ID="EbOKOeQKTSAIzBS3U1ykH4scHNU=" Exclude="no" LinkedHeaders="" Scope="" Header="no" Caption="no"/>
  <table xmlns="" ID="Igx7CCipP8GZ4JpqgnW6ebbN1ds=" Exclude="no" LinkedHeaders="" Scope="" Header="no" Caption="no"/>
  <table xmlns="" ID="HvA8B1qwuLEvB9ER6yhwEY36g4A=" Exclude="no" LinkedHeaders="" Scope="" Header="no" Caption="no"/>
  <table xmlns="" ID="2O/ysvHRwl6tTwQo9ej1DSEkO/E=" Exclude="no" LinkedHeaders="" Scope="" Header="no" Caption="no"/>
  <table xmlns="" ID="dfM8BVswmpUPFzz8X51xL8KxS+w=" Exclude="no" LinkedHeaders="" Scope="" type="_x0030_" HRows="_x0031_" HCols="_x0030_" Summary="" TableLinerizing="H" Header="no" Caption="no"/>
  <table xmlns="" ID="vD7w2mOkr5NrA8ouC5/lxNmdAqk=" Exclude="no" LinkedHeaders="" Scope="" Header="no" Caption="no"/>
  <table xmlns="" ID="vvai3d3rJEBCuMNEmvYVxc8R9Gw=" Exclude="no" LinkedHeaders="" Scope="" Header="no" Caption="no"/>
  <table xmlns="" ID="YFLvbt9p8WHr1J/IWHYxnia2z+Y=" Exclude="no" LinkedHeaders="" Scope="" Header="no" Caption="no"/>
  <table xmlns="" ID="ZeokFNgDJ1Hi9JUWbw3acbNArkA=" Exclude="no" LinkedHeaders="" Scope="" Header="no" Caption="no"/>
  <table xmlns="" ID="cNqYxrEMmhyA12XLkASQfLYRye0=" Exclude="no" LinkedHeaders="" Scope="" Header="no" Caption="no"/>
  <table xmlns="" ID="TSNnTBTmCjjN2jsdEL8vfTG+sSs=" Exclude="no" LinkedHeaders="" Scope="" Header="no" Caption="no"/>
  <table xmlns="" ID="HdRsYA0QLL5SBnjThDQ3FKB40s0=" Exclude="no" LinkedHeaders="" Scope="" Header="no" Caption="no"/>
  <table xmlns="" ID="rOhEfW5LG4ljNP2JPQ6ZGIunc2c=" Exclude="no" LinkedHeaders="" Scope="" type="_x0030_" HRows="_x0031_" HCols="_x0030_" Summary="" TableLinerizing="H" Header="no" Caption="no"/>
  <table xmlns="" ID="9rMmJ8teDMHXfomqjtLNU3gZ+vc=" Exclude="no" LinkedHeaders="" Scope="" Header="no" Caption="no"/>
  <table xmlns="" ID="9feujuFX0ushKGQyOWYOW+kJj6A=" Exclude="no" LinkedHeaders="" Scope="" Header="no" Caption="no"/>
  <table xmlns="" ID="QEg/syKUQJKltcyy0/r3L+c9ivc=" Exclude="no" LinkedHeaders="" Scope="" Header="no" Caption="no"/>
  <table xmlns="" ID="eDO9zSudHBpcY8VDh6c8hhIz630=" Exclude="no" LinkedHeaders="" Scope="" Header="no" Caption="no"/>
  <table xmlns="" ID="YombCJ4YrYRongu4IbFp0tfPe1k=" Exclude="no" LinkedHeaders="" Scope="" Header="no" Caption="no"/>
  <table xmlns="" ID="GfmG8zAJiuVtpvjPHmhsVQsQLb0=" Exclude="no" LinkedHeaders="" Scope="" Header="no" Caption="no"/>
  <table xmlns="" ID="9FyuPJ1pJKvo1n3e5IgYcXVqnc8=" Exclude="no" LinkedHeaders="" Scope="" Header="no" Caption="no"/>
  <table xmlns="" ID="zCC0gCGtBjz1vVzH7I94NMep0zI=" Exclude="no" LinkedHeaders="" Scope="" type="_x0030_" HRows="_x0031_" HCols="_x0030_" Summary="" TableLinerizing="H" Header="no" Caption="no"/>
  <table xmlns="" ID="9LPuNy+QmcDBTh/Dsb4mv8NLspc=" Exclude="no" LinkedHeaders="" Scope="" Header="no" Caption="no"/>
  <table xmlns="" ID="9MJ7S6+MamwxPGGsVvzNynIRnTo=" Exclude="no" LinkedHeaders="" Scope="" Header="no" Caption="no"/>
  <table xmlns="" ID="WR4gv0ShqjElDcNIgH8vQSge5mU=" Exclude="no" LinkedHeaders="" Scope="" Header="no" Caption="no"/>
  <table xmlns="" ID="vkM1rPJuiRjLgHos1rDOnvZivc0=" Exclude="no" LinkedHeaders="" Scope="" Header="no" Caption="no"/>
  <table xmlns="" ID="XIlrvHLnImeHt71TpIoXpiBgjd4=" Exclude="no" LinkedHeaders="" Scope="" Header="no" Caption="no"/>
  <table xmlns="" ID="UhqKw+7/R8kiHCN16ja2MJWJilE=" Exclude="no" LinkedHeaders="" Scope="" Header="no" Caption="no"/>
  <table xmlns="" ID="+hm4XYgnm0D+ShOrs/m4fJCQTCA=" Exclude="no" LinkedHeaders="" Scope="" Header="no" Caption="no"/>
  <table xmlns="" ID="IrDrhxdQGu4WAI9zM20jW9QLKeg=" Caption="no" Exclude="no" SpeakText="no" type="_x0031_" HRows="_x0031_" HCols="_x0030_" Summary="" TableLinerizing="H" Header="yes" Scope="Column" LinkedHeaders=""/>
  <table xmlns="" ID="/guBOH9mOXLdn5q6lnCFGJWqKeo=" Caption="no" Exclude="no" Header="yes" Scope="Column" LinkedHeaders=""/>
  <table xmlns="" ID="kUcFqssI3veelyIOHipxIbLTviI=" Caption="no" Exclude="no" Header="yes" Scope="Column" LinkedHeaders=""/>
  <table xmlns="" ID="GRXmbgyrLQWe2o4UcLNkOqDssc8=" Caption="no" Exclude="no" Header="yes" Scope="Column" LinkedHeaders=""/>
  <table xmlns="" ID="jgQapJXcl0IX9sIGVPmUvMWq+8o=" Caption="no" Exclude="no" Scope="" Header="no" LinkedHeaders="_x0031__1_IrDrhxdQGu4WAI9zM20jW9QLKeg_x003D_"/>
  <table xmlns="" ID="JoNFaPnoa8lKio54F19GKxsYDfQ=" Caption="no" Exclude="no" Scope="" Header="no" LinkedHeaders="_x0031__2_IrDrhxdQGu4WAI9zM20jW9QLKeg_x003D_"/>
  <table xmlns="" ID="eZrhg51PyJiOc5U0Hfaa8o2Bnxg=" Caption="no" Exclude="no" Scope="" Header="no" LinkedHeaders="_x0031__3_IrDrhxdQGu4WAI9zM20jW9QLKeg_x003D_"/>
  <table xmlns="" ID="EMvg69UkYml9+2mKwwKolX9fluc=" Caption="no" Exclude="no" Scope="" Header="no" LinkedHeaders="_x0031__4_IrDrhxdQGu4WAI9zM20jW9QLKeg_x003D_"/>
  <table xmlns="" ID="x3jdw51UD4wpIMO2kFb8TRVgniI=" Caption="no" Exclude="no" Scope="" Header="no" LinkedHeaders="_x0031__1_IrDrhxdQGu4WAI9zM20jW9QLKeg_x003D_"/>
  <table xmlns="" ID="ZjU3J9JHETO+vbgqbZereoRq7bo=" Caption="no" Exclude="no" Scope="" Header="no" LinkedHeaders="_x0031__2_IrDrhxdQGu4WAI9zM20jW9QLKeg_x003D_"/>
  <table xmlns="" ID="UwjxFopXySK9eeWddYIyj9leukI=" Caption="no" Exclude="no" Scope="" Header="no" LinkedHeaders="_x0031__3_IrDrhxdQGu4WAI9zM20jW9QLKeg_x003D_"/>
  <table xmlns="" ID="nM6eR8hkcVLhkt5i2RASUw7HGM0=" Caption="no" Exclude="no" Scope="" Header="no" LinkedHeaders="_x0031__4_IrDrhxdQGu4WAI9zM20jW9QLKeg_x003D_"/>
  <table xmlns="" ID="kBJWPH1tUPVya9g2MaMNikVAn60=" Caption="no" Exclude="no" SpeakText="no" type="_x0031_" HRows="_x0031_" HCols="_x0030_" Summary="" TableLinerizing="H" Header="yes" Scope="Column" LinkedHeaders=""/>
  <table xmlns="" ID="1Hpp+KLmYsy/UdgWoWijBEa1X04=" Caption="no" Exclude="no" Header="yes" Scope="Column" LinkedHeaders=""/>
  <table xmlns="" ID="A0kb+b1lmeIc+gCIuZv+QwVDRzs=" Caption="no" Exclude="no" Header="yes" Scope="Column" LinkedHeaders=""/>
  <table xmlns="" ID="q5IIh28LM73lUOMhSvsd2eKySjU=" Caption="no" Exclude="no" Header="yes" Scope="Column" LinkedHeaders=""/>
  <table xmlns="" ID="IZ7KsNbkLJdnQ5pCHPRTKZdrlLo=" Caption="no" Exclude="no" Scope="" Header="no" LinkedHeaders="_x0031__1_kBJWPH1tUPVya9g2MaMNikVAn60_x003D_"/>
  <table xmlns="" ID="VrLTO+jaY3WsVwFZqvfpqWGiWAA=" Caption="no" Exclude="no" Scope="" Header="no" LinkedHeaders="_x0031__2_kBJWPH1tUPVya9g2MaMNikVAn60_x003D_"/>
  <table xmlns="" ID="jLyrz5FFGyBIPddUg10UidKqIhI=" Caption="no" Exclude="no" Scope="" Header="no" LinkedHeaders="_x0031__3_kBJWPH1tUPVya9g2MaMNikVAn60_x003D_"/>
  <table xmlns="" ID="VCIB2XqBcuZIlKZ85vVbm7Trs6k=" Caption="no" Exclude="no" Scope="" Header="no" LinkedHeaders="_x0031__4_kBJWPH1tUPVya9g2MaMNikVAn60_x003D_"/>
  <table xmlns="" ID="oxKzo2KdT17O+KpPC2MDt1Qwa+E=" Caption="no" Exclude="no" Scope="" Header="no" LinkedHeaders="_x0031__1_kBJWPH1tUPVya9g2MaMNikVAn60_x003D_"/>
  <table xmlns="" ID="RD6VnulMubrw25JB0SQ+JMohcT4=" Caption="no" Exclude="no" Scope="" Header="no" LinkedHeaders="_x0031__2_kBJWPH1tUPVya9g2MaMNikVAn60_x003D_"/>
  <table xmlns="" ID="P18i1T+NQG5oupp2qU/NCXqU8nA=" Caption="no" Exclude="no" Scope="" Header="no" LinkedHeaders="_x0031__3_kBJWPH1tUPVya9g2MaMNikVAn60_x003D_"/>
  <table xmlns="" ID="MSir1IldwkYR3OO5CZCqQIie1j0=" Caption="no" Exclude="no" Scope="" Header="no" LinkedHeaders="_x0031__4_kBJWPH1tUPVya9g2MaMNikVAn60_x003D_"/>
  <table xmlns="" ID="J6iAO7OCWqBLHHQvHuoBKx2SAaE=" Caption="no" Exclude="no" SpeakText="no" type="_x0031_" HRows="_x0031_" HCols="_x0030_" Summary="" TableLinerizing="H" Header="yes" Scope="Column" LinkedHeaders=""/>
  <table xmlns="" ID="m2KH5rbiznnwl7ogaBPXh+nQ2hg=" Caption="no" Exclude="no" Header="yes" Scope="Column" LinkedHeaders=""/>
  <table xmlns="" ID="qWKubHLKmejlXKFSVqBEk6QchOE=" Caption="no" Exclude="no" Header="yes" Scope="Column" LinkedHeaders=""/>
  <table xmlns="" ID="vBC7+Mt1nmBVcfuRBNbZ72IXHuU=" Caption="no" Exclude="no" Header="yes" Scope="Column" LinkedHeaders=""/>
  <table xmlns="" ID="Pm7Utjf7NzXpMg4opov54r53f14=" Caption="no" Exclude="no" Scope="" Header="no" LinkedHeaders="_x0031__1_J6iAO7OCWqBLHHQvHuoBKx2SAaE_x003D_"/>
  <table xmlns="" ID="M5DOI8omisDw3f0QeO3WQFslT/o=" Caption="no" Exclude="no" Scope="" Header="no" LinkedHeaders="_x0031__2_J6iAO7OCWqBLHHQvHuoBKx2SAaE_x003D_"/>
  <table xmlns="" ID="5YmyMCCVO9GtKmWGFThywxWeMzc=" Caption="no" Exclude="no" Scope="" Header="no" LinkedHeaders="_x0031__3_J6iAO7OCWqBLHHQvHuoBKx2SAaE_x003D_"/>
  <table xmlns="" ID="5wzgGqxRdkYgdX7sNvA0eZyDt0c=" Caption="no" Exclude="no" Scope="" Header="no" LinkedHeaders="_x0031__4_J6iAO7OCWqBLHHQvHuoBKx2SAaE_x003D_"/>
  <table xmlns="" ID="3ntxkfJMZkARn4o9q0q9gwuEsbg=" Caption="no" Exclude="no" Scope="" Header="no" LinkedHeaders="_x0031__1_J6iAO7OCWqBLHHQvHuoBKx2SAaE_x003D_"/>
  <table xmlns="" ID="f1sg8ft2sBQO8qqxNnBNfHuxupY=" Caption="no" Exclude="no" Scope="" Header="no" LinkedHeaders="_x0031__2_J6iAO7OCWqBLHHQvHuoBKx2SAaE_x003D_"/>
  <table xmlns="" ID="xI56CNaeJIVeByyVrvhrbjmHIzg=" Caption="no" Exclude="no" Scope="" Header="no" LinkedHeaders="_x0031__3_J6iAO7OCWqBLHHQvHuoBKx2SAaE_x003D_"/>
  <table xmlns="" ID="1e4KpVKStkfZJ3Mx22Onja9rVxg=" Caption="no" Exclude="no" Scope="" Header="no" LinkedHeaders="_x0031__4_J6iAO7OCWqBLHHQvHuoBKx2SAaE_x003D_"/>
  <table xmlns="" ID="l2pcU6LeDlHUuCgfTBboIY2QWYQ=" Caption="no" Exclude="no" SpeakText="no" type="_x0031_" HRows="_x0031_" HCols="_x0030_" Summary="" TableLinerizing="H" Header="yes" Scope="Column" LinkedHeaders=""/>
  <table xmlns="" ID="e55FXZLlOqqpU5BctHcVkVTRc4U=" Caption="no" Exclude="no" Header="yes" Scope="Column" LinkedHeaders=""/>
  <table xmlns="" ID="qMFsKL7fBpPTEuk4Fyna1sBAlTM=" Caption="no" Exclude="no" Header="yes" Scope="Column" LinkedHeaders=""/>
  <table xmlns="" ID="XTogWQUzXWYPVyILE0MI/h40NOU=" Caption="no" Exclude="no" Header="yes" Scope="Column" LinkedHeaders=""/>
  <table xmlns="" ID="0VRyqGpE7wveAeMQfBW6eoF1Nrk=" Caption="no" Exclude="no" Scope="" Header="no" LinkedHeaders="_x0031__1_l2pcU6LeDlHUuCgfTBboIY2QWYQ_x003D_"/>
  <table xmlns="" ID="3AFwuCdcekntjqiOrlQLZVbWpwo=" Caption="no" Exclude="no" Scope="" Header="no" LinkedHeaders="_x0031__2_l2pcU6LeDlHUuCgfTBboIY2QWYQ_x003D_"/>
  <table xmlns="" ID="n35Bsm5yhdT2D19PkdG0RmcwXgQ=" Caption="no" Exclude="no" Scope="" Header="no" LinkedHeaders="_x0031__3_l2pcU6LeDlHUuCgfTBboIY2QWYQ_x003D_"/>
  <table xmlns="" ID="ujj1o/+QyLXhOA7BD0SoJenPXb8=" Caption="no" Exclude="no" Scope="" Header="no" LinkedHeaders="_x0031__4_l2pcU6LeDlHUuCgfTBboIY2QWYQ_x003D_"/>
  <table xmlns="" ID="NWGRlphMttpB6MoskC/9Ib/uFvE=" Caption="no" Exclude="no" Scope="" Header="no" LinkedHeaders="_x0031__1_l2pcU6LeDlHUuCgfTBboIY2QWYQ_x003D_"/>
  <table xmlns="" ID="jKEiF6m21VY5t84QLfSJVj6GFHQ=" Caption="no" Exclude="no" Scope="" Header="no" LinkedHeaders="_x0031__2_l2pcU6LeDlHUuCgfTBboIY2QWYQ_x003D_"/>
  <table xmlns="" ID="+XFUISiHBqEO44ridlWmE9J8SCo=" Caption="no" Exclude="no" Scope="" Header="no" LinkedHeaders="_x0031__3_l2pcU6LeDlHUuCgfTBboIY2QWYQ_x003D_"/>
  <table xmlns="" ID="IpyS9vCvEOaUdI44H16HxMNPXfI=" Caption="no" Exclude="no" Scope="" Header="no" LinkedHeaders="_x0031__4_l2pcU6LeDlHUuCgfTBboIY2QWYQ_x003D_"/>
  <table xmlns="" ID="sfWXirs3MbIpJYkHeMMXaCED4Qk=" Exclude="no" LinkedHeaders="" Scope="" type="_x0030_" HRows="_x0031_" HCols="_x0030_" Summary="" TableLinerizing="H" Header="no" Caption="no"/>
  <table xmlns="" ID="J+yvRiu1vV8kpgs4qdLIlp829Bo=" Exclude="no" LinkedHeaders="" Scope="" Header="no" Caption="no"/>
  <table xmlns="" ID="/O5kWGkjHqeRpkxfRZLPnZvD0Nw=" Exclude="no" LinkedHeaders="" Scope="" Header="no" Caption="no"/>
  <table xmlns="" ID="Tzn8gkU92lSr9lEMAxk2+2Zxvos=" Exclude="no" LinkedHeaders="" Scope="" Header="no" Caption="no"/>
  <table xmlns="" ID="UCavl2A3kYDi30WMUlXd9hDaaA8=" Exclude="no" LinkedHeaders="" Scope="" Header="no" Caption="no"/>
  <table xmlns="" ID="ZvA1enJBwVu0tueGuv5rIO3mZqc=" Exclude="no" LinkedHeaders="" Scope="" Header="no" Caption="no"/>
  <table xmlns="" ID="fE2xAGNSLKTMqs0Q4VDJuSL34Vg=" Exclude="no" LinkedHeaders="" Scope="" Header="no" Caption="no"/>
  <table xmlns="" ID="nLFG/fokOLCrT72hMt61jJlr/T8=" Exclude="no" LinkedHeaders="" Scope="" Header="no" Caption="no"/>
  <table xmlns="" ID="ZiVvpzen3xw36PJkovbBzY5fPcY=" Caption="no" Exclude="no" SpeakText="no" type="_x0031_" HRows="_x0031_" HCols="_x0030_" Summary="" TableLinerizing="H" Header="yes" Scope="Column" LinkedHeaders=""/>
  <table xmlns="" ID="omgG8KEA8tMB7zmPcE/VkmdHtAI=" Caption="no" Exclude="no" Header="yes" Scope="Column" LinkedHeaders=""/>
  <table xmlns="" ID="uDQM3MQoo3AiNtONZ4iltXYMioM=" Caption="no" Exclude="no" Header="yes" Scope="Column" LinkedHeaders=""/>
  <table xmlns="" ID="0VXTleyPyh6CmcE4bS4knzXSlf8=" Caption="no" Exclude="no" Header="yes" Scope="Column" LinkedHeaders=""/>
  <table xmlns="" ID="IDx0Zv4OsvYzCazp1gfrvAdkJbk=" Caption="no" Exclude="no" Scope="" Header="no" LinkedHeaders="_x0031__1_ZiVvpzen3xw36PJkovbBzY5fPcY_x003D_"/>
  <table xmlns="" ID="f/nMttHxlG9ceuRUOqsxzDEbCso=" Caption="no" Exclude="no" Scope="" Header="no" LinkedHeaders="_x0031__2_ZiVvpzen3xw36PJkovbBzY5fPcY_x003D_"/>
  <table xmlns="" ID="RIFRU48f9tevpKvYxFCwEN/8zQY=" Caption="no" Exclude="no" Scope="" Header="no" LinkedHeaders="_x0031__3_ZiVvpzen3xw36PJkovbBzY5fPcY_x003D_"/>
  <table xmlns="" ID="7I8yDtUe/usreNrX66MkWZn+IfI=" Caption="no" Exclude="no" Scope="" Header="no" LinkedHeaders="_x0031__4_ZiVvpzen3xw36PJkovbBzY5fPcY_x003D_"/>
  <table xmlns="" ID="hWtu2PCwPSZz/YRbFj/bVzCPv9M=" Caption="no" Exclude="no" Scope="" Header="no" LinkedHeaders="_x0031__1_ZiVvpzen3xw36PJkovbBzY5fPcY_x003D_"/>
  <table xmlns="" ID="oTN3O6G6CDUAgrI9QlE0SD1HmdQ=" Caption="no" Exclude="no" Scope="" Header="no" LinkedHeaders="_x0031__2_ZiVvpzen3xw36PJkovbBzY5fPcY_x003D_"/>
  <table xmlns="" ID="ctk2cnV1wLELy9r9r3cUROMhVTM=" Caption="no" Exclude="no" Scope="" Header="no" LinkedHeaders="_x0031__3_ZiVvpzen3xw36PJkovbBzY5fPcY_x003D_"/>
  <table xmlns="" ID="IclXxjSJG+R7eJ5c8ktk2oHY27E=" Caption="no" Exclude="no" Scope="" Header="no" LinkedHeaders="_x0031__4_ZiVvpzen3xw36PJkovbBzY5fPcY_x003D_"/>
  <table xmlns="" ID="aCdXBFeOPOut97bCRUIFa0aDdK4=" Caption="no" Exclude="no" SpeakText="no" type="_x0031_" HRows="_x0031_" HCols="_x0030_" Summary="" TableLinerizing="H" Header="yes" Scope="Column" LinkedHeaders=""/>
  <table xmlns="" ID="TJ1O/a3YnEc7JgYWA1lL8PhlGiQ=" Caption="no" Exclude="no" Header="yes" Scope="Column" LinkedHeaders=""/>
  <table xmlns="" ID="w0k76J8fzrhfXC9tuH1ButJGpew=" Caption="no" Exclude="no" Header="yes" Scope="Column" LinkedHeaders=""/>
  <table xmlns="" ID="IiyZqjFz7FDXZpxDoKyAaHRy/sE=" Caption="no" Exclude="no" Header="yes" Scope="Column" LinkedHeaders=""/>
  <table xmlns="" ID="GPnBayW5uNCLTkLMPK79Db6x2j0=" Caption="no" Exclude="no" Scope="" Header="no" LinkedHeaders="_x0031__1_aCdXBFeOPOut97bCRUIFa0aDdK4_x003D_"/>
  <table xmlns="" ID="iaswVsI3XzKNuwGVO/O5G9qpA+k=" Caption="no" Exclude="no" Scope="" Header="no" LinkedHeaders="_x0031__2_aCdXBFeOPOut97bCRUIFa0aDdK4_x003D_"/>
  <table xmlns="" ID="FERAFO3puyNpPdMSNa2UM1lptSk=" Caption="no" Exclude="no" Scope="" Header="no" LinkedHeaders="_x0031__3_aCdXBFeOPOut97bCRUIFa0aDdK4_x003D_"/>
  <table xmlns="" ID="dUNVovm4riTKljxJuxD8Ux59Kyo=" Caption="no" Exclude="no" Scope="" Header="no" LinkedHeaders="_x0031__4_aCdXBFeOPOut97bCRUIFa0aDdK4_x003D_"/>
  <table xmlns="" ID="YHUBPprUxUDh60Fq8CjEjGmCpx0=" Caption="no" Exclude="no" Scope="" Header="no" LinkedHeaders="_x0031__1_aCdXBFeOPOut97bCRUIFa0aDdK4_x003D_"/>
  <table xmlns="" ID="KQzkwzZ9vcyV7TLzBCpTX+08haI=" Caption="no" Exclude="no" Scope="" Header="no" LinkedHeaders="_x0031__2_aCdXBFeOPOut97bCRUIFa0aDdK4_x003D_"/>
  <table xmlns="" ID="DfoMPeMamTVfdqS3Dy6ioEypw60=" Caption="no" Exclude="no" Scope="" Header="no" LinkedHeaders="_x0031__3_aCdXBFeOPOut97bCRUIFa0aDdK4_x003D_"/>
  <table xmlns="" ID="48qZxV5ueqGKekbHrbk6MXkIaV8=" Caption="no" Exclude="no" Scope="" Header="no" LinkedHeaders="_x0031__4_aCdXBFeOPOut97bCRUIFa0aDdK4_x003D_"/>
  <table xmlns="" ID="qAupACi5eoIS+xgkiOL3DGHDUXQ=" Exclude="no" LinkedHeaders="" Scope="" type="_x0030_" HRows="_x0031_" HCols="_x0030_" Summary="" TableLinerizing="H" Header="no" Caption="no"/>
  <table xmlns="" ID="wP+s/ECxRIDk3mEQ76ZJa183w70=" Exclude="no" LinkedHeaders="" Scope="" Header="no" Caption="no"/>
  <table xmlns="" ID="sUGIMHWHl5iI+Wygp78z58sXxsA=" Exclude="no" LinkedHeaders="" Scope="" Header="no" Caption="no"/>
  <table xmlns="" ID="HRpXr1s6yALMyAsTuN1dVjntouM=" Exclude="no" LinkedHeaders="" Scope="" Header="no" Caption="no"/>
  <table xmlns="" ID="8QPEI5QgvEe1MdJQMhUVPL2w2a0=" Exclude="no" LinkedHeaders="" Scope="" Header="no" Caption="no"/>
  <table xmlns="" ID="VSD1sVdIV6tTse1+YO1wz7w3KtY=" Exclude="no" LinkedHeaders="" Scope="" Header="no" Caption="no"/>
  <table xmlns="" ID="LBIqtoA1Fr0Vom5uALZWQiyH4mg=" Exclude="no" LinkedHeaders="" Scope="" Header="no" Caption="no"/>
  <table xmlns="" ID="mXvitANMxF9fN+1+ABkX1wAZfqc=" Exclude="no" LinkedHeaders="" Scope="" Header="no" Caption="no"/>
  <table xmlns="" ID="iVQaHUQ/TLzJp4Eqb8JL3cFrq5M=" Exclude="no" LinkedHeaders="" Scope="" type="_x0030_" HRows="_x0031_" HCols="_x0030_" Summary="" TableLinerizing="H" Header="no" Caption="no"/>
  <table xmlns="" ID="k0RVGjGkTCvSQjhCGjjnvvxxfhM=" Exclude="no" LinkedHeaders="" Scope="" Header="no" Caption="no"/>
  <table xmlns="" ID="EykuLkMbNWZH52DDa4Fom4B4iyg=" Exclude="no" LinkedHeaders="" Scope="" Header="no" Caption="no"/>
  <table xmlns="" ID="xhRPhH1VkIkcogeUweMwHOau/Vo=" Exclude="no" LinkedHeaders="" Scope="" Header="no" Caption="no"/>
  <table xmlns="" ID="djN47FGXPv9K8OUu0/95/gJ1E+Y=" Exclude="no" LinkedHeaders="" Scope="" Header="no" Caption="no"/>
  <table xmlns="" ID="zqrXH/30sERSFr5tlDFZVR9OQ6I=" Exclude="no" LinkedHeaders="" Scope="" Header="no" Caption="no"/>
  <table xmlns="" ID="O0KB6zaKAdSFVnxgaG7ZsHUEzks=" Exclude="no" LinkedHeaders="" Scope="" Header="no" Caption="no"/>
  <table xmlns="" ID="aQOdxYr3gJM1FgKq+Wm/kzXfRxQ=" Exclude="no" LinkedHeaders="" Scope="" Header="no" Caption="no"/>
  <table xmlns="" ID="q7Gu84yydsvuwQKqW4oI6Q/tHfc=" Caption="no" Exclude="no" SpeakText="no" type="_x0031_" HRows="_x0031_" HCols="_x0030_" Summary="" TableLinerizing="H" Header="yes" Scope="Column" LinkedHeaders=""/>
  <table xmlns="" ID="XWr3QKqcNxtrDHBTWouFcjzGqrg=" Caption="no" Exclude="no" Header="yes" Scope="Column" LinkedHeaders=""/>
  <table xmlns="" ID="f056frWANQZqvAO/SueF5SY/e6A=" Caption="no" Exclude="no" Header="yes" Scope="Column" LinkedHeaders=""/>
  <table xmlns="" ID="65TGiaLbU1wSsbbe90CbZRYqXpM=" Caption="no" Exclude="no" Header="yes" Scope="Column" LinkedHeaders=""/>
  <table xmlns="" ID="inbmTI9UJatBd7G2W2rLOWEdV94=" Caption="no" Exclude="no" Scope="" Header="no" LinkedHeaders="_x0031__1_q7Gu84yydsvuwQKqW4oI6Q_x002F_tHfc_x003D_"/>
  <table xmlns="" ID="L2KhRKPr0xO2iU0ixA8ywbpKqNA=" Caption="no" Exclude="no" Scope="" Header="no" LinkedHeaders="_x0031__2_q7Gu84yydsvuwQKqW4oI6Q_x002F_tHfc_x003D_"/>
  <table xmlns="" ID="loGYUpHxUb8+s2oRWmSA5yy32Qw=" Caption="no" Exclude="no" Scope="" Header="no" LinkedHeaders="_x0031__3_q7Gu84yydsvuwQKqW4oI6Q_x002F_tHfc_x003D_"/>
  <table xmlns="" ID="R79oJWM8u/fGBn0laFApx3SFJgA=" Caption="no" Exclude="no" Scope="" Header="no" LinkedHeaders="_x0031__4_q7Gu84yydsvuwQKqW4oI6Q_x002F_tHfc_x003D_"/>
  <table xmlns="" ID="0WuVTgmpNBkJ184Ge0rx/hXnoEM=" Caption="no" Exclude="no" Scope="" Header="no" LinkedHeaders="_x0031__1_q7Gu84yydsvuwQKqW4oI6Q_x002F_tHfc_x003D_"/>
  <table xmlns="" ID="7cXe9cy8tvEuuRItZoDmP0N4SME=" Caption="no" Exclude="no" Scope="" Header="no" LinkedHeaders="_x0031__2_q7Gu84yydsvuwQKqW4oI6Q_x002F_tHfc_x003D_"/>
  <table xmlns="" ID="xqyRfbGDMamsyeIAM8u8zqLP0G4=" Caption="no" Exclude="no" Scope="" Header="no" LinkedHeaders="_x0031__3_q7Gu84yydsvuwQKqW4oI6Q_x002F_tHfc_x003D_"/>
  <table xmlns="" ID="0+yQhCO6YB7tqR6+5xVPmClLUdU=" Caption="no" Exclude="no" Scope="" Header="no" LinkedHeaders="_x0031__4_q7Gu84yydsvuwQKqW4oI6Q_x002F_tHfc_x003D_"/>
  <table xmlns="" ID="2/x3KR1VUBxoM8nz5G1xL5z8Adw=" Exclude="no" LinkedHeaders="" Scope="" type="_x0030_" HRows="_x0031_" HCols="_x0030_" Summary="" TableLinerizing="H" Header="no" Caption="no"/>
  <table xmlns="" ID="39RzhIjh5eRAGgUyrLuNPPMLbSU=" Exclude="no" LinkedHeaders="" Scope="" Header="no" Caption="no"/>
  <table xmlns="" ID="MTK3pqNihwr4GXwYwXQ8+f5adR4=" Exclude="no" LinkedHeaders="" Scope="" Header="no" Caption="no"/>
  <table xmlns="" ID="kftfrPkz855ZLL56dhfNpe0UBwg=" Exclude="no" LinkedHeaders="" Scope="" Header="no" Caption="no"/>
  <table xmlns="" ID="qExxbEgCpgpn6/LU9o9yJOuTn3Y=" Exclude="no" LinkedHeaders="" Scope="" Header="no" Caption="no"/>
  <table xmlns="" ID="5Omr0/ZbdpP96QN949iKMU3o6V4=" Exclude="no" LinkedHeaders="" Scope="" Header="no" Caption="no"/>
  <table xmlns="" ID="PLilXivYxNLz5G+rZ6CjWAcO4pU=" Exclude="no" LinkedHeaders="" Scope="" Header="no" Caption="no"/>
  <table xmlns="" ID="7mzABf+tBeNcaMeOdlvogRWQXL0=" Exclude="no" LinkedHeaders="" Scope="" Header="no" Caption="no"/>
  <table xmlns="" ID="2cadxHHhd0MhoQ+XFxsDeBO/ot4=" Caption="no" Exclude="no" SpeakText="no" type="_x0031_" HRows="_x0031_" HCols="_x0030_" Summary="" TableLinerizing="H" Header="yes" Scope="Column" LinkedHeaders=""/>
  <table xmlns="" ID="fQEcp6AWgMPTn2TbRNQgY+3jU+4=" Caption="no" Exclude="no" Header="yes" Scope="Column" LinkedHeaders=""/>
  <table xmlns="" ID="akviu6LWh5N0Fu4eyerxHqESmmg=" Caption="no" Exclude="no" Header="yes" Scope="Column" LinkedHeaders=""/>
  <table xmlns="" ID="bSXZzqyAkRN8wmncILlqot8aMrQ=" Caption="no" Exclude="no" Header="yes" Scope="Column" LinkedHeaders=""/>
  <table xmlns="" ID="NfWo21fdTZWJKu0RH7xGVUuBEho=" Caption="no" Exclude="no" Scope="" Header="no" LinkedHeaders="_x0031__1_2cadxHHhd0MhoQ_x002B_XFxsDeBO_x002F_ot4_x003D_"/>
  <table xmlns="" ID="eA7UpDan7Jk3hH9796mXCRXsz/c=" Caption="no" Exclude="no" Scope="" Header="no" LinkedHeaders="_x0031__2_2cadxHHhd0MhoQ_x002B_XFxsDeBO_x002F_ot4_x003D_"/>
  <table xmlns="" ID="9+kE1x2FkH58fSCmiyjnYZs3ITY=" Caption="no" Exclude="no" Scope="" Header="no" LinkedHeaders="_x0031__3_2cadxHHhd0MhoQ_x002B_XFxsDeBO_x002F_ot4_x003D_"/>
  <table xmlns="" ID="tIgTzsf9j2Q5X6G8n0p/L+skxhA=" Caption="no" Exclude="no" Scope="" Header="no" LinkedHeaders="_x0031__4_2cadxHHhd0MhoQ_x002B_XFxsDeBO_x002F_ot4_x003D_"/>
  <table xmlns="" ID="GdA0lMi83F/Ssn0ZCV05Ft/mVvg=" Caption="no" Exclude="no" Scope="" Header="no" LinkedHeaders="_x0031__1_2cadxHHhd0MhoQ_x002B_XFxsDeBO_x002F_ot4_x003D_"/>
  <table xmlns="" ID="C8ltQa6MILPHQjn5BMrUshPuxBw=" Caption="no" Exclude="no" Scope="" Header="no" LinkedHeaders="_x0031__2_2cadxHHhd0MhoQ_x002B_XFxsDeBO_x002F_ot4_x003D_"/>
  <table xmlns="" ID="cdi9T+tA9xohLsAlMxeO7WE7Vjs=" Caption="no" Exclude="no" Scope="" Header="no" LinkedHeaders="_x0031__3_2cadxHHhd0MhoQ_x002B_XFxsDeBO_x002F_ot4_x003D_"/>
  <table xmlns="" ID="nKeUOH6VsaaRhHV+WLjghK8eV90=" Caption="no" Exclude="no" Scope="" Header="no" LinkedHeaders="_x0031__4_2cadxHHhd0MhoQ_x002B_XFxsDeBO_x002F_ot4_x003D_"/>
  <table xmlns="" ID="LUXPzWCj9QZ7Eik/8LQOfUsYoyc=" Exclude="no" LinkedHeaders="" Scope="" type="_x0030_" HRows="_x0031_" HCols="_x0030_" Summary="" TableLinerizing="H" Header="no" Caption="no"/>
  <table xmlns="" ID="6caqwd/pxAdd3NJC/aUdqTk+kQQ=" Exclude="no" LinkedHeaders="" Scope="" Header="no" Caption="no"/>
  <table xmlns="" ID="lMDFXNioeE6MeAbI0GfUTn3pmww=" Exclude="no" LinkedHeaders="" Scope="" Header="no" Caption="no"/>
  <table xmlns="" ID="c63U8cXxbI0V9093to9BHwGvT8Y=" Exclude="no" LinkedHeaders="" Scope="" Header="no" Caption="no"/>
  <table xmlns="" ID="cbm+qm925LRS3bHsia15m6GIFeI=" Exclude="no" LinkedHeaders="" Scope="" Header="no" Caption="no"/>
  <table xmlns="" ID="h0Je/CjS1iYVHs/yeWZiPLEGEEY=" Exclude="no" LinkedHeaders="" Scope="" Header="no" Caption="no"/>
  <table xmlns="" ID="DOwtiS6oxycsHigNYQmztN6eqOk=" Exclude="no" LinkedHeaders="" Scope="" Header="no" Caption="no"/>
  <table xmlns="" ID="ze1YZIVpjZ6SULku2+9THKql2cc=" Exclude="no" LinkedHeaders="" Scope="" Header="no" Caption="no"/>
  <table xmlns="" ID="0aAcWplbgC26iTkrRknOs/tg3rE=" Exclude="no" LinkedHeaders="" Scope="" type="_x0030_" HRows="_x0031_" HCols="_x0030_" Summary="" TableLinerizing="H" Header="no" Caption="no"/>
  <table xmlns="" ID="3Uj6DrQ06DS/dJxgGW7Z2uWf8pA=" Exclude="no" LinkedHeaders="" Scope="" Header="no" Caption="no"/>
  <table xmlns="" ID="4zzZLwmHgL6GinGi5Uj8Dv1Ui3o=" Exclude="no" LinkedHeaders="" Scope="" Header="no" Caption="no"/>
  <table xmlns="" ID="Y07eyLs1pG5/tNy/FCcmaO5lMZE=" Exclude="no" LinkedHeaders="" Scope="" Header="no" Caption="no"/>
  <table xmlns="" ID="6GsxHb6ATzBgAtQEY41PnBJzWZ4=" Exclude="no" LinkedHeaders="" Scope="" Header="no" Caption="no"/>
  <table xmlns="" ID="zn0BpQuEhWxk99IQgtLbC6Bt3m4=" Exclude="no" LinkedHeaders="" Scope="" Header="no" Caption="no"/>
  <table xmlns="" ID="TY/yGjpxYZLCH6latsQr1uis+DY=" Exclude="no" LinkedHeaders="" Scope="" Header="no" Caption="no"/>
  <table xmlns="" ID="72tCYvEeT3t8LkqAH37bIG/k+WI=" Exclude="no" LinkedHeaders="" Scope="" Header="no" Caption="no"/>
  <table xmlns="" ID="3oO0nuJ1d2e+3mSYGCiwkv5Y+P4=" Exclude="no" LinkedHeaders="" Scope="" type="_x0030_" HRows="_x0031_" HCols="_x0030_" Summary="" TableLinerizing="H" Header="no" Caption="no"/>
  <table xmlns="" ID="FmehnEFI4YwjbNL0/HuZh3Waphs=" Exclude="no" LinkedHeaders="" Scope="" Header="no" Caption="no"/>
  <table xmlns="" ID="LpSZgGsfC7erAJuYD1y9vU6mqEE=" Exclude="no" LinkedHeaders="" Scope="" Header="no" Caption="no"/>
  <table xmlns="" ID="vyqBHnfb/bg7WZGlzG4YvmJSYAo=" Exclude="no" LinkedHeaders="" Scope="" Header="no" Caption="no"/>
  <table xmlns="" ID="dQzBXtuHSa/oxTxnb3iu/4RZTwE=" Exclude="no" LinkedHeaders="" Scope="" Header="no" Caption="no"/>
  <table xmlns="" ID="fWcI8eCwGSoWTlcHscWTEn6krfs=" Exclude="no" LinkedHeaders="" Scope="" Header="no" Caption="no"/>
  <table xmlns="" ID="37f3JJxhGsqGR1G/rNKdh/knjjw=" Exclude="no" LinkedHeaders="" Scope="" Header="no" Caption="no"/>
  <table xmlns="" ID="2T7PV9AzPH//IWEzhreJS1COe/M=" Exclude="no" LinkedHeaders="" Scope="" Header="no" Caption="no"/>
  <table xmlns="" ID="vs9RVKFcVb6tROWV8oAANAMpEec=" Exclude="no" LinkedHeaders="" Scope="" type="_x0030_" HRows="_x0031_" HCols="_x0030_" Summary="" TableLinerizing="H" Header="no" Caption="no"/>
  <table xmlns="" ID="vo/gnfgZYVZ+X1B0W85Qc66IHNA=" Exclude="no" LinkedHeaders="" Scope="" Header="no" Caption="no"/>
  <table xmlns="" ID="R4gxxWcRUGih+mlqQ4eZPwF+9Dc=" Exclude="no" LinkedHeaders="" Scope="" Header="no" Caption="no"/>
  <table xmlns="" ID="s488ny61BQFbS2AbujiVQQMMFbw=" Exclude="no" LinkedHeaders="" Scope="" Header="no" Caption="no"/>
  <table xmlns="" ID="3Cjm+fC6Ds4vJx75Z56MLfORLPk=" Exclude="no" LinkedHeaders="" Scope="" Header="no" Caption="no"/>
  <table xmlns="" ID="v2FQTsiDAatXRWTNz+XtZ3VzZbk=" Exclude="no" LinkedHeaders="" Scope="" Header="no" Caption="no"/>
  <table xmlns="" ID="s2TL8MAIMLOlflDCM3eIvbYpIHU=" Exclude="no" LinkedHeaders="" Scope="" Header="no" Caption="no"/>
  <table xmlns="" ID="UCUXhIYlltba+ZL5Xu7M0c6rtiQ=" Exclude="no" LinkedHeaders="" Scope="" Header="no" Caption="no"/>
  <table xmlns="" ID="GYpVct+kHtk4vHUaR0QpoXAzu7w=" Exclude="no" LinkedHeaders="" Scope="" type="_x0030_" HRows="_x0031_" HCols="_x0030_" Summary="" TableLinerizing="H" Header="no" Caption="no"/>
  <table xmlns="" ID="SIRCOPs/nIeAj5/zPSEZOENVxZY=" Exclude="no" LinkedHeaders="" Scope="" Header="no" Caption="no"/>
  <table xmlns="" ID="DHVs63mDuPvXjXCvI0U3KxKbS0s=" Exclude="no" LinkedHeaders="" Scope="" Header="no" Caption="no"/>
  <table xmlns="" ID="ruEGAbE9wDIBsEWc/yqnczHkGVw=" Exclude="no" LinkedHeaders="" Scope="" Header="no" Caption="no"/>
  <table xmlns="" ID="K5SQWNi3MphO+v/TWuCzDnCcWOA=" Exclude="no" LinkedHeaders="" Scope="" Header="no" Caption="no"/>
  <table xmlns="" ID="d+TmtGlw+FRBsTId5Qp6GlwSfAE=" Exclude="no" LinkedHeaders="" Scope="" Header="no" Caption="no"/>
  <table xmlns="" ID="MArwYA3J1sJXq24kf0nt4TPBsyA=" Exclude="no" LinkedHeaders="" Scope="" Header="no" Caption="no"/>
  <table xmlns="" ID="fyftoY1dAm9zc+bZaGFwBCoD9a4=" Exclude="no" LinkedHeaders="" Scope="" Header="no" Caption="no"/>
  <table xmlns="" ID="r1m0C2SmLGsMkAcb6H1Kr9+5Yio=" Exclude="no" LinkedHeaders="" Scope="" type="_x0030_" HRows="_x0031_" HCols="_x0030_" Summary="" TableLinerizing="H" Header="no" Caption="no"/>
  <table xmlns="" ID="75jgGDWY29loml2A4EU0L/8yEQQ=" Exclude="no" LinkedHeaders="" Scope="" Header="no" Caption="no"/>
  <table xmlns="" ID="xMQbZx2bGc7WaVa8Sg2Z9K8yKO0=" Exclude="no" LinkedHeaders="" Scope="" Header="no" Caption="no"/>
  <table xmlns="" ID="un9DZRJQmz4xkGLw0McZaAxs/F4=" Exclude="no" LinkedHeaders="" Scope="" Header="no" Caption="no"/>
  <table xmlns="" ID="LcE2V8fezNOMHGAaOhqCa94f92E=" Exclude="no" LinkedHeaders="" Scope="" Header="no" Caption="no"/>
  <table xmlns="" ID="RBdOOuTGMvyce2o6bviOMslwAdM=" Exclude="no" LinkedHeaders="" Scope="" Header="no" Caption="no"/>
  <table xmlns="" ID="cModMIxcPyBrgcM9OWIAkhlkwzA=" Exclude="no" LinkedHeaders="" Scope="" Header="no" Caption="no"/>
  <table xmlns="" ID="eAQ8p+jptAmT8sR1BQaYHxYjz5Y=" Exclude="no" LinkedHeaders="" Scope="" Header="no" Caption="no"/>
  <table xmlns="" ID="Bs+CtTH8tp/9DfuLQfqfOY0npks=" Exclude="no" LinkedHeaders="" Scope="" type="_x0030_" HRows="_x0031_" HCols="_x0030_" Summary="" TableLinerizing="H" Header="no" Caption="no"/>
  <table xmlns="" ID="PxgEcoYJw+6VkTjgljunpTyLQkY=" Exclude="no" LinkedHeaders="" Scope="" Header="no" Caption="no"/>
  <table xmlns="" ID="OGii5u9SF2ErMhoKMki0kELl5Lg=" Exclude="no" LinkedHeaders="" Scope="" Header="no" Caption="no"/>
  <table xmlns="" ID="ARw1a7lBHIyvLlHQ8lHVTrbytF0=" Exclude="no" LinkedHeaders="" Scope="" Header="no" Caption="no"/>
  <table xmlns="" ID="64zeRPuqpuChYgqHMQKYk5+IRZ0=" Exclude="no" LinkedHeaders="" Scope="" Header="no" Caption="no"/>
  <table xmlns="" ID="bU/Cjm17EL7bm8QO5i4NCV0BuMM=" Exclude="no" LinkedHeaders="" Scope="" Header="no" Caption="no"/>
  <table xmlns="" ID="0YR+trVf+tOIP7gIwAFs9MfTgDM=" Exclude="no" LinkedHeaders="" Scope="" Header="no" Caption="no"/>
  <table xmlns="" ID="CephiTxXhvhjOiurtySRT1vtzHs=" Exclude="no" LinkedHeaders="" Scope="" Header="no" Caption="no"/>
  <table xmlns="" ID="fHxY+2f5SaWWC5Wn3LFkXKpsdCA=" Exclude="no" LinkedHeaders="" Scope="" type="_x0030_" HRows="_x0031_" HCols="_x0030_" Summary="" TableLinerizing="H" Header="no" Caption="no"/>
  <table xmlns="" ID="SrmfOnzQdQNQJKaVR/HoLMOCKN8=" Exclude="no" LinkedHeaders="" Scope="" Header="no" Caption="no"/>
  <table xmlns="" ID="+J98yUjtD6jnAOKdv7xNZuzbcq4=" Exclude="no" LinkedHeaders="" Scope="" Header="no" Caption="no"/>
  <table xmlns="" ID="sEcdNyl7BWD8UHCCXmjYu5+txdU=" Exclude="no" LinkedHeaders="" Scope="" Header="no" Caption="no"/>
  <table xmlns="" ID="aAcJPaTblA0BKan6qesD413/P7Y=" Exclude="no" LinkedHeaders="" Scope="" Header="no" Caption="no"/>
  <table xmlns="" ID="w7vJiNTrwm2HVe+il9Ch14vz6cY=" Exclude="no" LinkedHeaders="" Scope="" Header="no" Caption="no"/>
  <table xmlns="" ID="epeSDwrYGPefHsuDxONUtfV6r3g=" Exclude="no" LinkedHeaders="" Scope="" Header="no" Caption="no"/>
  <table xmlns="" ID="GZKkbgNIu7MJNOB2MeZUJltmcyM=" Exclude="no" LinkedHeaders="" Scope="" Header="no" Caption="no"/>
  <table xmlns="" ID="SqFmniPxSwbIcYWZGJVcvTXjEx8=" Exclude="no" LinkedHeaders="" Scope="" type="_x0030_" HRows="_x0031_" HCols="_x0030_" Summary="" TableLinerizing="H" Header="no" Caption="no"/>
  <table xmlns="" ID="nxMFg2LS4a73Ov/qFDU6K+dqFjI=" Exclude="no" LinkedHeaders="" Scope="" Header="no" Caption="no"/>
  <table xmlns="" ID="DaTKAXVgotaxANADEUbiZvAHSig=" Exclude="no" LinkedHeaders="" Scope="" Header="no" Caption="no"/>
  <table xmlns="" ID="LYNPE2AJDpuIoQYSwmPvbR03+KE=" Exclude="no" LinkedHeaders="" Scope="" Header="no" Caption="no"/>
  <table xmlns="" ID="gYK8bAY2wD5/vws05meIhRjt46M=" Exclude="no" LinkedHeaders="" Scope="" Header="no" Caption="no"/>
  <table xmlns="" ID="uMl/BuYGdJxDPbR4WMQfOqeRbGg=" Exclude="no" LinkedHeaders="" Scope="" Header="no" Caption="no"/>
  <table xmlns="" ID="eHj5EMVZwstvRdIiUDJKfRnBuMs=" Exclude="no" LinkedHeaders="" Scope="" Header="no" Caption="no"/>
  <table xmlns="" ID="2tS35tyaGKua+ac+JDfIbE1epmk=" Exclude="no" LinkedHeaders="" Scope="" Header="no" Caption="no"/>
  <table xmlns="" ID="r/HiMzx71xRKJq/B85Sm93tQ5ng=" Exclude="no" LinkedHeaders="" Scope="" type="_x0030_" HRows="_x0031_" HCols="_x0030_" Summary="" TableLinerizing="H" Header="no" Caption="no"/>
  <table xmlns="" ID="FfoYR7seEYueEawv1Yy1SBOGqh8=" Exclude="no" LinkedHeaders="" Scope="" Header="no" Caption="no"/>
  <table xmlns="" ID="/XP+hH4I0vMZOUfh1oVTQJhohBk=" Exclude="no" LinkedHeaders="" Scope="" Header="no" Caption="no"/>
  <table xmlns="" ID="PW7zWGSVgdwNAeX4FWhZ7nlIsfk=" Exclude="no" LinkedHeaders="" Scope="" Header="no" Caption="no"/>
  <table xmlns="" ID="MI6/CMKoyDGWhIbyDnCalTzIaNY=" Exclude="no" LinkedHeaders="" Scope="" Header="no" Caption="no"/>
  <table xmlns="" ID="To9HW7nN81CRAXtgG5yeykpGOIM=" Exclude="no" LinkedHeaders="" Scope="" Header="no" Caption="no"/>
  <table xmlns="" ID="in8A0D8G/ULPfLKsgyrBrYPo4fo=" Exclude="no" LinkedHeaders="" Scope="" Header="no" Caption="no"/>
  <table xmlns="" ID="ik40D2tJTlam5nQdbtsMFyJoeOo=" Exclude="no" LinkedHeaders="" Scope="" Header="no" Caption="no"/>
  <table xmlns="" ID="2ErvfP12m/+p57AcLGBwBhyiCOg=" Exclude="no" LinkedHeaders="" Scope="" type="_x0030_" HRows="_x0031_" HCols="_x0030_" Summary="" TableLinerizing="H" Header="no" Caption="no"/>
  <table xmlns="" ID="mRmU0axuRsVXU5KHLqUiN0BDdRI=" Exclude="no" LinkedHeaders="" Scope="" Header="no" Caption="no"/>
  <table xmlns="" ID="Kh+O3e0WMRw5tzfBht185s1zHQU=" Exclude="no" LinkedHeaders="" Scope="" Header="no" Caption="no"/>
  <table xmlns="" ID="Q5RtatCnVH1J4V8NEIlgMhoEHdw=" Exclude="no" LinkedHeaders="" Scope="" Header="no" Caption="no"/>
  <table xmlns="" ID="DiBMsSLU6sMdx4kobAduiAZABn4=" Exclude="no" LinkedHeaders="" Scope="" Header="no" Caption="no"/>
  <table xmlns="" ID="BLmQvfO4utqmT2sFi2pv0RJnaCg=" Exclude="no" LinkedHeaders="" Scope="" Header="no" Caption="no"/>
  <table xmlns="" ID="3pQvQIMhLYmwyvp6vq19GpViBOA=" Exclude="no" LinkedHeaders="" Scope="" Header="no" Caption="no"/>
  <table xmlns="" ID="gbmH5ZuVx1Ri+kmdI7G3Wc5KspY=" Exclude="no" LinkedHeaders="" Scope="" Header="no" Caption="no"/>
  <table xmlns="" ID="sE2fAOK+Pd6W8KWfgRJVOQDHYxo=" Exclude="no" LinkedHeaders="" Scope="" type="_x0030_" HRows="_x0031_" HCols="_x0030_" Summary="" TableLinerizing="H" Header="no" Caption="no"/>
  <table xmlns="" ID="8JLmT7bh8qVZtLd7KpESTcWv76E=" Exclude="no" LinkedHeaders="" Scope="" Header="no" Caption="no"/>
  <table xmlns="" ID="dNagSiqoCCP2SaOo/s2hwaqh3Rg=" Exclude="no" LinkedHeaders="" Scope="" Header="no" Caption="no"/>
  <table xmlns="" ID="BkjjZX5bHo/zneh1dylUCuIggIs=" Exclude="no" LinkedHeaders="" Scope="" Header="no" Caption="no"/>
  <table xmlns="" ID="0W68b+TYzJv33NRClcin25i9bXo=" Exclude="no" LinkedHeaders="" Scope="" Header="no" Caption="no"/>
  <table xmlns="" ID="mpWgTdzTvEiS/ZzJwUMPpb/GA90=" Exclude="no" LinkedHeaders="" Scope="" Header="no" Caption="no"/>
  <table xmlns="" ID="wVaHKEX84qGkDW/WBsKHqFBt0J8=" Exclude="no" LinkedHeaders="" Scope="" Header="no" Caption="no"/>
  <table xmlns="" ID="SGU91chs4gtUHTEJa4622EkeE7g=" Exclude="no" LinkedHeaders="" Scope="" Header="no" Caption="no"/>
  <table xmlns="" ID="otc84Phec2hV9UrmJTrL9YtTLq0=" Exclude="no" LinkedHeaders="" Scope="" type="_x0030_" HRows="_x0031_" HCols="_x0030_" Summary="" TableLinerizing="H" Header="no" Caption="no"/>
  <table xmlns="" ID="vibCMfK7dnat8f1kS6FbADHtk3w=" Exclude="no" LinkedHeaders="" Scope="" Header="no" Caption="no"/>
  <table xmlns="" ID="me5cK8b+FmrnvcfFW31WfUUXeNw=" Exclude="no" LinkedHeaders="" Scope="" Header="no" Caption="no"/>
  <table xmlns="" ID="vHqiKg7wQNnqs4Q2h7nGkYqPbRQ=" Exclude="no" LinkedHeaders="" Scope="" Header="no" Caption="no"/>
  <table xmlns="" ID="bdu3pCfBh3tVozn1vVbPjgKJOpw=" Exclude="no" LinkedHeaders="" Scope="" Header="no" Caption="no"/>
  <table xmlns="" ID="6BtW1mhaVoHeyJJ5eHbOokct9jI=" Exclude="no" LinkedHeaders="" Scope="" Header="no" Caption="no"/>
  <table xmlns="" ID="keZdykN3d2FTumupGIn7Hf4kR2w=" Exclude="no" LinkedHeaders="" Scope="" Header="no" Caption="no"/>
  <table xmlns="" ID="kLdC75EhTscLshQFeB26yS3SZ1I=" Exclude="no" LinkedHeaders="" Scope="" Header="no" Caption="no"/>
  <table xmlns="" ID="GpqkLOccBYwS/+UmqfKVl2/BmGs=" Exclude="no" LinkedHeaders="" Scope="" type="_x0030_" HRows="_x0031_" HCols="_x0030_" Summary="" TableLinerizing="H" Header="no" Caption="no"/>
  <table xmlns="" ID="rwzpvSMqCc01VptWgrO2LIExKQo=" Exclude="no" LinkedHeaders="" Scope="" Header="no" Caption="no"/>
  <table xmlns="" ID="iJ123imHMU2jhEgg28mf+y7QqOk=" Exclude="no" LinkedHeaders="" Scope="" Header="no" Caption="no"/>
  <table xmlns="" ID="k/eYThoda94tAJt6vRfYWGOT1gA=" Exclude="no" LinkedHeaders="" Scope="" Header="no" Caption="no"/>
  <table xmlns="" ID="wiSm19JeS9mryUyfXOizewnfrqE=" Exclude="no" LinkedHeaders="" Scope="" Header="no" Caption="no"/>
  <table xmlns="" ID="n1yLZErhHhiWBfhrbN4/WiELC0o=" Exclude="no" LinkedHeaders="" Scope="" Header="no" Caption="no"/>
  <table xmlns="" ID="3YcUiAxWqWQBSoY8bDkjY+d1wB0=" Exclude="no" LinkedHeaders="" Scope="" Header="no" Caption="no"/>
  <table xmlns="" ID="XuA+9DJqSJKBGbu98eC1yU5R0Lg=" Exclude="no" LinkedHeaders="" Scope="" Header="no" Caption="no"/>
  <table xmlns="" ID="rSsCdSEKMwW5QRm+jRli2qdVqEM=" Exclude="no" LinkedHeaders="" Scope="" type="_x0030_" HRows="_x0031_" HCols="_x0030_" Summary="" TableLinerizing="H" Header="no" Caption="no"/>
  <table xmlns="" ID="PWV58F9YoSCj42+34k81Z99p9W4=" Exclude="no" LinkedHeaders="" Scope="" Header="no" Caption="no"/>
  <table xmlns="" ID="2HWXfz/ypTfaWzXnwhhkwBG128o=" Exclude="no" LinkedHeaders="" Scope="" Header="no" Caption="no"/>
  <table xmlns="" ID="76+0efOON+lohJGD6YtSC2IXL50=" Exclude="no" LinkedHeaders="" Scope="" Header="no" Caption="no"/>
  <table xmlns="" ID="uiPnyk3OYB/2ZLjszS2OsCGVuWc=" Exclude="no" LinkedHeaders="" Scope="" Header="no" Caption="no"/>
  <table xmlns="" ID="eygbXqTjnmpxjmE/QY2rtF0LTSc=" Exclude="no" LinkedHeaders="" Scope="" Header="no" Caption="no"/>
  <table xmlns="" ID="WWbqLYLGQzcL1OKXVjXnsoytEg4=" Exclude="no" LinkedHeaders="" Scope="" Header="no" Caption="no"/>
  <table xmlns="" ID="9jcrzzqoCFDPOoATG7IRTCSfZtk=" Exclude="no" LinkedHeaders="" Scope="" Header="no" Caption="no"/>
  <table xmlns="" ID="SA/hDSRJLY6tXAi4bwhGCN99aqE=" Header="no" Caption="no" Exclude="no" LinkedHeaders="" Scope="" type="_x0030_" HRows="_x0031_" HCols="_x0030_" Summary="" TableLinerizing="H"/>
  <table xmlns="" ID="JbeNR97KIPcF2/j+3eX3a7MnFp4=" Header="no" Caption="no" Exclude="no" LinkedHeaders="" Scope=""/>
  <table xmlns="" ID="7OFlyPTJherCjr7L9Ph0ZOs4VbY=" Header="no" Caption="no" Exclude="no" LinkedHeaders="" Scope=""/>
  <table xmlns="" ID="jzTDH+2yISlPb4r4PZNTHw2PNdo=" Header="no" Caption="no" Exclude="no" LinkedHeaders="" Scope=""/>
  <table xmlns="" ID="0dZtAYPoKhswv0qBvTLDpd2xdf0=" Header="no" Caption="no" Exclude="no" LinkedHeaders="" Scope=""/>
  <table xmlns="" ID="dZGnWg+lqd5skqtxrcTm4tRR/30=" Header="no" Caption="no" Exclude="no" LinkedHeaders="" Scope=""/>
  <table xmlns="" ID="ka3xLV2E8aSC3A/0a5L1Hqzdbx8=" Header="no" Caption="no" Exclude="no" LinkedHeaders="" Scope=""/>
  <table xmlns="" ID="K0YddjI1pk4C5kfRU3herbtvbs0=" Header="no" Caption="no" Exclude="no" LinkedHeaders="" Scope=""/>
  <table xmlns="" ID="P6ASFEL5izUIQG4j7ZO9FFOifWk=" Header="no" Caption="no" Exclude="no" LinkedHeaders="" Scope="" type="_x0030_" HRows="_x0031_" HCols="_x0030_" Summary="" TableLinerizing="H"/>
  <table xmlns="" ID="9lQScEx/Y8vQ7KRHjW9+U83h764=" Header="no" Caption="no" Exclude="no" LinkedHeaders="" Scope=""/>
  <table xmlns="" ID="1oZwrA+QLkkkgXKJZWWHKp0UucM=" Header="no" Caption="no" Exclude="no" LinkedHeaders="" Scope=""/>
  <table xmlns="" ID="uJFx0RqcNMISufG1ON8PSQkF3jM=" Header="no" Caption="no" Exclude="no" LinkedHeaders="" Scope=""/>
  <table xmlns="" ID="2AKxm5fg+Ozt3HBbbL7h6opkCag=" Header="no" Caption="no" Exclude="no" LinkedHeaders="" Scope=""/>
  <table xmlns="" ID="4rGmYIBQK8enAIpE/S9fUrWlVWw=" Header="no" Caption="no" Exclude="no" LinkedHeaders="" Scope=""/>
  <table xmlns="" ID="w40MP0d3TB8tpWkOVCQc67ZJV58=" Header="no" Caption="no" Exclude="no" LinkedHeaders="" Scope=""/>
  <table xmlns="" ID="OEUeE94ONJv7irl1VwXmasoAsrw=" Header="no" Caption="no" Exclude="no" LinkedHeaders="" Scope=""/>
  <table xmlns="" ID="w1CpSYDLKESdC8FjqZa17AaORIs=" Header="no" Caption="no" Exclude="no" LinkedHeaders="" Scope="" type="_x0031_" HRows="_x0031_" HCols="_x0030_" Summary="" TableLinerizing="H"/>
  <table xmlns="" ID="DtZxVrMISLf3wwUJk4howOxwgNA=" Header="no" Caption="no" Exclude="no" LinkedHeaders="" Scope=""/>
  <table xmlns="" ID="3Z7WZAe8/6R480VWVcnTAJKbCyY=" Header="no" Caption="no" Exclude="no" LinkedHeaders="" Scope=""/>
  <table xmlns="" ID="4VvMOWXKj7+vm0rKdfwiuRNc9Wc=" Header="no" Caption="no" Exclude="no" LinkedHeaders="" Scope=""/>
  <table xmlns="" ID="0hQGGNk2b9s1xs+1yeZVTs5FxWw=" Header="no" Caption="no" Exclude="no" LinkedHeaders="" Scope=""/>
  <table xmlns="" ID="Vm3bXoc4EAqyNGhZlkPs7KCbM68=" Header="no" Caption="no" Exclude="no" LinkedHeaders="" Scope=""/>
  <table xmlns="" ID="jcyOa9/Z2l7ISgKnYI3NI3XrR34=" Header="no" Caption="no" Exclude="no" LinkedHeaders="" Scope=""/>
  <table xmlns="" ID="MnMJ4lgmp89N6osY9MnW2oo4C6Y=" Header="no" Caption="no" Exclude="no" LinkedHeaders="" Scope=""/>
  <table xmlns="" ID="CSEr1o4SOkpZgywzZ3DZ1xY++pI=" Header="no" Caption="no" Exclude="no" LinkedHeaders="" Scope=""/>
  <table xmlns="" ID="YxvJD5CtmRHefFQ/WAtA7RITFqA=" Header="no" Caption="no" Exclude="no" LinkedHeaders="" Scope=""/>
  <table xmlns="" ID="qiQ58ya5GoGJhrxxH7X7zGIM/5U=" Header="no" Caption="no" Exclude="no" LinkedHeaders="" Scope=""/>
  <table xmlns="" ID="uh4E+cdrxrV3QvacUB9JndG/l8A=" Header="no" Caption="no" Exclude="no" LinkedHeaders="" Scope=""/>
  <table xmlns="" ID="aEB3S80PNnkQpwBnI64mrDxMEcs=" Header="no" Caption="no" Exclude="no" LinkedHeaders="" Scope="" type="_x0030_" HRows="_x0031_" HCols="_x0030_" Summary="" TableLinerizing="H"/>
  <table xmlns="" ID="VsGroBFDu3gUD6bgB/70FZ3suSE=" Header="no" Caption="no" Exclude="no" LinkedHeaders="" Scope=""/>
  <table xmlns="" ID="Zvligi49ZSYwNjBMBXJSvEsIxG0=" Header="no" Caption="no" Exclude="no" LinkedHeaders="" Scope=""/>
  <table xmlns="" ID="VbDJLoar4bAAdvNR08ekMrD3PYQ=" Header="no" Caption="no" Exclude="no" LinkedHeaders="" Scope=""/>
  <table xmlns="" ID="+LIYzCnAgKgDR3Nf8mL51w8AREQ=" Header="no" Caption="no" Exclude="no" LinkedHeaders="" Scope=""/>
  <table xmlns="" ID="xv0u34yPb6y5FTJgZR5uNbASMQQ=" Header="no" Caption="no" Exclude="no" LinkedHeaders="" Scope=""/>
  <table xmlns="" ID="+eQjAxNUXc5jx73JyQ2kUJIJdVQ=" Header="no" Caption="no" Exclude="no" LinkedHeaders="" Scope=""/>
  <table xmlns="" ID="si1VCQYFfo6s2J5KzfyKcXkr5Gg=" Header="no" Caption="no" Exclude="no" LinkedHeaders="" Scope=""/>
  <table xmlns="" ID="4/Pse6WuCwyLP3tv3kW3/Sdph4E=" Header="no" Caption="no" Exclude="no" LinkedHeaders="" Scope="" type="_x0030_" HRows="_x0031_" HCols="_x0030_" Summary="" TableLinerizing="H"/>
  <table xmlns="" ID="eXKYnUSGJ/PgXs084+DEEBtv/Xo=" Header="no" Caption="no" Exclude="no" LinkedHeaders="" Scope=""/>
  <table xmlns="" ID="qhYkl+az/2DVFpkC1PfXp3iwqoI=" Header="no" Caption="no" Exclude="no" LinkedHeaders="" Scope=""/>
  <table xmlns="" ID="B7iOsFzTHhlA//d5sjT26rLGIR0=" Header="no" Caption="no" Exclude="no" LinkedHeaders="" Scope=""/>
  <table xmlns="" ID="CvWn8fnwcCkQbnlXEqH1PwyTUUw=" Header="no" Caption="no" Exclude="no" LinkedHeaders="" Scope=""/>
  <table xmlns="" ID="4AbiD/MB24JuCVNZcUpX4eaEZxI=" Header="no" Caption="no" Exclude="no" LinkedHeaders="" Scope=""/>
  <table xmlns="" ID="g9LOjdZ7zwj/J3mXhXCT7UrZS+w=" Header="no" Caption="no" Exclude="no" LinkedHeaders="" Scope=""/>
  <table xmlns="" ID="sF/SaW+jyHNWmySBs4YPa4eyvg0=" Header="no" Caption="no" Exclude="no" LinkedHeaders="" Scope=""/>
  <table xmlns="" ID="pJ3AkaofJtP0tZS+vRR95TBfEHI=" Header="no" Caption="no" Exclude="no" LinkedHeaders="" Scope="" type="_x0030_" HRows="_x0031_" HCols="_x0030_" Summary="" TableLinerizing="H"/>
  <table xmlns="" ID="RhNB4QbhYKcGs2CdCv9VmlK/mdU=" Header="no" Caption="no" Exclude="no" LinkedHeaders="" Scope=""/>
  <table xmlns="" ID="Mly56ktx2MX0I3j0nCoh3wySvhU=" Header="no" Caption="no" Exclude="no" LinkedHeaders="" Scope=""/>
  <table xmlns="" ID="c93TqCi/921zt3hNHDh+wze2Wgg=" Header="no" Caption="no" Exclude="no" LinkedHeaders="" Scope=""/>
  <table xmlns="" ID="PbsqjHVxczLxcsLX/Hdd2Eou8T4=" Header="no" Caption="no" Exclude="no" LinkedHeaders="" Scope=""/>
  <table xmlns="" ID="RaAljgoqVYdRTZZEltMwop9o73A=" Header="no" Caption="no" Exclude="no" LinkedHeaders="" Scope=""/>
  <table xmlns="" ID="mg7acdNcL1wHIZFr4///88imHTA=" Header="no" Caption="no" Exclude="no" LinkedHeaders="" Scope=""/>
  <table xmlns="" ID="BJT/UWVbd/VdPjX1CWlkBpctG7w=" Header="no" Caption="no" Exclude="no" LinkedHeaders="" Scope=""/>
  <table xmlns="" ID="XaoVSln9/GoT+DkWwpLRTMnzkPk=" Header="no" Caption="no" Exclude="no" LinkedHeaders="" Scope="" type="_x0030_" HRows="_x0031_" HCols="_x0030_" Summary="" TableLinerizing="H"/>
  <table xmlns="" ID="9RN0J220P+pMu7zi/rxjiB6Xup0=" Header="no" Caption="no" Exclude="no" LinkedHeaders="" Scope=""/>
  <table xmlns="" ID="d7ATcWgGltBto5e5P+fcS2L8O5s=" Header="no" Caption="no" Exclude="no" LinkedHeaders="" Scope=""/>
  <table xmlns="" ID="yZ6ozUO7E22ZA/8NIwrWv665WRw=" Header="no" Caption="no" Exclude="no" LinkedHeaders="" Scope=""/>
  <table xmlns="" ID="QUVNxXz805N+nFHiHZjE7t1JbdU=" Header="no" Caption="no" Exclude="no" LinkedHeaders="" Scope=""/>
  <table xmlns="" ID="FUdd3l2XZutkZw1f6ztihW1Zl58=" Header="no" Caption="no" Exclude="no" LinkedHeaders="" Scope=""/>
  <table xmlns="" ID="/Xb8PuctHZKk4XILFEjYQg8+m3o=" Header="no" Caption="no" Exclude="no" LinkedHeaders="" Scope=""/>
  <table xmlns="" ID="udOH4PbROXhFSDgptvL0lrh5iEg=" Header="no" Caption="no" Exclude="no" LinkedHeaders="" Scope=""/>
  <table xmlns="" ID="IkUCanH9ofzLY/EJ4z9lAi/MxVs=" Header="no" Caption="no" Exclude="no" LinkedHeaders="" Scope="" type="_x0030_" HRows="_x0031_" HCols="_x0030_" Summary="" TableLinerizing="H"/>
  <table xmlns="" ID="KP20ODcufwVxjVZGz02a3cW/084=" Header="no" Caption="no" Exclude="no" LinkedHeaders="" Scope=""/>
  <table xmlns="" ID="W4MyzeBKOQ+xl7OMtCctx8GVK7Q=" Header="no" Caption="no" Exclude="no" LinkedHeaders="" Scope=""/>
  <table xmlns="" ID="ixgBDl9Xr63pzxduvh0siOQK6To=" Header="no" Caption="no" Exclude="no" LinkedHeaders="" Scope=""/>
  <table xmlns="" ID="VgaWbSlnbY6oMuhc4zUT4hD571w=" Header="no" Caption="no" Exclude="no" LinkedHeaders="" Scope=""/>
  <table xmlns="" ID="G0BS/uTvpuVrOkqECy0VORT+MBQ=" Header="no" Caption="no" Exclude="no" LinkedHeaders="" Scope=""/>
  <table xmlns="" ID="eYQj+UTmRAl+LPyCQrd7+lP5HXE=" Header="no" Caption="no" Exclude="no" LinkedHeaders="" Scope=""/>
  <table xmlns="" ID="svFIAojEaJ+pKfLhXKNj40w4ESE=" Header="no" Caption="no" Exclude="no" LinkedHeaders="" Scope=""/>
  <table xmlns="" ID="a76Non2YE/JDNC+a3vaaIlYa+Oc=" Header="no" Caption="no" Exclude="no" LinkedHeaders="" Scope="" type="_x0031_" HRows="_x0031_" HCols="_x0030_" Summary="" TableLinerizing="H"/>
  <table xmlns="" ID="GKfzvJTWYnjOA/hQWb561CtFU0w=" Header="no" Caption="no" Exclude="no" LinkedHeaders="" Scope=""/>
  <table xmlns="" ID="qwAq24czSr8g6bzo3MPOajTPImM=" Header="no" Caption="no" Exclude="no" LinkedHeaders="" Scope=""/>
  <table xmlns="" ID="p+RSpE913BTkZJDomnv64a4KzB0=" Header="no" Caption="no" Exclude="no" LinkedHeaders="" Scope=""/>
  <table xmlns="" ID="IOpkWhpe8aNBFEVWwCBZECQaYA0=" Header="no" Caption="no" Exclude="no" LinkedHeaders="" Scope=""/>
  <table xmlns="" ID="AdIi2urn9+BdiKtwCKVpbcKhW2g=" Header="no" Caption="no" Exclude="no" LinkedHeaders="" Scope=""/>
  <table xmlns="" ID="HpYuPPORT44b7iArCXCSCqvJyDk=" Header="no" Caption="no" Exclude="no" LinkedHeaders="" Scope=""/>
  <table xmlns="" ID="/okxc9jX1rFRDUs9svNLFYC5Ckg=" Header="no" Caption="no" Exclude="no" LinkedHeaders="" Scope=""/>
  <table xmlns="" ID="/aUS9M6NqMQaR3yWKvtUjvrjVfM=" Header="no" Caption="no" Exclude="no" LinkedHeaders="" Scope=""/>
  <table xmlns="" ID="ZYvKkfCEDFpq9u/9GB/1rbgvddc=" Header="no" Caption="no" Exclude="no" LinkedHeaders="" Scope=""/>
  <table xmlns="" ID="zss1dx4LU8BHEzQa3Cqn4E9/OhA=" Header="no" Caption="no" Exclude="no" LinkedHeaders="" Scope=""/>
  <table xmlns="" ID="Dh7q6lfpD18zopqXbr+lLsbEsok=" Header="no" Caption="no" Exclude="no" LinkedHeaders="" Scope=""/>
  <table xmlns="" ID="mykOdhmw80Z9PZz55kj1CGgng9w=" Header="no" Caption="no" Exclude="no" LinkedHeaders="" Scope="" type="_x0031_" HRows="_x0031_" HCols="_x0030_" Summary="" TableLinerizing="H"/>
  <table xmlns="" ID="Gi0Y+ARqEJvG/7IcDZJpsjXTb5Y=" Header="no" Caption="no" Exclude="no" LinkedHeaders="" Scope=""/>
  <table xmlns="" ID="9/ReZjeVdfFaRHVC3lL4uID/wg8=" Header="no" Caption="no" Exclude="no" LinkedHeaders="" Scope=""/>
  <table xmlns="" ID="pXpx0ZDosJPw/4VKFTRoGOcfbM0=" Header="no" Caption="no" Exclude="no" LinkedHeaders="" Scope=""/>
  <table xmlns="" ID="fEiE4TdxB/7wQZ7XFyzHZLcCwpA=" Header="no" Caption="no" Exclude="no" LinkedHeaders="" Scope=""/>
  <table xmlns="" ID="tA3m+DrN9S0V2w8wVgIiFTDsQWk=" Header="no" Caption="no" Exclude="no" LinkedHeaders="" Scope=""/>
  <table xmlns="" ID="f4ZyvtDJTTTZQurQGnpQWwsn7Hs=" Header="no" Caption="no" Exclude="no" LinkedHeaders="" Scope=""/>
  <table xmlns="" ID="6ltwFSUijSVpS+q0F5HPTKEPljE=" Header="no" Caption="no" Exclude="no" LinkedHeaders="" Scope=""/>
  <table xmlns="" ID="4SdwbW+dQH+5NGCK1FAvNhAH73A=" Header="no" Caption="no" Exclude="no" LinkedHeaders="" Scope=""/>
  <table xmlns="" ID="AC7Z/CXQDMYumU8Ll6D5qcDusek=" Header="no" Caption="no" Exclude="no" LinkedHeaders="" Scope=""/>
  <table xmlns="" ID="G78sK0tiPS20Ldt6R/YthDbbI3M=" Header="no" Caption="no" Exclude="no" LinkedHeaders="" Scope=""/>
  <table xmlns="" ID="8KMd/QSIjDROm30PFFI/+qBPz78=" Header="no" Caption="no" Exclude="no" LinkedHeaders="" Scope=""/>
  <Shape xmlns="" ID="c2FXhN+JNY14CNUj4fmxQmSK998=" bookmark="no" pdftag="P" isBookmarkSet="no" Order="_x0034_"/>
  <Shape xmlns="" ID="hM0dw7QeBgkJ+9v2MqaUV42erSI=" pdftag="H2" isBookmarkSet="no" bookmark="yes" Order="_x0031_"/>
  <Shape xmlns="" ID="M3P+SpCsuYS0es1RHCfc+MxRZrc=" pdftag="H2" isBookmarkSet="no" bookmark="yes" Order="_x0031_"/>
  <SubText xmlns="" ID="FniA9wPXFIuS55TlNdKcYgRg55A=-1" artifact="_x0030_" plainAltText=""/>
  <Shape xmlns="" ID="jtBlzCd67CJTrd8x+LHrTbcp9ig=" pdftag="H2" isBookmarkSet="no" bookmark="yes" Order="_x0031_"/>
  <Shape xmlns="" ID="AkQxueJ7eylydPinjn0+slWau+0=" pdftag="H2" isBookmarkSet="no" bookmark="yes" Order="_x0032_"/>
  <Shape xmlns="" ID="G2xiCL8GRph43a3e2Lns+S0vDLE=" pdftag="H2" isBookmarkSet="no" bookmark="yes" Order="_x0031_"/>
  <Shape xmlns="" ID="5IDmBf8x9M/IqyuHeg0EiwmfPws=" pdftag="P" isBookmarkSet="no" Order="_x0031_" bookmark="no"/>
  <Shape xmlns="" ID="t67rkFSAAZnMapLanSQZWs8xOJs=" pdftag="P" isBookmarkSet="no" Order="_x0032_" bookmark="no"/>
  <Shape xmlns="" ID="SNQe7PSSiDcGUDjah/V/YUo5WCA=" pdftag="P" isBookmarkSet="no" Order="_x0033_" bookmark="no"/>
  <Shape xmlns="" ID="10FZpeJttjIp03kILLNoukBSRMU=" pdftag="P" isBookmarkSet="no" Order="_x0034_" bookmark="no"/>
  <Shape xmlns="" ID="8C3SqBvG9UT6eM1KkpJKKVtu+YQ=" pdftag="P" isBookmarkSet="no" Order="_x0035_" bookmark="no"/>
  <Shape xmlns="" ID="FLuF8amUtrAc2Vv7vkxXMZUvrdI=" pdftag="H2" isBookmarkSet="no" bookmark="yes" Order="_x0031_"/>
  <table xmlns="" ID="cxdlGII+eUe+ud7PAza4jAMEMbk=" Header="no" Caption="no" Exclude="no" Scope="" LinkedHeaders="_x0031__1_7XOWq4VTjM6gCvgu8gPIXB_x002F_quFI_x003D_"/>
  <table xmlns="" ID="WedAPqDRxfKrleTysGESnahSPRM=" Header="no" Caption="no" Exclude="no" Scope="" LinkedHeaders="_x0031__2_7XOWq4VTjM6gCvgu8gPIXB_x002F_quFI_x003D_"/>
  <table xmlns="" ID="wex/4vJs66ensvbxRi64fPjLWng=" Header="no" Caption="no" Exclude="no" Scope="" LinkedHeaders="_x0031__1_7XOWq4VTjM6gCvgu8gPIXB_x002F_quFI_x003D_"/>
  <table xmlns="" ID="vj+lsDuHZJMbA/p3Rdb3R3aRgDg=" Header="no" Caption="no" Exclude="no" Scope="" LinkedHeaders="_x0031__2_7XOWq4VTjM6gCvgu8gPIXB_x002F_quFI_x003D_"/>
  <table xmlns="" ID="FGtDMY1Qpu9m8g8Kh+Hix+Of/x8=" Header="yes" Scope="Column" Caption="no" Exclude="no" LinkedHeaders=""/>
  <table xmlns="" ID="3krbickxVEJ+tgaHOnR1X4hIdoE=" Header="no" Caption="no" Exclude="no" Scope="" LinkedHeaders="_x0031__2_EoWxQW4kmtN0dY_x002B_yTcpT4_x002B_Iholw_x003D_"/>
  <table xmlns="" ID="ttAC04AGoAW9QMdzN3VM0+VIshw=" Header="no" Caption="no" Exclude="no" Scope="" LinkedHeaders="_x0031__2_EoWxQW4kmtN0dY_x002B_yTcpT4_x002B_Iholw_x003D_"/>
  <table xmlns="" ID="44JiSpp7RI18vdjzRiAUWoYQfWg=" Header="no" Caption="no" Exclude="no" LinkedHeaders="" Scope=""/>
  <table xmlns="" ID="J67PMHnEQ9LOdfrV2KAV4mZWBQ4=" Header="no" Caption="no" Exclude="no" LinkedHeaders="" Scope=""/>
  <table xmlns="" ID="SNQe7PSSiDcGUDjah/V/YUo5WCA=" type="_x0031_" HRows="_x0031_" HCols="_x0030_" Summary="" TableLinerizing="H" Header="yes" Scope="Column" Caption="no" Exclude="no" SpeakText="no" LinkedHeaders=""/>
  <table xmlns="" ID="PS6is1FAJtInJpNIcvkEyLOWEDw=" Header="yes" Scope="Column" Caption="no" Exclude="no" LinkedHeaders=""/>
  <table xmlns="" ID="8E31vWkBEwJ9Pk5rKF27ooi1uOw=" Header="yes" Scope="Column" Caption="no" Exclude="no" LinkedHeaders=""/>
  <table xmlns="" ID="z9CtKXdq2psxEzdDzjNDFDnuSFY=" Header="yes" Scope="Column" Caption="no" Exclude="no" LinkedHeaders=""/>
  <table xmlns="" ID="puEkXKCqm9R90hCeHfe7mzB7KPE=" Header="yes" Scope="Column" Caption="no" Exclude="no" LinkedHeaders=""/>
  <table xmlns="" ID="PGNpivPN4LgjzX0dnlWp3p0MXiA=" Header="no" Caption="no" Exclude="no" Scope="" LinkedHeaders="_x0031__1_SNQe7PSSiDcGUDjah_x002F_V_x002F_YUo5WCA_x003D__x002C_1_2_SNQe7PSSiDcGUDjah_x002F_V_x002F_YUo5WCA_x003D__x002C_1_3_SNQe7PSSiDcGUDjah_x002F_V_x002F_YUo5WCA_x003D__x002C_1_4_SNQe7PSSiDcGUDjah_x002F_V_x002F_YUo5WCA_x003D__x002C_1_5_SNQe7PSSiDcGUDjah_x002F_V_x002F_YUo5WCA_x003D_"/>
  <table xmlns="" ID="7JQsQPqdsg/AUz3xT2ChwHtdB/w=" Header="no" Caption="no" Exclude="no" Scope="" LinkedHeaders="_x0031__1_SNQe7PSSiDcGUDjah_x002F_V_x002F_YUo5WCA_x003D_"/>
  <table xmlns="" ID="KQyOpDQH2ZUtncP2nrKMGgaw0Lc=" Header="no" Caption="no" Exclude="no" Scope="" LinkedHeaders="_x0031__2_SNQe7PSSiDcGUDjah_x002F_V_x002F_YUo5WCA_x003D_"/>
  <table xmlns="" ID="v6o7uebRcKs0engYjOS0nONCLqI=" Header="no" Caption="no" Exclude="no" Scope="" LinkedHeaders="_x0031__3_SNQe7PSSiDcGUDjah_x002F_V_x002F_YUo5WCA_x003D_"/>
  <table xmlns="" ID="YqpBkA7HgS5de2a0YnwjDk8nm9A=" Header="no" Caption="no" Exclude="no" Scope="" LinkedHeaders="_x0031__4_SNQe7PSSiDcGUDjah_x002F_V_x002F_YUo5WCA_x003D_"/>
  <table xmlns="" ID="FaC5OxMIGY13b01iklDkGX0VDWM=" Header="no" Caption="no" Exclude="no" Scope="" LinkedHeaders="_x0031__5_SNQe7PSSiDcGUDjah_x002F_V_x002F_YUo5WCA_x003D_"/>
  <table xmlns="" ID="I0UIti5T5gWaBA6PkEABCy1vFQI=" Header="no" Caption="no" Exclude="no" Scope="" LinkedHeaders="_x0031__1_SNQe7PSSiDcGUDjah_x002F_V_x002F_YUo5WCA_x003D__x002C_1_2_SNQe7PSSiDcGUDjah_x002F_V_x002F_YUo5WCA_x003D__x002C_1_3_SNQe7PSSiDcGUDjah_x002F_V_x002F_YUo5WCA_x003D__x002C_1_4_SNQe7PSSiDcGUDjah_x002F_V_x002F_YUo5WCA_x003D__x002C_1_5_SNQe7PSSiDcGUDjah_x002F_V_x002F_YUo5WCA_x003D_"/>
  <table xmlns="" ID="pDLm0m7D3eCKBH+kOPxXjwBc03k=" Header="no" Caption="no" Exclude="no" Scope="" LinkedHeaders="_x0031__1_SNQe7PSSiDcGUDjah_x002F_V_x002F_YUo5WCA_x003D_"/>
  <table xmlns="" ID="DHN63VFcJ03SlioG9BcknIMx4qs=" Header="no" Caption="no" Exclude="no" Scope="" LinkedHeaders="_x0031__2_SNQe7PSSiDcGUDjah_x002F_V_x002F_YUo5WCA_x003D_"/>
  <table xmlns="" ID="1SrwsAijzljAzFU1RextCS8bkLk=" Header="no" Caption="no" Exclude="no" Scope="" LinkedHeaders="_x0031__3_SNQe7PSSiDcGUDjah_x002F_V_x002F_YUo5WCA_x003D_"/>
  <table xmlns="" ID="2MYydMT6otmMk+5IBLEIO3n9qWQ=" Header="no" Caption="no" Exclude="no" Scope="" LinkedHeaders="_x0031__4_SNQe7PSSiDcGUDjah_x002F_V_x002F_YUo5WCA_x003D_"/>
  <table xmlns="" ID="8Dj/P33DvqSjJo8Bj1cJFUMS9xA=" Header="no" Caption="no" Exclude="no" Scope="" LinkedHeaders="_x0031__5_SNQe7PSSiDcGUDjah_x002F_V_x002F_YUo5WCA_x003D_"/>
  <HyperLink xmlns="" ID="jUolbfiaRV/IhJ3lsVKxyuy5EJ4=-95727843575.96543_339.5414" plainAltText="racialequity_x0040_waterboards.ca.gov" language="" Lang=""/>
  <HyperLink xmlns="" ID="9JAGMdmiMmajdxJ0B7wzhzk8wi8=-957278435178.6108_359.9672" plainAltText="racialequity_x0040_waterboards.ca.gov" Lang=""/>
  <Shape xmlns="" ID="4LFwAbkq2SEL7qZurYKI2bcwdyo=" pdftag="" Order="_x0033_" bookmark="no"/>
  <Shape xmlns="" ID="J6FhcEprs7B+kAsjSgypvawhG5E=" pdftag="" Order="_x0032_" bookmark="no"/>
  <Shape xmlns="" ID="aNg/ecxbOWf7qFawiyzpbo82avw=" pdftag="" Order="_x0031_" bookmark="no"/>
  <Shape xmlns="" ID="qUrcL1Jy7cDwigxMd5SM7LX1OZ4=" pdftag="" Order="_x0033_" bookmark="no"/>
  <Shape xmlns="" ID="fHlxUi7nlZL7YGM4Yrmm2Oi2tdg=" pdftag="" Order="_x0034_" bookmark="no"/>
  <Shape xmlns="" ID="uryOl3AcDEk4NYm6/JahygnCTQM=" pdftag="" Order="_x0031_" bookmark="no"/>
  <Shape xmlns="" ID="AycqP2K8IZkf76tozNCN+p49Pu0=" pdftag="" Order="_x0033_" bookmark="no"/>
  <Shape xmlns="" ID="3y20bbdf61TtU9L4sqAAxlCCqo0=" pdftag="" Order="_x0032_" bookmark="no"/>
  <Shape xmlns="" ID="qPx7J1MBNWL3nfEZxgfh8olN9FY=" pdftag="" Order="_x0033_" bookmark="no"/>
  <Shape xmlns="" ID="NINkSY8GBwQc7wV2JKI1VyeJrfw=" pdftag="" Order="_x0032_" bookmark="no"/>
  <Shape xmlns="" ID="kDwfOHzRD+zmkVhWEoMlCjS4GFU=" pdftag="" Order="_x0031_" bookmark="no"/>
  <Shape xmlns="" ID="1EgnW4Ybj+2d5LFOpHgV2knehKE=" pdftag="" Order="_x0033_" bookmark="no"/>
  <Shape xmlns="" ID="5wMNnDjm+n+8x0Fb4eVPI1HDpm0=" pdftag="" Order="_x0034_" bookmark="no"/>
  <Shape xmlns="" ID="XPhkMVvK3mgDR2LslvPN6voiqEg=" pdftag="" Order="_x0035_" bookmark="no"/>
  <Shape xmlns="" ID="+hv2R2jtul9iu3TnB5uHFsbq2BU=" pdftag="" Order="_x0036_" bookmark="no"/>
  <Shape xmlns="" ID="OA+Hp5ssDIs8MeRbEgaWMLxBWgs=" pdftag="" Order="_x0031_" bookmark="no"/>
  <Shape xmlns="" ID="AUuS2wh3Wtm0EwnorCmBCVFijJk=" pdftag="" Order="_x0033_" bookmark="no"/>
  <Shape xmlns="" ID="gJ/Q2yWZ+sP1AoVoBCbbr4Dpy4M=" pdftag="" Order="_x0032_" bookmark="no"/>
  <Shape xmlns="" ID="crK4lk8fH9I4uJ19/IT1iz61jU4=" pdftag="" Order="_x0033_" bookmark="no"/>
  <Shape xmlns="" ID="nW5YJn7/X3XC3QVZNUJRHnTZOog=" pdftag="" Order="_x0032_" bookmark="no"/>
  <Shape xmlns="" ID="ZJ8skUXRx0xLDumr0WkDrHfH3WU=" pdftag="" Order="_x0033_" bookmark="no"/>
  <Shape xmlns="" ID="DvxO9KkZEqVY2tajbZsx+l9EUD8=" pdftag="" Order="_x0032_" bookmark="no"/>
  <Shape xmlns="" ID="Rlc016W1Fxo0Q+QxNrJL4YlfODA=" pdftag="" Order="_x0031_" bookmark="no"/>
  <Shape xmlns="" ID="NvG77BMZHV8Y7yica568LHvpAaE=" pdftag="" Order="_x0033_" bookmark="no"/>
  <Shape xmlns="" ID="fPRNEqRM/WEmIrw85sdDR7E6S8w=" pdftag="" Order="_x0034_" bookmark="no"/>
  <Shape xmlns="" ID="YE7uHNTApAamZnZyJeIeXHOhLOs=" pdftag="" Order="_x0033_" bookmark="no"/>
  <Shape xmlns="" ID="7u+BIIROaYwEIuvON9ygp7z7v00=" pdftag="" Order="_x0031_" bookmark="no"/>
  <Shape xmlns="" ID="VrPs8EdriKSbQ7gY1ec5AMchQFU=" pdftag="" Order="_x0033_" bookmark="no"/>
  <Shape xmlns="" ID="B/pzycjQD6NOCVGz9IGXYgCjBto=" pdftag="" Order="_x0032_" bookmark="no"/>
  <Shape xmlns="" ID="YUUJrg1SeplH+xvFQ09fhEqVVKU=" pdftag="" Order="_x0031_" bookmark="no"/>
  <Shape xmlns="" ID="jUolbfiaRV/IhJ3lsVKxyuy5EJ4=" pdftag="" Order="_x0033_" bookmark="no"/>
  <Shape xmlns="" ID="tAc0qpBrT9Uu8doc2wPmq0j/b54=" pdftag="" Order="_x0032_" bookmark="no"/>
  <Shape xmlns="" ID="N1OxmLvRFIjq3+UABHqF1PX4sVQ=" pdftag="" Order="_x0031_" bookmark="no"/>
  <Shape xmlns="" ID="9JAGMdmiMmajdxJ0B7wzhzk8wi8=" pdftag="" Order="_x0032_" bookmark="no"/>
  <Shape xmlns="" ID="i+yJjqzhrLtdZhq19AVvZDChYCw=" pdftag="" Order="_x0031_" bookmark="no"/>
  <Shape xmlns="" ID="JltqY41Oj73G+dCuZI1Ns/p3d+0=" pdftag="" Order="_x0032_" bookmark="no"/>
  <SubText xmlns="" ID="AkQxueJ7eylydPinjn0+slWau+0=-1" artifact="_x0030_" plainAltText=""/>
  <table xmlns="" ID="4LFwAbkq2SEL7qZurYKI2bcwdyo=" type="_x0030_" TableLinerizing="H" Summary="" Header="no" Caption="no" Exclude="no" LinkedHeaders="" Scope=""/>
  <table xmlns="" ID="bzQU7t1owf9KIXXQj6uX7FHaxEs=" Header="no" Caption="no" Exclude="no" LinkedHeaders="" Scope=""/>
  <table xmlns="" ID="J2QdLOQXsmRozAZ4pCSrp6J8WU4=" Header="no" Caption="no" Exclude="no" LinkedHeaders="" Scope=""/>
  <table xmlns="" ID="2rclZZUXTo74pR7Crt5TsDCgqec=" Header="no" Caption="no" Exclude="no" LinkedHeaders="" Scope=""/>
  <table xmlns="" ID="2SyQ/VubSaoDlU4GWkrmQbPlMik=" Header="no" Caption="no" Exclude="no" LinkedHeaders="" Scope=""/>
  <table xmlns="" ID="wnI4j8itdouGaqTLwmRGoFWiNnc=" Header="no" Caption="no" Exclude="no" LinkedHeaders="" Scope=""/>
  <table xmlns="" ID="9HMba80LZxFElSzf3TEmbhh+8JU=" Header="no" Caption="no" Exclude="no" LinkedHeaders="" Scope=""/>
  <table xmlns="" ID="CgYU1P0wY0VqRk6R71P4Fz8dFWQ=" Header="no" Caption="no" Exclude="no" LinkedHeaders="" Scope=""/>
  <table xmlns="" ID="fHlxUi7nlZL7YGM4Yrmm2Oi2tdg=" type="_x0030_" TableLinerizing="H" Summary="" Header="no" Caption="no" Exclude="no" LinkedHeaders="" Scope=""/>
  <table xmlns="" ID="K/QYr4pXOFBHFSIwKdC+7XbrnRw=" Header="no" Caption="no" Exclude="no" LinkedHeaders="" Scope=""/>
  <table xmlns="" ID="sC8p43ykS1NupDfAdw6OBt290W0=" Header="no" Caption="no" Exclude="no" LinkedHeaders="" Scope=""/>
  <table xmlns="" ID="RWQ+ik47aW7kd/neHUFww5GGcLk=" Header="no" Caption="no" Exclude="no" LinkedHeaders="" Scope=""/>
  <table xmlns="" ID="q9jPalgZdilruviCmDgjI3jpR9w=" Header="no" Caption="no" Exclude="no" LinkedHeaders="" Scope=""/>
  <table xmlns="" ID="lM2GoZ1IW2ngTDIGHT361/elg7U=" Header="no" Caption="no" Exclude="no" LinkedHeaders="" Scope=""/>
  <table xmlns="" ID="19LfIqRSuPZqSg1JkYKCXUYdOHs=" Header="no" Caption="no" Exclude="no" LinkedHeaders="" Scope=""/>
  <table xmlns="" ID="zKwniQbvTjOpeUNHZaj1pUAx6hA=" Header="no" Caption="no" Exclude="no" LinkedHeaders="" Scope=""/>
  <table xmlns="" ID="XHrvjPL3Jf0sGHDMusvMKJJn064=" Header="no" Caption="no" Exclude="no" LinkedHeaders="" Scope=""/>
  <table xmlns="" ID="xHvGOcRHM1wDJFH2ODjWGPGASL0=" Header="no" Caption="no" Exclude="no" LinkedHeaders="" Scope=""/>
  <table xmlns="" ID="krRzMn19hGDv1lTQKAG9gkM0RcM=" Header="no" Caption="no" Exclude="no" LinkedHeaders="" Scope=""/>
  <table xmlns="" ID="wzYMsNe9GdH8OucrHyLhY6/QMpA=" Header="no" Caption="no" Exclude="no" LinkedHeaders="" Scope=""/>
  <table xmlns="" ID="qPx7J1MBNWL3nfEZxgfh8olN9FY=" type="_x0030_" TableLinerizing="H" Summary="" Header="no" Caption="no" Exclude="no" LinkedHeaders="" Scope=""/>
  <table xmlns="" ID="62Zbg7P5pp7GqcHI3nROCi1PtIk=" Header="no" Caption="no" Exclude="no" LinkedHeaders="" Scope=""/>
  <table xmlns="" ID="6/vctwucEUcJdAmVv61lSCPKP8c=" Header="no" Caption="no" Exclude="no" LinkedHeaders="" Scope=""/>
  <table xmlns="" ID="BSAUfF1qZwpHNx8442D5Y1/zX5o=" Header="no" Caption="no" Exclude="no" LinkedHeaders="" Scope=""/>
  <table xmlns="" ID="RAAYpDza8szMS9501zglIqmFE+k=" Header="no" Caption="no" Exclude="no" LinkedHeaders="" Scope=""/>
  <table xmlns="" ID="p619ty5s7EytSjfXF3CfejFVFKs=" Header="no" Caption="no" Exclude="no" LinkedHeaders="" Scope=""/>
  <table xmlns="" ID="ZReOljRoFHnU61VjDx9i+kyoA5U=" Header="no" Caption="no" Exclude="no" LinkedHeaders="" Scope=""/>
  <table xmlns="" ID="AM5jnTZWavnB4d+hAwCXbdYmlqQ=" Header="no" Caption="no" Exclude="no" LinkedHeaders="" Scope=""/>
  <table xmlns="" ID="5wMNnDjm+n+8x0Fb4eVPI1HDpm0=" type="_x0030_" TableLinerizing="H" Summary="" Header="no" Caption="no" Exclude="no" LinkedHeaders="" Scope=""/>
  <table xmlns="" ID="vQTJnBLq34Fhyr9kQlQrLYl0DNg=" Header="no" Caption="no" Exclude="no" LinkedHeaders="" Scope=""/>
  <table xmlns="" ID="7zDHonvV5CtzSCtFzRnnRKOHngc=" Header="no" Caption="no" Exclude="no" LinkedHeaders="" Scope=""/>
  <table xmlns="" ID="4owUZPjKOMdu1D/Jalg0mr94H80=" Header="no" Caption="no" Exclude="no" LinkedHeaders="" Scope=""/>
  <table xmlns="" ID="yj5els9IUu603zJMbmTvn5w5zWw=" Header="no" Caption="no" Exclude="no" LinkedHeaders="" Scope=""/>
  <table xmlns="" ID="CIxwWc535uRLwRYtf/y530bT/PY=" Header="no" Caption="no" Exclude="no" LinkedHeaders="" Scope=""/>
  <table xmlns="" ID="5mlHxjt6cnbaTEdGeQJ1Px9xYg0=" Header="no" Caption="no" Exclude="no" LinkedHeaders="" Scope=""/>
  <table xmlns="" ID="XwV790nlWApqttB/2skrJ59Ont4=" Header="no" Caption="no" Exclude="no" LinkedHeaders="" Scope=""/>
  <table xmlns="" ID="+hv2R2jtul9iu3TnB5uHFsbq2BU=" type="_x0030_" TableLinerizing="H" Summary="" Header="no" Caption="no" Exclude="no" LinkedHeaders="" Scope=""/>
  <table xmlns="" ID="K4GUY0AorXtlbiYVqEtE6CEKmBc=" Header="no" Caption="no" Exclude="no" LinkedHeaders="" Scope=""/>
  <table xmlns="" ID="Kn15R0dol1Ek7Q8eTbBRSzyeksg=" Header="no" Caption="no" Exclude="no" LinkedHeaders="" Scope=""/>
  <table xmlns="" ID="K6VwdGHtNhSZOSl8R+l1wGWh3FQ=" Header="no" Caption="no" Exclude="no" LinkedHeaders="" Scope=""/>
  <table xmlns="" ID="a1LHMqjxSMG+WSYwRphpK0FGD6Y=" Header="no" Caption="no" Exclude="no" LinkedHeaders="" Scope=""/>
  <table xmlns="" ID="FOdjn9CNcyw/vJj2Va2u9FPDBFk=" Header="no" Caption="no" Exclude="no" LinkedHeaders="" Scope=""/>
  <table xmlns="" ID="pkAsrktWd0/9z4gtT4hI3J33YSM=" Header="no" Caption="no" Exclude="no" LinkedHeaders="" Scope=""/>
  <table xmlns="" ID="XjWQNtsKeaWkojigrGuquqnqsxo=" Header="no" Caption="no" Exclude="no" LinkedHeaders="" Scope=""/>
  <table xmlns="" ID="crK4lk8fH9I4uJ19/IT1iz61jU4=" type="_x0030_" TableLinerizing="H" Summary="" Header="no" Caption="no" Exclude="no" LinkedHeaders="" Scope=""/>
  <table xmlns="" ID="gcbMWS7qgRIG4ZiQTlyL8b/NVNg=" Header="no" Caption="no" Exclude="no" LinkedHeaders="" Scope=""/>
  <table xmlns="" ID="wA+MthnqSD7uHOIfZkZkfme4JWM=" Header="no" Caption="no" Exclude="no" LinkedHeaders="" Scope=""/>
  <table xmlns="" ID="G4l1GXjFKgY7g0WA78g3Jy/QjQ8=" Header="no" Caption="no" Exclude="no" LinkedHeaders="" Scope=""/>
  <table xmlns="" ID="dClRLldnCUkDueYujGeiG2V2KEk=" Header="no" Caption="no" Exclude="no" LinkedHeaders="" Scope=""/>
  <table xmlns="" ID="X2aydK1Tk+Xk/13Z6vXuPoK3edI=" Header="no" Caption="no" Exclude="no" LinkedHeaders="" Scope=""/>
  <table xmlns="" ID="dJF8febRl4vwkSHkK2wRViVaNOM=" Header="no" Caption="no" Exclude="no" LinkedHeaders="" Scope=""/>
  <table xmlns="" ID="xtt2w3hUYdnrEyLwTp8bxdgrEe0=" Header="no" Caption="no" Exclude="no" LinkedHeaders="" Scope=""/>
  <table xmlns="" ID="ZJ8skUXRx0xLDumr0WkDrHfH3WU=" type="_x0030_" TableLinerizing="H" Summary="" Header="no" Caption="no" Exclude="no" LinkedHeaders="" Scope=""/>
  <table xmlns="" ID="b4fY90JpPtzzwSnmZ426rv+c8Y0=" Header="no" Caption="no" Exclude="no" LinkedHeaders="" Scope=""/>
  <table xmlns="" ID="gX590jN2pxv5XT7jQA9ds+KJjJk=" Header="no" Caption="no" Exclude="no" LinkedHeaders="" Scope=""/>
  <table xmlns="" ID="4zFeGVhIkinZ4u9jKWVf1tkA3S8=" Header="no" Caption="no" Exclude="no" LinkedHeaders="" Scope=""/>
  <table xmlns="" ID="X7pTZufixjnFx0VQPvasZnqJn74=" Header="no" Caption="no" Exclude="no" LinkedHeaders="" Scope=""/>
  <table xmlns="" ID="o8Ez9cIGYBAQGICMHFoZ/t3fcas=" Header="no" Caption="no" Exclude="no" LinkedHeaders="" Scope=""/>
  <table xmlns="" ID="aPLuITpfEIe/+xX3C4yBDnv/kLw=" Header="no" Caption="no" Exclude="no" LinkedHeaders="" Scope=""/>
  <table xmlns="" ID="I8BScdBW4jeoBg8uliNbmD8SPhY=" Header="no" Caption="no" Exclude="no" LinkedHeaders="" Scope=""/>
  <table xmlns="" ID="fPRNEqRM/WEmIrw85sdDR7E6S8w=" type="_x0030_" TableLinerizing="H" Summary="" Header="no" Caption="no" Exclude="no" LinkedHeaders="" Scope=""/>
  <table xmlns="" ID="i9xxeEK/wysQdN4FpEdL/MGjfy0=" Header="no" Caption="no" Exclude="no" LinkedHeaders="" Scope=""/>
  <table xmlns="" ID="MZhr5PEyMjk5P3hjvv2ss8iYIVc=" Header="no" Caption="no" Exclude="no" LinkedHeaders="" Scope=""/>
  <table xmlns="" ID="+o1455ryy78MgCDYCBd3rNOmGXU=" Header="no" Caption="no" Exclude="no" LinkedHeaders="" Scope=""/>
  <table xmlns="" ID="UAZGISyckdxU/IRmRWRbFgo8wJk=" Header="no" Caption="no" Exclude="no" LinkedHeaders="" Scope=""/>
  <table xmlns="" ID="dw+hfqXmBPWXwrip9PcQZTay73I=" Header="no" Caption="no" Exclude="no" LinkedHeaders="" Scope=""/>
  <table xmlns="" ID="wEpCxuBuUFvejlrP7/MM2JMn4OI=" Header="no" Caption="no" Exclude="no" LinkedHeaders="" Scope=""/>
  <table xmlns="" ID="lza/NaZOqYtAXCEnaIm9fuOADek=" Header="no" Caption="no" Exclude="no" LinkedHeaders="" Scope=""/>
  <table xmlns="" ID="DIQN7wBguKqJS5LWpSLZgmB0m8A=" Header="no" Caption="no" Exclude="no" LinkedHeaders="" Scope=""/>
  <table xmlns="" ID="UKLAixws5e5k1G0MwFhsCknR0N4=" Header="no" Caption="no" Exclude="no" LinkedHeaders="" Scope=""/>
  <table xmlns="" ID="XgFTOVV3n/hWFk9kBHaCFysBRNE=" Header="no" Caption="no" Exclude="no" LinkedHeaders="" Scope=""/>
  <table xmlns="" ID="3OOvA9ItAvaMVOXT/4iI0m+O0Sk=" Header="no" Caption="no" Exclude="no" LinkedHeaders="" Scope=""/>
  <table xmlns="" ID="YE7uHNTApAamZnZyJeIeXHOhLOs=" type="_x0030_" TableLinerizing="H" Summary="" Header="no" Caption="no" Exclude="no" LinkedHeaders="" Scope=""/>
  <table xmlns="" ID="l/GWwCCFpNdyhFTYRapbVA45xy0=" Header="no" Caption="no" Exclude="no" LinkedHeaders="" Scope=""/>
  <table xmlns="" ID="UAE281cmrLEKPnNzkCSzIS6eg+E=" Header="no" Caption="no" Exclude="no" LinkedHeaders="" Scope=""/>
  <table xmlns="" ID="sYWn2Tly6DFiU32FnPA88+RA9w4=" Header="no" Caption="no" Exclude="no" LinkedHeaders="" Scope=""/>
  <table xmlns="" ID="5gFsA6GQpkLj24OI7zESg0SCER8=" Header="no" Caption="no" Exclude="no" LinkedHeaders="" Scope=""/>
  <table xmlns="" ID="TtC54JLH77mC6qdKVW2nmwoPnEk=" Header="no" Caption="no" Exclude="no" LinkedHeaders="" Scope=""/>
  <table xmlns="" ID="scx1UsbYW9Mxm5Ema4JYoepXCPc=" Header="no" Caption="no" Exclude="no" LinkedHeaders="" Scope=""/>
  <table xmlns="" ID="LLCbQc7iSgdLswaVj6IS1q1rhy0=" Header="no" Caption="no" Exclude="no" LinkedHeaders="" Scope=""/>
  <table xmlns="" ID="1DkYb2CnXJClh+WziDOHcBDdKHM=" Header="no" Caption="no" Exclude="no" LinkedHeaders="" Scope=""/>
  <table xmlns="" ID="MJa83hwNNvq2LGow4MvbVPgaDhQ=" Header="no" Caption="no" Exclude="no" LinkedHeaders="" Scope=""/>
  <table xmlns="" ID="D/vMOkoUDBANr8WPH6Rlx/x5dY4=" Header="no" Caption="no" Exclude="no" LinkedHeaders="" Scope=""/>
  <table xmlns="" ID="9Yzfj357klu+lczK+zM8OJjM1JI=" Header="no" Caption="no" Exclude="no" LinkedHeaders="" Scope=""/>
</PAW>
</file>

<file path=customXml/item2.xml><?xml version="1.0" encoding="utf-8"?>
<p:properties xmlns:p="http://schemas.microsoft.com/office/2006/metadata/properties" xmlns:xsi="http://www.w3.org/2001/XMLSchema-instance" xmlns:pc="http://schemas.microsoft.com/office/infopath/2007/PartnerControls">
  <documentManagement>
    <SharedWithUsers xmlns="ad309156-237c-4087-b186-36fa5fcbf6d0">
      <UserInfo>
        <DisplayName>Evans, Brittani@Waterboards</DisplayName>
        <AccountId>61</AccountId>
        <AccountType/>
      </UserInfo>
      <UserInfo>
        <DisplayName>Carpenter, Jackie@Waterboards</DisplayName>
        <AccountId>248</AccountId>
        <AccountType/>
      </UserInfo>
      <UserInfo>
        <DisplayName>Renteria, Adriana@Waterboards</DisplayName>
        <AccountId>28</AccountId>
        <AccountType/>
      </UserInfo>
      <UserInfo>
        <DisplayName>Cooley, Nefretiri@Waterboards</DisplayName>
        <AccountId>20</AccountId>
        <AccountType/>
      </UserInfo>
    </SharedWithUsers>
    <TaxCatchAll xmlns="ad309156-237c-4087-b186-36fa5fcbf6d0" xsi:nil="true"/>
    <lcf76f155ced4ddcb4097134ff3c332f xmlns="a529280f-8b8b-44b4-bd46-7795064155d5">
      <Terms xmlns="http://schemas.microsoft.com/office/infopath/2007/PartnerControls"/>
    </lcf76f155ced4ddcb4097134ff3c332f>
    <IncorporatedintoREAP_x003f_ xmlns="a529280f-8b8b-44b4-bd46-7795064155d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A75FC3CC46DB74CA198E32153D9580A" ma:contentTypeVersion="15" ma:contentTypeDescription="Create a new document." ma:contentTypeScope="" ma:versionID="a8e900c000981971f5eb2cd4716bebc3">
  <xsd:schema xmlns:xsd="http://www.w3.org/2001/XMLSchema" xmlns:xs="http://www.w3.org/2001/XMLSchema" xmlns:p="http://schemas.microsoft.com/office/2006/metadata/properties" xmlns:ns2="a529280f-8b8b-44b4-bd46-7795064155d5" xmlns:ns3="ad309156-237c-4087-b186-36fa5fcbf6d0" targetNamespace="http://schemas.microsoft.com/office/2006/metadata/properties" ma:root="true" ma:fieldsID="30a0389c72116a03c2cbe214581f8367" ns2:_="" ns3:_="">
    <xsd:import namespace="a529280f-8b8b-44b4-bd46-7795064155d5"/>
    <xsd:import namespace="ad309156-237c-4087-b186-36fa5fcbf6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IncorporatedintoREAP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9280f-8b8b-44b4-bd46-7795064155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cfdcae8-6a83-4c52-b891-75b08cbe23e4" ma:termSetId="09814cd3-568e-fe90-9814-8d621ff8fb84" ma:anchorId="fba54fb3-c3e1-fe81-a776-ca4b69148c4d" ma:open="true" ma:isKeyword="false">
      <xsd:complexType>
        <xsd:sequence>
          <xsd:element ref="pc:Terms" minOccurs="0" maxOccurs="1"/>
        </xsd:sequence>
      </xsd:complexType>
    </xsd:element>
    <xsd:element name="IncorporatedintoREAP_x003f_" ma:index="22" nillable="true" ma:displayName="Incorporated into REAP?" ma:description=" " ma:format="Dropdown" ma:internalName="IncorporatedintoREAP_x003f_">
      <xsd:simpleType>
        <xsd:restriction base="dms:Choice">
          <xsd:enumeration value="Yes, Complete"/>
          <xsd:enumeration value="N/A"/>
          <xsd:enumeration value="In Progress"/>
          <xsd:enumeration value="Needs Attention"/>
        </xsd:restriction>
      </xsd:simpleType>
    </xsd:element>
  </xsd:schema>
  <xsd:schema xmlns:xsd="http://www.w3.org/2001/XMLSchema" xmlns:xs="http://www.w3.org/2001/XMLSchema" xmlns:dms="http://schemas.microsoft.com/office/2006/documentManagement/types" xmlns:pc="http://schemas.microsoft.com/office/infopath/2007/PartnerControls" targetNamespace="ad309156-237c-4087-b186-36fa5fcbf6d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f9c49b6-1812-4e1e-9987-7327d378031a}" ma:internalName="TaxCatchAll" ma:showField="CatchAllData" ma:web="ad309156-237c-4087-b186-36fa5fcbf6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05B5F6-4E5D-4737-AF3A-030245E26926}">
  <ds:schemaRefs>
    <ds:schemaRef ds:uri="http://www.net-centric.com/PAWPP"/>
    <ds:schemaRef ds:uri=""/>
  </ds:schemaRefs>
</ds:datastoreItem>
</file>

<file path=customXml/itemProps2.xml><?xml version="1.0" encoding="utf-8"?>
<ds:datastoreItem xmlns:ds="http://schemas.openxmlformats.org/officeDocument/2006/customXml" ds:itemID="{5E573D23-145E-48B7-9AAB-6BFE0F58A57F}">
  <ds:schemaRefs>
    <ds:schemaRef ds:uri="http://purl.org/dc/term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ad309156-237c-4087-b186-36fa5fcbf6d0"/>
    <ds:schemaRef ds:uri="a529280f-8b8b-44b4-bd46-7795064155d5"/>
  </ds:schemaRefs>
</ds:datastoreItem>
</file>

<file path=customXml/itemProps3.xml><?xml version="1.0" encoding="utf-8"?>
<ds:datastoreItem xmlns:ds="http://schemas.openxmlformats.org/officeDocument/2006/customXml" ds:itemID="{23540E2D-CB50-4CEE-A5C9-577E66A1A719}">
  <ds:schemaRefs>
    <ds:schemaRef ds:uri="http://schemas.microsoft.com/sharepoint/v3/contenttype/forms"/>
  </ds:schemaRefs>
</ds:datastoreItem>
</file>

<file path=customXml/itemProps4.xml><?xml version="1.0" encoding="utf-8"?>
<ds:datastoreItem xmlns:ds="http://schemas.openxmlformats.org/officeDocument/2006/customXml" ds:itemID="{D02E5CA7-9EA6-4483-A726-BA793CD8F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29280f-8b8b-44b4-bd46-7795064155d5"/>
    <ds:schemaRef ds:uri="ad309156-237c-4087-b186-36fa5fcbf6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7900</Words>
  <Application>Microsoft Office PowerPoint</Application>
  <PresentationFormat>Widescreen</PresentationFormat>
  <Paragraphs>883</Paragraphs>
  <Slides>68</Slides>
  <Notes>65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68</vt:i4>
      </vt:variant>
    </vt:vector>
  </HeadingPairs>
  <TitlesOfParts>
    <vt:vector size="76" baseType="lpstr">
      <vt:lpstr>Arial</vt:lpstr>
      <vt:lpstr>Arial,Sans-Serif</vt:lpstr>
      <vt:lpstr>Calibri</vt:lpstr>
      <vt:lpstr>Source Sans Pro</vt:lpstr>
      <vt:lpstr>WordVisi_MSFontService</vt:lpstr>
      <vt:lpstr>Office Theme</vt:lpstr>
      <vt:lpstr>Office Theme</vt:lpstr>
      <vt:lpstr>Office Theme</vt:lpstr>
      <vt:lpstr>Language Interpretation through Zoom </vt:lpstr>
      <vt:lpstr>State Water Resources Control Board   Racial Equity​ Action Plan​   </vt:lpstr>
      <vt:lpstr>Thank You</vt:lpstr>
      <vt:lpstr>Agenda</vt:lpstr>
      <vt:lpstr>Background</vt:lpstr>
      <vt:lpstr>Water Boards’ Mission Statement​</vt:lpstr>
      <vt:lpstr>State Water Board’s Racial Equity Vision</vt:lpstr>
      <vt:lpstr>Our Racial Equity Journey</vt:lpstr>
      <vt:lpstr>Our Racial Equity Journey</vt:lpstr>
      <vt:lpstr>Our Racial Equity Journey</vt:lpstr>
      <vt:lpstr>Racial Equity Action Plan </vt:lpstr>
      <vt:lpstr>Action Plan Development</vt:lpstr>
      <vt:lpstr>Action Plan Development</vt:lpstr>
      <vt:lpstr>Public Workshops </vt:lpstr>
      <vt:lpstr>Action Plan Development</vt:lpstr>
      <vt:lpstr>Summary of Comments</vt:lpstr>
      <vt:lpstr>Summary of Predominant Comment Themes</vt:lpstr>
      <vt:lpstr>Summary of Predominant Comment Themes</vt:lpstr>
      <vt:lpstr>Summary of Predominant Comment Themes</vt:lpstr>
      <vt:lpstr>Summary of Changes Made</vt:lpstr>
      <vt:lpstr>Summary of Changes Made</vt:lpstr>
      <vt:lpstr>Action Plan  Structure  </vt:lpstr>
      <vt:lpstr>Action Plan Structure</vt:lpstr>
      <vt:lpstr>Division and Office Racial Equity Actions</vt:lpstr>
      <vt:lpstr>Communications Office </vt:lpstr>
      <vt:lpstr>Lead Role: Comms</vt:lpstr>
      <vt:lpstr>Lead Role: Comms (cont’d)</vt:lpstr>
      <vt:lpstr>Office of Public Affairs</vt:lpstr>
      <vt:lpstr>Lead Role: OPA</vt:lpstr>
      <vt:lpstr>Lead Role: OPA (cont’d)</vt:lpstr>
      <vt:lpstr>Office of Public Participation</vt:lpstr>
      <vt:lpstr>Lead Role: OPP </vt:lpstr>
      <vt:lpstr>Lead Role: OPP (cont’d)</vt:lpstr>
      <vt:lpstr>Lead Role: OPP (cont’d)</vt:lpstr>
      <vt:lpstr>Lead Role: OPP (cont’d)</vt:lpstr>
      <vt:lpstr>Lead Role: OPP (cont’d)</vt:lpstr>
      <vt:lpstr>Division of Administrative Services </vt:lpstr>
      <vt:lpstr>Lead Role: DAS </vt:lpstr>
      <vt:lpstr>Lead Role: DAS (cont’d)</vt:lpstr>
      <vt:lpstr>Lead Role: DAS (cont’d)</vt:lpstr>
      <vt:lpstr>Division of Drinking Water</vt:lpstr>
      <vt:lpstr>Lead Role: DDW</vt:lpstr>
      <vt:lpstr>Lead Role: DDW (cont’d)</vt:lpstr>
      <vt:lpstr>Division of Financial Assistance</vt:lpstr>
      <vt:lpstr>Lead Role: DFA</vt:lpstr>
      <vt:lpstr>Division of Water Quality</vt:lpstr>
      <vt:lpstr>Lead Role: DWQ </vt:lpstr>
      <vt:lpstr>Lead Role: DWQ (cont’d)</vt:lpstr>
      <vt:lpstr>Lead Role: DWQ (cont’d)</vt:lpstr>
      <vt:lpstr>Division of Water Rights</vt:lpstr>
      <vt:lpstr>Lead Role: Rights</vt:lpstr>
      <vt:lpstr>Lead Role: Rights (cont’d)</vt:lpstr>
      <vt:lpstr>Equal Employment Opportunity Office</vt:lpstr>
      <vt:lpstr>Lead Role: EEO</vt:lpstr>
      <vt:lpstr>Office of Enforcement</vt:lpstr>
      <vt:lpstr>Lead Role: OE</vt:lpstr>
      <vt:lpstr>Lead Role: OE (cont’d)</vt:lpstr>
      <vt:lpstr>Office of Information Management and Analysis</vt:lpstr>
      <vt:lpstr>Lead Role: OIMA</vt:lpstr>
      <vt:lpstr>Lead Role: OIMA (cont’d)</vt:lpstr>
      <vt:lpstr>Office of Legislative Affairs</vt:lpstr>
      <vt:lpstr>Lead Role: OLA</vt:lpstr>
      <vt:lpstr>Office of Research, Planning, and Performance</vt:lpstr>
      <vt:lpstr>Lead Role: ORPP</vt:lpstr>
      <vt:lpstr>Lead Role: ORPP (cont’d)</vt:lpstr>
      <vt:lpstr>Next Steps</vt:lpstr>
      <vt:lpstr>Next Steps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Racial Equity Action Plan Board Presentation Jan 18, 2023</dc:title>
  <dc:subject>Presentation for Racial Equity Actions at State Water Boards</dc:subject>
  <dc:creator>State Water Resources Control Board</dc:creator>
  <cp:keywords>racial equity, california, water equity, state water boards, california water boards,</cp:keywords>
  <cp:lastModifiedBy>Kung, Megan@Waterboards</cp:lastModifiedBy>
  <cp:revision>2</cp:revision>
  <dcterms:created xsi:type="dcterms:W3CDTF">2021-05-12T19:34:08Z</dcterms:created>
  <dcterms:modified xsi:type="dcterms:W3CDTF">2023-02-02T19:39:31Z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0x0101002A75FC3CC46DB74CA198E32153D9580A</vt:lpwstr>
  </property>
  <property fmtid="{D5CDD505-2E9C-101B-9397-08002B2CF9AE}" pid="3" name="MediaServiceImageTags">
    <vt:lpwstr/>
  </property>
</Properties>
</file>