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2.svg" ContentType="image/svg"/>
  <Override PartName="/ppt/media/image14.svg" ContentType="image/svg"/>
  <Override PartName="/ppt/media/image16.svg" ContentType="image/svg"/>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8.svg" ContentType="image/svg"/>
  <Override PartName="/ppt/media/image20.svg" ContentType="image/svg"/>
  <Override PartName="/ppt/media/image22.svg" ContentType="image/svg"/>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24.svg" ContentType="image/svg"/>
  <Override PartName="/ppt/media/image26.svg" ContentType="image/svg"/>
  <Override PartName="/ppt/media/image28.svg" ContentType="image/sv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9" r:id="rId5"/>
    <p:sldMasterId id="2147483730" r:id="rId6"/>
    <p:sldMasterId id="2147483739" r:id="rId7"/>
  </p:sldMasterIdLst>
  <p:notesMasterIdLst>
    <p:notesMasterId r:id="rId76"/>
  </p:notesMasterIdLst>
  <p:sldIdLst>
    <p:sldId id="694" r:id="rId8"/>
    <p:sldId id="261" r:id="rId9"/>
    <p:sldId id="619" r:id="rId10"/>
    <p:sldId id="493" r:id="rId11"/>
    <p:sldId id="321" r:id="rId12"/>
    <p:sldId id="528" r:id="rId13"/>
    <p:sldId id="622" r:id="rId14"/>
    <p:sldId id="604" r:id="rId15"/>
    <p:sldId id="608" r:id="rId16"/>
    <p:sldId id="607" r:id="rId17"/>
    <p:sldId id="322" r:id="rId18"/>
    <p:sldId id="609" r:id="rId19"/>
    <p:sldId id="521" r:id="rId20"/>
    <p:sldId id="518" r:id="rId21"/>
    <p:sldId id="580" r:id="rId22"/>
    <p:sldId id="613" r:id="rId23"/>
    <p:sldId id="614" r:id="rId24"/>
    <p:sldId id="615" r:id="rId25"/>
    <p:sldId id="624" r:id="rId26"/>
    <p:sldId id="534" r:id="rId27"/>
    <p:sldId id="616" r:id="rId28"/>
    <p:sldId id="618" r:id="rId29"/>
    <p:sldId id="585" r:id="rId30"/>
    <p:sldId id="531" r:id="rId31"/>
    <p:sldId id="587" r:id="rId32"/>
    <p:sldId id="627" r:id="rId33"/>
    <p:sldId id="631" r:id="rId34"/>
    <p:sldId id="599" r:id="rId35"/>
    <p:sldId id="675" r:id="rId36"/>
    <p:sldId id="676" r:id="rId37"/>
    <p:sldId id="600" r:id="rId38"/>
    <p:sldId id="682" r:id="rId39"/>
    <p:sldId id="686" r:id="rId40"/>
    <p:sldId id="685" r:id="rId41"/>
    <p:sldId id="687" r:id="rId42"/>
    <p:sldId id="688" r:id="rId43"/>
    <p:sldId id="588" r:id="rId44"/>
    <p:sldId id="635" r:id="rId45"/>
    <p:sldId id="637" r:id="rId46"/>
    <p:sldId id="638" r:id="rId47"/>
    <p:sldId id="589" r:id="rId48"/>
    <p:sldId id="642" r:id="rId49"/>
    <p:sldId id="644" r:id="rId50"/>
    <p:sldId id="590" r:id="rId51"/>
    <p:sldId id="645" r:id="rId52"/>
    <p:sldId id="592" r:id="rId53"/>
    <p:sldId id="651" r:id="rId54"/>
    <p:sldId id="657" r:id="rId55"/>
    <p:sldId id="655" r:id="rId56"/>
    <p:sldId id="625" r:id="rId57"/>
    <p:sldId id="658" r:id="rId58"/>
    <p:sldId id="659" r:id="rId59"/>
    <p:sldId id="593" r:id="rId60"/>
    <p:sldId id="667" r:id="rId61"/>
    <p:sldId id="596" r:id="rId62"/>
    <p:sldId id="669" r:id="rId63"/>
    <p:sldId id="670" r:id="rId64"/>
    <p:sldId id="597" r:id="rId65"/>
    <p:sldId id="672" r:id="rId66"/>
    <p:sldId id="673" r:id="rId67"/>
    <p:sldId id="598" r:id="rId68"/>
    <p:sldId id="674" r:id="rId69"/>
    <p:sldId id="601" r:id="rId70"/>
    <p:sldId id="677" r:id="rId71"/>
    <p:sldId id="678" r:id="rId72"/>
    <p:sldId id="693" r:id="rId73"/>
    <p:sldId id="535" r:id="rId74"/>
    <p:sldId id="620" r:id="rId75"/>
  </p:sldIdLst>
  <p:sldSz cx="12192000" cy="6858000"/>
  <p:notesSz cx="6858000" cy="91440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4DEE8"/>
    <a:srgbClr val="C8B8D4"/>
    <a:srgbClr val="007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9" autoAdjust="0"/>
    <p:restoredTop sz="64118" autoAdjust="0"/>
  </p:normalViewPr>
  <p:slideViewPr>
    <p:cSldViewPr snapToGrid="0">
      <p:cViewPr varScale="1">
        <p:scale>
          <a:sx n="43" d="100"/>
          <a:sy n="43" d="100"/>
        </p:scale>
        <p:origin x="1854" y="30"/>
      </p:cViewPr>
      <p:guideLst/>
    </p:cSldViewPr>
  </p:slideViewPr>
  <p:outlineViewPr>
    <p:cViewPr>
      <p:scale>
        <a:sx n="33" d="100"/>
        <a:sy n="33" d="100"/>
      </p:scale>
      <p:origin x="0" y="-6756"/>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4.xml"/><Relationship Id="rId82"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notesMaster" Target="notesMasters/notesMaster1.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1" Type="http://schemas.openxmlformats.org/officeDocument/2006/relationships/hyperlink" Target="mailto:racialequity@waterboards.ca.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1" Type="http://schemas.openxmlformats.org/officeDocument/2006/relationships/hyperlink" Target="mailto:racialequity@waterboards.ca.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DFEB7-658E-42EB-B713-B98A503D8B92}"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0C049C88-E6D8-4405-9724-CF10BD54BFC4}" type="parTrans" cxnId="{40DD4194-A4F0-4B14-9DA8-E260883DB67C}">
      <dgm:prSet/>
      <dgm:spPr/>
      <dgm:t>
        <a:bodyPr/>
        <a:lstStyle/>
        <a:p>
          <a:endParaRPr lang="en-US"/>
        </a:p>
      </dgm:t>
    </dgm:pt>
    <dgm:pt modelId="{4CF47F5A-A0CB-4FB3-9366-5C8352A26432}">
      <dgm:prSet phldrT="[Text]" custT="1"/>
      <dgm:spPr/>
      <dgm:t>
        <a:bodyPr>
          <a:noAutofit/>
        </a:bodyPr>
        <a:lstStyle/>
        <a:p>
          <a:pPr algn="ctr" rtl="0"/>
          <a:r>
            <a:rPr lang="es" sz="1800" b="1" i="0" u="none" strike="noStrike" dirty="0">
              <a:highlight>
                <a:srgbClr val="000000">
                  <a:alpha val="0"/>
                </a:srgbClr>
              </a:highlight>
              <a:latin typeface="Arial" panose="020B0604020202020204" pitchFamily="34" charset="0"/>
              <a:cs typeface="Arial" panose="020B0604020202020204" pitchFamily="34" charset="0"/>
            </a:rPr>
            <a:t>El derecho humano </a:t>
          </a:r>
          <a:br>
            <a:rPr lang="es" sz="1800" b="1" i="0" u="none" strike="noStrike" dirty="0">
              <a:highlight>
                <a:srgbClr val="000000">
                  <a:alpha val="0"/>
                </a:srgbClr>
              </a:highlight>
              <a:latin typeface="Arial" panose="020B0604020202020204" pitchFamily="34" charset="0"/>
              <a:cs typeface="Arial" panose="020B0604020202020204" pitchFamily="34" charset="0"/>
            </a:rPr>
          </a:br>
          <a:r>
            <a:rPr lang="es" sz="1800" b="1" i="0" u="none" strike="noStrike" dirty="0">
              <a:highlight>
                <a:srgbClr val="000000">
                  <a:alpha val="0"/>
                </a:srgbClr>
              </a:highlight>
              <a:latin typeface="Arial" panose="020B0604020202020204" pitchFamily="34" charset="0"/>
              <a:cs typeface="Arial" panose="020B0604020202020204" pitchFamily="34" charset="0"/>
            </a:rPr>
            <a:t>al agua</a:t>
          </a:r>
        </a:p>
      </dgm:t>
    </dgm:pt>
    <dgm:pt modelId="{F2998220-0D58-43AD-A62E-E3D446BA3AC9}" type="parTrans" cxnId="{3B9AE2D9-6168-4C67-9FF0-B6CAAF0E7A95}">
      <dgm:prSet/>
      <dgm:spPr/>
      <dgm:t>
        <a:bodyPr/>
        <a:lstStyle/>
        <a:p>
          <a:endParaRPr lang="en-US"/>
        </a:p>
      </dgm:t>
    </dgm:pt>
    <dgm:pt modelId="{FD5C7D8E-224C-4FEA-8317-31336ACBEBE5}">
      <dgm:prSet phldrT="[Text]" custT="1"/>
      <dgm:spPr/>
      <dgm:t>
        <a:bodyPr>
          <a:noAutofit/>
        </a:bodyPr>
        <a:lstStyle/>
        <a:p>
          <a:pPr algn="l" rtl="0"/>
          <a:r>
            <a:rPr lang="es" sz="1800" b="0" i="0" u="none" strike="noStrike" dirty="0">
              <a:highlight>
                <a:srgbClr val="000000">
                  <a:alpha val="0"/>
                </a:srgbClr>
              </a:highlight>
              <a:latin typeface="Arial" panose="020B0604020202020204" pitchFamily="34" charset="0"/>
              <a:cs typeface="Arial" panose="020B0604020202020204" pitchFamily="34" charset="0"/>
            </a:rPr>
            <a:t>En 2016, la Junta Estatal del Agua adoptó la Resolución sobre el Derecho Humano al Agua</a:t>
          </a:r>
        </a:p>
      </dgm:t>
    </dgm:pt>
    <dgm:pt modelId="{EA75E792-9BF2-4BAE-8F23-57B4C50AD577}" type="sibTrans" cxnId="{3B9AE2D9-6168-4C67-9FF0-B6CAAF0E7A95}">
      <dgm:prSet/>
      <dgm:spPr/>
      <dgm:t>
        <a:bodyPr/>
        <a:lstStyle/>
        <a:p>
          <a:endParaRPr lang="en-US"/>
        </a:p>
      </dgm:t>
    </dgm:pt>
    <dgm:pt modelId="{FCA731CE-4441-4BA5-8F46-0A0383B00D12}" type="sibTrans" cxnId="{40DD4194-A4F0-4B14-9DA8-E260883DB67C}">
      <dgm:prSet/>
      <dgm:spPr/>
      <dgm:t>
        <a:bodyPr/>
        <a:lstStyle/>
        <a:p>
          <a:endParaRPr lang="en-US"/>
        </a:p>
      </dgm:t>
    </dgm:pt>
    <dgm:pt modelId="{077503D5-95C9-4A48-98A5-A17F9241F853}" type="parTrans" cxnId="{51CA5CDF-363A-4F64-8E88-2B8561C47D9D}">
      <dgm:prSet/>
      <dgm:spPr/>
      <dgm:t>
        <a:bodyPr/>
        <a:lstStyle/>
        <a:p>
          <a:endParaRPr lang="en-US"/>
        </a:p>
      </dgm:t>
    </dgm:pt>
    <dgm:pt modelId="{838E4E61-FDAC-47C8-B802-98152D30504D}">
      <dgm:prSet phldrT="[Text]" custT="1"/>
      <dgm:spPr/>
      <dgm:t>
        <a:bodyPr>
          <a:noAutofit/>
        </a:bodyPr>
        <a:lstStyle/>
        <a:p>
          <a:pPr algn="ctr" rtl="0"/>
          <a:r>
            <a:rPr lang="es" sz="1800" b="1" i="0" u="none" strike="noStrike" dirty="0">
              <a:highlight>
                <a:srgbClr val="000000">
                  <a:alpha val="0"/>
                </a:srgbClr>
              </a:highlight>
              <a:latin typeface="Arial" panose="020B0604020202020204" pitchFamily="34" charset="0"/>
              <a:cs typeface="Arial" panose="020B0604020202020204" pitchFamily="34" charset="0"/>
            </a:rPr>
            <a:t>Usos beneficiosos tribales</a:t>
          </a:r>
        </a:p>
      </dgm:t>
    </dgm:pt>
    <dgm:pt modelId="{398B694E-084F-4BE3-BAA1-00D7C8EC361C}" type="parTrans" cxnId="{5D620760-11DF-4418-AAB3-4BBDDD4835D2}">
      <dgm:prSet/>
      <dgm:spPr/>
      <dgm:t>
        <a:bodyPr/>
        <a:lstStyle/>
        <a:p>
          <a:endParaRPr lang="en-US"/>
        </a:p>
      </dgm:t>
    </dgm:pt>
    <dgm:pt modelId="{6FFC3EF8-2B04-4B76-A6F8-0F48EACA1EC3}">
      <dgm:prSet phldrT="[Text]" custT="1"/>
      <dgm:spPr/>
      <dgm:t>
        <a:bodyPr>
          <a:noAutofit/>
        </a:bodyPr>
        <a:lstStyle/>
        <a:p>
          <a:pPr algn="l" rtl="0"/>
          <a:r>
            <a:rPr lang="es" sz="1800" b="0" i="0" u="none" strike="noStrike" dirty="0">
              <a:highlight>
                <a:srgbClr val="000000">
                  <a:alpha val="0"/>
                </a:srgbClr>
              </a:highlight>
              <a:latin typeface="Arial" panose="020B0604020202020204" pitchFamily="34" charset="0"/>
              <a:cs typeface="Arial" panose="020B0604020202020204" pitchFamily="34" charset="0"/>
            </a:rPr>
            <a:t>En 2017, la Junta Estatal del Agua adoptó las definiciones de uso beneficioso tribal</a:t>
          </a:r>
        </a:p>
      </dgm:t>
    </dgm:pt>
    <dgm:pt modelId="{2FBB1716-2350-4CCA-995C-327A6766F681}" type="sibTrans" cxnId="{5D620760-11DF-4418-AAB3-4BBDDD4835D2}">
      <dgm:prSet/>
      <dgm:spPr/>
      <dgm:t>
        <a:bodyPr/>
        <a:lstStyle/>
        <a:p>
          <a:endParaRPr lang="en-US"/>
        </a:p>
      </dgm:t>
    </dgm:pt>
    <dgm:pt modelId="{5718959F-B71D-46E0-B181-8FD5E61AAF65}" type="sibTrans" cxnId="{51CA5CDF-363A-4F64-8E88-2B8561C47D9D}">
      <dgm:prSet/>
      <dgm:spPr/>
      <dgm:t>
        <a:bodyPr/>
        <a:lstStyle/>
        <a:p>
          <a:endParaRPr lang="en-US"/>
        </a:p>
      </dgm:t>
    </dgm:pt>
    <dgm:pt modelId="{93AD7350-A6B3-436F-A770-37BA413AF2B2}" type="parTrans" cxnId="{13F81C1D-261E-45C1-9F51-C2BF5DA65FC3}">
      <dgm:prSet/>
      <dgm:spPr/>
      <dgm:t>
        <a:bodyPr/>
        <a:lstStyle/>
        <a:p>
          <a:endParaRPr lang="en-US"/>
        </a:p>
      </dgm:t>
    </dgm:pt>
    <dgm:pt modelId="{188E2E27-4332-423A-9156-9B7762FB1708}">
      <dgm:prSet custT="1"/>
      <dgm:spPr/>
      <dgm:t>
        <a:bodyPr>
          <a:noAutofit/>
        </a:bodyPr>
        <a:lstStyle/>
        <a:p>
          <a:pPr algn="ctr" rtl="0"/>
          <a:r>
            <a:rPr lang="es" sz="1800" b="1" i="0" u="none" strike="noStrike" dirty="0">
              <a:highlight>
                <a:srgbClr val="000000">
                  <a:alpha val="0"/>
                </a:srgbClr>
              </a:highlight>
              <a:latin typeface="Arial" panose="020B0604020202020204" pitchFamily="34" charset="0"/>
              <a:cs typeface="Arial" panose="020B0604020202020204" pitchFamily="34" charset="0"/>
            </a:rPr>
            <a:t>Política de </a:t>
          </a:r>
          <a:br>
            <a:rPr lang="es" sz="1800" b="1" i="0" u="none" strike="noStrike" dirty="0">
              <a:highlight>
                <a:srgbClr val="000000">
                  <a:alpha val="0"/>
                </a:srgbClr>
              </a:highlight>
              <a:latin typeface="Arial" panose="020B0604020202020204" pitchFamily="34" charset="0"/>
              <a:cs typeface="Arial" panose="020B0604020202020204" pitchFamily="34" charset="0"/>
            </a:rPr>
          </a:br>
          <a:r>
            <a:rPr lang="es" sz="1800" b="1" i="0" u="none" strike="noStrike" dirty="0">
              <a:highlight>
                <a:srgbClr val="000000">
                  <a:alpha val="0"/>
                </a:srgbClr>
              </a:highlight>
              <a:latin typeface="Arial" panose="020B0604020202020204" pitchFamily="34" charset="0"/>
              <a:cs typeface="Arial" panose="020B0604020202020204" pitchFamily="34" charset="0"/>
            </a:rPr>
            <a:t>consulta tribal </a:t>
          </a:r>
        </a:p>
        <a:p>
          <a:pPr algn="ctr" rtl="0"/>
          <a:endParaRPr lang="es" sz="1800" b="0" i="0" u="none" strike="noStrike" dirty="0">
            <a:highlight>
              <a:srgbClr val="000000">
                <a:alpha val="0"/>
              </a:srgbClr>
            </a:highlight>
            <a:latin typeface="Arial" panose="020B0604020202020204" pitchFamily="34" charset="0"/>
            <a:cs typeface="Arial" panose="020B0604020202020204" pitchFamily="34" charset="0"/>
          </a:endParaRPr>
        </a:p>
      </dgm:t>
    </dgm:pt>
    <dgm:pt modelId="{BE6B98E3-F1DB-4204-AD61-88A05A2F3A1C}" type="parTrans" cxnId="{C806A7EC-2F4F-42CE-B112-737709B48F83}">
      <dgm:prSet/>
      <dgm:spPr/>
      <dgm:t>
        <a:bodyPr/>
        <a:lstStyle/>
        <a:p>
          <a:endParaRPr lang="en-US"/>
        </a:p>
      </dgm:t>
    </dgm:pt>
    <dgm:pt modelId="{5373769A-6750-4231-A8BE-9A30971BACE8}">
      <dgm:prSet phldrT="[Text]" custT="1"/>
      <dgm:spPr/>
      <dgm:t>
        <a:bodyPr>
          <a:noAutofit/>
        </a:bodyPr>
        <a:lstStyle/>
        <a:p>
          <a:pPr algn="l" rtl="0"/>
          <a:r>
            <a:rPr lang="es" sz="1800" b="0" i="0" u="none" strike="noStrike" dirty="0">
              <a:highlight>
                <a:srgbClr val="000000">
                  <a:alpha val="0"/>
                </a:srgbClr>
              </a:highlight>
              <a:latin typeface="Arial" panose="020B0604020202020204" pitchFamily="34" charset="0"/>
              <a:cs typeface="Arial" panose="020B0604020202020204" pitchFamily="34" charset="0"/>
            </a:rPr>
            <a:t>En 2019, la Junta Estatal del Agua adoptó la Política de Consulta Tribal</a:t>
          </a:r>
          <a:endParaRPr lang="en-US" sz="1800" dirty="0">
            <a:latin typeface="Arial" panose="020B0604020202020204" pitchFamily="34" charset="0"/>
            <a:cs typeface="Arial" panose="020B0604020202020204" pitchFamily="34" charset="0"/>
          </a:endParaRPr>
        </a:p>
      </dgm:t>
    </dgm:pt>
    <dgm:pt modelId="{6B0BC9E6-4A31-4388-8FD7-8038B6E6BA0D}" type="sibTrans" cxnId="{C806A7EC-2F4F-42CE-B112-737709B48F83}">
      <dgm:prSet/>
      <dgm:spPr/>
      <dgm:t>
        <a:bodyPr/>
        <a:lstStyle/>
        <a:p>
          <a:endParaRPr lang="en-US"/>
        </a:p>
      </dgm:t>
    </dgm:pt>
    <dgm:pt modelId="{DD8E50B8-A027-4843-A140-D65A92A6A246}" type="sibTrans" cxnId="{13F81C1D-261E-45C1-9F51-C2BF5DA65FC3}">
      <dgm:prSet/>
      <dgm:spPr/>
      <dgm:t>
        <a:bodyPr/>
        <a:lstStyle/>
        <a:p>
          <a:endParaRPr lang="en-US"/>
        </a:p>
      </dgm:t>
    </dgm:pt>
    <dgm:pt modelId="{74DD9DBC-AF34-4F29-A00F-851BAA46AE2E}" type="parTrans" cxnId="{BD7B7290-A00D-4F5C-91D4-02F22FCF729D}">
      <dgm:prSet/>
      <dgm:spPr/>
      <dgm:t>
        <a:bodyPr/>
        <a:lstStyle/>
        <a:p>
          <a:endParaRPr lang="en-US"/>
        </a:p>
      </dgm:t>
    </dgm:pt>
    <dgm:pt modelId="{7048E77C-924B-4FEE-9139-783BDAAAA6D7}">
      <dgm:prSet phldrT="[Text]" custT="1"/>
      <dgm:spPr/>
      <dgm:t>
        <a:bodyPr>
          <a:noAutofit/>
        </a:bodyPr>
        <a:lstStyle/>
        <a:p>
          <a:pPr algn="ctr" rtl="0"/>
          <a:r>
            <a:rPr lang="es" sz="1800" b="1" i="0" u="none" strike="noStrike" dirty="0">
              <a:highlight>
                <a:srgbClr val="000000">
                  <a:alpha val="0"/>
                </a:srgbClr>
              </a:highlight>
              <a:latin typeface="Arial" panose="020B0604020202020204" pitchFamily="34" charset="0"/>
              <a:cs typeface="Arial" panose="020B0604020202020204" pitchFamily="34" charset="0"/>
            </a:rPr>
            <a:t>Programa de Financiamiento Seguro y Asequible para la Equidad y la Resistencia (SAFER)</a:t>
          </a:r>
        </a:p>
      </dgm:t>
    </dgm:pt>
    <dgm:pt modelId="{C34C50B0-E804-47DF-AEDA-6198CB710F03}" type="parTrans" cxnId="{29C1A60E-3F10-4D26-B9CA-765D1FB07D98}">
      <dgm:prSet/>
      <dgm:spPr/>
      <dgm:t>
        <a:bodyPr/>
        <a:lstStyle/>
        <a:p>
          <a:endParaRPr lang="en-US"/>
        </a:p>
      </dgm:t>
    </dgm:pt>
    <dgm:pt modelId="{2D87E8C8-DF84-4FC2-9F94-0C977936D664}">
      <dgm:prSet phldrT="[Text]" custT="1"/>
      <dgm:spPr/>
      <dgm:t>
        <a:bodyPr>
          <a:noAutofit/>
        </a:bodyPr>
        <a:lstStyle/>
        <a:p>
          <a:pPr algn="ctr" rtl="0"/>
          <a:r>
            <a:rPr lang="es" sz="1800" b="0" i="0" u="none" strike="noStrike" dirty="0">
              <a:highlight>
                <a:srgbClr val="000000">
                  <a:alpha val="0"/>
                </a:srgbClr>
              </a:highlight>
              <a:latin typeface="Arial" panose="020B0604020202020204" pitchFamily="34" charset="0"/>
              <a:cs typeface="Arial" panose="020B0604020202020204" pitchFamily="34" charset="0"/>
            </a:rPr>
            <a:t>Establecido en 2019</a:t>
          </a:r>
        </a:p>
      </dgm:t>
    </dgm:pt>
    <dgm:pt modelId="{E60140D3-9B06-4551-8513-60E8C072ECEE}" type="sibTrans" cxnId="{29C1A60E-3F10-4D26-B9CA-765D1FB07D98}">
      <dgm:prSet/>
      <dgm:spPr/>
      <dgm:t>
        <a:bodyPr/>
        <a:lstStyle/>
        <a:p>
          <a:endParaRPr lang="en-US"/>
        </a:p>
      </dgm:t>
    </dgm:pt>
    <dgm:pt modelId="{553DB29A-D34C-4001-9C43-FDF6EEC431A6}" type="sibTrans" cxnId="{BD7B7290-A00D-4F5C-91D4-02F22FCF729D}">
      <dgm:prSet/>
      <dgm:spPr/>
      <dgm:t>
        <a:bodyPr/>
        <a:lstStyle/>
        <a:p>
          <a:endParaRPr lang="en-US"/>
        </a:p>
      </dgm:t>
    </dgm:pt>
    <dgm:pt modelId="{93DCCB9A-DDDD-4211-8930-4D0D3000FD2F}" type="pres">
      <dgm:prSet presAssocID="{AADDFEB7-658E-42EB-B713-B98A503D8B92}" presName="Name0" presStyleCnt="0">
        <dgm:presLayoutVars>
          <dgm:dir/>
          <dgm:resizeHandles val="exact"/>
        </dgm:presLayoutVars>
      </dgm:prSet>
      <dgm:spPr/>
    </dgm:pt>
    <dgm:pt modelId="{92949830-B7DC-46A7-BC01-C94155319759}" type="pres">
      <dgm:prSet presAssocID="{4CF47F5A-A0CB-4FB3-9366-5C8352A26432}" presName="composite" presStyleCnt="0"/>
      <dgm:spPr/>
    </dgm:pt>
    <dgm:pt modelId="{E614CD5C-0B43-440C-9789-364F9EBB314F}" type="pres">
      <dgm:prSet presAssocID="{4CF47F5A-A0CB-4FB3-9366-5C8352A26432}" presName="imagSh" presStyleLbl="bgImgPlace1" presStyleIdx="0" presStyleCnt="4" custLinFactNeighborX="13228" custLinFactNeighborY="-504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063377FA-DDBC-429D-88DC-E9672FBFE273}" type="pres">
      <dgm:prSet presAssocID="{4CF47F5A-A0CB-4FB3-9366-5C8352A26432}" presName="txNode" presStyleLbl="node1" presStyleIdx="0" presStyleCnt="4" custScaleX="154638" custScaleY="194548" custLinFactNeighborX="4682" custLinFactNeighborY="55692">
        <dgm:presLayoutVars>
          <dgm:bulletEnabled val="1"/>
        </dgm:presLayoutVars>
      </dgm:prSet>
      <dgm:spPr/>
    </dgm:pt>
    <dgm:pt modelId="{A9AA8950-80F3-428B-8C88-55D1D4470809}" type="pres">
      <dgm:prSet presAssocID="{FCA731CE-4441-4BA5-8F46-0A0383B00D12}" presName="sibTrans" presStyleLbl="sibTrans2D1" presStyleIdx="0" presStyleCnt="3"/>
      <dgm:spPr/>
    </dgm:pt>
    <dgm:pt modelId="{46F8D6DB-7ECE-4947-A89F-6203191B1916}" type="pres">
      <dgm:prSet presAssocID="{FCA731CE-4441-4BA5-8F46-0A0383B00D12}" presName="connTx" presStyleLbl="sibTrans2D1" presStyleIdx="0" presStyleCnt="3"/>
      <dgm:spPr/>
    </dgm:pt>
    <dgm:pt modelId="{BAFD8FCD-23B6-4428-B776-109E897930B3}" type="pres">
      <dgm:prSet presAssocID="{838E4E61-FDAC-47C8-B802-98152D30504D}" presName="composite" presStyleCnt="0"/>
      <dgm:spPr/>
    </dgm:pt>
    <dgm:pt modelId="{77A49DD7-4E5B-4B79-BA37-BFCB03091B27}" type="pres">
      <dgm:prSet presAssocID="{838E4E61-FDAC-47C8-B802-98152D30504D}" presName="imagSh" presStyleLbl="bgImgPlace1" presStyleIdx="1" presStyleCnt="4" custLinFactNeighborX="18157" custLinFactNeighborY="-47040"/>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ter outline"/>
        </a:ext>
      </dgm:extLst>
    </dgm:pt>
    <dgm:pt modelId="{4A096FD8-52BB-4D37-B40F-5DF10FE732EB}" type="pres">
      <dgm:prSet presAssocID="{838E4E61-FDAC-47C8-B802-98152D30504D}" presName="txNode" presStyleLbl="node1" presStyleIdx="1" presStyleCnt="4" custScaleX="154638" custScaleY="194548" custLinFactNeighborX="5472" custLinFactNeighborY="54903">
        <dgm:presLayoutVars>
          <dgm:bulletEnabled val="1"/>
        </dgm:presLayoutVars>
      </dgm:prSet>
      <dgm:spPr/>
    </dgm:pt>
    <dgm:pt modelId="{2CBA1AB3-C474-49FD-A682-148DEBF3327D}" type="pres">
      <dgm:prSet presAssocID="{5718959F-B71D-46E0-B181-8FD5E61AAF65}" presName="sibTrans" presStyleLbl="sibTrans2D1" presStyleIdx="1" presStyleCnt="3"/>
      <dgm:spPr/>
    </dgm:pt>
    <dgm:pt modelId="{3250B77B-E91A-4716-BE36-92E641D717C4}" type="pres">
      <dgm:prSet presAssocID="{5718959F-B71D-46E0-B181-8FD5E61AAF65}" presName="connTx" presStyleLbl="sibTrans2D1" presStyleIdx="1" presStyleCnt="3"/>
      <dgm:spPr/>
    </dgm:pt>
    <dgm:pt modelId="{8CE0991A-31CC-418D-ADA7-EA107F08C593}" type="pres">
      <dgm:prSet presAssocID="{188E2E27-4332-423A-9156-9B7762FB1708}" presName="composite" presStyleCnt="0"/>
      <dgm:spPr/>
    </dgm:pt>
    <dgm:pt modelId="{3B87B11D-44AF-40CE-8EB1-EB917D973ABF}" type="pres">
      <dgm:prSet presAssocID="{188E2E27-4332-423A-9156-9B7762FB1708}" presName="imagSh" presStyleLbl="bgImgPlace1" presStyleIdx="2" presStyleCnt="4" custLinFactNeighborX="4127" custLinFactNeighborY="-4704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outline"/>
        </a:ext>
      </dgm:extLst>
    </dgm:pt>
    <dgm:pt modelId="{1B946E22-BDD5-4A59-BDDB-91A44B75699A}" type="pres">
      <dgm:prSet presAssocID="{188E2E27-4332-423A-9156-9B7762FB1708}" presName="txNode" presStyleLbl="node1" presStyleIdx="2" presStyleCnt="4" custScaleX="154638" custScaleY="194548" custLinFactNeighborX="-1501" custLinFactNeighborY="53056">
        <dgm:presLayoutVars>
          <dgm:bulletEnabled val="1"/>
        </dgm:presLayoutVars>
      </dgm:prSet>
      <dgm:spPr/>
    </dgm:pt>
    <dgm:pt modelId="{CD1934EF-A928-4BE2-A9A9-08E4B9E286C0}" type="pres">
      <dgm:prSet presAssocID="{DD8E50B8-A027-4843-A140-D65A92A6A246}" presName="sibTrans" presStyleLbl="sibTrans2D1" presStyleIdx="2" presStyleCnt="3"/>
      <dgm:spPr/>
    </dgm:pt>
    <dgm:pt modelId="{ABAAEB93-BC06-4E1D-B3E6-FA92ABFF1833}" type="pres">
      <dgm:prSet presAssocID="{DD8E50B8-A027-4843-A140-D65A92A6A246}" presName="connTx" presStyleLbl="sibTrans2D1" presStyleIdx="2" presStyleCnt="3"/>
      <dgm:spPr/>
    </dgm:pt>
    <dgm:pt modelId="{27743C64-CB1B-4ED6-8CED-6FA3EB24282E}" type="pres">
      <dgm:prSet presAssocID="{7048E77C-924B-4FEE-9139-783BDAAAA6D7}" presName="composite" presStyleCnt="0"/>
      <dgm:spPr/>
    </dgm:pt>
    <dgm:pt modelId="{11E98055-4CCB-4A31-A46A-2AC4C53EC171}" type="pres">
      <dgm:prSet presAssocID="{7048E77C-924B-4FEE-9139-783BDAAAA6D7}" presName="imagSh" presStyleLbl="bgImgPlace1" presStyleIdx="3" presStyleCnt="4" custLinFactNeighborX="-2723" custLinFactNeighborY="-4704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eaky Tap outline"/>
        </a:ext>
      </dgm:extLst>
    </dgm:pt>
    <dgm:pt modelId="{CD47FD14-CE65-4B91-9B0D-33B7EBAEF7E2}" type="pres">
      <dgm:prSet presAssocID="{7048E77C-924B-4FEE-9139-783BDAAAA6D7}" presName="txNode" presStyleLbl="node1" presStyleIdx="3" presStyleCnt="4" custScaleX="154638" custScaleY="194548" custLinFactNeighborX="-9960" custLinFactNeighborY="50911">
        <dgm:presLayoutVars>
          <dgm:bulletEnabled val="1"/>
        </dgm:presLayoutVars>
      </dgm:prSet>
      <dgm:spPr/>
    </dgm:pt>
  </dgm:ptLst>
  <dgm:cxnLst>
    <dgm:cxn modelId="{D76A6106-0291-4C11-9C7E-07FE26CD511D}" type="presOf" srcId="{4CF47F5A-A0CB-4FB3-9366-5C8352A26432}" destId="{063377FA-DDBC-429D-88DC-E9672FBFE273}" srcOrd="0" destOrd="0" presId="urn:microsoft.com/office/officeart/2005/8/layout/hProcess10"/>
    <dgm:cxn modelId="{AC508109-E081-4F9F-ACF3-09AE9EBD5DC4}" type="presOf" srcId="{DD8E50B8-A027-4843-A140-D65A92A6A246}" destId="{ABAAEB93-BC06-4E1D-B3E6-FA92ABFF1833}" srcOrd="1" destOrd="0" presId="urn:microsoft.com/office/officeart/2005/8/layout/hProcess10"/>
    <dgm:cxn modelId="{29C1A60E-3F10-4D26-B9CA-765D1FB07D98}" srcId="{7048E77C-924B-4FEE-9139-783BDAAAA6D7}" destId="{2D87E8C8-DF84-4FC2-9F94-0C977936D664}" srcOrd="0" destOrd="0" parTransId="{C34C50B0-E804-47DF-AEDA-6198CB710F03}" sibTransId="{E60140D3-9B06-4551-8513-60E8C072ECEE}"/>
    <dgm:cxn modelId="{8D24D410-D631-4899-B2A1-1D077CB146C1}" type="presOf" srcId="{838E4E61-FDAC-47C8-B802-98152D30504D}" destId="{4A096FD8-52BB-4D37-B40F-5DF10FE732EB}" srcOrd="0" destOrd="0" presId="urn:microsoft.com/office/officeart/2005/8/layout/hProcess10"/>
    <dgm:cxn modelId="{8E233412-1926-4800-A1C1-BFDB915D613A}" type="presOf" srcId="{FCA731CE-4441-4BA5-8F46-0A0383B00D12}" destId="{A9AA8950-80F3-428B-8C88-55D1D4470809}" srcOrd="0" destOrd="0" presId="urn:microsoft.com/office/officeart/2005/8/layout/hProcess10"/>
    <dgm:cxn modelId="{13F81C1D-261E-45C1-9F51-C2BF5DA65FC3}" srcId="{AADDFEB7-658E-42EB-B713-B98A503D8B92}" destId="{188E2E27-4332-423A-9156-9B7762FB1708}" srcOrd="2" destOrd="0" parTransId="{93AD7350-A6B3-436F-A770-37BA413AF2B2}" sibTransId="{DD8E50B8-A027-4843-A140-D65A92A6A246}"/>
    <dgm:cxn modelId="{E786F32A-BFE6-4FF5-AEFE-407D84394D63}" type="presOf" srcId="{FCA731CE-4441-4BA5-8F46-0A0383B00D12}" destId="{46F8D6DB-7ECE-4947-A89F-6203191B1916}" srcOrd="1" destOrd="0" presId="urn:microsoft.com/office/officeart/2005/8/layout/hProcess10"/>
    <dgm:cxn modelId="{A03EA35E-EA9E-4498-BE11-FA9DCD2B7D1F}" type="presOf" srcId="{2D87E8C8-DF84-4FC2-9F94-0C977936D664}" destId="{CD47FD14-CE65-4B91-9B0D-33B7EBAEF7E2}" srcOrd="0" destOrd="1" presId="urn:microsoft.com/office/officeart/2005/8/layout/hProcess10"/>
    <dgm:cxn modelId="{5D620760-11DF-4418-AAB3-4BBDDD4835D2}" srcId="{838E4E61-FDAC-47C8-B802-98152D30504D}" destId="{6FFC3EF8-2B04-4B76-A6F8-0F48EACA1EC3}" srcOrd="0" destOrd="0" parTransId="{398B694E-084F-4BE3-BAA1-00D7C8EC361C}" sibTransId="{2FBB1716-2350-4CCA-995C-327A6766F681}"/>
    <dgm:cxn modelId="{E86F1E6E-7F26-401E-9F97-0CE2B250A147}" type="presOf" srcId="{5718959F-B71D-46E0-B181-8FD5E61AAF65}" destId="{3250B77B-E91A-4716-BE36-92E641D717C4}" srcOrd="1" destOrd="0" presId="urn:microsoft.com/office/officeart/2005/8/layout/hProcess10"/>
    <dgm:cxn modelId="{01A27F77-41AB-48F9-BB4B-4083F9611C7B}" type="presOf" srcId="{5373769A-6750-4231-A8BE-9A30971BACE8}" destId="{1B946E22-BDD5-4A59-BDDB-91A44B75699A}" srcOrd="0" destOrd="1" presId="urn:microsoft.com/office/officeart/2005/8/layout/hProcess10"/>
    <dgm:cxn modelId="{7D53487E-2B20-478A-B68F-2A880D08BC08}" type="presOf" srcId="{5718959F-B71D-46E0-B181-8FD5E61AAF65}" destId="{2CBA1AB3-C474-49FD-A682-148DEBF3327D}" srcOrd="0" destOrd="0" presId="urn:microsoft.com/office/officeart/2005/8/layout/hProcess10"/>
    <dgm:cxn modelId="{BD7B7290-A00D-4F5C-91D4-02F22FCF729D}" srcId="{AADDFEB7-658E-42EB-B713-B98A503D8B92}" destId="{7048E77C-924B-4FEE-9139-783BDAAAA6D7}" srcOrd="3" destOrd="0" parTransId="{74DD9DBC-AF34-4F29-A00F-851BAA46AE2E}" sibTransId="{553DB29A-D34C-4001-9C43-FDF6EEC431A6}"/>
    <dgm:cxn modelId="{40DD4194-A4F0-4B14-9DA8-E260883DB67C}" srcId="{AADDFEB7-658E-42EB-B713-B98A503D8B92}" destId="{4CF47F5A-A0CB-4FB3-9366-5C8352A26432}" srcOrd="0" destOrd="0" parTransId="{0C049C88-E6D8-4405-9724-CF10BD54BFC4}" sibTransId="{FCA731CE-4441-4BA5-8F46-0A0383B00D12}"/>
    <dgm:cxn modelId="{3B0D6E9E-481D-4CF4-86A3-00F7610F0BAA}" type="presOf" srcId="{7048E77C-924B-4FEE-9139-783BDAAAA6D7}" destId="{CD47FD14-CE65-4B91-9B0D-33B7EBAEF7E2}" srcOrd="0" destOrd="0" presId="urn:microsoft.com/office/officeart/2005/8/layout/hProcess10"/>
    <dgm:cxn modelId="{717E32A4-2226-447C-B4E8-F20DD0FAB126}" type="presOf" srcId="{DD8E50B8-A027-4843-A140-D65A92A6A246}" destId="{CD1934EF-A928-4BE2-A9A9-08E4B9E286C0}" srcOrd="0" destOrd="0" presId="urn:microsoft.com/office/officeart/2005/8/layout/hProcess10"/>
    <dgm:cxn modelId="{30C366D1-E571-445F-A522-E66241DF3CA4}" type="presOf" srcId="{AADDFEB7-658E-42EB-B713-B98A503D8B92}" destId="{93DCCB9A-DDDD-4211-8930-4D0D3000FD2F}" srcOrd="0" destOrd="0" presId="urn:microsoft.com/office/officeart/2005/8/layout/hProcess10"/>
    <dgm:cxn modelId="{C600F9D2-3DF5-4F87-AA58-077D4EDC9CFA}" type="presOf" srcId="{FD5C7D8E-224C-4FEA-8317-31336ACBEBE5}" destId="{063377FA-DDBC-429D-88DC-E9672FBFE273}" srcOrd="0" destOrd="1" presId="urn:microsoft.com/office/officeart/2005/8/layout/hProcess10"/>
    <dgm:cxn modelId="{3B9AE2D9-6168-4C67-9FF0-B6CAAF0E7A95}" srcId="{4CF47F5A-A0CB-4FB3-9366-5C8352A26432}" destId="{FD5C7D8E-224C-4FEA-8317-31336ACBEBE5}" srcOrd="0" destOrd="0" parTransId="{F2998220-0D58-43AD-A62E-E3D446BA3AC9}" sibTransId="{EA75E792-9BF2-4BAE-8F23-57B4C50AD577}"/>
    <dgm:cxn modelId="{51CA5CDF-363A-4F64-8E88-2B8561C47D9D}" srcId="{AADDFEB7-658E-42EB-B713-B98A503D8B92}" destId="{838E4E61-FDAC-47C8-B802-98152D30504D}" srcOrd="1" destOrd="0" parTransId="{077503D5-95C9-4A48-98A5-A17F9241F853}" sibTransId="{5718959F-B71D-46E0-B181-8FD5E61AAF65}"/>
    <dgm:cxn modelId="{C806A7EC-2F4F-42CE-B112-737709B48F83}" srcId="{188E2E27-4332-423A-9156-9B7762FB1708}" destId="{5373769A-6750-4231-A8BE-9A30971BACE8}" srcOrd="0" destOrd="0" parTransId="{BE6B98E3-F1DB-4204-AD61-88A05A2F3A1C}" sibTransId="{6B0BC9E6-4A31-4388-8FD7-8038B6E6BA0D}"/>
    <dgm:cxn modelId="{82156BFA-840F-4025-8F28-311ABF1538FB}" type="presOf" srcId="{188E2E27-4332-423A-9156-9B7762FB1708}" destId="{1B946E22-BDD5-4A59-BDDB-91A44B75699A}" srcOrd="0" destOrd="0" presId="urn:microsoft.com/office/officeart/2005/8/layout/hProcess10"/>
    <dgm:cxn modelId="{51DB64FC-E785-4129-BDD8-D9773F245418}" type="presOf" srcId="{6FFC3EF8-2B04-4B76-A6F8-0F48EACA1EC3}" destId="{4A096FD8-52BB-4D37-B40F-5DF10FE732EB}" srcOrd="0" destOrd="1" presId="urn:microsoft.com/office/officeart/2005/8/layout/hProcess10"/>
    <dgm:cxn modelId="{12DE8041-EE21-439F-B138-475E821D0487}" type="presParOf" srcId="{93DCCB9A-DDDD-4211-8930-4D0D3000FD2F}" destId="{92949830-B7DC-46A7-BC01-C94155319759}" srcOrd="0" destOrd="0" presId="urn:microsoft.com/office/officeart/2005/8/layout/hProcess10"/>
    <dgm:cxn modelId="{0B3F10C8-0C91-44C9-8BAF-FC4EA46E8BE9}" type="presParOf" srcId="{92949830-B7DC-46A7-BC01-C94155319759}" destId="{E614CD5C-0B43-440C-9789-364F9EBB314F}" srcOrd="0" destOrd="0" presId="urn:microsoft.com/office/officeart/2005/8/layout/hProcess10"/>
    <dgm:cxn modelId="{28F8A242-B2FC-481F-9673-A7F8D1AF7988}" type="presParOf" srcId="{92949830-B7DC-46A7-BC01-C94155319759}" destId="{063377FA-DDBC-429D-88DC-E9672FBFE273}" srcOrd="1" destOrd="0" presId="urn:microsoft.com/office/officeart/2005/8/layout/hProcess10"/>
    <dgm:cxn modelId="{BB327571-CF40-42E1-A852-D3EB692EC15A}" type="presParOf" srcId="{93DCCB9A-DDDD-4211-8930-4D0D3000FD2F}" destId="{A9AA8950-80F3-428B-8C88-55D1D4470809}" srcOrd="1" destOrd="0" presId="urn:microsoft.com/office/officeart/2005/8/layout/hProcess10"/>
    <dgm:cxn modelId="{C3050263-5A58-4CED-8852-33D993D2A323}" type="presParOf" srcId="{A9AA8950-80F3-428B-8C88-55D1D4470809}" destId="{46F8D6DB-7ECE-4947-A89F-6203191B1916}" srcOrd="0" destOrd="0" presId="urn:microsoft.com/office/officeart/2005/8/layout/hProcess10"/>
    <dgm:cxn modelId="{5D35CBEC-B218-4C44-95F9-0FE0E66ACFD9}" type="presParOf" srcId="{93DCCB9A-DDDD-4211-8930-4D0D3000FD2F}" destId="{BAFD8FCD-23B6-4428-B776-109E897930B3}" srcOrd="2" destOrd="0" presId="urn:microsoft.com/office/officeart/2005/8/layout/hProcess10"/>
    <dgm:cxn modelId="{87BB82CD-A195-40F3-B022-3ACAC5DA9019}" type="presParOf" srcId="{BAFD8FCD-23B6-4428-B776-109E897930B3}" destId="{77A49DD7-4E5B-4B79-BA37-BFCB03091B27}" srcOrd="0" destOrd="0" presId="urn:microsoft.com/office/officeart/2005/8/layout/hProcess10"/>
    <dgm:cxn modelId="{111A3E82-ADDF-4A0A-94D5-B6AEF1FF84A8}" type="presParOf" srcId="{BAFD8FCD-23B6-4428-B776-109E897930B3}" destId="{4A096FD8-52BB-4D37-B40F-5DF10FE732EB}" srcOrd="1" destOrd="0" presId="urn:microsoft.com/office/officeart/2005/8/layout/hProcess10"/>
    <dgm:cxn modelId="{B8D5E6AC-D649-402E-9A30-449F0D2C5FF2}" type="presParOf" srcId="{93DCCB9A-DDDD-4211-8930-4D0D3000FD2F}" destId="{2CBA1AB3-C474-49FD-A682-148DEBF3327D}" srcOrd="3" destOrd="0" presId="urn:microsoft.com/office/officeart/2005/8/layout/hProcess10"/>
    <dgm:cxn modelId="{8AB292DD-6740-4B09-89A6-B7903380196A}" type="presParOf" srcId="{2CBA1AB3-C474-49FD-A682-148DEBF3327D}" destId="{3250B77B-E91A-4716-BE36-92E641D717C4}" srcOrd="0" destOrd="0" presId="urn:microsoft.com/office/officeart/2005/8/layout/hProcess10"/>
    <dgm:cxn modelId="{70EC6C2C-0B01-4B5B-9E82-33BC64E3081B}" type="presParOf" srcId="{93DCCB9A-DDDD-4211-8930-4D0D3000FD2F}" destId="{8CE0991A-31CC-418D-ADA7-EA107F08C593}" srcOrd="4" destOrd="0" presId="urn:microsoft.com/office/officeart/2005/8/layout/hProcess10"/>
    <dgm:cxn modelId="{8292B9E5-F2DE-47FA-882C-1D48477269B4}" type="presParOf" srcId="{8CE0991A-31CC-418D-ADA7-EA107F08C593}" destId="{3B87B11D-44AF-40CE-8EB1-EB917D973ABF}" srcOrd="0" destOrd="0" presId="urn:microsoft.com/office/officeart/2005/8/layout/hProcess10"/>
    <dgm:cxn modelId="{42420863-20D6-4BDC-83B6-AC7F12B50EC2}" type="presParOf" srcId="{8CE0991A-31CC-418D-ADA7-EA107F08C593}" destId="{1B946E22-BDD5-4A59-BDDB-91A44B75699A}" srcOrd="1" destOrd="0" presId="urn:microsoft.com/office/officeart/2005/8/layout/hProcess10"/>
    <dgm:cxn modelId="{E136D765-AB95-4D1C-9BA7-1E467D60C6CC}" type="presParOf" srcId="{93DCCB9A-DDDD-4211-8930-4D0D3000FD2F}" destId="{CD1934EF-A928-4BE2-A9A9-08E4B9E286C0}" srcOrd="5" destOrd="0" presId="urn:microsoft.com/office/officeart/2005/8/layout/hProcess10"/>
    <dgm:cxn modelId="{038E9048-0C30-4D22-A422-89C4D858BE4E}" type="presParOf" srcId="{CD1934EF-A928-4BE2-A9A9-08E4B9E286C0}" destId="{ABAAEB93-BC06-4E1D-B3E6-FA92ABFF1833}" srcOrd="0" destOrd="0" presId="urn:microsoft.com/office/officeart/2005/8/layout/hProcess10"/>
    <dgm:cxn modelId="{1867FC66-4BF0-440D-BB29-0D7467EBF904}" type="presParOf" srcId="{93DCCB9A-DDDD-4211-8930-4D0D3000FD2F}" destId="{27743C64-CB1B-4ED6-8CED-6FA3EB24282E}" srcOrd="6" destOrd="0" presId="urn:microsoft.com/office/officeart/2005/8/layout/hProcess10"/>
    <dgm:cxn modelId="{DECED854-75D1-426A-89F1-4E6ABF150EC4}" type="presParOf" srcId="{27743C64-CB1B-4ED6-8CED-6FA3EB24282E}" destId="{11E98055-4CCB-4A31-A46A-2AC4C53EC171}" srcOrd="0" destOrd="0" presId="urn:microsoft.com/office/officeart/2005/8/layout/hProcess10"/>
    <dgm:cxn modelId="{A00C6107-4FA5-4C25-A263-85DBF89E3AB3}" type="presParOf" srcId="{27743C64-CB1B-4ED6-8CED-6FA3EB24282E}" destId="{CD47FD14-CE65-4B91-9B0D-33B7EBAEF7E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AADDFEB7-658E-42EB-B713-B98A503D8B92}"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0C049C88-E6D8-4405-9724-CF10BD54BFC4}" type="parTrans" cxnId="{4E81F1A6-59F3-47C7-8079-B850028FEC3C}">
      <dgm:prSet/>
      <dgm:spPr/>
      <dgm:t>
        <a:bodyPr/>
        <a:lstStyle/>
        <a:p>
          <a:endParaRPr lang="en-US"/>
        </a:p>
      </dgm:t>
    </dgm:pt>
    <dgm:pt modelId="{4CF47F5A-A0CB-4FB3-9366-5C8352A26432}">
      <dgm:prSet phldrT="[Text]" custT="1"/>
      <dgm:spPr/>
      <dgm:t>
        <a:bodyPr>
          <a:noAutofit/>
        </a:bodyPr>
        <a:lstStyle/>
        <a:p>
          <a:pPr algn="ctr" rtl="0"/>
          <a:r>
            <a:rPr lang="es" sz="1800" b="1" i="0" u="none" strike="noStrike" dirty="0">
              <a:highlight>
                <a:srgbClr val="000000">
                  <a:alpha val="0"/>
                </a:srgbClr>
              </a:highlight>
              <a:latin typeface="Arial"/>
              <a:cs typeface="Arial"/>
            </a:rPr>
            <a:t>Equipo para la Equidad Racial de GARE y de CalEPA</a:t>
          </a:r>
          <a:br>
            <a:rPr lang="es" sz="1800" b="1" i="0" u="none" strike="noStrike" dirty="0">
              <a:highlight>
                <a:srgbClr val="000000">
                  <a:alpha val="0"/>
                </a:srgbClr>
              </a:highlight>
              <a:latin typeface="Arial"/>
              <a:cs typeface="Arial"/>
            </a:rPr>
          </a:br>
          <a:endParaRPr lang="es" sz="1800" b="1" i="0" u="none" strike="noStrike" dirty="0">
            <a:highlight>
              <a:srgbClr val="000000">
                <a:alpha val="0"/>
              </a:srgbClr>
            </a:highlight>
            <a:latin typeface="Arial"/>
            <a:cs typeface="Arial"/>
          </a:endParaRPr>
        </a:p>
      </dgm:t>
    </dgm:pt>
    <dgm:pt modelId="{FCA731CE-4441-4BA5-8F46-0A0383B00D12}" type="sibTrans" cxnId="{4E81F1A6-59F3-47C7-8079-B850028FEC3C}">
      <dgm:prSet/>
      <dgm:spPr/>
      <dgm:t>
        <a:bodyPr/>
        <a:lstStyle/>
        <a:p>
          <a:endParaRPr lang="en-US"/>
        </a:p>
      </dgm:t>
    </dgm:pt>
    <dgm:pt modelId="{077503D5-95C9-4A48-98A5-A17F9241F853}" type="parTrans" cxnId="{5EEA51F6-E113-41DB-A6E7-7067656772C4}">
      <dgm:prSet/>
      <dgm:spPr/>
      <dgm:t>
        <a:bodyPr/>
        <a:lstStyle/>
        <a:p>
          <a:endParaRPr lang="en-US"/>
        </a:p>
      </dgm:t>
    </dgm:pt>
    <dgm:pt modelId="{838E4E61-FDAC-47C8-B802-98152D30504D}">
      <dgm:prSet phldrT="[Text]" custT="1"/>
      <dgm:spPr/>
      <dgm:t>
        <a:bodyPr>
          <a:noAutofit/>
        </a:bodyPr>
        <a:lstStyle/>
        <a:p>
          <a:pPr algn="ctr" rtl="0"/>
          <a:r>
            <a:rPr lang="es" sz="1800" b="1" i="0" u="none" strike="noStrike" dirty="0">
              <a:highlight>
                <a:srgbClr val="000000">
                  <a:alpha val="0"/>
                </a:srgbClr>
              </a:highlight>
              <a:latin typeface="Arial"/>
              <a:cs typeface="Arial"/>
            </a:rPr>
            <a:t>Equipo para la Equidad Racial de las Juntas del Agua</a:t>
          </a:r>
        </a:p>
      </dgm:t>
    </dgm:pt>
    <dgm:pt modelId="{398B694E-084F-4BE3-BAA1-00D7C8EC361C}" type="parTrans" cxnId="{CF438AC2-546B-42A0-8854-837FD9E8BB93}">
      <dgm:prSet/>
      <dgm:spPr/>
      <dgm:t>
        <a:bodyPr/>
        <a:lstStyle/>
        <a:p>
          <a:endParaRPr lang="en-US"/>
        </a:p>
      </dgm:t>
    </dgm:pt>
    <dgm:pt modelId="{6FFC3EF8-2B04-4B76-A6F8-0F48EACA1EC3}">
      <dgm:prSet phldrT="[Text]" custT="1"/>
      <dgm:spPr/>
      <dgm:t>
        <a:bodyPr>
          <a:noAutofit/>
        </a:bodyPr>
        <a:lstStyle/>
        <a:p>
          <a:pPr algn="l" rtl="0"/>
          <a:r>
            <a:rPr lang="es" sz="1800" b="0" i="0" u="none" strike="noStrike" dirty="0">
              <a:highlight>
                <a:srgbClr val="000000">
                  <a:alpha val="0"/>
                </a:srgbClr>
              </a:highlight>
              <a:latin typeface="Arial"/>
              <a:cs typeface="Arial"/>
            </a:rPr>
            <a:t>El Equipo para Equidad Racial de las Juntas del Agua fue convocado en 2020</a:t>
          </a:r>
        </a:p>
      </dgm:t>
    </dgm:pt>
    <dgm:pt modelId="{2FBB1716-2350-4CCA-995C-327A6766F681}" type="sibTrans" cxnId="{CF438AC2-546B-42A0-8854-837FD9E8BB93}">
      <dgm:prSet/>
      <dgm:spPr/>
      <dgm:t>
        <a:bodyPr/>
        <a:lstStyle/>
        <a:p>
          <a:endParaRPr lang="en-US"/>
        </a:p>
      </dgm:t>
    </dgm:pt>
    <dgm:pt modelId="{5718959F-B71D-46E0-B181-8FD5E61AAF65}" type="sibTrans" cxnId="{5EEA51F6-E113-41DB-A6E7-7067656772C4}">
      <dgm:prSet/>
      <dgm:spPr/>
      <dgm:t>
        <a:bodyPr/>
        <a:lstStyle/>
        <a:p>
          <a:endParaRPr lang="en-US"/>
        </a:p>
      </dgm:t>
    </dgm:pt>
    <dgm:pt modelId="{C67DEFFA-1FE5-4426-A2E3-8CC0379B73A1}" type="parTrans" cxnId="{1752DAF4-26AF-41A7-8AEA-9A1C1B1150BE}">
      <dgm:prSet/>
      <dgm:spPr/>
      <dgm:t>
        <a:bodyPr/>
        <a:lstStyle/>
        <a:p>
          <a:endParaRPr lang="en-US"/>
        </a:p>
      </dgm:t>
    </dgm:pt>
    <dgm:pt modelId="{5126D5AC-BE44-45C1-A951-1743690A689E}">
      <dgm:prSet phldrT="[Text]" custT="1"/>
      <dgm:spPr/>
      <dgm:t>
        <a:bodyPr>
          <a:noAutofit/>
        </a:bodyPr>
        <a:lstStyle/>
        <a:p>
          <a:pPr algn="ctr" rtl="0"/>
          <a:r>
            <a:rPr lang="es" sz="1800" b="1" i="0" u="none" strike="noStrike" dirty="0">
              <a:highlight>
                <a:srgbClr val="000000">
                  <a:alpha val="0"/>
                </a:srgbClr>
              </a:highlight>
              <a:latin typeface="Arial"/>
              <a:cs typeface="Arial"/>
            </a:rPr>
            <a:t>Desarrollo de la Resolución sobre Equidad Racial </a:t>
          </a:r>
        </a:p>
      </dgm:t>
    </dgm:pt>
    <dgm:pt modelId="{BE6B98E3-F1DB-4204-AD61-88A05A2F3A1C}" type="parTrans" cxnId="{4C731B68-FCAE-4BBA-843A-47747A3C3CA1}">
      <dgm:prSet/>
      <dgm:spPr/>
      <dgm:t>
        <a:bodyPr/>
        <a:lstStyle/>
        <a:p>
          <a:endParaRPr lang="en-US"/>
        </a:p>
      </dgm:t>
    </dgm:pt>
    <dgm:pt modelId="{5373769A-6750-4231-A8BE-9A30971BACE8}">
      <dgm:prSet phldrT="[Text]" custT="1"/>
      <dgm:spPr/>
      <dgm:t>
        <a:bodyPr>
          <a:noAutofit/>
        </a:bodyPr>
        <a:lstStyle/>
        <a:p>
          <a:pPr algn="l" rtl="0"/>
          <a:r>
            <a:rPr lang="es" sz="1800" b="0" i="0" u="none" strike="noStrike" dirty="0">
              <a:highlight>
                <a:srgbClr val="000000">
                  <a:alpha val="0"/>
                </a:srgbClr>
              </a:highlight>
              <a:latin typeface="Arial"/>
              <a:cs typeface="Arial"/>
            </a:rPr>
            <a:t>El desarrollo incluyó audiencias públicas en noviembre y diciembre de 2020 </a:t>
          </a:r>
        </a:p>
      </dgm:t>
    </dgm:pt>
    <dgm:pt modelId="{6B0BC9E6-4A31-4388-8FD7-8038B6E6BA0D}" type="sibTrans" cxnId="{4C731B68-FCAE-4BBA-843A-47747A3C3CA1}">
      <dgm:prSet/>
      <dgm:spPr/>
      <dgm:t>
        <a:bodyPr/>
        <a:lstStyle/>
        <a:p>
          <a:endParaRPr lang="en-US"/>
        </a:p>
      </dgm:t>
    </dgm:pt>
    <dgm:pt modelId="{32EEF73D-169B-4DEC-A91A-1B5A2E5B18F0}" type="sibTrans" cxnId="{1752DAF4-26AF-41A7-8AEA-9A1C1B1150BE}">
      <dgm:prSet/>
      <dgm:spPr/>
      <dgm:t>
        <a:bodyPr/>
        <a:lstStyle/>
        <a:p>
          <a:endParaRPr lang="en-US"/>
        </a:p>
      </dgm:t>
    </dgm:pt>
    <dgm:pt modelId="{E1DB42B4-C4E6-48DB-9CE5-99C99B9499BB}">
      <dgm:prSet custT="1"/>
      <dgm:spPr/>
      <dgm:t>
        <a:bodyPr/>
        <a:lstStyle/>
        <a:p>
          <a:r>
            <a:rPr lang="es-MX" sz="1800" dirty="0">
              <a:latin typeface="Arial" panose="020B0604020202020204" pitchFamily="34" charset="0"/>
              <a:cs typeface="Arial" panose="020B0604020202020204" pitchFamily="34" charset="0"/>
            </a:rPr>
            <a:t>En 2018, las Juntas del Agua se unen a la Alianza Gubernamental sobre Raza y Equidad  (</a:t>
          </a:r>
          <a:r>
            <a:rPr lang="es-MX" sz="1800" dirty="0" err="1">
              <a:latin typeface="Arial" panose="020B0604020202020204" pitchFamily="34" charset="0"/>
              <a:cs typeface="Arial" panose="020B0604020202020204" pitchFamily="34" charset="0"/>
            </a:rPr>
            <a:t>Gare</a:t>
          </a:r>
          <a:r>
            <a:rPr lang="es-MX" sz="1800" dirty="0">
              <a:latin typeface="Arial" panose="020B0604020202020204" pitchFamily="34" charset="0"/>
              <a:cs typeface="Arial" panose="020B0604020202020204" pitchFamily="34" charset="0"/>
            </a:rPr>
            <a:t>)</a:t>
          </a:r>
        </a:p>
      </dgm:t>
    </dgm:pt>
    <dgm:pt modelId="{8FC87B71-8A0F-40D8-A709-2DC31E2901C7}" type="sibTrans" cxnId="{B758FEC5-70DB-491B-B5CA-B17CAD132912}">
      <dgm:prSet/>
      <dgm:spPr/>
    </dgm:pt>
    <dgm:pt modelId="{FB166233-CD2C-4F27-86A4-CEDE83A6AC1E}" type="parTrans" cxnId="{B758FEC5-70DB-491B-B5CA-B17CAD132912}">
      <dgm:prSet/>
      <dgm:spPr/>
    </dgm:pt>
    <dgm:pt modelId="{2799F73B-1BA4-4AC8-809D-D89F6BC650C9}">
      <dgm:prSet phldrT="[Text]" custT="1"/>
      <dgm:spPr/>
      <dgm:t>
        <a:bodyPr>
          <a:noAutofit/>
        </a:bodyPr>
        <a:lstStyle/>
        <a:p>
          <a:pPr algn="l" rtl="0"/>
          <a:endParaRPr lang="es" sz="1800" b="0" i="0" u="none" strike="noStrike" dirty="0">
            <a:highlight>
              <a:srgbClr val="000000">
                <a:alpha val="0"/>
              </a:srgbClr>
            </a:highlight>
            <a:latin typeface="Arial"/>
            <a:cs typeface="Arial"/>
          </a:endParaRPr>
        </a:p>
      </dgm:t>
    </dgm:pt>
    <dgm:pt modelId="{FC841665-06FF-44B6-A6A7-15AAB9D11AAD}" type="parTrans" cxnId="{86A7A34A-316C-4983-A26E-98304EB6C545}">
      <dgm:prSet/>
      <dgm:spPr/>
    </dgm:pt>
    <dgm:pt modelId="{C58E2EB8-4011-4B51-A79C-719E869D4B98}" type="sibTrans" cxnId="{86A7A34A-316C-4983-A26E-98304EB6C545}">
      <dgm:prSet/>
      <dgm:spPr/>
    </dgm:pt>
    <dgm:pt modelId="{CD5A08E5-87CA-498A-A703-5545D583A8AE}">
      <dgm:prSet phldrT="[Text]" custT="1"/>
      <dgm:spPr/>
      <dgm:t>
        <a:bodyPr>
          <a:noAutofit/>
        </a:bodyPr>
        <a:lstStyle/>
        <a:p>
          <a:pPr algn="l" rtl="0"/>
          <a:endParaRPr lang="es" sz="1800" b="0" i="0" u="none" strike="noStrike" dirty="0">
            <a:highlight>
              <a:srgbClr val="000000">
                <a:alpha val="0"/>
              </a:srgbClr>
            </a:highlight>
            <a:latin typeface="Arial"/>
            <a:cs typeface="Arial"/>
          </a:endParaRPr>
        </a:p>
      </dgm:t>
    </dgm:pt>
    <dgm:pt modelId="{5545C006-741A-403E-AB9F-CE6C44448C5E}" type="parTrans" cxnId="{A8790D8A-1D4B-436C-8F83-6AF7AF7DDA7E}">
      <dgm:prSet/>
      <dgm:spPr/>
    </dgm:pt>
    <dgm:pt modelId="{FA7E4450-3C4C-4E19-B9F6-A6B783D868A8}" type="sibTrans" cxnId="{A8790D8A-1D4B-436C-8F83-6AF7AF7DDA7E}">
      <dgm:prSet/>
      <dgm:spPr/>
    </dgm:pt>
    <dgm:pt modelId="{93DCCB9A-DDDD-4211-8930-4D0D3000FD2F}" type="pres">
      <dgm:prSet presAssocID="{AADDFEB7-658E-42EB-B713-B98A503D8B92}" presName="Name0" presStyleCnt="0">
        <dgm:presLayoutVars>
          <dgm:dir/>
          <dgm:resizeHandles val="exact"/>
        </dgm:presLayoutVars>
      </dgm:prSet>
      <dgm:spPr/>
    </dgm:pt>
    <dgm:pt modelId="{92949830-B7DC-46A7-BC01-C94155319759}" type="pres">
      <dgm:prSet presAssocID="{4CF47F5A-A0CB-4FB3-9366-5C8352A26432}" presName="composite" presStyleCnt="0"/>
      <dgm:spPr/>
    </dgm:pt>
    <dgm:pt modelId="{E614CD5C-0B43-440C-9789-364F9EBB314F}" type="pres">
      <dgm:prSet presAssocID="{4CF47F5A-A0CB-4FB3-9366-5C8352A26432}" presName="imagSh" presStyleLbl="bgImgPlace1" presStyleIdx="0" presStyleCnt="3" custScaleX="96476" custScaleY="79805" custLinFactNeighborX="11632" custLinFactNeighborY="-24890"/>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tract outline"/>
        </a:ext>
      </dgm:extLst>
    </dgm:pt>
    <dgm:pt modelId="{063377FA-DDBC-429D-88DC-E9672FBFE273}" type="pres">
      <dgm:prSet presAssocID="{4CF47F5A-A0CB-4FB3-9366-5C8352A26432}" presName="txNode" presStyleLbl="node1" presStyleIdx="0" presStyleCnt="3" custScaleX="111871" custScaleY="109768" custLinFactNeighborX="-790" custLinFactNeighborY="12633">
        <dgm:presLayoutVars>
          <dgm:bulletEnabled val="1"/>
        </dgm:presLayoutVars>
      </dgm:prSet>
      <dgm:spPr/>
    </dgm:pt>
    <dgm:pt modelId="{A9AA8950-80F3-428B-8C88-55D1D4470809}" type="pres">
      <dgm:prSet presAssocID="{FCA731CE-4441-4BA5-8F46-0A0383B00D12}" presName="sibTrans" presStyleLbl="sibTrans2D1" presStyleIdx="0" presStyleCnt="2"/>
      <dgm:spPr/>
    </dgm:pt>
    <dgm:pt modelId="{46F8D6DB-7ECE-4947-A89F-6203191B1916}" type="pres">
      <dgm:prSet presAssocID="{FCA731CE-4441-4BA5-8F46-0A0383B00D12}" presName="connTx" presStyleLbl="sibTrans2D1" presStyleIdx="0" presStyleCnt="2"/>
      <dgm:spPr/>
    </dgm:pt>
    <dgm:pt modelId="{BAFD8FCD-23B6-4428-B776-109E897930B3}" type="pres">
      <dgm:prSet presAssocID="{838E4E61-FDAC-47C8-B802-98152D30504D}" presName="composite" presStyleCnt="0"/>
      <dgm:spPr/>
    </dgm:pt>
    <dgm:pt modelId="{77A49DD7-4E5B-4B79-BA37-BFCB03091B27}" type="pres">
      <dgm:prSet presAssocID="{838E4E61-FDAC-47C8-B802-98152D30504D}" presName="imagSh" presStyleLbl="bgImgPlace1" presStyleIdx="1" presStyleCnt="3" custScaleX="83112" custScaleY="78591" custLinFactNeighborX="17125" custLinFactNeighborY="-2530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ers with solid fill"/>
        </a:ext>
      </dgm:extLst>
    </dgm:pt>
    <dgm:pt modelId="{4A096FD8-52BB-4D37-B40F-5DF10FE732EB}" type="pres">
      <dgm:prSet presAssocID="{838E4E61-FDAC-47C8-B802-98152D30504D}" presName="txNode" presStyleLbl="node1" presStyleIdx="1" presStyleCnt="3" custScaleX="111871" custScaleY="109768" custLinFactNeighborY="11844">
        <dgm:presLayoutVars>
          <dgm:bulletEnabled val="1"/>
        </dgm:presLayoutVars>
      </dgm:prSet>
      <dgm:spPr/>
    </dgm:pt>
    <dgm:pt modelId="{2CBA1AB3-C474-49FD-A682-148DEBF3327D}" type="pres">
      <dgm:prSet presAssocID="{5718959F-B71D-46E0-B181-8FD5E61AAF65}" presName="sibTrans" presStyleLbl="sibTrans2D1" presStyleIdx="1" presStyleCnt="2"/>
      <dgm:spPr/>
    </dgm:pt>
    <dgm:pt modelId="{3250B77B-E91A-4716-BE36-92E641D717C4}" type="pres">
      <dgm:prSet presAssocID="{5718959F-B71D-46E0-B181-8FD5E61AAF65}" presName="connTx" presStyleLbl="sibTrans2D1" presStyleIdx="1" presStyleCnt="2"/>
      <dgm:spPr/>
    </dgm:pt>
    <dgm:pt modelId="{BD010B71-F874-462F-B608-8E5D0FFF6F91}" type="pres">
      <dgm:prSet presAssocID="{5126D5AC-BE44-45C1-A951-1743690A689E}" presName="composite" presStyleCnt="0"/>
      <dgm:spPr/>
    </dgm:pt>
    <dgm:pt modelId="{637748BA-9452-49FF-B027-63245FD6AF48}" type="pres">
      <dgm:prSet presAssocID="{5126D5AC-BE44-45C1-A951-1743690A689E}" presName="imagSh" presStyleLbl="bgImgPlace1" presStyleIdx="2" presStyleCnt="3" custScaleX="92450" custScaleY="75830" custLinFactNeighborX="12387" custLinFactNeighborY="-25305"/>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7A00294C-CEE7-499A-AA9A-69DED1AF8E7F}" type="pres">
      <dgm:prSet presAssocID="{5126D5AC-BE44-45C1-A951-1743690A689E}" presName="txNode" presStyleLbl="node1" presStyleIdx="2" presStyleCnt="3" custScaleX="111871" custScaleY="109768" custLinFactNeighborX="212" custLinFactNeighborY="13423">
        <dgm:presLayoutVars>
          <dgm:bulletEnabled val="1"/>
        </dgm:presLayoutVars>
      </dgm:prSet>
      <dgm:spPr/>
    </dgm:pt>
  </dgm:ptLst>
  <dgm:cxnLst>
    <dgm:cxn modelId="{9A986F02-D402-4666-93AD-456650021138}" type="presOf" srcId="{E1DB42B4-C4E6-48DB-9CE5-99C99B9499BB}" destId="{063377FA-DDBC-429D-88DC-E9672FBFE273}" srcOrd="0" destOrd="1" presId="urn:microsoft.com/office/officeart/2005/8/layout/hProcess10"/>
    <dgm:cxn modelId="{48BA803F-AD94-40AD-B3D5-5DCAD66B14BF}" type="presOf" srcId="{FCA731CE-4441-4BA5-8F46-0A0383B00D12}" destId="{A9AA8950-80F3-428B-8C88-55D1D4470809}" srcOrd="0" destOrd="0" presId="urn:microsoft.com/office/officeart/2005/8/layout/hProcess10"/>
    <dgm:cxn modelId="{1F3E4062-A608-48B0-B03B-CEA854C10832}" type="presOf" srcId="{AADDFEB7-658E-42EB-B713-B98A503D8B92}" destId="{93DCCB9A-DDDD-4211-8930-4D0D3000FD2F}" srcOrd="0" destOrd="0" presId="urn:microsoft.com/office/officeart/2005/8/layout/hProcess10"/>
    <dgm:cxn modelId="{4C731B68-FCAE-4BBA-843A-47747A3C3CA1}" srcId="{5126D5AC-BE44-45C1-A951-1743690A689E}" destId="{5373769A-6750-4231-A8BE-9A30971BACE8}" srcOrd="1" destOrd="0" parTransId="{BE6B98E3-F1DB-4204-AD61-88A05A2F3A1C}" sibTransId="{6B0BC9E6-4A31-4388-8FD7-8038B6E6BA0D}"/>
    <dgm:cxn modelId="{BC96D448-552A-4418-99C0-D53BB82DE89C}" type="presOf" srcId="{6FFC3EF8-2B04-4B76-A6F8-0F48EACA1EC3}" destId="{4A096FD8-52BB-4D37-B40F-5DF10FE732EB}" srcOrd="0" destOrd="2" presId="urn:microsoft.com/office/officeart/2005/8/layout/hProcess10"/>
    <dgm:cxn modelId="{86A7A34A-316C-4983-A26E-98304EB6C545}" srcId="{838E4E61-FDAC-47C8-B802-98152D30504D}" destId="{2799F73B-1BA4-4AC8-809D-D89F6BC650C9}" srcOrd="0" destOrd="0" parTransId="{FC841665-06FF-44B6-A6A7-15AAB9D11AAD}" sibTransId="{C58E2EB8-4011-4B51-A79C-719E869D4B98}"/>
    <dgm:cxn modelId="{B9323F70-E2A2-424B-9779-A0BA84D541D1}" type="presOf" srcId="{5126D5AC-BE44-45C1-A951-1743690A689E}" destId="{7A00294C-CEE7-499A-AA9A-69DED1AF8E7F}" srcOrd="0" destOrd="0" presId="urn:microsoft.com/office/officeart/2005/8/layout/hProcess10"/>
    <dgm:cxn modelId="{E6AA1574-353B-4FEA-B2FD-AA5510624E21}" type="presOf" srcId="{5373769A-6750-4231-A8BE-9A30971BACE8}" destId="{7A00294C-CEE7-499A-AA9A-69DED1AF8E7F}" srcOrd="0" destOrd="2" presId="urn:microsoft.com/office/officeart/2005/8/layout/hProcess10"/>
    <dgm:cxn modelId="{39D48B88-B6ED-44A6-9F19-B1AB0BF62A37}" type="presOf" srcId="{5718959F-B71D-46E0-B181-8FD5E61AAF65}" destId="{3250B77B-E91A-4716-BE36-92E641D717C4}" srcOrd="1" destOrd="0" presId="urn:microsoft.com/office/officeart/2005/8/layout/hProcess10"/>
    <dgm:cxn modelId="{A8790D8A-1D4B-436C-8F83-6AF7AF7DDA7E}" srcId="{5126D5AC-BE44-45C1-A951-1743690A689E}" destId="{CD5A08E5-87CA-498A-A703-5545D583A8AE}" srcOrd="0" destOrd="0" parTransId="{5545C006-741A-403E-AB9F-CE6C44448C5E}" sibTransId="{FA7E4450-3C4C-4E19-B9F6-A6B783D868A8}"/>
    <dgm:cxn modelId="{EE154B95-AB19-469C-B078-864CB84A8A93}" type="presOf" srcId="{838E4E61-FDAC-47C8-B802-98152D30504D}" destId="{4A096FD8-52BB-4D37-B40F-5DF10FE732EB}" srcOrd="0" destOrd="0" presId="urn:microsoft.com/office/officeart/2005/8/layout/hProcess10"/>
    <dgm:cxn modelId="{F4ECEAA0-79D5-4195-9AAD-525D8D3AAE47}" type="presOf" srcId="{5718959F-B71D-46E0-B181-8FD5E61AAF65}" destId="{2CBA1AB3-C474-49FD-A682-148DEBF3327D}" srcOrd="0" destOrd="0" presId="urn:microsoft.com/office/officeart/2005/8/layout/hProcess10"/>
    <dgm:cxn modelId="{B74CBEA5-0E56-4F07-B469-20F39FC99DB0}" type="presOf" srcId="{FCA731CE-4441-4BA5-8F46-0A0383B00D12}" destId="{46F8D6DB-7ECE-4947-A89F-6203191B1916}" srcOrd="1" destOrd="0" presId="urn:microsoft.com/office/officeart/2005/8/layout/hProcess10"/>
    <dgm:cxn modelId="{4E81F1A6-59F3-47C7-8079-B850028FEC3C}" srcId="{AADDFEB7-658E-42EB-B713-B98A503D8B92}" destId="{4CF47F5A-A0CB-4FB3-9366-5C8352A26432}" srcOrd="0" destOrd="0" parTransId="{0C049C88-E6D8-4405-9724-CF10BD54BFC4}" sibTransId="{FCA731CE-4441-4BA5-8F46-0A0383B00D12}"/>
    <dgm:cxn modelId="{CF438AC2-546B-42A0-8854-837FD9E8BB93}" srcId="{838E4E61-FDAC-47C8-B802-98152D30504D}" destId="{6FFC3EF8-2B04-4B76-A6F8-0F48EACA1EC3}" srcOrd="1" destOrd="0" parTransId="{398B694E-084F-4BE3-BAA1-00D7C8EC361C}" sibTransId="{2FBB1716-2350-4CCA-995C-327A6766F681}"/>
    <dgm:cxn modelId="{B758FEC5-70DB-491B-B5CA-B17CAD132912}" srcId="{4CF47F5A-A0CB-4FB3-9366-5C8352A26432}" destId="{E1DB42B4-C4E6-48DB-9CE5-99C99B9499BB}" srcOrd="0" destOrd="0" parTransId="{FB166233-CD2C-4F27-86A4-CEDE83A6AC1E}" sibTransId="{8FC87B71-8A0F-40D8-A709-2DC31E2901C7}"/>
    <dgm:cxn modelId="{CF01BCC7-7706-4C73-94DD-34F70575979A}" type="presOf" srcId="{CD5A08E5-87CA-498A-A703-5545D583A8AE}" destId="{7A00294C-CEE7-499A-AA9A-69DED1AF8E7F}" srcOrd="0" destOrd="1" presId="urn:microsoft.com/office/officeart/2005/8/layout/hProcess10"/>
    <dgm:cxn modelId="{D1038ACE-D70E-408C-B252-2A06D5713470}" type="presOf" srcId="{4CF47F5A-A0CB-4FB3-9366-5C8352A26432}" destId="{063377FA-DDBC-429D-88DC-E9672FBFE273}" srcOrd="0" destOrd="0" presId="urn:microsoft.com/office/officeart/2005/8/layout/hProcess10"/>
    <dgm:cxn modelId="{1752DAF4-26AF-41A7-8AEA-9A1C1B1150BE}" srcId="{AADDFEB7-658E-42EB-B713-B98A503D8B92}" destId="{5126D5AC-BE44-45C1-A951-1743690A689E}" srcOrd="2" destOrd="0" parTransId="{C67DEFFA-1FE5-4426-A2E3-8CC0379B73A1}" sibTransId="{32EEF73D-169B-4DEC-A91A-1B5A2E5B18F0}"/>
    <dgm:cxn modelId="{5EEA51F6-E113-41DB-A6E7-7067656772C4}" srcId="{AADDFEB7-658E-42EB-B713-B98A503D8B92}" destId="{838E4E61-FDAC-47C8-B802-98152D30504D}" srcOrd="1" destOrd="0" parTransId="{077503D5-95C9-4A48-98A5-A17F9241F853}" sibTransId="{5718959F-B71D-46E0-B181-8FD5E61AAF65}"/>
    <dgm:cxn modelId="{224FA8F6-0260-47E4-87C7-CAB138AD8C39}" type="presOf" srcId="{2799F73B-1BA4-4AC8-809D-D89F6BC650C9}" destId="{4A096FD8-52BB-4D37-B40F-5DF10FE732EB}" srcOrd="0" destOrd="1" presId="urn:microsoft.com/office/officeart/2005/8/layout/hProcess10"/>
    <dgm:cxn modelId="{6C9339C5-E0A0-4F72-8223-2B722E8A9108}" type="presParOf" srcId="{93DCCB9A-DDDD-4211-8930-4D0D3000FD2F}" destId="{92949830-B7DC-46A7-BC01-C94155319759}" srcOrd="0" destOrd="0" presId="urn:microsoft.com/office/officeart/2005/8/layout/hProcess10"/>
    <dgm:cxn modelId="{B0E499BE-3BB3-4485-9FF5-A543FD72F141}" type="presParOf" srcId="{92949830-B7DC-46A7-BC01-C94155319759}" destId="{E614CD5C-0B43-440C-9789-364F9EBB314F}" srcOrd="0" destOrd="0" presId="urn:microsoft.com/office/officeart/2005/8/layout/hProcess10"/>
    <dgm:cxn modelId="{E4C17506-2118-496E-8896-3F2D779A672E}" type="presParOf" srcId="{92949830-B7DC-46A7-BC01-C94155319759}" destId="{063377FA-DDBC-429D-88DC-E9672FBFE273}" srcOrd="1" destOrd="0" presId="urn:microsoft.com/office/officeart/2005/8/layout/hProcess10"/>
    <dgm:cxn modelId="{F13F30EC-D545-4CDD-8B8F-071EF2C6799A}" type="presParOf" srcId="{93DCCB9A-DDDD-4211-8930-4D0D3000FD2F}" destId="{A9AA8950-80F3-428B-8C88-55D1D4470809}" srcOrd="1" destOrd="0" presId="urn:microsoft.com/office/officeart/2005/8/layout/hProcess10"/>
    <dgm:cxn modelId="{0760CC48-B234-4EC5-985A-66766C55820C}" type="presParOf" srcId="{A9AA8950-80F3-428B-8C88-55D1D4470809}" destId="{46F8D6DB-7ECE-4947-A89F-6203191B1916}" srcOrd="0" destOrd="0" presId="urn:microsoft.com/office/officeart/2005/8/layout/hProcess10"/>
    <dgm:cxn modelId="{54F34AFC-9B60-428B-BDFF-543307641DF7}" type="presParOf" srcId="{93DCCB9A-DDDD-4211-8930-4D0D3000FD2F}" destId="{BAFD8FCD-23B6-4428-B776-109E897930B3}" srcOrd="2" destOrd="0" presId="urn:microsoft.com/office/officeart/2005/8/layout/hProcess10"/>
    <dgm:cxn modelId="{D83B22A1-52D0-4972-B22C-463E33787230}" type="presParOf" srcId="{BAFD8FCD-23B6-4428-B776-109E897930B3}" destId="{77A49DD7-4E5B-4B79-BA37-BFCB03091B27}" srcOrd="0" destOrd="0" presId="urn:microsoft.com/office/officeart/2005/8/layout/hProcess10"/>
    <dgm:cxn modelId="{9DF40D93-8E9C-4EB2-BEB4-FF9E700B940A}" type="presParOf" srcId="{BAFD8FCD-23B6-4428-B776-109E897930B3}" destId="{4A096FD8-52BB-4D37-B40F-5DF10FE732EB}" srcOrd="1" destOrd="0" presId="urn:microsoft.com/office/officeart/2005/8/layout/hProcess10"/>
    <dgm:cxn modelId="{D2168CC3-DD35-4A42-A9E1-DEE4657F7FBC}" type="presParOf" srcId="{93DCCB9A-DDDD-4211-8930-4D0D3000FD2F}" destId="{2CBA1AB3-C474-49FD-A682-148DEBF3327D}" srcOrd="3" destOrd="0" presId="urn:microsoft.com/office/officeart/2005/8/layout/hProcess10"/>
    <dgm:cxn modelId="{4F57412A-4CEB-41A7-A8EF-827998970DD5}" type="presParOf" srcId="{2CBA1AB3-C474-49FD-A682-148DEBF3327D}" destId="{3250B77B-E91A-4716-BE36-92E641D717C4}" srcOrd="0" destOrd="0" presId="urn:microsoft.com/office/officeart/2005/8/layout/hProcess10"/>
    <dgm:cxn modelId="{58597F40-F1B9-4810-BF9F-6A25C5E7E4C2}" type="presParOf" srcId="{93DCCB9A-DDDD-4211-8930-4D0D3000FD2F}" destId="{BD010B71-F874-462F-B608-8E5D0FFF6F91}" srcOrd="4" destOrd="0" presId="urn:microsoft.com/office/officeart/2005/8/layout/hProcess10"/>
    <dgm:cxn modelId="{E9F320D5-1E65-4EC4-A56E-518D906BFFE7}" type="presParOf" srcId="{BD010B71-F874-462F-B608-8E5D0FFF6F91}" destId="{637748BA-9452-49FF-B027-63245FD6AF48}" srcOrd="0" destOrd="0" presId="urn:microsoft.com/office/officeart/2005/8/layout/hProcess10"/>
    <dgm:cxn modelId="{44B378A4-D4CF-4EFE-BACA-560496356B1E}" type="presParOf" srcId="{BD010B71-F874-462F-B608-8E5D0FFF6F91}" destId="{7A00294C-CEE7-499A-AA9A-69DED1AF8E7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AADDFEB7-658E-42EB-B713-B98A503D8B92}"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0C049C88-E6D8-4405-9724-CF10BD54BFC4}" type="parTrans" cxnId="{8DEB7127-A7AB-47C7-913D-9BE5FFCA0710}">
      <dgm:prSet/>
      <dgm:spPr/>
      <dgm:t>
        <a:bodyPr/>
        <a:lstStyle/>
        <a:p>
          <a:endParaRPr lang="en-US"/>
        </a:p>
      </dgm:t>
    </dgm:pt>
    <dgm:pt modelId="{4CF47F5A-A0CB-4FB3-9366-5C8352A26432}">
      <dgm:prSet phldrT="[Text]" custT="1"/>
      <dgm:spPr/>
      <dgm:t>
        <a:bodyPr>
          <a:noAutofit/>
        </a:bodyPr>
        <a:lstStyle/>
        <a:p>
          <a:pPr algn="ctr" rtl="0"/>
          <a:r>
            <a:rPr lang="es" sz="1800" b="1" i="0" u="none" strike="noStrike" dirty="0">
              <a:highlight>
                <a:srgbClr val="000000">
                  <a:alpha val="0"/>
                </a:srgbClr>
              </a:highlight>
              <a:latin typeface="Arial" panose="020B0604020202020204" pitchFamily="34" charset="0"/>
              <a:cs typeface="Arial" panose="020B0604020202020204" pitchFamily="34" charset="0"/>
            </a:rPr>
            <a:t>Resolución n.º </a:t>
          </a:r>
          <a:br>
            <a:rPr lang="es" sz="1800" b="1" i="0" u="none" strike="noStrike" dirty="0">
              <a:highlight>
                <a:srgbClr val="000000">
                  <a:alpha val="0"/>
                </a:srgbClr>
              </a:highlight>
              <a:latin typeface="Arial" panose="020B0604020202020204" pitchFamily="34" charset="0"/>
              <a:cs typeface="Arial" panose="020B0604020202020204" pitchFamily="34" charset="0"/>
            </a:rPr>
          </a:br>
          <a:r>
            <a:rPr lang="es" sz="1800" b="1" i="0" u="none" strike="noStrike" dirty="0">
              <a:highlight>
                <a:srgbClr val="000000">
                  <a:alpha val="0"/>
                </a:srgbClr>
              </a:highlight>
              <a:latin typeface="Arial" panose="020B0604020202020204" pitchFamily="34" charset="0"/>
              <a:cs typeface="Arial" panose="020B0604020202020204" pitchFamily="34" charset="0"/>
            </a:rPr>
            <a:t>2021-0050 de la Junta Estatal del Agua</a:t>
          </a:r>
        </a:p>
      </dgm:t>
    </dgm:pt>
    <dgm:pt modelId="{F2998220-0D58-43AD-A62E-E3D446BA3AC9}" type="parTrans" cxnId="{7002C54D-DBBC-486E-98F9-382DE70BAA01}">
      <dgm:prSet/>
      <dgm:spPr/>
      <dgm:t>
        <a:bodyPr/>
        <a:lstStyle/>
        <a:p>
          <a:endParaRPr lang="en-US"/>
        </a:p>
      </dgm:t>
    </dgm:pt>
    <dgm:pt modelId="{FD5C7D8E-224C-4FEA-8317-31336ACBEBE5}">
      <dgm:prSet phldrT="[Text]" custT="1"/>
      <dgm:spPr/>
      <dgm:t>
        <a:bodyPr>
          <a:noAutofit/>
        </a:bodyPr>
        <a:lstStyle/>
        <a:p>
          <a:pPr algn="l" rtl="0"/>
          <a:r>
            <a:rPr lang="es" sz="1800" b="0" i="0" u="none" strike="noStrike" dirty="0">
              <a:highlight>
                <a:srgbClr val="000000">
                  <a:alpha val="0"/>
                </a:srgbClr>
              </a:highlight>
              <a:latin typeface="Arial" panose="020B0604020202020204" pitchFamily="34" charset="0"/>
              <a:cs typeface="Arial" panose="020B0604020202020204" pitchFamily="34" charset="0"/>
            </a:rPr>
            <a:t>Adoptada el 16 de noviembre de 2021</a:t>
          </a:r>
        </a:p>
      </dgm:t>
    </dgm:pt>
    <dgm:pt modelId="{EA75E792-9BF2-4BAE-8F23-57B4C50AD577}" type="sibTrans" cxnId="{7002C54D-DBBC-486E-98F9-382DE70BAA01}">
      <dgm:prSet/>
      <dgm:spPr/>
      <dgm:t>
        <a:bodyPr/>
        <a:lstStyle/>
        <a:p>
          <a:endParaRPr lang="en-US"/>
        </a:p>
      </dgm:t>
    </dgm:pt>
    <dgm:pt modelId="{FCA731CE-4441-4BA5-8F46-0A0383B00D12}" type="sibTrans" cxnId="{8DEB7127-A7AB-47C7-913D-9BE5FFCA0710}">
      <dgm:prSet/>
      <dgm:spPr/>
      <dgm:t>
        <a:bodyPr/>
        <a:lstStyle/>
        <a:p>
          <a:endParaRPr lang="en-US"/>
        </a:p>
      </dgm:t>
    </dgm:pt>
    <dgm:pt modelId="{077503D5-95C9-4A48-98A5-A17F9241F853}" type="parTrans" cxnId="{D8F6FC88-0B16-4CC1-8548-DBB1CD5E6ACF}">
      <dgm:prSet/>
      <dgm:spPr/>
      <dgm:t>
        <a:bodyPr/>
        <a:lstStyle/>
        <a:p>
          <a:endParaRPr lang="en-US"/>
        </a:p>
      </dgm:t>
    </dgm:pt>
    <dgm:pt modelId="{838E4E61-FDAC-47C8-B802-98152D30504D}">
      <dgm:prSet phldrT="[Text]" custT="1"/>
      <dgm:spPr/>
      <dgm:t>
        <a:bodyPr>
          <a:noAutofit/>
        </a:bodyPr>
        <a:lstStyle/>
        <a:p>
          <a:pPr algn="ctr" rtl="0"/>
          <a:r>
            <a:rPr lang="es" sz="1800" b="1" i="0" u="none" strike="noStrike" dirty="0">
              <a:highlight>
                <a:srgbClr val="000000">
                  <a:alpha val="0"/>
                </a:srgbClr>
              </a:highlight>
              <a:latin typeface="Arial" panose="020B0604020202020204" pitchFamily="34" charset="0"/>
              <a:cs typeface="Arial" panose="020B0604020202020204" pitchFamily="34" charset="0"/>
            </a:rPr>
            <a:t>Desarrollo del Plan de Acción para la Equidad Racial</a:t>
          </a:r>
        </a:p>
      </dgm:t>
    </dgm:pt>
    <dgm:pt modelId="{398B694E-084F-4BE3-BAA1-00D7C8EC361C}" type="parTrans" cxnId="{9B404BD6-D6F2-488D-B2BA-1B8F73705859}">
      <dgm:prSet/>
      <dgm:spPr/>
      <dgm:t>
        <a:bodyPr/>
        <a:lstStyle/>
        <a:p>
          <a:endParaRPr lang="en-US"/>
        </a:p>
      </dgm:t>
    </dgm:pt>
    <dgm:pt modelId="{6FFC3EF8-2B04-4B76-A6F8-0F48EACA1EC3}">
      <dgm:prSet phldrT="[Text]" custT="1"/>
      <dgm:spPr/>
      <dgm:t>
        <a:bodyPr>
          <a:noAutofit/>
        </a:bodyPr>
        <a:lstStyle/>
        <a:p>
          <a:pPr algn="l" rtl="0"/>
          <a:r>
            <a:rPr lang="es" sz="1800" b="0" i="0" u="none" strike="noStrike" dirty="0">
              <a:highlight>
                <a:srgbClr val="000000">
                  <a:alpha val="0"/>
                </a:srgbClr>
              </a:highlight>
              <a:latin typeface="Arial" panose="020B0604020202020204" pitchFamily="34" charset="0"/>
              <a:cs typeface="Arial" panose="020B0604020202020204" pitchFamily="34" charset="0"/>
            </a:rPr>
            <a:t>Comenzó en la primavera de 2022</a:t>
          </a:r>
        </a:p>
      </dgm:t>
    </dgm:pt>
    <dgm:pt modelId="{2FBB1716-2350-4CCA-995C-327A6766F681}" type="sibTrans" cxnId="{9B404BD6-D6F2-488D-B2BA-1B8F73705859}">
      <dgm:prSet/>
      <dgm:spPr/>
      <dgm:t>
        <a:bodyPr/>
        <a:lstStyle/>
        <a:p>
          <a:endParaRPr lang="en-US"/>
        </a:p>
      </dgm:t>
    </dgm:pt>
    <dgm:pt modelId="{EEDB49DD-D70A-48D5-B921-A62138D216FE}" type="parTrans" cxnId="{053E1060-9B2E-498D-A1F6-9DB68C60C70B}">
      <dgm:prSet/>
      <dgm:spPr/>
      <dgm:t>
        <a:bodyPr/>
        <a:lstStyle/>
        <a:p>
          <a:endParaRPr lang="en-US"/>
        </a:p>
      </dgm:t>
    </dgm:pt>
    <dgm:pt modelId="{19204EBC-4C65-4BFF-9644-2C3B8B167558}">
      <dgm:prSet custT="1"/>
      <dgm:spPr/>
      <dgm:t>
        <a:bodyPr>
          <a:noAutofit/>
        </a:bodyPr>
        <a:lstStyle/>
        <a:p>
          <a:pPr algn="l" rtl="0"/>
          <a:r>
            <a:rPr lang="es" sz="1800" b="0" i="0" u="none" strike="noStrike">
              <a:highlight>
                <a:srgbClr val="000000">
                  <a:alpha val="0"/>
                </a:srgbClr>
              </a:highlight>
              <a:latin typeface="Arial" panose="020B0604020202020204" pitchFamily="34" charset="0"/>
              <a:cs typeface="Arial" panose="020B0604020202020204" pitchFamily="34" charset="0"/>
            </a:rPr>
            <a:t>Talleres internos y externos</a:t>
          </a:r>
        </a:p>
      </dgm:t>
    </dgm:pt>
    <dgm:pt modelId="{7AE75FF0-C572-4604-B1AF-61AF6B95FCB1}" type="sibTrans" cxnId="{053E1060-9B2E-498D-A1F6-9DB68C60C70B}">
      <dgm:prSet/>
      <dgm:spPr/>
      <dgm:t>
        <a:bodyPr/>
        <a:lstStyle/>
        <a:p>
          <a:endParaRPr lang="en-US"/>
        </a:p>
      </dgm:t>
    </dgm:pt>
    <dgm:pt modelId="{8D7D4CCF-E39A-4E20-A870-9FD5F0A44461}" type="parTrans" cxnId="{EC000D17-770B-4EE6-85E5-367A36DDFD34}">
      <dgm:prSet/>
      <dgm:spPr/>
      <dgm:t>
        <a:bodyPr/>
        <a:lstStyle/>
        <a:p>
          <a:endParaRPr lang="en-US"/>
        </a:p>
      </dgm:t>
    </dgm:pt>
    <dgm:pt modelId="{B165421E-811B-4180-A426-48DC1C46C5B2}">
      <dgm:prSet custT="1"/>
      <dgm:spPr/>
      <dgm:t>
        <a:bodyPr>
          <a:noAutofit/>
        </a:bodyPr>
        <a:lstStyle/>
        <a:p>
          <a:pPr algn="l" rtl="0"/>
          <a:r>
            <a:rPr lang="es" sz="1800" b="0" i="0" u="none" strike="noStrike" dirty="0">
              <a:highlight>
                <a:srgbClr val="000000">
                  <a:alpha val="0"/>
                </a:srgbClr>
              </a:highlight>
              <a:latin typeface="Arial" panose="020B0604020202020204" pitchFamily="34" charset="0"/>
              <a:cs typeface="Arial" panose="020B0604020202020204" pitchFamily="34" charset="0"/>
            </a:rPr>
            <a:t>Consultas tribales </a:t>
          </a:r>
        </a:p>
      </dgm:t>
    </dgm:pt>
    <dgm:pt modelId="{DF425868-7EF5-48FB-82D3-61E8FA6D0C54}" type="sibTrans" cxnId="{EC000D17-770B-4EE6-85E5-367A36DDFD34}">
      <dgm:prSet/>
      <dgm:spPr/>
      <dgm:t>
        <a:bodyPr/>
        <a:lstStyle/>
        <a:p>
          <a:endParaRPr lang="en-US"/>
        </a:p>
      </dgm:t>
    </dgm:pt>
    <dgm:pt modelId="{5718959F-B71D-46E0-B181-8FD5E61AAF65}" type="sibTrans" cxnId="{D8F6FC88-0B16-4CC1-8548-DBB1CD5E6ACF}">
      <dgm:prSet/>
      <dgm:spPr/>
      <dgm:t>
        <a:bodyPr/>
        <a:lstStyle/>
        <a:p>
          <a:endParaRPr lang="en-US"/>
        </a:p>
      </dgm:t>
    </dgm:pt>
    <dgm:pt modelId="{C67DEFFA-1FE5-4426-A2E3-8CC0379B73A1}" type="parTrans" cxnId="{FEBAC066-B676-4C65-A5C4-9485CB90FD1C}">
      <dgm:prSet/>
      <dgm:spPr/>
      <dgm:t>
        <a:bodyPr/>
        <a:lstStyle/>
        <a:p>
          <a:endParaRPr lang="en-US"/>
        </a:p>
      </dgm:t>
    </dgm:pt>
    <dgm:pt modelId="{5126D5AC-BE44-45C1-A951-1743690A689E}">
      <dgm:prSet phldrT="[Text]" custT="1"/>
      <dgm:spPr/>
      <dgm:t>
        <a:bodyPr>
          <a:noAutofit/>
        </a:bodyPr>
        <a:lstStyle/>
        <a:p>
          <a:pPr algn="ctr" rtl="0"/>
          <a:r>
            <a:rPr lang="es" sz="1800" b="1" i="0" u="none" strike="noStrike" dirty="0">
              <a:highlight>
                <a:srgbClr val="000000">
                  <a:alpha val="0"/>
                </a:srgbClr>
              </a:highlight>
              <a:latin typeface="Arial" panose="020B0604020202020204" pitchFamily="34" charset="0"/>
              <a:cs typeface="Arial" panose="020B0604020202020204" pitchFamily="34" charset="0"/>
            </a:rPr>
            <a:t>Plan de Acción para la Equidad Racial</a:t>
          </a:r>
        </a:p>
      </dgm:t>
    </dgm:pt>
    <dgm:pt modelId="{32EEF73D-169B-4DEC-A91A-1B5A2E5B18F0}" type="sibTrans" cxnId="{FEBAC066-B676-4C65-A5C4-9485CB90FD1C}">
      <dgm:prSet/>
      <dgm:spPr/>
      <dgm:t>
        <a:bodyPr/>
        <a:lstStyle/>
        <a:p>
          <a:endParaRPr lang="en-US"/>
        </a:p>
      </dgm:t>
    </dgm:pt>
    <dgm:pt modelId="{4FD1B188-2A25-4587-BE7A-99838C6B2D10}">
      <dgm:prSet custT="1"/>
      <dgm:spPr/>
      <dgm:t>
        <a:bodyPr/>
        <a:lstStyle/>
        <a:p>
          <a:r>
            <a:rPr lang="es-MX" sz="1800" dirty="0">
              <a:latin typeface="Arial" panose="020B0604020202020204" pitchFamily="34" charset="0"/>
              <a:cs typeface="Arial" panose="020B0604020202020204" pitchFamily="34" charset="0"/>
            </a:rPr>
            <a:t>Enero de 2023</a:t>
          </a:r>
        </a:p>
      </dgm:t>
    </dgm:pt>
    <dgm:pt modelId="{F5AB9F37-D287-491D-AF25-CD76E07C8FBE}" type="parTrans" cxnId="{76977AFF-959D-4A34-A448-BC111B5CB8E3}">
      <dgm:prSet/>
      <dgm:spPr/>
      <dgm:t>
        <a:bodyPr/>
        <a:lstStyle/>
        <a:p>
          <a:endParaRPr lang="es-MX"/>
        </a:p>
      </dgm:t>
    </dgm:pt>
    <dgm:pt modelId="{E5821B67-7F89-4CD0-BDDC-DE64711714D2}" type="sibTrans" cxnId="{76977AFF-959D-4A34-A448-BC111B5CB8E3}">
      <dgm:prSet/>
      <dgm:spPr/>
      <dgm:t>
        <a:bodyPr/>
        <a:lstStyle/>
        <a:p>
          <a:endParaRPr lang="es-MX"/>
        </a:p>
      </dgm:t>
    </dgm:pt>
    <dgm:pt modelId="{47E8E505-7AAB-4F4F-AA3A-C00A4876A222}">
      <dgm:prSet custT="1"/>
      <dgm:spPr/>
      <dgm:t>
        <a:bodyPr/>
        <a:lstStyle/>
        <a:p>
          <a:endParaRPr lang="es-MX" sz="1800" dirty="0">
            <a:latin typeface="Arial" panose="020B0604020202020204" pitchFamily="34" charset="0"/>
            <a:cs typeface="Arial" panose="020B0604020202020204" pitchFamily="34" charset="0"/>
          </a:endParaRPr>
        </a:p>
      </dgm:t>
    </dgm:pt>
    <dgm:pt modelId="{B0497D85-9D7E-49D9-8112-525585036DBA}" type="parTrans" cxnId="{A770B40A-7DA5-481F-AA51-99E29F9CC6A1}">
      <dgm:prSet/>
      <dgm:spPr/>
      <dgm:t>
        <a:bodyPr/>
        <a:lstStyle/>
        <a:p>
          <a:endParaRPr lang="es-MX"/>
        </a:p>
      </dgm:t>
    </dgm:pt>
    <dgm:pt modelId="{36FED045-C8A2-4609-8ADD-472F6892FD68}" type="sibTrans" cxnId="{A770B40A-7DA5-481F-AA51-99E29F9CC6A1}">
      <dgm:prSet/>
      <dgm:spPr/>
      <dgm:t>
        <a:bodyPr/>
        <a:lstStyle/>
        <a:p>
          <a:endParaRPr lang="es-MX"/>
        </a:p>
      </dgm:t>
    </dgm:pt>
    <dgm:pt modelId="{93DCCB9A-DDDD-4211-8930-4D0D3000FD2F}" type="pres">
      <dgm:prSet presAssocID="{AADDFEB7-658E-42EB-B713-B98A503D8B92}" presName="Name0" presStyleCnt="0">
        <dgm:presLayoutVars>
          <dgm:dir/>
          <dgm:resizeHandles val="exact"/>
        </dgm:presLayoutVars>
      </dgm:prSet>
      <dgm:spPr/>
    </dgm:pt>
    <dgm:pt modelId="{92949830-B7DC-46A7-BC01-C94155319759}" type="pres">
      <dgm:prSet presAssocID="{4CF47F5A-A0CB-4FB3-9366-5C8352A26432}" presName="composite" presStyleCnt="0"/>
      <dgm:spPr/>
    </dgm:pt>
    <dgm:pt modelId="{E614CD5C-0B43-440C-9789-364F9EBB314F}" type="pres">
      <dgm:prSet presAssocID="{4CF47F5A-A0CB-4FB3-9366-5C8352A26432}" presName="imagSh" presStyleLbl="bgImgPlace1" presStyleIdx="0" presStyleCnt="3" custScaleX="95211" custScaleY="91558" custLinFactNeighborX="11632" custLinFactNeighborY="-2489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with solid fill"/>
        </a:ext>
      </dgm:extLst>
    </dgm:pt>
    <dgm:pt modelId="{063377FA-DDBC-429D-88DC-E9672FBFE273}" type="pres">
      <dgm:prSet presAssocID="{4CF47F5A-A0CB-4FB3-9366-5C8352A26432}" presName="txNode" presStyleLbl="node1" presStyleIdx="0" presStyleCnt="3" custLinFactNeighborX="-790" custLinFactNeighborY="12633">
        <dgm:presLayoutVars>
          <dgm:bulletEnabled val="1"/>
        </dgm:presLayoutVars>
      </dgm:prSet>
      <dgm:spPr/>
    </dgm:pt>
    <dgm:pt modelId="{A9AA8950-80F3-428B-8C88-55D1D4470809}" type="pres">
      <dgm:prSet presAssocID="{FCA731CE-4441-4BA5-8F46-0A0383B00D12}" presName="sibTrans" presStyleLbl="sibTrans2D1" presStyleIdx="0" presStyleCnt="2"/>
      <dgm:spPr/>
    </dgm:pt>
    <dgm:pt modelId="{46F8D6DB-7ECE-4947-A89F-6203191B1916}" type="pres">
      <dgm:prSet presAssocID="{FCA731CE-4441-4BA5-8F46-0A0383B00D12}" presName="connTx" presStyleLbl="sibTrans2D1" presStyleIdx="0" presStyleCnt="2"/>
      <dgm:spPr/>
    </dgm:pt>
    <dgm:pt modelId="{BAFD8FCD-23B6-4428-B776-109E897930B3}" type="pres">
      <dgm:prSet presAssocID="{838E4E61-FDAC-47C8-B802-98152D30504D}" presName="composite" presStyleCnt="0"/>
      <dgm:spPr/>
    </dgm:pt>
    <dgm:pt modelId="{77A49DD7-4E5B-4B79-BA37-BFCB03091B27}" type="pres">
      <dgm:prSet presAssocID="{838E4E61-FDAC-47C8-B802-98152D30504D}" presName="imagSh" presStyleLbl="bgImgPlace1" presStyleIdx="1" presStyleCnt="3" custScaleX="99662" custScaleY="84651" custLinFactNeighborX="17125" custLinFactNeighborY="-2530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lueprint outline"/>
        </a:ext>
      </dgm:extLst>
    </dgm:pt>
    <dgm:pt modelId="{4A096FD8-52BB-4D37-B40F-5DF10FE732EB}" type="pres">
      <dgm:prSet presAssocID="{838E4E61-FDAC-47C8-B802-98152D30504D}" presName="txNode" presStyleLbl="node1" presStyleIdx="1" presStyleCnt="3" custLinFactNeighborX="412" custLinFactNeighborY="13079">
        <dgm:presLayoutVars>
          <dgm:bulletEnabled val="1"/>
        </dgm:presLayoutVars>
      </dgm:prSet>
      <dgm:spPr/>
    </dgm:pt>
    <dgm:pt modelId="{2CBA1AB3-C474-49FD-A682-148DEBF3327D}" type="pres">
      <dgm:prSet presAssocID="{5718959F-B71D-46E0-B181-8FD5E61AAF65}" presName="sibTrans" presStyleLbl="sibTrans2D1" presStyleIdx="1" presStyleCnt="2"/>
      <dgm:spPr/>
    </dgm:pt>
    <dgm:pt modelId="{3250B77B-E91A-4716-BE36-92E641D717C4}" type="pres">
      <dgm:prSet presAssocID="{5718959F-B71D-46E0-B181-8FD5E61AAF65}" presName="connTx" presStyleLbl="sibTrans2D1" presStyleIdx="1" presStyleCnt="2"/>
      <dgm:spPr/>
    </dgm:pt>
    <dgm:pt modelId="{BD010B71-F874-462F-B608-8E5D0FFF6F91}" type="pres">
      <dgm:prSet presAssocID="{5126D5AC-BE44-45C1-A951-1743690A689E}" presName="composite" presStyleCnt="0"/>
      <dgm:spPr/>
    </dgm:pt>
    <dgm:pt modelId="{637748BA-9452-49FF-B027-63245FD6AF48}" type="pres">
      <dgm:prSet presAssocID="{5126D5AC-BE44-45C1-A951-1743690A689E}" presName="imagSh" presStyleLbl="bgImgPlace1" presStyleIdx="2" presStyleCnt="3" custScaleX="100282" custScaleY="92063" custLinFactNeighborX="12387" custLinFactNeighborY="-2530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7A00294C-CEE7-499A-AA9A-69DED1AF8E7F}" type="pres">
      <dgm:prSet presAssocID="{5126D5AC-BE44-45C1-A951-1743690A689E}" presName="txNode" presStyleLbl="node1" presStyleIdx="2" presStyleCnt="3" custLinFactNeighborX="212" custLinFactNeighborY="13423">
        <dgm:presLayoutVars>
          <dgm:bulletEnabled val="1"/>
        </dgm:presLayoutVars>
      </dgm:prSet>
      <dgm:spPr/>
    </dgm:pt>
  </dgm:ptLst>
  <dgm:cxnLst>
    <dgm:cxn modelId="{A770B40A-7DA5-481F-AA51-99E29F9CC6A1}" srcId="{5126D5AC-BE44-45C1-A951-1743690A689E}" destId="{47E8E505-7AAB-4F4F-AA3A-C00A4876A222}" srcOrd="0" destOrd="0" parTransId="{B0497D85-9D7E-49D9-8112-525585036DBA}" sibTransId="{36FED045-C8A2-4609-8ADD-472F6892FD68}"/>
    <dgm:cxn modelId="{48488310-4EC0-4507-95D6-C254DEB46758}" type="presOf" srcId="{6FFC3EF8-2B04-4B76-A6F8-0F48EACA1EC3}" destId="{4A096FD8-52BB-4D37-B40F-5DF10FE732EB}" srcOrd="0" destOrd="1" presId="urn:microsoft.com/office/officeart/2005/8/layout/hProcess10"/>
    <dgm:cxn modelId="{8B2A9110-12C4-48A2-9099-8D3F17D0B8F0}" type="presOf" srcId="{FCA731CE-4441-4BA5-8F46-0A0383B00D12}" destId="{46F8D6DB-7ECE-4947-A89F-6203191B1916}" srcOrd="1" destOrd="0" presId="urn:microsoft.com/office/officeart/2005/8/layout/hProcess10"/>
    <dgm:cxn modelId="{70CD1916-1422-4FB7-BF27-A2BBE4E394B6}" type="presOf" srcId="{FCA731CE-4441-4BA5-8F46-0A0383B00D12}" destId="{A9AA8950-80F3-428B-8C88-55D1D4470809}" srcOrd="0" destOrd="0" presId="urn:microsoft.com/office/officeart/2005/8/layout/hProcess10"/>
    <dgm:cxn modelId="{EC000D17-770B-4EE6-85E5-367A36DDFD34}" srcId="{838E4E61-FDAC-47C8-B802-98152D30504D}" destId="{B165421E-811B-4180-A426-48DC1C46C5B2}" srcOrd="2" destOrd="0" parTransId="{8D7D4CCF-E39A-4E20-A870-9FD5F0A44461}" sibTransId="{DF425868-7EF5-48FB-82D3-61E8FA6D0C54}"/>
    <dgm:cxn modelId="{76EAB320-3B97-4286-81E8-DC35080D1F29}" type="presOf" srcId="{5126D5AC-BE44-45C1-A951-1743690A689E}" destId="{7A00294C-CEE7-499A-AA9A-69DED1AF8E7F}" srcOrd="0" destOrd="0" presId="urn:microsoft.com/office/officeart/2005/8/layout/hProcess10"/>
    <dgm:cxn modelId="{47D5CE24-2C44-4B9B-A14E-8BCE7B90DC7A}" type="presOf" srcId="{19204EBC-4C65-4BFF-9644-2C3B8B167558}" destId="{4A096FD8-52BB-4D37-B40F-5DF10FE732EB}" srcOrd="0" destOrd="2" presId="urn:microsoft.com/office/officeart/2005/8/layout/hProcess10"/>
    <dgm:cxn modelId="{8DEB7127-A7AB-47C7-913D-9BE5FFCA0710}" srcId="{AADDFEB7-658E-42EB-B713-B98A503D8B92}" destId="{4CF47F5A-A0CB-4FB3-9366-5C8352A26432}" srcOrd="0" destOrd="0" parTransId="{0C049C88-E6D8-4405-9724-CF10BD54BFC4}" sibTransId="{FCA731CE-4441-4BA5-8F46-0A0383B00D12}"/>
    <dgm:cxn modelId="{37F3EA36-B64A-44EA-ABD7-CF4C70C49EB9}" type="presOf" srcId="{5718959F-B71D-46E0-B181-8FD5E61AAF65}" destId="{2CBA1AB3-C474-49FD-A682-148DEBF3327D}" srcOrd="0" destOrd="0" presId="urn:microsoft.com/office/officeart/2005/8/layout/hProcess10"/>
    <dgm:cxn modelId="{053E1060-9B2E-498D-A1F6-9DB68C60C70B}" srcId="{838E4E61-FDAC-47C8-B802-98152D30504D}" destId="{19204EBC-4C65-4BFF-9644-2C3B8B167558}" srcOrd="1" destOrd="0" parTransId="{EEDB49DD-D70A-48D5-B921-A62138D216FE}" sibTransId="{7AE75FF0-C572-4604-B1AF-61AF6B95FCB1}"/>
    <dgm:cxn modelId="{FEBAC066-B676-4C65-A5C4-9485CB90FD1C}" srcId="{AADDFEB7-658E-42EB-B713-B98A503D8B92}" destId="{5126D5AC-BE44-45C1-A951-1743690A689E}" srcOrd="2" destOrd="0" parTransId="{C67DEFFA-1FE5-4426-A2E3-8CC0379B73A1}" sibTransId="{32EEF73D-169B-4DEC-A91A-1B5A2E5B18F0}"/>
    <dgm:cxn modelId="{09D9104B-10CB-426F-9735-476E37E480E3}" type="presOf" srcId="{838E4E61-FDAC-47C8-B802-98152D30504D}" destId="{4A096FD8-52BB-4D37-B40F-5DF10FE732EB}" srcOrd="0" destOrd="0" presId="urn:microsoft.com/office/officeart/2005/8/layout/hProcess10"/>
    <dgm:cxn modelId="{7002C54D-DBBC-486E-98F9-382DE70BAA01}" srcId="{4CF47F5A-A0CB-4FB3-9366-5C8352A26432}" destId="{FD5C7D8E-224C-4FEA-8317-31336ACBEBE5}" srcOrd="0" destOrd="0" parTransId="{F2998220-0D58-43AD-A62E-E3D446BA3AC9}" sibTransId="{EA75E792-9BF2-4BAE-8F23-57B4C50AD577}"/>
    <dgm:cxn modelId="{378F4F70-53E5-4842-9488-6216761D136B}" type="presOf" srcId="{47E8E505-7AAB-4F4F-AA3A-C00A4876A222}" destId="{7A00294C-CEE7-499A-AA9A-69DED1AF8E7F}" srcOrd="0" destOrd="1" presId="urn:microsoft.com/office/officeart/2005/8/layout/hProcess10"/>
    <dgm:cxn modelId="{3ACE6252-2253-4D48-B68D-8163FD8145C8}" type="presOf" srcId="{AADDFEB7-658E-42EB-B713-B98A503D8B92}" destId="{93DCCB9A-DDDD-4211-8930-4D0D3000FD2F}" srcOrd="0" destOrd="0" presId="urn:microsoft.com/office/officeart/2005/8/layout/hProcess10"/>
    <dgm:cxn modelId="{EDA9E585-1395-44B5-9D9B-8EDB858A47F1}" type="presOf" srcId="{B165421E-811B-4180-A426-48DC1C46C5B2}" destId="{4A096FD8-52BB-4D37-B40F-5DF10FE732EB}" srcOrd="0" destOrd="3" presId="urn:microsoft.com/office/officeart/2005/8/layout/hProcess10"/>
    <dgm:cxn modelId="{D8F6FC88-0B16-4CC1-8548-DBB1CD5E6ACF}" srcId="{AADDFEB7-658E-42EB-B713-B98A503D8B92}" destId="{838E4E61-FDAC-47C8-B802-98152D30504D}" srcOrd="1" destOrd="0" parTransId="{077503D5-95C9-4A48-98A5-A17F9241F853}" sibTransId="{5718959F-B71D-46E0-B181-8FD5E61AAF65}"/>
    <dgm:cxn modelId="{A5C96E92-BF4E-40CD-A0EE-0C428F4F4139}" type="presOf" srcId="{FD5C7D8E-224C-4FEA-8317-31336ACBEBE5}" destId="{063377FA-DDBC-429D-88DC-E9672FBFE273}" srcOrd="0" destOrd="1" presId="urn:microsoft.com/office/officeart/2005/8/layout/hProcess10"/>
    <dgm:cxn modelId="{F71ECEA9-78D5-4973-8767-19A44FFA2160}" type="presOf" srcId="{5718959F-B71D-46E0-B181-8FD5E61AAF65}" destId="{3250B77B-E91A-4716-BE36-92E641D717C4}" srcOrd="1" destOrd="0" presId="urn:microsoft.com/office/officeart/2005/8/layout/hProcess10"/>
    <dgm:cxn modelId="{83FB22B6-D618-4D1F-9662-31D08B53B98F}" type="presOf" srcId="{4FD1B188-2A25-4587-BE7A-99838C6B2D10}" destId="{7A00294C-CEE7-499A-AA9A-69DED1AF8E7F}" srcOrd="0" destOrd="2" presId="urn:microsoft.com/office/officeart/2005/8/layout/hProcess10"/>
    <dgm:cxn modelId="{B7E32FD2-732B-4562-83B5-FD0BCB40602A}" type="presOf" srcId="{4CF47F5A-A0CB-4FB3-9366-5C8352A26432}" destId="{063377FA-DDBC-429D-88DC-E9672FBFE273}" srcOrd="0" destOrd="0" presId="urn:microsoft.com/office/officeart/2005/8/layout/hProcess10"/>
    <dgm:cxn modelId="{9B404BD6-D6F2-488D-B2BA-1B8F73705859}" srcId="{838E4E61-FDAC-47C8-B802-98152D30504D}" destId="{6FFC3EF8-2B04-4B76-A6F8-0F48EACA1EC3}" srcOrd="0" destOrd="0" parTransId="{398B694E-084F-4BE3-BAA1-00D7C8EC361C}" sibTransId="{2FBB1716-2350-4CCA-995C-327A6766F681}"/>
    <dgm:cxn modelId="{76977AFF-959D-4A34-A448-BC111B5CB8E3}" srcId="{5126D5AC-BE44-45C1-A951-1743690A689E}" destId="{4FD1B188-2A25-4587-BE7A-99838C6B2D10}" srcOrd="1" destOrd="0" parTransId="{F5AB9F37-D287-491D-AF25-CD76E07C8FBE}" sibTransId="{E5821B67-7F89-4CD0-BDDC-DE64711714D2}"/>
    <dgm:cxn modelId="{4EA76B66-35C5-4BCE-9E32-4541BD499A82}" type="presParOf" srcId="{93DCCB9A-DDDD-4211-8930-4D0D3000FD2F}" destId="{92949830-B7DC-46A7-BC01-C94155319759}" srcOrd="0" destOrd="0" presId="urn:microsoft.com/office/officeart/2005/8/layout/hProcess10"/>
    <dgm:cxn modelId="{DFBF135E-2C6F-4AE2-81CE-1EAD283FD7CF}" type="presParOf" srcId="{92949830-B7DC-46A7-BC01-C94155319759}" destId="{E614CD5C-0B43-440C-9789-364F9EBB314F}" srcOrd="0" destOrd="0" presId="urn:microsoft.com/office/officeart/2005/8/layout/hProcess10"/>
    <dgm:cxn modelId="{A3825CE0-6439-47D2-A2B0-2B69FAD2402B}" type="presParOf" srcId="{92949830-B7DC-46A7-BC01-C94155319759}" destId="{063377FA-DDBC-429D-88DC-E9672FBFE273}" srcOrd="1" destOrd="0" presId="urn:microsoft.com/office/officeart/2005/8/layout/hProcess10"/>
    <dgm:cxn modelId="{4C5D2037-5512-4136-A7C0-7A030C15D1BC}" type="presParOf" srcId="{93DCCB9A-DDDD-4211-8930-4D0D3000FD2F}" destId="{A9AA8950-80F3-428B-8C88-55D1D4470809}" srcOrd="1" destOrd="0" presId="urn:microsoft.com/office/officeart/2005/8/layout/hProcess10"/>
    <dgm:cxn modelId="{1ADF0556-40FA-46BD-8A3D-21638BC04CF7}" type="presParOf" srcId="{A9AA8950-80F3-428B-8C88-55D1D4470809}" destId="{46F8D6DB-7ECE-4947-A89F-6203191B1916}" srcOrd="0" destOrd="0" presId="urn:microsoft.com/office/officeart/2005/8/layout/hProcess10"/>
    <dgm:cxn modelId="{B8C2EC28-0CA1-4049-B5B0-6BD1977A0CD5}" type="presParOf" srcId="{93DCCB9A-DDDD-4211-8930-4D0D3000FD2F}" destId="{BAFD8FCD-23B6-4428-B776-109E897930B3}" srcOrd="2" destOrd="0" presId="urn:microsoft.com/office/officeart/2005/8/layout/hProcess10"/>
    <dgm:cxn modelId="{26C1E733-2D24-4353-AD96-7089AAA57402}" type="presParOf" srcId="{BAFD8FCD-23B6-4428-B776-109E897930B3}" destId="{77A49DD7-4E5B-4B79-BA37-BFCB03091B27}" srcOrd="0" destOrd="0" presId="urn:microsoft.com/office/officeart/2005/8/layout/hProcess10"/>
    <dgm:cxn modelId="{C5D03739-E0B7-446D-B8D1-C9EF5749B97E}" type="presParOf" srcId="{BAFD8FCD-23B6-4428-B776-109E897930B3}" destId="{4A096FD8-52BB-4D37-B40F-5DF10FE732EB}" srcOrd="1" destOrd="0" presId="urn:microsoft.com/office/officeart/2005/8/layout/hProcess10"/>
    <dgm:cxn modelId="{EA2B9A85-EB71-4201-83BD-13FB93B81B32}" type="presParOf" srcId="{93DCCB9A-DDDD-4211-8930-4D0D3000FD2F}" destId="{2CBA1AB3-C474-49FD-A682-148DEBF3327D}" srcOrd="3" destOrd="0" presId="urn:microsoft.com/office/officeart/2005/8/layout/hProcess10"/>
    <dgm:cxn modelId="{F6948FDE-7F96-4E81-B033-68ADE970A42F}" type="presParOf" srcId="{2CBA1AB3-C474-49FD-A682-148DEBF3327D}" destId="{3250B77B-E91A-4716-BE36-92E641D717C4}" srcOrd="0" destOrd="0" presId="urn:microsoft.com/office/officeart/2005/8/layout/hProcess10"/>
    <dgm:cxn modelId="{CB42E390-48FE-4C55-AF85-C36AE9115622}" type="presParOf" srcId="{93DCCB9A-DDDD-4211-8930-4D0D3000FD2F}" destId="{BD010B71-F874-462F-B608-8E5D0FFF6F91}" srcOrd="4" destOrd="0" presId="urn:microsoft.com/office/officeart/2005/8/layout/hProcess10"/>
    <dgm:cxn modelId="{40B83A47-06FE-4CF9-8CAA-2267542D0BEC}" type="presParOf" srcId="{BD010B71-F874-462F-B608-8E5D0FFF6F91}" destId="{637748BA-9452-49FF-B027-63245FD6AF48}" srcOrd="0" destOrd="0" presId="urn:microsoft.com/office/officeart/2005/8/layout/hProcess10"/>
    <dgm:cxn modelId="{47231EDC-F76D-4D73-88C6-E326BA32A00B}" type="presParOf" srcId="{BD010B71-F874-462F-B608-8E5D0FFF6F91}" destId="{7A00294C-CEE7-499A-AA9A-69DED1AF8E7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57E8F538-6D5E-4AB6-8B47-CC89078B94C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BC3C3D14-9F0A-4E6D-8501-26E63459A4ED}" type="parTrans" cxnId="{8D191CA3-764E-40FD-8A38-16DDAC6DDFBE}">
      <dgm:prSet/>
      <dgm:spPr/>
      <dgm:t>
        <a:bodyPr/>
        <a:lstStyle/>
        <a:p>
          <a:endParaRPr lang="en-US"/>
        </a:p>
      </dgm:t>
    </dgm:pt>
    <dgm:pt modelId="{D6369274-3857-4D9E-A7FB-27370F644C2C}">
      <dgm:prSet phldrT="[Text]" custT="1"/>
      <dgm:spPr/>
      <dgm:t>
        <a:bodyPr>
          <a:noAutofit/>
        </a:bodyPr>
        <a:lstStyle/>
        <a:p>
          <a:pPr rtl="0"/>
          <a:r>
            <a:rPr lang="es" sz="1900" b="0" i="0" u="none" strike="noStrike">
              <a:highlight>
                <a:srgbClr val="000000">
                  <a:alpha val="0"/>
                </a:srgbClr>
              </a:highlight>
              <a:latin typeface="Arial"/>
              <a:cs typeface="Arial"/>
            </a:rPr>
            <a:t>Abril de 2022</a:t>
          </a:r>
        </a:p>
      </dgm:t>
    </dgm:pt>
    <dgm:pt modelId="{A7416A47-BA8C-4C48-A724-5671B39615A6}" type="parTrans" cxnId="{145406A3-DF63-4BEA-8C83-42D5DA290E47}">
      <dgm:prSet/>
      <dgm:spPr/>
      <dgm:t>
        <a:bodyPr/>
        <a:lstStyle/>
        <a:p>
          <a:endParaRPr lang="en-US"/>
        </a:p>
      </dgm:t>
    </dgm:pt>
    <dgm:pt modelId="{793857FF-A9F2-4138-918C-BB589CE81CAE}">
      <dgm:prSet custT="1"/>
      <dgm:spPr/>
      <dgm:t>
        <a:bodyPr>
          <a:noAutofit/>
        </a:bodyPr>
        <a:lstStyle/>
        <a:p>
          <a:pPr rtl="0"/>
          <a:r>
            <a:rPr lang="es" sz="1900" b="0" i="0" u="none" strike="noStrike">
              <a:highlight>
                <a:srgbClr val="000000">
                  <a:alpha val="0"/>
                </a:srgbClr>
              </a:highlight>
              <a:latin typeface="Arial"/>
              <a:cs typeface="Arial"/>
            </a:rPr>
            <a:t>Comienzan las consultas tribales</a:t>
          </a:r>
        </a:p>
      </dgm:t>
    </dgm:pt>
    <dgm:pt modelId="{0372C91C-FCA6-432C-81D0-17B064C3A98F}" type="sibTrans" cxnId="{145406A3-DF63-4BEA-8C83-42D5DA290E47}">
      <dgm:prSet/>
      <dgm:spPr/>
      <dgm:t>
        <a:bodyPr/>
        <a:lstStyle/>
        <a:p>
          <a:endParaRPr lang="en-US"/>
        </a:p>
      </dgm:t>
    </dgm:pt>
    <dgm:pt modelId="{A53365B3-B66D-4010-855C-799C5C5ED882}" type="parTrans" cxnId="{0E29AE51-C160-4FAE-9F0B-C5BEC19F069E}">
      <dgm:prSet/>
      <dgm:spPr/>
      <dgm:t>
        <a:bodyPr/>
        <a:lstStyle/>
        <a:p>
          <a:endParaRPr lang="en-US"/>
        </a:p>
      </dgm:t>
    </dgm:pt>
    <dgm:pt modelId="{DA62B801-972E-4C0F-8E7A-0FB3F100055D}">
      <dgm:prSet custT="1"/>
      <dgm:spPr/>
      <dgm:t>
        <a:bodyPr>
          <a:noAutofit/>
        </a:bodyPr>
        <a:lstStyle/>
        <a:p>
          <a:pPr rtl="0"/>
          <a:r>
            <a:rPr lang="es" sz="1900" b="0" i="0" u="none" strike="noStrike">
              <a:highlight>
                <a:srgbClr val="000000">
                  <a:alpha val="0"/>
                </a:srgbClr>
              </a:highlight>
              <a:latin typeface="Arial"/>
              <a:cs typeface="Arial"/>
            </a:rPr>
            <a:t>Correos electrónicos enviados a </a:t>
          </a:r>
          <a:r>
            <a:rPr lang="es" sz="1800" b="0" i="0" u="none" strike="noStrike">
              <a:highlight>
                <a:srgbClr val="000000">
                  <a:alpha val="0"/>
                </a:srgbClr>
              </a:highlight>
              <a:latin typeface="Arial"/>
              <a:cs typeface="Arial"/>
              <a:hlinkClick xmlns:r="http://schemas.openxmlformats.org/officeDocument/2006/relationships" r:id="rId1"/>
            </a:rPr>
            <a:t> racialequity@waterboards.ca.gov</a:t>
          </a:r>
          <a:r>
            <a:rPr lang="es" sz="1800" b="0" i="0" u="none" strike="noStrike">
              <a:highlight>
                <a:srgbClr val="000000">
                  <a:alpha val="0"/>
                </a:srgbClr>
              </a:highlight>
              <a:latin typeface="Arial"/>
              <a:cs typeface="Arial"/>
            </a:rPr>
            <a:t> (en curso)</a:t>
          </a:r>
          <a:endParaRPr lang="en-US" sz="1900">
            <a:latin typeface="Arial"/>
            <a:cs typeface="Arial"/>
          </a:endParaRPr>
        </a:p>
      </dgm:t>
    </dgm:pt>
    <dgm:pt modelId="{842052A2-9169-4D2D-8DCC-680965D8E8C1}" type="sibTrans" cxnId="{0E29AE51-C160-4FAE-9F0B-C5BEC19F069E}">
      <dgm:prSet/>
      <dgm:spPr/>
      <dgm:t>
        <a:bodyPr/>
        <a:lstStyle/>
        <a:p>
          <a:endParaRPr lang="en-US"/>
        </a:p>
      </dgm:t>
    </dgm:pt>
    <dgm:pt modelId="{F4703041-5BBA-4E08-949C-88F3FCC3BDC2}" type="sibTrans" cxnId="{8D191CA3-764E-40FD-8A38-16DDAC6DDFBE}">
      <dgm:prSet/>
      <dgm:spPr/>
      <dgm:t>
        <a:bodyPr/>
        <a:lstStyle/>
        <a:p>
          <a:endParaRPr lang="en-US"/>
        </a:p>
      </dgm:t>
    </dgm:pt>
    <dgm:pt modelId="{F5652632-F2EA-4F0D-B240-C62E464A390B}" type="parTrans" cxnId="{D6BE1D95-8938-48AD-BF36-A27934171387}">
      <dgm:prSet/>
      <dgm:spPr/>
      <dgm:t>
        <a:bodyPr/>
        <a:lstStyle/>
        <a:p>
          <a:endParaRPr lang="en-US"/>
        </a:p>
      </dgm:t>
    </dgm:pt>
    <dgm:pt modelId="{72594B00-D027-4ECD-9894-50E074AB6C3B}">
      <dgm:prSet phldrT="[Text]" custT="1"/>
      <dgm:spPr/>
      <dgm:t>
        <a:bodyPr>
          <a:noAutofit/>
        </a:bodyPr>
        <a:lstStyle/>
        <a:p>
          <a:pPr rtl="0"/>
          <a:r>
            <a:rPr lang="es" sz="1900" b="0" i="0" u="none" strike="noStrike">
              <a:highlight>
                <a:srgbClr val="000000">
                  <a:alpha val="0"/>
                </a:srgbClr>
              </a:highlight>
              <a:latin typeface="Arial"/>
              <a:cs typeface="Arial"/>
            </a:rPr>
            <a:t>Mayo de 2022</a:t>
          </a:r>
        </a:p>
      </dgm:t>
    </dgm:pt>
    <dgm:pt modelId="{933933DB-F1F5-442A-A17E-63B9583E9634}" type="parTrans" cxnId="{6C44D2D6-2D9F-4D5F-BA6B-7F5DC5B0056A}">
      <dgm:prSet/>
      <dgm:spPr/>
      <dgm:t>
        <a:bodyPr/>
        <a:lstStyle/>
        <a:p>
          <a:endParaRPr lang="en-US"/>
        </a:p>
      </dgm:t>
    </dgm:pt>
    <dgm:pt modelId="{E8835A6B-02D7-4A51-86AB-2D71121E4313}">
      <dgm:prSet custT="1"/>
      <dgm:spPr/>
      <dgm:t>
        <a:bodyPr>
          <a:noAutofit/>
        </a:bodyPr>
        <a:lstStyle/>
        <a:p>
          <a:pPr rtl="0"/>
          <a:r>
            <a:rPr lang="es" sz="1900" b="0" i="0" u="none" strike="noStrike" dirty="0">
              <a:highlight>
                <a:srgbClr val="000000">
                  <a:alpha val="0"/>
                </a:srgbClr>
              </a:highlight>
              <a:latin typeface="Arial"/>
              <a:cs typeface="Arial"/>
            </a:rPr>
            <a:t>Taller para definir una visión	</a:t>
          </a:r>
          <a:endParaRPr lang="en-US" sz="1900" dirty="0">
            <a:latin typeface="Arial"/>
            <a:cs typeface="Arial"/>
          </a:endParaRPr>
        </a:p>
      </dgm:t>
    </dgm:pt>
    <dgm:pt modelId="{889163E4-F147-4116-AB46-457D747517BD}" type="sibTrans" cxnId="{6C44D2D6-2D9F-4D5F-BA6B-7F5DC5B0056A}">
      <dgm:prSet/>
      <dgm:spPr/>
      <dgm:t>
        <a:bodyPr/>
        <a:lstStyle/>
        <a:p>
          <a:endParaRPr lang="en-US"/>
        </a:p>
      </dgm:t>
    </dgm:pt>
    <dgm:pt modelId="{7A093380-2729-4B0D-BC34-013D987A5D95}" type="parTrans" cxnId="{CB72B8C4-249E-45BD-85DB-CB7626B0D28C}">
      <dgm:prSet/>
      <dgm:spPr/>
      <dgm:t>
        <a:bodyPr/>
        <a:lstStyle/>
        <a:p>
          <a:endParaRPr lang="en-US"/>
        </a:p>
      </dgm:t>
    </dgm:pt>
    <dgm:pt modelId="{EED32E30-AA11-44C8-A16F-1772B79CB4BF}">
      <dgm:prSet custT="1"/>
      <dgm:spPr/>
      <dgm:t>
        <a:bodyPr>
          <a:noAutofit/>
        </a:bodyPr>
        <a:lstStyle/>
        <a:p>
          <a:pPr rtl="0"/>
          <a:r>
            <a:rPr lang="es" sz="1900" b="0" i="0" u="none" strike="noStrike" dirty="0">
              <a:highlight>
                <a:srgbClr val="000000">
                  <a:alpha val="0"/>
                </a:srgbClr>
              </a:highlight>
              <a:latin typeface="Arial"/>
              <a:cs typeface="Arial"/>
            </a:rPr>
            <a:t>Taller para establecer estrategias</a:t>
          </a:r>
          <a:endParaRPr lang="en-US" sz="1900" b="0" dirty="0">
            <a:latin typeface="Arial" panose="020B0604020202020204" pitchFamily="34" charset="0"/>
            <a:cs typeface="Arial" panose="020B0604020202020204" pitchFamily="34" charset="0"/>
          </a:endParaRPr>
        </a:p>
      </dgm:t>
    </dgm:pt>
    <dgm:pt modelId="{C1E05A1C-3292-4D2A-A066-86E925726E26}" type="sibTrans" cxnId="{CB72B8C4-249E-45BD-85DB-CB7626B0D28C}">
      <dgm:prSet/>
      <dgm:spPr/>
      <dgm:t>
        <a:bodyPr/>
        <a:lstStyle/>
        <a:p>
          <a:endParaRPr lang="en-US"/>
        </a:p>
      </dgm:t>
    </dgm:pt>
    <dgm:pt modelId="{F6DCDE1F-8C3C-40B4-8AB4-9662FC4F22CF}" type="parTrans" cxnId="{13B4F493-6E40-4867-A8A6-D9BD14A5DF44}">
      <dgm:prSet/>
      <dgm:spPr/>
      <dgm:t>
        <a:bodyPr/>
        <a:lstStyle/>
        <a:p>
          <a:endParaRPr lang="en-US"/>
        </a:p>
      </dgm:t>
    </dgm:pt>
    <dgm:pt modelId="{B5ACB2F0-99DF-4B5C-AF7C-CCF63C11DD27}">
      <dgm:prSet custT="1"/>
      <dgm:spPr/>
      <dgm:t>
        <a:bodyPr>
          <a:noAutofit/>
        </a:bodyPr>
        <a:lstStyle/>
        <a:p>
          <a:pPr rtl="0"/>
          <a:r>
            <a:rPr lang="es" sz="1900" b="0" i="0" u="none" strike="noStrike">
              <a:highlight>
                <a:srgbClr val="000000">
                  <a:alpha val="0"/>
                </a:srgbClr>
              </a:highlight>
              <a:latin typeface="Arial"/>
              <a:cs typeface="Arial"/>
            </a:rPr>
            <a:t>Talleres de planificación de acciones </a:t>
          </a:r>
          <a:endParaRPr lang="en-US" sz="1900" b="0">
            <a:latin typeface="Arial" panose="020B0604020202020204" pitchFamily="34" charset="0"/>
            <a:cs typeface="Arial" panose="020B0604020202020204" pitchFamily="34" charset="0"/>
          </a:endParaRPr>
        </a:p>
      </dgm:t>
    </dgm:pt>
    <dgm:pt modelId="{707330EE-9BFA-455B-861E-66359EDCBE68}" type="sibTrans" cxnId="{13B4F493-6E40-4867-A8A6-D9BD14A5DF44}">
      <dgm:prSet/>
      <dgm:spPr/>
      <dgm:t>
        <a:bodyPr/>
        <a:lstStyle/>
        <a:p>
          <a:endParaRPr lang="en-US"/>
        </a:p>
      </dgm:t>
    </dgm:pt>
    <dgm:pt modelId="{1EF1B384-E3BD-4DEE-BD3D-3A7DB4747AA2}" type="parTrans" cxnId="{9536CC08-E5BA-4BBD-8742-9A78E59079B5}">
      <dgm:prSet/>
      <dgm:spPr/>
      <dgm:t>
        <a:bodyPr/>
        <a:lstStyle/>
        <a:p>
          <a:endParaRPr lang="en-US"/>
        </a:p>
      </dgm:t>
    </dgm:pt>
    <dgm:pt modelId="{0E10BADB-BBF8-40B5-9BF8-2DA876DF3A7E}">
      <dgm:prSet custT="1"/>
      <dgm:spPr/>
      <dgm:t>
        <a:bodyPr>
          <a:noAutofit/>
        </a:bodyPr>
        <a:lstStyle/>
        <a:p>
          <a:pPr rtl="0"/>
          <a:r>
            <a:rPr lang="es" sz="1900" b="0" i="0" u="none" strike="noStrike" dirty="0">
              <a:highlight>
                <a:srgbClr val="000000">
                  <a:alpha val="0"/>
                </a:srgbClr>
              </a:highlight>
              <a:latin typeface="Arial"/>
              <a:cs typeface="Arial"/>
            </a:rPr>
            <a:t>Sesiones de Apoyo a los empleados para la equidad racial</a:t>
          </a:r>
        </a:p>
      </dgm:t>
    </dgm:pt>
    <dgm:pt modelId="{9664156E-1109-4A5B-8BF5-3F9760CE5990}" type="sibTrans" cxnId="{9536CC08-E5BA-4BBD-8742-9A78E59079B5}">
      <dgm:prSet/>
      <dgm:spPr/>
      <dgm:t>
        <a:bodyPr/>
        <a:lstStyle/>
        <a:p>
          <a:endParaRPr lang="en-US"/>
        </a:p>
      </dgm:t>
    </dgm:pt>
    <dgm:pt modelId="{CBB0B46A-1D06-4948-BCC7-78D6E3777781}" type="parTrans" cxnId="{997885DB-8F90-47A7-9890-778AB8596C0C}">
      <dgm:prSet/>
      <dgm:spPr/>
      <dgm:t>
        <a:bodyPr/>
        <a:lstStyle/>
        <a:p>
          <a:endParaRPr lang="en-US"/>
        </a:p>
      </dgm:t>
    </dgm:pt>
    <dgm:pt modelId="{BE7809B1-50B1-4E55-9EE8-07D8357BBB43}">
      <dgm:prSet custT="1"/>
      <dgm:spPr/>
      <dgm:t>
        <a:bodyPr>
          <a:noAutofit/>
        </a:bodyPr>
        <a:lstStyle/>
        <a:p>
          <a:pPr rtl="0"/>
          <a:r>
            <a:rPr lang="es" sz="1900" b="0" i="0" u="none" strike="noStrike">
              <a:highlight>
                <a:srgbClr val="000000">
                  <a:alpha val="0"/>
                </a:srgbClr>
              </a:highlight>
              <a:latin typeface="Arial"/>
              <a:cs typeface="Arial"/>
            </a:rPr>
            <a:t>Reuniones individuales con socios comunitarios </a:t>
          </a:r>
          <a:endParaRPr lang="en-US" sz="1900" b="0">
            <a:latin typeface="Arial" panose="020B0604020202020204" pitchFamily="34" charset="0"/>
            <a:cs typeface="Arial" panose="020B0604020202020204" pitchFamily="34" charset="0"/>
          </a:endParaRPr>
        </a:p>
      </dgm:t>
    </dgm:pt>
    <dgm:pt modelId="{4D25A1B4-D7E0-47F0-B405-DDDE560E11B1}" type="sibTrans" cxnId="{997885DB-8F90-47A7-9890-778AB8596C0C}">
      <dgm:prSet/>
      <dgm:spPr/>
      <dgm:t>
        <a:bodyPr/>
        <a:lstStyle/>
        <a:p>
          <a:endParaRPr lang="en-US"/>
        </a:p>
      </dgm:t>
    </dgm:pt>
    <dgm:pt modelId="{987D2636-4620-4B4D-8625-73D8A053A07E}" type="sibTrans" cxnId="{D6BE1D95-8938-48AD-BF36-A27934171387}">
      <dgm:prSet/>
      <dgm:spPr/>
      <dgm:t>
        <a:bodyPr/>
        <a:lstStyle/>
        <a:p>
          <a:endParaRPr lang="en-US"/>
        </a:p>
      </dgm:t>
    </dgm:pt>
    <dgm:pt modelId="{B2BBA3AB-AA91-4710-98DB-FE3CFE0B7074}" type="parTrans" cxnId="{AC8CE314-8E63-4759-BF86-97C34A5E1032}">
      <dgm:prSet/>
      <dgm:spPr/>
      <dgm:t>
        <a:bodyPr/>
        <a:lstStyle/>
        <a:p>
          <a:endParaRPr lang="en-US"/>
        </a:p>
      </dgm:t>
    </dgm:pt>
    <dgm:pt modelId="{37E1B655-DBB6-4496-9F4C-E0AE89DC404F}">
      <dgm:prSet phldrT="[Text]" custT="1"/>
      <dgm:spPr/>
      <dgm:t>
        <a:bodyPr>
          <a:noAutofit/>
        </a:bodyPr>
        <a:lstStyle/>
        <a:p>
          <a:pPr rtl="0"/>
          <a:r>
            <a:rPr lang="es" sz="1900" b="0" i="0" u="none" strike="noStrike">
              <a:highlight>
                <a:srgbClr val="000000">
                  <a:alpha val="0"/>
                </a:srgbClr>
              </a:highlight>
              <a:latin typeface="Arial"/>
              <a:cs typeface="Arial"/>
            </a:rPr>
            <a:t>Junio de 2022</a:t>
          </a:r>
        </a:p>
      </dgm:t>
    </dgm:pt>
    <dgm:pt modelId="{7AECB92A-719E-4BCA-81BB-9FCADE7BA37C}" type="parTrans" cxnId="{31FE7EAF-B4F9-42DA-A1EC-4A73DC0AC54C}">
      <dgm:prSet/>
      <dgm:spPr/>
      <dgm:t>
        <a:bodyPr/>
        <a:lstStyle/>
        <a:p>
          <a:endParaRPr lang="en-US"/>
        </a:p>
      </dgm:t>
    </dgm:pt>
    <dgm:pt modelId="{C73DB624-EF09-4F83-ADC4-F4E016088EC0}">
      <dgm:prSet custT="1"/>
      <dgm:spPr/>
      <dgm:t>
        <a:bodyPr>
          <a:noAutofit/>
        </a:bodyPr>
        <a:lstStyle/>
        <a:p>
          <a:pPr rtl="0"/>
          <a:r>
            <a:rPr lang="es" sz="1900" b="0" i="0" u="none" strike="noStrike" dirty="0">
              <a:highlight>
                <a:srgbClr val="000000">
                  <a:alpha val="0"/>
                </a:srgbClr>
              </a:highlight>
              <a:latin typeface="Arial"/>
              <a:cs typeface="Arial"/>
            </a:rPr>
            <a:t>Sesiones de Apoyo a los empleados para la equidad racial </a:t>
          </a:r>
          <a:endParaRPr lang="en-US" b="0" dirty="0">
            <a:latin typeface="Arial" panose="020B0604020202020204" pitchFamily="34" charset="0"/>
            <a:cs typeface="Arial" panose="020B0604020202020204" pitchFamily="34" charset="0"/>
          </a:endParaRPr>
        </a:p>
      </dgm:t>
    </dgm:pt>
    <dgm:pt modelId="{F0F59A18-B813-4628-A23E-7A8318F68F0F}" type="sibTrans" cxnId="{31FE7EAF-B4F9-42DA-A1EC-4A73DC0AC54C}">
      <dgm:prSet/>
      <dgm:spPr/>
      <dgm:t>
        <a:bodyPr/>
        <a:lstStyle/>
        <a:p>
          <a:endParaRPr lang="en-US"/>
        </a:p>
      </dgm:t>
    </dgm:pt>
    <dgm:pt modelId="{E0080990-5385-40AA-A7F9-C28D0AFE2E7E}" type="sibTrans" cxnId="{AC8CE314-8E63-4759-BF86-97C34A5E1032}">
      <dgm:prSet/>
      <dgm:spPr/>
      <dgm:t>
        <a:bodyPr/>
        <a:lstStyle/>
        <a:p>
          <a:endParaRPr lang="en-US"/>
        </a:p>
      </dgm:t>
    </dgm:pt>
    <dgm:pt modelId="{6B094A83-F857-47F3-9630-4126CED8795C}" type="pres">
      <dgm:prSet presAssocID="{57E8F538-6D5E-4AB6-8B47-CC89078B94C3}" presName="linear" presStyleCnt="0">
        <dgm:presLayoutVars>
          <dgm:dir/>
          <dgm:animLvl val="lvl"/>
          <dgm:resizeHandles val="exact"/>
        </dgm:presLayoutVars>
      </dgm:prSet>
      <dgm:spPr/>
    </dgm:pt>
    <dgm:pt modelId="{643C54B9-9555-465D-AFBA-8E78024A85B0}" type="pres">
      <dgm:prSet presAssocID="{D6369274-3857-4D9E-A7FB-27370F644C2C}" presName="parentLin" presStyleCnt="0"/>
      <dgm:spPr/>
    </dgm:pt>
    <dgm:pt modelId="{E95AC9EB-890C-4470-BC68-91B57185DE22}" type="pres">
      <dgm:prSet presAssocID="{D6369274-3857-4D9E-A7FB-27370F644C2C}" presName="parentLeftMargin" presStyleLbl="node1" presStyleIdx="0" presStyleCnt="3"/>
      <dgm:spPr/>
    </dgm:pt>
    <dgm:pt modelId="{6E3FE867-F7C1-4E4E-8D79-B6437250C9C0}" type="pres">
      <dgm:prSet presAssocID="{D6369274-3857-4D9E-A7FB-27370F644C2C}" presName="parentText" presStyleLbl="node1" presStyleIdx="0" presStyleCnt="3">
        <dgm:presLayoutVars>
          <dgm:chMax val="0"/>
          <dgm:bulletEnabled val="1"/>
        </dgm:presLayoutVars>
      </dgm:prSet>
      <dgm:spPr/>
    </dgm:pt>
    <dgm:pt modelId="{D638131F-C524-4861-877F-BD15C0A316A0}" type="pres">
      <dgm:prSet presAssocID="{D6369274-3857-4D9E-A7FB-27370F644C2C}" presName="negativeSpace" presStyleCnt="0"/>
      <dgm:spPr/>
    </dgm:pt>
    <dgm:pt modelId="{B57AAA1C-B80D-4CA4-AC6F-5AD0F0C3FA4D}" type="pres">
      <dgm:prSet presAssocID="{D6369274-3857-4D9E-A7FB-27370F644C2C}" presName="childText" presStyleLbl="conFgAcc1" presStyleIdx="0" presStyleCnt="3">
        <dgm:presLayoutVars>
          <dgm:bulletEnabled val="1"/>
        </dgm:presLayoutVars>
      </dgm:prSet>
      <dgm:spPr/>
    </dgm:pt>
    <dgm:pt modelId="{04346BD0-C939-4148-A9CF-CF8E91899FC1}" type="pres">
      <dgm:prSet presAssocID="{F4703041-5BBA-4E08-949C-88F3FCC3BDC2}" presName="spaceBetweenRectangles" presStyleCnt="0"/>
      <dgm:spPr/>
    </dgm:pt>
    <dgm:pt modelId="{5037222B-58C7-4008-AA9C-B177D297A366}" type="pres">
      <dgm:prSet presAssocID="{72594B00-D027-4ECD-9894-50E074AB6C3B}" presName="parentLin" presStyleCnt="0"/>
      <dgm:spPr/>
    </dgm:pt>
    <dgm:pt modelId="{069D1F9A-C1AB-4736-A6D2-B03CB2FFB4EE}" type="pres">
      <dgm:prSet presAssocID="{72594B00-D027-4ECD-9894-50E074AB6C3B}" presName="parentLeftMargin" presStyleLbl="node1" presStyleIdx="0" presStyleCnt="3"/>
      <dgm:spPr/>
    </dgm:pt>
    <dgm:pt modelId="{7ED8B387-D376-4A39-9061-BE6365985364}" type="pres">
      <dgm:prSet presAssocID="{72594B00-D027-4ECD-9894-50E074AB6C3B}" presName="parentText" presStyleLbl="node1" presStyleIdx="1" presStyleCnt="3">
        <dgm:presLayoutVars>
          <dgm:chMax val="0"/>
          <dgm:bulletEnabled val="1"/>
        </dgm:presLayoutVars>
      </dgm:prSet>
      <dgm:spPr/>
    </dgm:pt>
    <dgm:pt modelId="{5D9059BD-D87A-44C9-81AB-1E55A095B3CF}" type="pres">
      <dgm:prSet presAssocID="{72594B00-D027-4ECD-9894-50E074AB6C3B}" presName="negativeSpace" presStyleCnt="0"/>
      <dgm:spPr/>
    </dgm:pt>
    <dgm:pt modelId="{081C59BA-FD14-47E5-AE54-BCBB78B2F424}" type="pres">
      <dgm:prSet presAssocID="{72594B00-D027-4ECD-9894-50E074AB6C3B}" presName="childText" presStyleLbl="conFgAcc1" presStyleIdx="1" presStyleCnt="3" custLinFactNeighborX="-5718" custLinFactNeighborY="-11192">
        <dgm:presLayoutVars>
          <dgm:bulletEnabled val="1"/>
        </dgm:presLayoutVars>
      </dgm:prSet>
      <dgm:spPr/>
    </dgm:pt>
    <dgm:pt modelId="{F1FEE6B5-56B8-4B28-9DAD-6A29FFC426B6}" type="pres">
      <dgm:prSet presAssocID="{987D2636-4620-4B4D-8625-73D8A053A07E}" presName="spaceBetweenRectangles" presStyleCnt="0"/>
      <dgm:spPr/>
    </dgm:pt>
    <dgm:pt modelId="{7ACC54CB-61EE-480F-9D75-F0ABE164F525}" type="pres">
      <dgm:prSet presAssocID="{37E1B655-DBB6-4496-9F4C-E0AE89DC404F}" presName="parentLin" presStyleCnt="0"/>
      <dgm:spPr/>
    </dgm:pt>
    <dgm:pt modelId="{9156799B-10F1-4CE1-9246-A94648EC9B30}" type="pres">
      <dgm:prSet presAssocID="{37E1B655-DBB6-4496-9F4C-E0AE89DC404F}" presName="parentLeftMargin" presStyleLbl="node1" presStyleIdx="1" presStyleCnt="3"/>
      <dgm:spPr/>
    </dgm:pt>
    <dgm:pt modelId="{27AA9C70-9415-4FCD-898E-5E61914B42DD}" type="pres">
      <dgm:prSet presAssocID="{37E1B655-DBB6-4496-9F4C-E0AE89DC404F}" presName="parentText" presStyleLbl="node1" presStyleIdx="2" presStyleCnt="3">
        <dgm:presLayoutVars>
          <dgm:chMax val="0"/>
          <dgm:bulletEnabled val="1"/>
        </dgm:presLayoutVars>
      </dgm:prSet>
      <dgm:spPr/>
    </dgm:pt>
    <dgm:pt modelId="{8C5A2C41-7BD4-4C7C-A7CF-03E40C2BFB78}" type="pres">
      <dgm:prSet presAssocID="{37E1B655-DBB6-4496-9F4C-E0AE89DC404F}" presName="negativeSpace" presStyleCnt="0"/>
      <dgm:spPr/>
    </dgm:pt>
    <dgm:pt modelId="{2FE55E9A-A871-4688-B30C-BD1EEA7508FF}" type="pres">
      <dgm:prSet presAssocID="{37E1B655-DBB6-4496-9F4C-E0AE89DC404F}" presName="childText" presStyleLbl="conFgAcc1" presStyleIdx="2" presStyleCnt="3">
        <dgm:presLayoutVars>
          <dgm:bulletEnabled val="1"/>
        </dgm:presLayoutVars>
      </dgm:prSet>
      <dgm:spPr/>
    </dgm:pt>
  </dgm:ptLst>
  <dgm:cxnLst>
    <dgm:cxn modelId="{9536CC08-E5BA-4BBD-8742-9A78E59079B5}" srcId="{72594B00-D027-4ECD-9894-50E074AB6C3B}" destId="{0E10BADB-BBF8-40B5-9BF8-2DA876DF3A7E}" srcOrd="3" destOrd="0" parTransId="{1EF1B384-E3BD-4DEE-BD3D-3A7DB4747AA2}" sibTransId="{9664156E-1109-4A5B-8BF5-3F9760CE5990}"/>
    <dgm:cxn modelId="{27EED914-CEAA-4602-B461-33AA31BC3E8F}" type="presOf" srcId="{37E1B655-DBB6-4496-9F4C-E0AE89DC404F}" destId="{9156799B-10F1-4CE1-9246-A94648EC9B30}" srcOrd="0" destOrd="0" presId="urn:microsoft.com/office/officeart/2005/8/layout/list1"/>
    <dgm:cxn modelId="{AC8CE314-8E63-4759-BF86-97C34A5E1032}" srcId="{57E8F538-6D5E-4AB6-8B47-CC89078B94C3}" destId="{37E1B655-DBB6-4496-9F4C-E0AE89DC404F}" srcOrd="2" destOrd="0" parTransId="{B2BBA3AB-AA91-4710-98DB-FE3CFE0B7074}" sibTransId="{E0080990-5385-40AA-A7F9-C28D0AFE2E7E}"/>
    <dgm:cxn modelId="{B0652C1D-D91A-4F07-B7DB-44C5AA6332F5}" type="presOf" srcId="{72594B00-D027-4ECD-9894-50E074AB6C3B}" destId="{069D1F9A-C1AB-4736-A6D2-B03CB2FFB4EE}" srcOrd="0" destOrd="0" presId="urn:microsoft.com/office/officeart/2005/8/layout/list1"/>
    <dgm:cxn modelId="{8F69C731-E623-455D-B78D-76FB92A606D9}" type="presOf" srcId="{72594B00-D027-4ECD-9894-50E074AB6C3B}" destId="{7ED8B387-D376-4A39-9061-BE6365985364}" srcOrd="1" destOrd="0" presId="urn:microsoft.com/office/officeart/2005/8/layout/list1"/>
    <dgm:cxn modelId="{EA9A725E-99AC-41B9-B8B7-5C38EBEDDA4E}" type="presOf" srcId="{793857FF-A9F2-4138-918C-BB589CE81CAE}" destId="{B57AAA1C-B80D-4CA4-AC6F-5AD0F0C3FA4D}" srcOrd="0" destOrd="0" presId="urn:microsoft.com/office/officeart/2005/8/layout/list1"/>
    <dgm:cxn modelId="{6988CE63-D1B5-48F4-8795-D2573FE7676A}" type="presOf" srcId="{BE7809B1-50B1-4E55-9EE8-07D8357BBB43}" destId="{081C59BA-FD14-47E5-AE54-BCBB78B2F424}" srcOrd="0" destOrd="4" presId="urn:microsoft.com/office/officeart/2005/8/layout/list1"/>
    <dgm:cxn modelId="{FE6FC144-E8BA-473C-A1D9-3AE15EE5542F}" type="presOf" srcId="{D6369274-3857-4D9E-A7FB-27370F644C2C}" destId="{6E3FE867-F7C1-4E4E-8D79-B6437250C9C0}" srcOrd="1" destOrd="0" presId="urn:microsoft.com/office/officeart/2005/8/layout/list1"/>
    <dgm:cxn modelId="{733FC366-0335-4C7E-BD62-07B7FB8F1136}" type="presOf" srcId="{0E10BADB-BBF8-40B5-9BF8-2DA876DF3A7E}" destId="{081C59BA-FD14-47E5-AE54-BCBB78B2F424}" srcOrd="0" destOrd="3" presId="urn:microsoft.com/office/officeart/2005/8/layout/list1"/>
    <dgm:cxn modelId="{20628D6D-4854-4C08-82F1-7D8140757ABD}" type="presOf" srcId="{EED32E30-AA11-44C8-A16F-1772B79CB4BF}" destId="{081C59BA-FD14-47E5-AE54-BCBB78B2F424}" srcOrd="0" destOrd="1" presId="urn:microsoft.com/office/officeart/2005/8/layout/list1"/>
    <dgm:cxn modelId="{0E29AE51-C160-4FAE-9F0B-C5BEC19F069E}" srcId="{D6369274-3857-4D9E-A7FB-27370F644C2C}" destId="{DA62B801-972E-4C0F-8E7A-0FB3F100055D}" srcOrd="1" destOrd="0" parTransId="{A53365B3-B66D-4010-855C-799C5C5ED882}" sibTransId="{842052A2-9169-4D2D-8DCC-680965D8E8C1}"/>
    <dgm:cxn modelId="{1D403790-83FC-460D-ACD3-A49179741C89}" type="presOf" srcId="{B5ACB2F0-99DF-4B5C-AF7C-CCF63C11DD27}" destId="{081C59BA-FD14-47E5-AE54-BCBB78B2F424}" srcOrd="0" destOrd="2" presId="urn:microsoft.com/office/officeart/2005/8/layout/list1"/>
    <dgm:cxn modelId="{13B4F493-6E40-4867-A8A6-D9BD14A5DF44}" srcId="{72594B00-D027-4ECD-9894-50E074AB6C3B}" destId="{B5ACB2F0-99DF-4B5C-AF7C-CCF63C11DD27}" srcOrd="2" destOrd="0" parTransId="{F6DCDE1F-8C3C-40B4-8AB4-9662FC4F22CF}" sibTransId="{707330EE-9BFA-455B-861E-66359EDCBE68}"/>
    <dgm:cxn modelId="{D6BE1D95-8938-48AD-BF36-A27934171387}" srcId="{57E8F538-6D5E-4AB6-8B47-CC89078B94C3}" destId="{72594B00-D027-4ECD-9894-50E074AB6C3B}" srcOrd="1" destOrd="0" parTransId="{F5652632-F2EA-4F0D-B240-C62E464A390B}" sibTransId="{987D2636-4620-4B4D-8625-73D8A053A07E}"/>
    <dgm:cxn modelId="{46CB1898-5B2B-4BCA-AC91-992FF3E4F6F2}" type="presOf" srcId="{57E8F538-6D5E-4AB6-8B47-CC89078B94C3}" destId="{6B094A83-F857-47F3-9630-4126CED8795C}" srcOrd="0" destOrd="0" presId="urn:microsoft.com/office/officeart/2005/8/layout/list1"/>
    <dgm:cxn modelId="{1AA7409B-343B-4367-A50E-2484B6B5475F}" type="presOf" srcId="{D6369274-3857-4D9E-A7FB-27370F644C2C}" destId="{E95AC9EB-890C-4470-BC68-91B57185DE22}" srcOrd="0" destOrd="0" presId="urn:microsoft.com/office/officeart/2005/8/layout/list1"/>
    <dgm:cxn modelId="{145406A3-DF63-4BEA-8C83-42D5DA290E47}" srcId="{D6369274-3857-4D9E-A7FB-27370F644C2C}" destId="{793857FF-A9F2-4138-918C-BB589CE81CAE}" srcOrd="0" destOrd="0" parTransId="{A7416A47-BA8C-4C48-A724-5671B39615A6}" sibTransId="{0372C91C-FCA6-432C-81D0-17B064C3A98F}"/>
    <dgm:cxn modelId="{8D191CA3-764E-40FD-8A38-16DDAC6DDFBE}" srcId="{57E8F538-6D5E-4AB6-8B47-CC89078B94C3}" destId="{D6369274-3857-4D9E-A7FB-27370F644C2C}" srcOrd="0" destOrd="0" parTransId="{BC3C3D14-9F0A-4E6D-8501-26E63459A4ED}" sibTransId="{F4703041-5BBA-4E08-949C-88F3FCC3BDC2}"/>
    <dgm:cxn modelId="{31FE7EAF-B4F9-42DA-A1EC-4A73DC0AC54C}" srcId="{37E1B655-DBB6-4496-9F4C-E0AE89DC404F}" destId="{C73DB624-EF09-4F83-ADC4-F4E016088EC0}" srcOrd="0" destOrd="0" parTransId="{7AECB92A-719E-4BCA-81BB-9FCADE7BA37C}" sibTransId="{F0F59A18-B813-4628-A23E-7A8318F68F0F}"/>
    <dgm:cxn modelId="{D27917BE-7D5C-4A38-8807-3953CA4E1360}" type="presOf" srcId="{DA62B801-972E-4C0F-8E7A-0FB3F100055D}" destId="{B57AAA1C-B80D-4CA4-AC6F-5AD0F0C3FA4D}" srcOrd="0" destOrd="1" presId="urn:microsoft.com/office/officeart/2005/8/layout/list1"/>
    <dgm:cxn modelId="{CB72B8C4-249E-45BD-85DB-CB7626B0D28C}" srcId="{72594B00-D027-4ECD-9894-50E074AB6C3B}" destId="{EED32E30-AA11-44C8-A16F-1772B79CB4BF}" srcOrd="1" destOrd="0" parTransId="{7A093380-2729-4B0D-BC34-013D987A5D95}" sibTransId="{C1E05A1C-3292-4D2A-A066-86E925726E26}"/>
    <dgm:cxn modelId="{8604E7C6-A674-4372-8A92-0197D341AD23}" type="presOf" srcId="{C73DB624-EF09-4F83-ADC4-F4E016088EC0}" destId="{2FE55E9A-A871-4688-B30C-BD1EEA7508FF}" srcOrd="0" destOrd="0" presId="urn:microsoft.com/office/officeart/2005/8/layout/list1"/>
    <dgm:cxn modelId="{10D87AD2-B94C-40D4-A9F6-9E71BADBD857}" type="presOf" srcId="{37E1B655-DBB6-4496-9F4C-E0AE89DC404F}" destId="{27AA9C70-9415-4FCD-898E-5E61914B42DD}" srcOrd="1" destOrd="0" presId="urn:microsoft.com/office/officeart/2005/8/layout/list1"/>
    <dgm:cxn modelId="{379061D5-D373-443C-AB82-ACC62C3721D2}" type="presOf" srcId="{E8835A6B-02D7-4A51-86AB-2D71121E4313}" destId="{081C59BA-FD14-47E5-AE54-BCBB78B2F424}" srcOrd="0" destOrd="0" presId="urn:microsoft.com/office/officeart/2005/8/layout/list1"/>
    <dgm:cxn modelId="{6C44D2D6-2D9F-4D5F-BA6B-7F5DC5B0056A}" srcId="{72594B00-D027-4ECD-9894-50E074AB6C3B}" destId="{E8835A6B-02D7-4A51-86AB-2D71121E4313}" srcOrd="0" destOrd="0" parTransId="{933933DB-F1F5-442A-A17E-63B9583E9634}" sibTransId="{889163E4-F147-4116-AB46-457D747517BD}"/>
    <dgm:cxn modelId="{997885DB-8F90-47A7-9890-778AB8596C0C}" srcId="{72594B00-D027-4ECD-9894-50E074AB6C3B}" destId="{BE7809B1-50B1-4E55-9EE8-07D8357BBB43}" srcOrd="4" destOrd="0" parTransId="{CBB0B46A-1D06-4948-BCC7-78D6E3777781}" sibTransId="{4D25A1B4-D7E0-47F0-B405-DDDE560E11B1}"/>
    <dgm:cxn modelId="{F77FB8F1-D3BF-4890-A251-0BBAF8056D53}" type="presParOf" srcId="{6B094A83-F857-47F3-9630-4126CED8795C}" destId="{643C54B9-9555-465D-AFBA-8E78024A85B0}" srcOrd="0" destOrd="0" presId="urn:microsoft.com/office/officeart/2005/8/layout/list1"/>
    <dgm:cxn modelId="{3F75B2E6-287B-41F5-B405-C37121C3953E}" type="presParOf" srcId="{643C54B9-9555-465D-AFBA-8E78024A85B0}" destId="{E95AC9EB-890C-4470-BC68-91B57185DE22}" srcOrd="0" destOrd="0" presId="urn:microsoft.com/office/officeart/2005/8/layout/list1"/>
    <dgm:cxn modelId="{9BD25980-E9CA-44A0-870A-0D7F0EE31514}" type="presParOf" srcId="{643C54B9-9555-465D-AFBA-8E78024A85B0}" destId="{6E3FE867-F7C1-4E4E-8D79-B6437250C9C0}" srcOrd="1" destOrd="0" presId="urn:microsoft.com/office/officeart/2005/8/layout/list1"/>
    <dgm:cxn modelId="{97F21232-041D-4CD9-BA28-D50109874028}" type="presParOf" srcId="{6B094A83-F857-47F3-9630-4126CED8795C}" destId="{D638131F-C524-4861-877F-BD15C0A316A0}" srcOrd="1" destOrd="0" presId="urn:microsoft.com/office/officeart/2005/8/layout/list1"/>
    <dgm:cxn modelId="{7226E177-F222-442E-9DC6-4533FA738C96}" type="presParOf" srcId="{6B094A83-F857-47F3-9630-4126CED8795C}" destId="{B57AAA1C-B80D-4CA4-AC6F-5AD0F0C3FA4D}" srcOrd="2" destOrd="0" presId="urn:microsoft.com/office/officeart/2005/8/layout/list1"/>
    <dgm:cxn modelId="{5A67EBA6-3D75-457E-B8AC-4A73901F745C}" type="presParOf" srcId="{6B094A83-F857-47F3-9630-4126CED8795C}" destId="{04346BD0-C939-4148-A9CF-CF8E91899FC1}" srcOrd="3" destOrd="0" presId="urn:microsoft.com/office/officeart/2005/8/layout/list1"/>
    <dgm:cxn modelId="{F2DE2CDD-5164-4988-901E-6864E28F45EF}" type="presParOf" srcId="{6B094A83-F857-47F3-9630-4126CED8795C}" destId="{5037222B-58C7-4008-AA9C-B177D297A366}" srcOrd="4" destOrd="0" presId="urn:microsoft.com/office/officeart/2005/8/layout/list1"/>
    <dgm:cxn modelId="{FD77B0C0-B545-4D0F-A5A6-38CF23E357AD}" type="presParOf" srcId="{5037222B-58C7-4008-AA9C-B177D297A366}" destId="{069D1F9A-C1AB-4736-A6D2-B03CB2FFB4EE}" srcOrd="0" destOrd="0" presId="urn:microsoft.com/office/officeart/2005/8/layout/list1"/>
    <dgm:cxn modelId="{E48606E4-CC4E-4A34-A495-37DC359DFAB3}" type="presParOf" srcId="{5037222B-58C7-4008-AA9C-B177D297A366}" destId="{7ED8B387-D376-4A39-9061-BE6365985364}" srcOrd="1" destOrd="0" presId="urn:microsoft.com/office/officeart/2005/8/layout/list1"/>
    <dgm:cxn modelId="{71366160-84A9-489C-9CDB-E097EDF5B445}" type="presParOf" srcId="{6B094A83-F857-47F3-9630-4126CED8795C}" destId="{5D9059BD-D87A-44C9-81AB-1E55A095B3CF}" srcOrd="5" destOrd="0" presId="urn:microsoft.com/office/officeart/2005/8/layout/list1"/>
    <dgm:cxn modelId="{51E7DAC6-AA1F-45CC-8775-15E82846D59F}" type="presParOf" srcId="{6B094A83-F857-47F3-9630-4126CED8795C}" destId="{081C59BA-FD14-47E5-AE54-BCBB78B2F424}" srcOrd="6" destOrd="0" presId="urn:microsoft.com/office/officeart/2005/8/layout/list1"/>
    <dgm:cxn modelId="{6982ACD8-5F21-405E-826A-42173A35D58D}" type="presParOf" srcId="{6B094A83-F857-47F3-9630-4126CED8795C}" destId="{F1FEE6B5-56B8-4B28-9DAD-6A29FFC426B6}" srcOrd="7" destOrd="0" presId="urn:microsoft.com/office/officeart/2005/8/layout/list1"/>
    <dgm:cxn modelId="{DDAA7455-28DC-4B13-96EC-33D3303DCEB3}" type="presParOf" srcId="{6B094A83-F857-47F3-9630-4126CED8795C}" destId="{7ACC54CB-61EE-480F-9D75-F0ABE164F525}" srcOrd="8" destOrd="0" presId="urn:microsoft.com/office/officeart/2005/8/layout/list1"/>
    <dgm:cxn modelId="{C39CFFA7-3697-42BF-9AE0-4187FD22184F}" type="presParOf" srcId="{7ACC54CB-61EE-480F-9D75-F0ABE164F525}" destId="{9156799B-10F1-4CE1-9246-A94648EC9B30}" srcOrd="0" destOrd="0" presId="urn:microsoft.com/office/officeart/2005/8/layout/list1"/>
    <dgm:cxn modelId="{755DEEBB-5E7D-45B7-BA81-BD92D73D31E7}" type="presParOf" srcId="{7ACC54CB-61EE-480F-9D75-F0ABE164F525}" destId="{27AA9C70-9415-4FCD-898E-5E61914B42DD}" srcOrd="1" destOrd="0" presId="urn:microsoft.com/office/officeart/2005/8/layout/list1"/>
    <dgm:cxn modelId="{5BBEB0D6-E09F-48DB-B0D9-B6743B715F53}" type="presParOf" srcId="{6B094A83-F857-47F3-9630-4126CED8795C}" destId="{8C5A2C41-7BD4-4C7C-A7CF-03E40C2BFB78}" srcOrd="9" destOrd="0" presId="urn:microsoft.com/office/officeart/2005/8/layout/list1"/>
    <dgm:cxn modelId="{F4D5CD52-127D-432C-BC4B-66D0B1016F93}" type="presParOf" srcId="{6B094A83-F857-47F3-9630-4126CED8795C}" destId="{2FE55E9A-A871-4688-B30C-BD1EEA7508F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57E8F538-6D5E-4AB6-8B47-CC89078B94C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2BBA3AB-AA91-4710-98DB-FE3CFE0B7074}" type="parTrans" cxnId="{210DF1EE-93E5-444F-B855-4919FE3D8A52}">
      <dgm:prSet/>
      <dgm:spPr/>
      <dgm:t>
        <a:bodyPr/>
        <a:lstStyle/>
        <a:p>
          <a:endParaRPr lang="en-US"/>
        </a:p>
      </dgm:t>
    </dgm:pt>
    <dgm:pt modelId="{37E1B655-DBB6-4496-9F4C-E0AE89DC404F}">
      <dgm:prSet phldrT="[Text]" custT="1"/>
      <dgm:spPr/>
      <dgm:t>
        <a:bodyPr>
          <a:noAutofit/>
        </a:bodyPr>
        <a:lstStyle/>
        <a:p>
          <a:pPr rtl="0"/>
          <a:r>
            <a:rPr lang="es" sz="2300" b="0" i="0" u="none" strike="noStrike">
              <a:highlight>
                <a:srgbClr val="000000">
                  <a:alpha val="0"/>
                </a:srgbClr>
              </a:highlight>
              <a:latin typeface="Arial"/>
              <a:cs typeface="Arial"/>
            </a:rPr>
            <a:t>Julio de 2022</a:t>
          </a:r>
        </a:p>
      </dgm:t>
    </dgm:pt>
    <dgm:pt modelId="{93A8AC59-5AB4-4661-8EA0-8BF0BE46C4FE}" type="parTrans" cxnId="{23D2B63F-4B72-4825-9557-0527923B8ABE}">
      <dgm:prSet/>
      <dgm:spPr/>
      <dgm:t>
        <a:bodyPr/>
        <a:lstStyle/>
        <a:p>
          <a:endParaRPr lang="en-US"/>
        </a:p>
      </dgm:t>
    </dgm:pt>
    <dgm:pt modelId="{36AE8E2A-2CE8-41B6-89CC-750B85220BB6}">
      <dgm:prSet custT="1"/>
      <dgm:spPr/>
      <dgm:t>
        <a:bodyPr>
          <a:noAutofit/>
        </a:bodyPr>
        <a:lstStyle/>
        <a:p>
          <a:pPr rtl="0"/>
          <a:r>
            <a:rPr lang="es" sz="1800" b="0" i="0" u="none" strike="noStrike" dirty="0">
              <a:highlight>
                <a:srgbClr val="000000">
                  <a:alpha val="0"/>
                </a:srgbClr>
              </a:highlight>
              <a:latin typeface="Arial"/>
              <a:cs typeface="Arial"/>
            </a:rPr>
            <a:t>Borrador del documento “ideas de acción” publicado en la página web </a:t>
          </a:r>
          <a:endParaRPr lang="en-US" b="0" dirty="0">
            <a:latin typeface="Arial" panose="020B0604020202020204" pitchFamily="34" charset="0"/>
            <a:cs typeface="Arial" panose="020B0604020202020204" pitchFamily="34" charset="0"/>
          </a:endParaRPr>
        </a:p>
      </dgm:t>
    </dgm:pt>
    <dgm:pt modelId="{C4E73562-4E1B-494C-9C6F-B1D918052CB4}" type="sibTrans" cxnId="{23D2B63F-4B72-4825-9557-0527923B8ABE}">
      <dgm:prSet/>
      <dgm:spPr/>
      <dgm:t>
        <a:bodyPr/>
        <a:lstStyle/>
        <a:p>
          <a:endParaRPr lang="en-US"/>
        </a:p>
      </dgm:t>
    </dgm:pt>
    <dgm:pt modelId="{7AECB92A-719E-4BCA-81BB-9FCADE7BA37C}" type="parTrans" cxnId="{5084345C-AFBE-4A77-A66B-48C42A084803}">
      <dgm:prSet/>
      <dgm:spPr/>
      <dgm:t>
        <a:bodyPr/>
        <a:lstStyle/>
        <a:p>
          <a:endParaRPr lang="en-US"/>
        </a:p>
      </dgm:t>
    </dgm:pt>
    <dgm:pt modelId="{C73DB624-EF09-4F83-ADC4-F4E016088EC0}">
      <dgm:prSet custT="1"/>
      <dgm:spPr/>
      <dgm:t>
        <a:bodyPr>
          <a:noAutofit/>
        </a:bodyPr>
        <a:lstStyle/>
        <a:p>
          <a:pPr rtl="0"/>
          <a:r>
            <a:rPr lang="es" sz="1800" b="0" i="0" u="none" strike="noStrike">
              <a:highlight>
                <a:srgbClr val="000000">
                  <a:alpha val="0"/>
                </a:srgbClr>
              </a:highlight>
              <a:latin typeface="Arial"/>
              <a:cs typeface="Arial"/>
            </a:rPr>
            <a:t>Talleres públicos</a:t>
          </a:r>
        </a:p>
      </dgm:t>
    </dgm:pt>
    <dgm:pt modelId="{F0F59A18-B813-4628-A23E-7A8318F68F0F}" type="sibTrans" cxnId="{5084345C-AFBE-4A77-A66B-48C42A084803}">
      <dgm:prSet/>
      <dgm:spPr/>
      <dgm:t>
        <a:bodyPr/>
        <a:lstStyle/>
        <a:p>
          <a:endParaRPr lang="en-US"/>
        </a:p>
      </dgm:t>
    </dgm:pt>
    <dgm:pt modelId="{E0080990-5385-40AA-A7F9-C28D0AFE2E7E}" type="sibTrans" cxnId="{210DF1EE-93E5-444F-B855-4919FE3D8A52}">
      <dgm:prSet/>
      <dgm:spPr/>
      <dgm:t>
        <a:bodyPr/>
        <a:lstStyle/>
        <a:p>
          <a:endParaRPr lang="en-US"/>
        </a:p>
      </dgm:t>
    </dgm:pt>
    <dgm:pt modelId="{0F58B346-B56B-4445-8666-50611BBAEBB1}" type="parTrans" cxnId="{EE5C3B45-9692-4F3F-93E6-8D4B5E564A4F}">
      <dgm:prSet/>
      <dgm:spPr/>
      <dgm:t>
        <a:bodyPr/>
        <a:lstStyle/>
        <a:p>
          <a:endParaRPr lang="en-US"/>
        </a:p>
      </dgm:t>
    </dgm:pt>
    <dgm:pt modelId="{C6BE163E-127C-45E0-93CA-96C775440549}">
      <dgm:prSet phldrT="[Text]" custT="1"/>
      <dgm:spPr/>
      <dgm:t>
        <a:bodyPr>
          <a:noAutofit/>
        </a:bodyPr>
        <a:lstStyle/>
        <a:p>
          <a:pPr rtl="0"/>
          <a:r>
            <a:rPr lang="es" sz="2300" b="0" i="0" u="none" strike="noStrike">
              <a:highlight>
                <a:srgbClr val="000000">
                  <a:alpha val="0"/>
                </a:srgbClr>
              </a:highlight>
              <a:latin typeface="Arial"/>
              <a:cs typeface="Arial"/>
            </a:rPr>
            <a:t>Agosto de 2022</a:t>
          </a:r>
        </a:p>
      </dgm:t>
    </dgm:pt>
    <dgm:pt modelId="{FB3A71D2-1B58-4E0B-90DA-45833C04DABA}" type="parTrans" cxnId="{18C5C01A-481D-4E93-A2E5-F74D3CC110CC}">
      <dgm:prSet/>
      <dgm:spPr/>
      <dgm:t>
        <a:bodyPr/>
        <a:lstStyle/>
        <a:p>
          <a:endParaRPr lang="en-US"/>
        </a:p>
      </dgm:t>
    </dgm:pt>
    <dgm:pt modelId="{46A05784-0A6E-4B7B-BF69-0427C6AFB1F5}">
      <dgm:prSet custT="1"/>
      <dgm:spPr/>
      <dgm:t>
        <a:bodyPr>
          <a:noAutofit/>
        </a:bodyPr>
        <a:lstStyle/>
        <a:p>
          <a:pPr rtl="0"/>
          <a:r>
            <a:rPr lang="es" sz="1800" b="0" i="0" u="none" strike="noStrike">
              <a:highlight>
                <a:srgbClr val="000000">
                  <a:alpha val="0"/>
                </a:srgbClr>
              </a:highlight>
              <a:latin typeface="Arial"/>
              <a:cs typeface="Arial"/>
            </a:rPr>
            <a:t>El Equipo de Equidad Racial examinó los comentarios y revisó el plan de acción</a:t>
          </a:r>
        </a:p>
      </dgm:t>
    </dgm:pt>
    <dgm:pt modelId="{16E8A070-B0B8-43D6-9DB4-873B565333DB}" type="sibTrans" cxnId="{18C5C01A-481D-4E93-A2E5-F74D3CC110CC}">
      <dgm:prSet/>
      <dgm:spPr/>
      <dgm:t>
        <a:bodyPr/>
        <a:lstStyle/>
        <a:p>
          <a:endParaRPr lang="en-US"/>
        </a:p>
      </dgm:t>
    </dgm:pt>
    <dgm:pt modelId="{58B3BD52-6749-46AD-97E6-913F36122237}" type="parTrans" cxnId="{9A82D8E5-DAEF-461F-BCFE-8F5E46244539}">
      <dgm:prSet/>
      <dgm:spPr/>
      <dgm:t>
        <a:bodyPr/>
        <a:lstStyle/>
        <a:p>
          <a:endParaRPr lang="en-US"/>
        </a:p>
      </dgm:t>
    </dgm:pt>
    <dgm:pt modelId="{00D63C92-A34B-43A7-8B83-46C48B05C26F}">
      <dgm:prSet custT="1"/>
      <dgm:spPr/>
      <dgm:t>
        <a:bodyPr>
          <a:noAutofit/>
        </a:bodyPr>
        <a:lstStyle/>
        <a:p>
          <a:pPr rtl="0"/>
          <a:r>
            <a:rPr lang="es" sz="1800" b="0" i="0" u="none" strike="noStrike" dirty="0">
              <a:highlight>
                <a:srgbClr val="000000">
                  <a:alpha val="0"/>
                </a:srgbClr>
              </a:highlight>
              <a:latin typeface="Arial"/>
              <a:cs typeface="Arial"/>
            </a:rPr>
            <a:t>Revisión de la dirección ejecutiva</a:t>
          </a:r>
        </a:p>
      </dgm:t>
    </dgm:pt>
    <dgm:pt modelId="{47F06909-226A-478E-823B-4A4C429917B4}" type="sibTrans" cxnId="{9A82D8E5-DAEF-461F-BCFE-8F5E46244539}">
      <dgm:prSet/>
      <dgm:spPr/>
      <dgm:t>
        <a:bodyPr/>
        <a:lstStyle/>
        <a:p>
          <a:endParaRPr lang="en-US"/>
        </a:p>
      </dgm:t>
    </dgm:pt>
    <dgm:pt modelId="{56FEC16F-819F-4446-BDC9-3AD7FD89F1BA}" type="sibTrans" cxnId="{EE5C3B45-9692-4F3F-93E6-8D4B5E564A4F}">
      <dgm:prSet/>
      <dgm:spPr/>
      <dgm:t>
        <a:bodyPr/>
        <a:lstStyle/>
        <a:p>
          <a:endParaRPr lang="en-US"/>
        </a:p>
      </dgm:t>
    </dgm:pt>
    <dgm:pt modelId="{481783A4-AC64-4D12-93D4-E4EC57630282}" type="parTrans" cxnId="{B73D043D-9427-42DD-9653-D61EAD0BB926}">
      <dgm:prSet/>
      <dgm:spPr/>
      <dgm:t>
        <a:bodyPr/>
        <a:lstStyle/>
        <a:p>
          <a:endParaRPr lang="en-US"/>
        </a:p>
      </dgm:t>
    </dgm:pt>
    <dgm:pt modelId="{BC6F3021-D1B8-47B4-B1D6-789FA21DC29E}">
      <dgm:prSet phldrT="[Text]" custT="1"/>
      <dgm:spPr/>
      <dgm:t>
        <a:bodyPr>
          <a:noAutofit/>
        </a:bodyPr>
        <a:lstStyle/>
        <a:p>
          <a:pPr rtl="0"/>
          <a:r>
            <a:rPr lang="es" sz="2300" b="0" i="0" u="none" strike="noStrike">
              <a:highlight>
                <a:srgbClr val="000000">
                  <a:alpha val="0"/>
                </a:srgbClr>
              </a:highlight>
              <a:latin typeface="Arial"/>
              <a:cs typeface="Arial"/>
            </a:rPr>
            <a:t>Septiembre de 2022</a:t>
          </a:r>
        </a:p>
      </dgm:t>
    </dgm:pt>
    <dgm:pt modelId="{C6A323C0-011F-4FCD-A05B-B95358B3A828}" type="parTrans" cxnId="{FF0611C7-E87A-4BCF-B112-5CBD680FDF4A}">
      <dgm:prSet/>
      <dgm:spPr/>
      <dgm:t>
        <a:bodyPr/>
        <a:lstStyle/>
        <a:p>
          <a:endParaRPr lang="en-US"/>
        </a:p>
      </dgm:t>
    </dgm:pt>
    <dgm:pt modelId="{18F9162C-47AB-4638-95E5-B98E40D69CF6}">
      <dgm:prSet custT="1"/>
      <dgm:spPr/>
      <dgm:t>
        <a:bodyPr>
          <a:noAutofit/>
        </a:bodyPr>
        <a:lstStyle/>
        <a:p>
          <a:pPr rtl="0"/>
          <a:r>
            <a:rPr lang="es" sz="1800" b="0" i="0" u="none" strike="noStrike" dirty="0">
              <a:highlight>
                <a:srgbClr val="000000">
                  <a:alpha val="0"/>
                </a:srgbClr>
              </a:highlight>
              <a:latin typeface="Arial"/>
              <a:cs typeface="Arial"/>
            </a:rPr>
            <a:t>Inicio de un plazo de 30 días para recibir comentarios del público sobre el proyecto de Plan de Acción para la Equidad Racial</a:t>
          </a:r>
          <a:endParaRPr lang="en-US" dirty="0">
            <a:latin typeface="Arial" panose="020B0604020202020204" pitchFamily="34" charset="0"/>
            <a:cs typeface="Arial" panose="020B0604020202020204" pitchFamily="34" charset="0"/>
          </a:endParaRPr>
        </a:p>
      </dgm:t>
    </dgm:pt>
    <dgm:pt modelId="{BEC7C3A9-7F0B-42A5-A1CB-B630A1475ACF}" type="sibTrans" cxnId="{FF0611C7-E87A-4BCF-B112-5CBD680FDF4A}">
      <dgm:prSet/>
      <dgm:spPr/>
      <dgm:t>
        <a:bodyPr/>
        <a:lstStyle/>
        <a:p>
          <a:endParaRPr lang="en-US"/>
        </a:p>
      </dgm:t>
    </dgm:pt>
    <dgm:pt modelId="{DA34D00D-501C-4B74-B30B-5346B2DFF4DE}" type="parTrans" cxnId="{E4929FAB-A65F-4D8D-951B-3F20CEF559C0}">
      <dgm:prSet/>
      <dgm:spPr/>
      <dgm:t>
        <a:bodyPr/>
        <a:lstStyle/>
        <a:p>
          <a:endParaRPr lang="en-US"/>
        </a:p>
      </dgm:t>
    </dgm:pt>
    <dgm:pt modelId="{EE8F1086-294F-49C2-BA76-21CF0BBA4CFC}">
      <dgm:prSet custT="1"/>
      <dgm:spPr/>
      <dgm:t>
        <a:bodyPr>
          <a:noAutofit/>
        </a:bodyPr>
        <a:lstStyle/>
        <a:p>
          <a:pPr rtl="0"/>
          <a:r>
            <a:rPr lang="es" sz="1800" b="0" i="0" u="none" strike="noStrike" dirty="0">
              <a:highlight>
                <a:srgbClr val="000000">
                  <a:alpha val="0"/>
                </a:srgbClr>
              </a:highlight>
              <a:latin typeface="Arial"/>
              <a:cs typeface="Arial"/>
            </a:rPr>
            <a:t>Seminario web para todo el personal sobre el Plan de Acción para la </a:t>
          </a:r>
          <a:br>
            <a:rPr lang="es" sz="1800" b="0" i="0" u="none" strike="noStrike" dirty="0">
              <a:highlight>
                <a:srgbClr val="000000">
                  <a:alpha val="0"/>
                </a:srgbClr>
              </a:highlight>
              <a:latin typeface="Arial"/>
              <a:cs typeface="Arial"/>
            </a:rPr>
          </a:br>
          <a:r>
            <a:rPr lang="es" sz="1800" b="0" i="0" u="none" strike="noStrike" dirty="0">
              <a:highlight>
                <a:srgbClr val="000000">
                  <a:alpha val="0"/>
                </a:srgbClr>
              </a:highlight>
              <a:latin typeface="Arial"/>
              <a:cs typeface="Arial"/>
            </a:rPr>
            <a:t>Equidad Racial </a:t>
          </a:r>
          <a:endParaRPr lang="en-US" dirty="0">
            <a:latin typeface="Arial" panose="020B0604020202020204" pitchFamily="34" charset="0"/>
            <a:cs typeface="Arial" panose="020B0604020202020204" pitchFamily="34" charset="0"/>
          </a:endParaRPr>
        </a:p>
      </dgm:t>
    </dgm:pt>
    <dgm:pt modelId="{EEED4151-ECC3-451F-BC6C-2D2229621441}" type="sibTrans" cxnId="{E4929FAB-A65F-4D8D-951B-3F20CEF559C0}">
      <dgm:prSet/>
      <dgm:spPr/>
      <dgm:t>
        <a:bodyPr/>
        <a:lstStyle/>
        <a:p>
          <a:endParaRPr lang="en-US"/>
        </a:p>
      </dgm:t>
    </dgm:pt>
    <dgm:pt modelId="{32660208-0863-4BBE-9A9B-E77E1768B480}" type="sibTrans" cxnId="{B73D043D-9427-42DD-9653-D61EAD0BB926}">
      <dgm:prSet/>
      <dgm:spPr/>
      <dgm:t>
        <a:bodyPr/>
        <a:lstStyle/>
        <a:p>
          <a:endParaRPr lang="en-US"/>
        </a:p>
      </dgm:t>
    </dgm:pt>
    <dgm:pt modelId="{81F3E229-D5FF-4364-881A-2A23F7EA69BA}" type="parTrans" cxnId="{558F28F2-93CB-4178-AA11-40E9B3122AA3}">
      <dgm:prSet/>
      <dgm:spPr/>
      <dgm:t>
        <a:bodyPr/>
        <a:lstStyle/>
        <a:p>
          <a:endParaRPr lang="en-US"/>
        </a:p>
      </dgm:t>
    </dgm:pt>
    <dgm:pt modelId="{5C679BE7-41D9-4EE9-B8F6-62142B147B48}">
      <dgm:prSet custT="1"/>
      <dgm:spPr/>
      <dgm:t>
        <a:bodyPr>
          <a:noAutofit/>
        </a:bodyPr>
        <a:lstStyle/>
        <a:p>
          <a:pPr rtl="0"/>
          <a:r>
            <a:rPr lang="es" sz="2300" b="0" i="0" u="none" strike="noStrike">
              <a:highlight>
                <a:srgbClr val="000000">
                  <a:alpha val="0"/>
                </a:srgbClr>
              </a:highlight>
              <a:latin typeface="Arial"/>
              <a:cs typeface="Arial"/>
            </a:rPr>
            <a:t>Octubre - diciembre de 2022</a:t>
          </a:r>
        </a:p>
      </dgm:t>
    </dgm:pt>
    <dgm:pt modelId="{7EC7ADAA-3DE9-4341-BA2C-6458BF457A31}" type="parTrans" cxnId="{9EAF909B-5F33-4E08-95CF-78DE237AFA80}">
      <dgm:prSet/>
      <dgm:spPr/>
      <dgm:t>
        <a:bodyPr/>
        <a:lstStyle/>
        <a:p>
          <a:endParaRPr lang="en-US"/>
        </a:p>
      </dgm:t>
    </dgm:pt>
    <dgm:pt modelId="{518C3211-1A45-4300-8457-3801518F3134}">
      <dgm:prSet custT="1"/>
      <dgm:spPr/>
      <dgm:t>
        <a:bodyPr>
          <a:noAutofit/>
        </a:bodyPr>
        <a:lstStyle/>
        <a:p>
          <a:pPr rtl="0"/>
          <a:r>
            <a:rPr lang="es" sz="1800" b="0" i="0" u="none" strike="noStrike">
              <a:highlight>
                <a:srgbClr val="000000">
                  <a:alpha val="0"/>
                </a:srgbClr>
              </a:highlight>
              <a:latin typeface="Arial"/>
              <a:cs typeface="Arial"/>
            </a:rPr>
            <a:t>Taller de la Junta el 10/19/2022</a:t>
          </a:r>
        </a:p>
      </dgm:t>
    </dgm:pt>
    <dgm:pt modelId="{AD6C8987-7B3E-4A89-89F7-3B2755F1A8CA}" type="sibTrans" cxnId="{9EAF909B-5F33-4E08-95CF-78DE237AFA80}">
      <dgm:prSet/>
      <dgm:spPr/>
      <dgm:t>
        <a:bodyPr/>
        <a:lstStyle/>
        <a:p>
          <a:endParaRPr lang="en-US"/>
        </a:p>
      </dgm:t>
    </dgm:pt>
    <dgm:pt modelId="{0FF90530-1CAF-446F-A57E-4130547C097D}" type="parTrans" cxnId="{AA5F4E17-7ED0-4F3B-97FA-B13E2FB3A4F0}">
      <dgm:prSet/>
      <dgm:spPr/>
      <dgm:t>
        <a:bodyPr/>
        <a:lstStyle/>
        <a:p>
          <a:endParaRPr lang="en-US"/>
        </a:p>
      </dgm:t>
    </dgm:pt>
    <dgm:pt modelId="{34978BCA-1A22-4736-AE98-EECDFBA41C33}">
      <dgm:prSet custT="1"/>
      <dgm:spPr/>
      <dgm:t>
        <a:bodyPr>
          <a:noAutofit/>
        </a:bodyPr>
        <a:lstStyle/>
        <a:p>
          <a:pPr rtl="0"/>
          <a:r>
            <a:rPr lang="es" sz="1800" b="0" i="0" u="none" strike="noStrike">
              <a:highlight>
                <a:srgbClr val="000000">
                  <a:alpha val="0"/>
                </a:srgbClr>
              </a:highlight>
              <a:latin typeface="Arial"/>
              <a:cs typeface="Arial"/>
            </a:rPr>
            <a:t>Termina el plazo para recibir comentarios del público </a:t>
          </a:r>
        </a:p>
      </dgm:t>
    </dgm:pt>
    <dgm:pt modelId="{AE36FCF8-E646-489D-B0CE-A5EEBC224AFD}" type="sibTrans" cxnId="{AA5F4E17-7ED0-4F3B-97FA-B13E2FB3A4F0}">
      <dgm:prSet/>
      <dgm:spPr/>
      <dgm:t>
        <a:bodyPr/>
        <a:lstStyle/>
        <a:p>
          <a:endParaRPr lang="en-US"/>
        </a:p>
      </dgm:t>
    </dgm:pt>
    <dgm:pt modelId="{6CC38354-3CAB-4788-8667-127CAF43BC78}" type="parTrans" cxnId="{C7383195-382B-4ED3-998C-628DCDC072D0}">
      <dgm:prSet/>
      <dgm:spPr/>
      <dgm:t>
        <a:bodyPr/>
        <a:lstStyle/>
        <a:p>
          <a:endParaRPr lang="en-US"/>
        </a:p>
      </dgm:t>
    </dgm:pt>
    <dgm:pt modelId="{51601F2B-5603-4759-A59C-E0721447AC51}">
      <dgm:prSet custT="1"/>
      <dgm:spPr/>
      <dgm:t>
        <a:bodyPr>
          <a:noAutofit/>
        </a:bodyPr>
        <a:lstStyle/>
        <a:p>
          <a:pPr rtl="0"/>
          <a:r>
            <a:rPr lang="es" sz="1800" b="0" i="0" u="none" strike="noStrike">
              <a:highlight>
                <a:srgbClr val="000000">
                  <a:alpha val="0"/>
                </a:srgbClr>
              </a:highlight>
              <a:latin typeface="Arial"/>
              <a:cs typeface="Arial"/>
            </a:rPr>
            <a:t>Revisión ejecutiva</a:t>
          </a:r>
        </a:p>
      </dgm:t>
    </dgm:pt>
    <dgm:pt modelId="{4F033CFA-DE27-47C1-AB0C-973E7AC67365}" type="sibTrans" cxnId="{C7383195-382B-4ED3-998C-628DCDC072D0}">
      <dgm:prSet/>
      <dgm:spPr/>
      <dgm:t>
        <a:bodyPr/>
        <a:lstStyle/>
        <a:p>
          <a:endParaRPr lang="en-US"/>
        </a:p>
      </dgm:t>
    </dgm:pt>
    <dgm:pt modelId="{AAB4D88E-47AC-4883-946F-D6DCC6D8D69A}" type="parTrans" cxnId="{68F404D1-58AA-4371-BC96-561F8DB65746}">
      <dgm:prSet/>
      <dgm:spPr/>
      <dgm:t>
        <a:bodyPr/>
        <a:lstStyle/>
        <a:p>
          <a:endParaRPr lang="en-US"/>
        </a:p>
      </dgm:t>
    </dgm:pt>
    <dgm:pt modelId="{B910F8BA-1FDD-4CEC-A865-3E9F6447B303}">
      <dgm:prSet custT="1"/>
      <dgm:spPr/>
      <dgm:t>
        <a:bodyPr>
          <a:noAutofit/>
        </a:bodyPr>
        <a:lstStyle/>
        <a:p>
          <a:pPr rtl="0"/>
          <a:r>
            <a:rPr lang="es" sz="1800" b="0" i="0" u="none" strike="noStrike">
              <a:highlight>
                <a:srgbClr val="000000">
                  <a:alpha val="0"/>
                </a:srgbClr>
              </a:highlight>
              <a:latin typeface="Arial"/>
              <a:cs typeface="Arial"/>
            </a:rPr>
            <a:t>Revisiones y finalización del Plan de Acción para la Equidad Racial 2023-2024</a:t>
          </a:r>
        </a:p>
      </dgm:t>
    </dgm:pt>
    <dgm:pt modelId="{6458DF2C-368E-4D50-A1AC-AFF60F6054A3}" type="sibTrans" cxnId="{68F404D1-58AA-4371-BC96-561F8DB65746}">
      <dgm:prSet/>
      <dgm:spPr/>
      <dgm:t>
        <a:bodyPr/>
        <a:lstStyle/>
        <a:p>
          <a:endParaRPr lang="en-US"/>
        </a:p>
      </dgm:t>
    </dgm:pt>
    <dgm:pt modelId="{464966F4-313A-42C3-A4F4-3D0B837F9659}" type="sibTrans" cxnId="{558F28F2-93CB-4178-AA11-40E9B3122AA3}">
      <dgm:prSet/>
      <dgm:spPr/>
      <dgm:t>
        <a:bodyPr/>
        <a:lstStyle/>
        <a:p>
          <a:endParaRPr lang="en-US"/>
        </a:p>
      </dgm:t>
    </dgm:pt>
    <dgm:pt modelId="{5949A0AE-D347-4B3F-9BF3-25C51A3607FE}" type="pres">
      <dgm:prSet presAssocID="{57E8F538-6D5E-4AB6-8B47-CC89078B94C3}" presName="linear" presStyleCnt="0">
        <dgm:presLayoutVars>
          <dgm:animLvl val="lvl"/>
          <dgm:resizeHandles val="exact"/>
        </dgm:presLayoutVars>
      </dgm:prSet>
      <dgm:spPr/>
    </dgm:pt>
    <dgm:pt modelId="{7BCE54E8-3D16-49B2-AB6F-B45EAC9F7826}" type="pres">
      <dgm:prSet presAssocID="{37E1B655-DBB6-4496-9F4C-E0AE89DC404F}" presName="parentText" presStyleLbl="node1" presStyleIdx="0" presStyleCnt="4">
        <dgm:presLayoutVars>
          <dgm:chMax val="0"/>
          <dgm:bulletEnabled val="1"/>
        </dgm:presLayoutVars>
      </dgm:prSet>
      <dgm:spPr/>
    </dgm:pt>
    <dgm:pt modelId="{2330926E-C47C-417F-B473-67458CFD21E1}" type="pres">
      <dgm:prSet presAssocID="{37E1B655-DBB6-4496-9F4C-E0AE89DC404F}" presName="childText" presStyleLbl="revTx" presStyleIdx="0" presStyleCnt="4">
        <dgm:presLayoutVars>
          <dgm:bulletEnabled val="1"/>
        </dgm:presLayoutVars>
      </dgm:prSet>
      <dgm:spPr/>
    </dgm:pt>
    <dgm:pt modelId="{0662CA76-2EE0-4ABB-8309-6B10EB1E8E2F}" type="pres">
      <dgm:prSet presAssocID="{C6BE163E-127C-45E0-93CA-96C775440549}" presName="parentText" presStyleLbl="node1" presStyleIdx="1" presStyleCnt="4">
        <dgm:presLayoutVars>
          <dgm:chMax val="0"/>
          <dgm:bulletEnabled val="1"/>
        </dgm:presLayoutVars>
      </dgm:prSet>
      <dgm:spPr/>
    </dgm:pt>
    <dgm:pt modelId="{F4B6861B-C8B7-4D72-B7EC-91749F93F958}" type="pres">
      <dgm:prSet presAssocID="{C6BE163E-127C-45E0-93CA-96C775440549}" presName="childText" presStyleLbl="revTx" presStyleIdx="1" presStyleCnt="4">
        <dgm:presLayoutVars>
          <dgm:bulletEnabled val="1"/>
        </dgm:presLayoutVars>
      </dgm:prSet>
      <dgm:spPr/>
    </dgm:pt>
    <dgm:pt modelId="{ADAD62AD-F16D-4C9F-AC7A-E1937BBB5FE0}" type="pres">
      <dgm:prSet presAssocID="{BC6F3021-D1B8-47B4-B1D6-789FA21DC29E}" presName="parentText" presStyleLbl="node1" presStyleIdx="2" presStyleCnt="4">
        <dgm:presLayoutVars>
          <dgm:chMax val="0"/>
          <dgm:bulletEnabled val="1"/>
        </dgm:presLayoutVars>
      </dgm:prSet>
      <dgm:spPr/>
    </dgm:pt>
    <dgm:pt modelId="{303BA9FC-2085-4FE6-B171-0C6466240667}" type="pres">
      <dgm:prSet presAssocID="{BC6F3021-D1B8-47B4-B1D6-789FA21DC29E}" presName="childText" presStyleLbl="revTx" presStyleIdx="2" presStyleCnt="4">
        <dgm:presLayoutVars>
          <dgm:bulletEnabled val="1"/>
        </dgm:presLayoutVars>
      </dgm:prSet>
      <dgm:spPr/>
    </dgm:pt>
    <dgm:pt modelId="{DDDB9603-5DB1-437C-B2ED-11105C6B0D61}" type="pres">
      <dgm:prSet presAssocID="{5C679BE7-41D9-4EE9-B8F6-62142B147B48}" presName="parentText" presStyleLbl="node1" presStyleIdx="3" presStyleCnt="4">
        <dgm:presLayoutVars>
          <dgm:chMax val="0"/>
          <dgm:bulletEnabled val="1"/>
        </dgm:presLayoutVars>
      </dgm:prSet>
      <dgm:spPr/>
    </dgm:pt>
    <dgm:pt modelId="{29E82256-1CBC-41B1-9E65-7525EB598655}" type="pres">
      <dgm:prSet presAssocID="{5C679BE7-41D9-4EE9-B8F6-62142B147B48}" presName="childText" presStyleLbl="revTx" presStyleIdx="3" presStyleCnt="4">
        <dgm:presLayoutVars>
          <dgm:bulletEnabled val="1"/>
        </dgm:presLayoutVars>
      </dgm:prSet>
      <dgm:spPr/>
    </dgm:pt>
  </dgm:ptLst>
  <dgm:cxnLst>
    <dgm:cxn modelId="{AA5F4E17-7ED0-4F3B-97FA-B13E2FB3A4F0}" srcId="{5C679BE7-41D9-4EE9-B8F6-62142B147B48}" destId="{34978BCA-1A22-4736-AE98-EECDFBA41C33}" srcOrd="1" destOrd="0" parTransId="{0FF90530-1CAF-446F-A57E-4130547C097D}" sibTransId="{AE36FCF8-E646-489D-B0CE-A5EEBC224AFD}"/>
    <dgm:cxn modelId="{18C5C01A-481D-4E93-A2E5-F74D3CC110CC}" srcId="{C6BE163E-127C-45E0-93CA-96C775440549}" destId="{46A05784-0A6E-4B7B-BF69-0427C6AFB1F5}" srcOrd="0" destOrd="0" parTransId="{FB3A71D2-1B58-4E0B-90DA-45833C04DABA}" sibTransId="{16E8A070-B0B8-43D6-9DB4-873B565333DB}"/>
    <dgm:cxn modelId="{CC3F6124-21B7-4FBB-8637-C7334349BDFD}" type="presOf" srcId="{46A05784-0A6E-4B7B-BF69-0427C6AFB1F5}" destId="{F4B6861B-C8B7-4D72-B7EC-91749F93F958}" srcOrd="0" destOrd="0" presId="urn:microsoft.com/office/officeart/2005/8/layout/vList2"/>
    <dgm:cxn modelId="{99E02534-9588-4AEA-B689-FB13B8F3BFF7}" type="presOf" srcId="{37E1B655-DBB6-4496-9F4C-E0AE89DC404F}" destId="{7BCE54E8-3D16-49B2-AB6F-B45EAC9F7826}" srcOrd="0" destOrd="0" presId="urn:microsoft.com/office/officeart/2005/8/layout/vList2"/>
    <dgm:cxn modelId="{B73D043D-9427-42DD-9653-D61EAD0BB926}" srcId="{57E8F538-6D5E-4AB6-8B47-CC89078B94C3}" destId="{BC6F3021-D1B8-47B4-B1D6-789FA21DC29E}" srcOrd="2" destOrd="0" parTransId="{481783A4-AC64-4D12-93D4-E4EC57630282}" sibTransId="{32660208-0863-4BBE-9A9B-E77E1768B480}"/>
    <dgm:cxn modelId="{23D2B63F-4B72-4825-9557-0527923B8ABE}" srcId="{37E1B655-DBB6-4496-9F4C-E0AE89DC404F}" destId="{36AE8E2A-2CE8-41B6-89CC-750B85220BB6}" srcOrd="0" destOrd="0" parTransId="{93A8AC59-5AB4-4661-8EA0-8BF0BE46C4FE}" sibTransId="{C4E73562-4E1B-494C-9C6F-B1D918052CB4}"/>
    <dgm:cxn modelId="{5084345C-AFBE-4A77-A66B-48C42A084803}" srcId="{37E1B655-DBB6-4496-9F4C-E0AE89DC404F}" destId="{C73DB624-EF09-4F83-ADC4-F4E016088EC0}" srcOrd="1" destOrd="0" parTransId="{7AECB92A-719E-4BCA-81BB-9FCADE7BA37C}" sibTransId="{F0F59A18-B813-4628-A23E-7A8318F68F0F}"/>
    <dgm:cxn modelId="{42F99D62-A387-4C61-82B6-9A90C1326215}" type="presOf" srcId="{34978BCA-1A22-4736-AE98-EECDFBA41C33}" destId="{29E82256-1CBC-41B1-9E65-7525EB598655}" srcOrd="0" destOrd="1" presId="urn:microsoft.com/office/officeart/2005/8/layout/vList2"/>
    <dgm:cxn modelId="{EE5C3B45-9692-4F3F-93E6-8D4B5E564A4F}" srcId="{57E8F538-6D5E-4AB6-8B47-CC89078B94C3}" destId="{C6BE163E-127C-45E0-93CA-96C775440549}" srcOrd="1" destOrd="0" parTransId="{0F58B346-B56B-4445-8666-50611BBAEBB1}" sibTransId="{56FEC16F-819F-4446-BDC9-3AD7FD89F1BA}"/>
    <dgm:cxn modelId="{37323469-08B8-4D9F-894D-01AFE6C47AEC}" type="presOf" srcId="{B910F8BA-1FDD-4CEC-A865-3E9F6447B303}" destId="{29E82256-1CBC-41B1-9E65-7525EB598655}" srcOrd="0" destOrd="3" presId="urn:microsoft.com/office/officeart/2005/8/layout/vList2"/>
    <dgm:cxn modelId="{D2F96E51-57CA-43F9-9B16-3B6E4409CE29}" type="presOf" srcId="{518C3211-1A45-4300-8457-3801518F3134}" destId="{29E82256-1CBC-41B1-9E65-7525EB598655}" srcOrd="0" destOrd="0" presId="urn:microsoft.com/office/officeart/2005/8/layout/vList2"/>
    <dgm:cxn modelId="{1334A67A-A4EB-4234-8628-662FF459C8E2}" type="presOf" srcId="{C6BE163E-127C-45E0-93CA-96C775440549}" destId="{0662CA76-2EE0-4ABB-8309-6B10EB1E8E2F}" srcOrd="0" destOrd="0" presId="urn:microsoft.com/office/officeart/2005/8/layout/vList2"/>
    <dgm:cxn modelId="{3F215580-8E47-4529-8521-D5E780BE08C6}" type="presOf" srcId="{18F9162C-47AB-4638-95E5-B98E40D69CF6}" destId="{303BA9FC-2085-4FE6-B171-0C6466240667}" srcOrd="0" destOrd="0" presId="urn:microsoft.com/office/officeart/2005/8/layout/vList2"/>
    <dgm:cxn modelId="{DC527987-F123-4E39-9ECC-79951A360AE2}" type="presOf" srcId="{BC6F3021-D1B8-47B4-B1D6-789FA21DC29E}" destId="{ADAD62AD-F16D-4C9F-AC7A-E1937BBB5FE0}" srcOrd="0" destOrd="0" presId="urn:microsoft.com/office/officeart/2005/8/layout/vList2"/>
    <dgm:cxn modelId="{8F54D28D-0E48-4BC7-8E07-315A1F2B58FE}" type="presOf" srcId="{EE8F1086-294F-49C2-BA76-21CF0BBA4CFC}" destId="{303BA9FC-2085-4FE6-B171-0C6466240667}" srcOrd="0" destOrd="1" presId="urn:microsoft.com/office/officeart/2005/8/layout/vList2"/>
    <dgm:cxn modelId="{C7383195-382B-4ED3-998C-628DCDC072D0}" srcId="{5C679BE7-41D9-4EE9-B8F6-62142B147B48}" destId="{51601F2B-5603-4759-A59C-E0721447AC51}" srcOrd="2" destOrd="0" parTransId="{6CC38354-3CAB-4788-8667-127CAF43BC78}" sibTransId="{4F033CFA-DE27-47C1-AB0C-973E7AC67365}"/>
    <dgm:cxn modelId="{9EAF909B-5F33-4E08-95CF-78DE237AFA80}" srcId="{5C679BE7-41D9-4EE9-B8F6-62142B147B48}" destId="{518C3211-1A45-4300-8457-3801518F3134}" srcOrd="0" destOrd="0" parTransId="{7EC7ADAA-3DE9-4341-BA2C-6458BF457A31}" sibTransId="{AD6C8987-7B3E-4A89-89F7-3B2755F1A8CA}"/>
    <dgm:cxn modelId="{51D9179E-69CF-4EC5-BA8F-E75783D600D9}" type="presOf" srcId="{36AE8E2A-2CE8-41B6-89CC-750B85220BB6}" destId="{2330926E-C47C-417F-B473-67458CFD21E1}" srcOrd="0" destOrd="0" presId="urn:microsoft.com/office/officeart/2005/8/layout/vList2"/>
    <dgm:cxn modelId="{E4929FAB-A65F-4D8D-951B-3F20CEF559C0}" srcId="{BC6F3021-D1B8-47B4-B1D6-789FA21DC29E}" destId="{EE8F1086-294F-49C2-BA76-21CF0BBA4CFC}" srcOrd="1" destOrd="0" parTransId="{DA34D00D-501C-4B74-B30B-5346B2DFF4DE}" sibTransId="{EEED4151-ECC3-451F-BC6C-2D2229621441}"/>
    <dgm:cxn modelId="{B0B8EDAB-3B20-4940-9855-B9136E7943EE}" type="presOf" srcId="{00D63C92-A34B-43A7-8B83-46C48B05C26F}" destId="{F4B6861B-C8B7-4D72-B7EC-91749F93F958}" srcOrd="0" destOrd="1" presId="urn:microsoft.com/office/officeart/2005/8/layout/vList2"/>
    <dgm:cxn modelId="{FF0611C7-E87A-4BCF-B112-5CBD680FDF4A}" srcId="{BC6F3021-D1B8-47B4-B1D6-789FA21DC29E}" destId="{18F9162C-47AB-4638-95E5-B98E40D69CF6}" srcOrd="0" destOrd="0" parTransId="{C6A323C0-011F-4FCD-A05B-B95358B3A828}" sibTransId="{BEC7C3A9-7F0B-42A5-A1CB-B630A1475ACF}"/>
    <dgm:cxn modelId="{623D85C8-EBA9-48F5-BBDA-FC1F98484E1F}" type="presOf" srcId="{C73DB624-EF09-4F83-ADC4-F4E016088EC0}" destId="{2330926E-C47C-417F-B473-67458CFD21E1}" srcOrd="0" destOrd="1" presId="urn:microsoft.com/office/officeart/2005/8/layout/vList2"/>
    <dgm:cxn modelId="{68F404D1-58AA-4371-BC96-561F8DB65746}" srcId="{5C679BE7-41D9-4EE9-B8F6-62142B147B48}" destId="{B910F8BA-1FDD-4CEC-A865-3E9F6447B303}" srcOrd="3" destOrd="0" parTransId="{AAB4D88E-47AC-4883-946F-D6DCC6D8D69A}" sibTransId="{6458DF2C-368E-4D50-A1AC-AFF60F6054A3}"/>
    <dgm:cxn modelId="{2A264AD7-1C87-45DA-862F-18B267BE2D02}" type="presOf" srcId="{51601F2B-5603-4759-A59C-E0721447AC51}" destId="{29E82256-1CBC-41B1-9E65-7525EB598655}" srcOrd="0" destOrd="2" presId="urn:microsoft.com/office/officeart/2005/8/layout/vList2"/>
    <dgm:cxn modelId="{8E39BDE3-8E91-421E-B6B9-E58369514EA3}" type="presOf" srcId="{5C679BE7-41D9-4EE9-B8F6-62142B147B48}" destId="{DDDB9603-5DB1-437C-B2ED-11105C6B0D61}" srcOrd="0" destOrd="0" presId="urn:microsoft.com/office/officeart/2005/8/layout/vList2"/>
    <dgm:cxn modelId="{9A82D8E5-DAEF-461F-BCFE-8F5E46244539}" srcId="{C6BE163E-127C-45E0-93CA-96C775440549}" destId="{00D63C92-A34B-43A7-8B83-46C48B05C26F}" srcOrd="1" destOrd="0" parTransId="{58B3BD52-6749-46AD-97E6-913F36122237}" sibTransId="{47F06909-226A-478E-823B-4A4C429917B4}"/>
    <dgm:cxn modelId="{210DF1EE-93E5-444F-B855-4919FE3D8A52}" srcId="{57E8F538-6D5E-4AB6-8B47-CC89078B94C3}" destId="{37E1B655-DBB6-4496-9F4C-E0AE89DC404F}" srcOrd="0" destOrd="0" parTransId="{B2BBA3AB-AA91-4710-98DB-FE3CFE0B7074}" sibTransId="{E0080990-5385-40AA-A7F9-C28D0AFE2E7E}"/>
    <dgm:cxn modelId="{558F28F2-93CB-4178-AA11-40E9B3122AA3}" srcId="{57E8F538-6D5E-4AB6-8B47-CC89078B94C3}" destId="{5C679BE7-41D9-4EE9-B8F6-62142B147B48}" srcOrd="3" destOrd="0" parTransId="{81F3E229-D5FF-4364-881A-2A23F7EA69BA}" sibTransId="{464966F4-313A-42C3-A4F4-3D0B837F9659}"/>
    <dgm:cxn modelId="{865B19F6-2AAB-4018-A3CD-0E9F31D78E34}" type="presOf" srcId="{57E8F538-6D5E-4AB6-8B47-CC89078B94C3}" destId="{5949A0AE-D347-4B3F-9BF3-25C51A3607FE}" srcOrd="0" destOrd="0" presId="urn:microsoft.com/office/officeart/2005/8/layout/vList2"/>
    <dgm:cxn modelId="{64885E56-F4AE-49B7-9E04-D6209951842F}" type="presParOf" srcId="{5949A0AE-D347-4B3F-9BF3-25C51A3607FE}" destId="{7BCE54E8-3D16-49B2-AB6F-B45EAC9F7826}" srcOrd="0" destOrd="0" presId="urn:microsoft.com/office/officeart/2005/8/layout/vList2"/>
    <dgm:cxn modelId="{F9A4167E-79BC-4DCE-9A7A-B34E227D4A88}" type="presParOf" srcId="{5949A0AE-D347-4B3F-9BF3-25C51A3607FE}" destId="{2330926E-C47C-417F-B473-67458CFD21E1}" srcOrd="1" destOrd="0" presId="urn:microsoft.com/office/officeart/2005/8/layout/vList2"/>
    <dgm:cxn modelId="{C5215B07-8D01-47C3-A575-36EDB376BAE2}" type="presParOf" srcId="{5949A0AE-D347-4B3F-9BF3-25C51A3607FE}" destId="{0662CA76-2EE0-4ABB-8309-6B10EB1E8E2F}" srcOrd="2" destOrd="0" presId="urn:microsoft.com/office/officeart/2005/8/layout/vList2"/>
    <dgm:cxn modelId="{E0542DB1-F277-4FA0-9D53-70252F45C75D}" type="presParOf" srcId="{5949A0AE-D347-4B3F-9BF3-25C51A3607FE}" destId="{F4B6861B-C8B7-4D72-B7EC-91749F93F958}" srcOrd="3" destOrd="0" presId="urn:microsoft.com/office/officeart/2005/8/layout/vList2"/>
    <dgm:cxn modelId="{632D8463-FDC8-4167-A73F-36458BDC68C8}" type="presParOf" srcId="{5949A0AE-D347-4B3F-9BF3-25C51A3607FE}" destId="{ADAD62AD-F16D-4C9F-AC7A-E1937BBB5FE0}" srcOrd="4" destOrd="0" presId="urn:microsoft.com/office/officeart/2005/8/layout/vList2"/>
    <dgm:cxn modelId="{44801974-9A48-4AE4-959E-CC0CAFFD929C}" type="presParOf" srcId="{5949A0AE-D347-4B3F-9BF3-25C51A3607FE}" destId="{303BA9FC-2085-4FE6-B171-0C6466240667}" srcOrd="5" destOrd="0" presId="urn:microsoft.com/office/officeart/2005/8/layout/vList2"/>
    <dgm:cxn modelId="{7BCC98AA-82E7-4ECE-8CAC-C1C953897B6A}" type="presParOf" srcId="{5949A0AE-D347-4B3F-9BF3-25C51A3607FE}" destId="{DDDB9603-5DB1-437C-B2ED-11105C6B0D61}" srcOrd="6" destOrd="0" presId="urn:microsoft.com/office/officeart/2005/8/layout/vList2"/>
    <dgm:cxn modelId="{E6EF1D6A-AC51-4EDB-BA8E-31B4D9F2CD90}" type="presParOf" srcId="{5949A0AE-D347-4B3F-9BF3-25C51A3607FE}" destId="{29E82256-1CBC-41B1-9E65-7525EB59865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4CD5C-0B43-440C-9789-364F9EBB314F}">
      <dsp:nvSpPr>
        <dsp:cNvPr id="0" name=""/>
        <dsp:cNvSpPr/>
      </dsp:nvSpPr>
      <dsp:spPr>
        <a:xfrm>
          <a:off x="348481" y="390181"/>
          <a:ext cx="1430696" cy="14306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3377FA-DDBC-429D-88DC-E9672FBFE273}">
      <dsp:nvSpPr>
        <dsp:cNvPr id="0" name=""/>
        <dsp:cNvSpPr/>
      </dsp:nvSpPr>
      <dsp:spPr>
        <a:xfrm>
          <a:off x="68266" y="2090807"/>
          <a:ext cx="2212400" cy="2783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s" sz="1800" b="1" i="0" u="none" strike="noStrike" kern="1200" dirty="0">
              <a:highlight>
                <a:srgbClr val="000000">
                  <a:alpha val="0"/>
                </a:srgbClr>
              </a:highlight>
              <a:latin typeface="Arial" panose="020B0604020202020204" pitchFamily="34" charset="0"/>
              <a:cs typeface="Arial" panose="020B0604020202020204" pitchFamily="34" charset="0"/>
            </a:rPr>
            <a:t>El derecho humano </a:t>
          </a:r>
          <a:br>
            <a:rPr lang="es" sz="1800" b="1" i="0" u="none" strike="noStrike" kern="1200" dirty="0">
              <a:highlight>
                <a:srgbClr val="000000">
                  <a:alpha val="0"/>
                </a:srgbClr>
              </a:highlight>
              <a:latin typeface="Arial" panose="020B0604020202020204" pitchFamily="34" charset="0"/>
              <a:cs typeface="Arial" panose="020B0604020202020204" pitchFamily="34" charset="0"/>
            </a:rPr>
          </a:br>
          <a:r>
            <a:rPr lang="es" sz="1800" b="1" i="0" u="none" strike="noStrike" kern="1200" dirty="0">
              <a:highlight>
                <a:srgbClr val="000000">
                  <a:alpha val="0"/>
                </a:srgbClr>
              </a:highlight>
              <a:latin typeface="Arial" panose="020B0604020202020204" pitchFamily="34" charset="0"/>
              <a:cs typeface="Arial" panose="020B0604020202020204" pitchFamily="34" charset="0"/>
            </a:rPr>
            <a:t>al agua</a:t>
          </a:r>
        </a:p>
        <a:p>
          <a:pPr marL="171450" lvl="1" indent="-171450" algn="l" defTabSz="800100" rtl="0">
            <a:lnSpc>
              <a:spcPct val="90000"/>
            </a:lnSpc>
            <a:spcBef>
              <a:spcPct val="0"/>
            </a:spcBef>
            <a:spcAft>
              <a:spcPct val="15000"/>
            </a:spcAft>
            <a:buChar char="•"/>
          </a:pPr>
          <a:r>
            <a:rPr lang="es" sz="1800" b="0" i="0" u="none" strike="noStrike" kern="1200" dirty="0">
              <a:highlight>
                <a:srgbClr val="000000">
                  <a:alpha val="0"/>
                </a:srgbClr>
              </a:highlight>
              <a:latin typeface="Arial" panose="020B0604020202020204" pitchFamily="34" charset="0"/>
              <a:cs typeface="Arial" panose="020B0604020202020204" pitchFamily="34" charset="0"/>
            </a:rPr>
            <a:t>En 2016, la Junta Estatal del Agua adoptó la Resolución sobre el Derecho Humano al Agua</a:t>
          </a:r>
        </a:p>
      </dsp:txBody>
      <dsp:txXfrm>
        <a:off x="133065" y="2155606"/>
        <a:ext cx="2082802" cy="2653793"/>
      </dsp:txXfrm>
    </dsp:sp>
    <dsp:sp modelId="{A9AA8950-80F3-428B-8C88-55D1D4470809}">
      <dsp:nvSpPr>
        <dsp:cNvPr id="0" name=""/>
        <dsp:cNvSpPr/>
      </dsp:nvSpPr>
      <dsp:spPr>
        <a:xfrm rot="59086">
          <a:off x="2271487" y="958632"/>
          <a:ext cx="492418" cy="3437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71495" y="1026501"/>
        <a:ext cx="389285" cy="206266"/>
      </dsp:txXfrm>
    </dsp:sp>
    <dsp:sp modelId="{77A49DD7-4E5B-4B79-BA37-BFCB03091B27}">
      <dsp:nvSpPr>
        <dsp:cNvPr id="0" name=""/>
        <dsp:cNvSpPr/>
      </dsp:nvSpPr>
      <dsp:spPr>
        <a:xfrm>
          <a:off x="3185879" y="438953"/>
          <a:ext cx="1430696" cy="1430696"/>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96FD8-52BB-4D37-B40F-5DF10FE732EB}">
      <dsp:nvSpPr>
        <dsp:cNvPr id="0" name=""/>
        <dsp:cNvSpPr/>
      </dsp:nvSpPr>
      <dsp:spPr>
        <a:xfrm>
          <a:off x="2846447" y="2079519"/>
          <a:ext cx="2212400" cy="2783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s" sz="1800" b="1" i="0" u="none" strike="noStrike" kern="1200" dirty="0">
              <a:highlight>
                <a:srgbClr val="000000">
                  <a:alpha val="0"/>
                </a:srgbClr>
              </a:highlight>
              <a:latin typeface="Arial" panose="020B0604020202020204" pitchFamily="34" charset="0"/>
              <a:cs typeface="Arial" panose="020B0604020202020204" pitchFamily="34" charset="0"/>
            </a:rPr>
            <a:t>Usos beneficiosos tribales</a:t>
          </a:r>
        </a:p>
        <a:p>
          <a:pPr marL="171450" lvl="1" indent="-171450" algn="l" defTabSz="800100" rtl="0">
            <a:lnSpc>
              <a:spcPct val="90000"/>
            </a:lnSpc>
            <a:spcBef>
              <a:spcPct val="0"/>
            </a:spcBef>
            <a:spcAft>
              <a:spcPct val="15000"/>
            </a:spcAft>
            <a:buChar char="•"/>
          </a:pPr>
          <a:r>
            <a:rPr lang="es" sz="1800" b="0" i="0" u="none" strike="noStrike" kern="1200" dirty="0">
              <a:highlight>
                <a:srgbClr val="000000">
                  <a:alpha val="0"/>
                </a:srgbClr>
              </a:highlight>
              <a:latin typeface="Arial" panose="020B0604020202020204" pitchFamily="34" charset="0"/>
              <a:cs typeface="Arial" panose="020B0604020202020204" pitchFamily="34" charset="0"/>
            </a:rPr>
            <a:t>En 2017, la Junta Estatal del Agua adoptó las definiciones de uso beneficioso tribal</a:t>
          </a:r>
        </a:p>
      </dsp:txBody>
      <dsp:txXfrm>
        <a:off x="2911246" y="2144318"/>
        <a:ext cx="2082802" cy="2653793"/>
      </dsp:txXfrm>
    </dsp:sp>
    <dsp:sp modelId="{2CBA1AB3-C474-49FD-A682-148DEBF3327D}">
      <dsp:nvSpPr>
        <dsp:cNvPr id="0" name=""/>
        <dsp:cNvSpPr/>
      </dsp:nvSpPr>
      <dsp:spPr>
        <a:xfrm>
          <a:off x="5013985" y="982413"/>
          <a:ext cx="397409" cy="3437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13985" y="1051168"/>
        <a:ext cx="294276" cy="206266"/>
      </dsp:txXfrm>
    </dsp:sp>
    <dsp:sp modelId="{3B87B11D-44AF-40CE-8EB1-EB917D973ABF}">
      <dsp:nvSpPr>
        <dsp:cNvPr id="0" name=""/>
        <dsp:cNvSpPr/>
      </dsp:nvSpPr>
      <dsp:spPr>
        <a:xfrm>
          <a:off x="5752031" y="438953"/>
          <a:ext cx="1430696" cy="143069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946E22-BDD5-4A59-BDDB-91A44B75699A}">
      <dsp:nvSpPr>
        <dsp:cNvPr id="0" name=""/>
        <dsp:cNvSpPr/>
      </dsp:nvSpPr>
      <dsp:spPr>
        <a:xfrm>
          <a:off x="5513564" y="2053094"/>
          <a:ext cx="2212400" cy="2783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s" sz="1800" b="1" i="0" u="none" strike="noStrike" kern="1200" dirty="0">
              <a:highlight>
                <a:srgbClr val="000000">
                  <a:alpha val="0"/>
                </a:srgbClr>
              </a:highlight>
              <a:latin typeface="Arial" panose="020B0604020202020204" pitchFamily="34" charset="0"/>
              <a:cs typeface="Arial" panose="020B0604020202020204" pitchFamily="34" charset="0"/>
            </a:rPr>
            <a:t>Política de </a:t>
          </a:r>
          <a:br>
            <a:rPr lang="es" sz="1800" b="1" i="0" u="none" strike="noStrike" kern="1200" dirty="0">
              <a:highlight>
                <a:srgbClr val="000000">
                  <a:alpha val="0"/>
                </a:srgbClr>
              </a:highlight>
              <a:latin typeface="Arial" panose="020B0604020202020204" pitchFamily="34" charset="0"/>
              <a:cs typeface="Arial" panose="020B0604020202020204" pitchFamily="34" charset="0"/>
            </a:rPr>
          </a:br>
          <a:r>
            <a:rPr lang="es" sz="1800" b="1" i="0" u="none" strike="noStrike" kern="1200" dirty="0">
              <a:highlight>
                <a:srgbClr val="000000">
                  <a:alpha val="0"/>
                </a:srgbClr>
              </a:highlight>
              <a:latin typeface="Arial" panose="020B0604020202020204" pitchFamily="34" charset="0"/>
              <a:cs typeface="Arial" panose="020B0604020202020204" pitchFamily="34" charset="0"/>
            </a:rPr>
            <a:t>consulta tribal </a:t>
          </a:r>
        </a:p>
        <a:p>
          <a:pPr marL="0" lvl="0" indent="0" algn="ctr" defTabSz="800100" rtl="0">
            <a:lnSpc>
              <a:spcPct val="90000"/>
            </a:lnSpc>
            <a:spcBef>
              <a:spcPct val="0"/>
            </a:spcBef>
            <a:spcAft>
              <a:spcPct val="35000"/>
            </a:spcAft>
            <a:buNone/>
          </a:pPr>
          <a:endParaRPr lang="es" sz="1800" b="0" i="0" u="none" strike="noStrike" kern="1200" dirty="0">
            <a:highlight>
              <a:srgbClr val="000000">
                <a:alpha val="0"/>
              </a:srgbClr>
            </a:highlight>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 sz="1800" b="0" i="0" u="none" strike="noStrike" kern="1200" dirty="0">
              <a:highlight>
                <a:srgbClr val="000000">
                  <a:alpha val="0"/>
                </a:srgbClr>
              </a:highlight>
              <a:latin typeface="Arial" panose="020B0604020202020204" pitchFamily="34" charset="0"/>
              <a:cs typeface="Arial" panose="020B0604020202020204" pitchFamily="34" charset="0"/>
            </a:rPr>
            <a:t>En 2019, la Junta Estatal del Agua adoptó la Política de Consulta Tribal</a:t>
          </a:r>
          <a:endParaRPr lang="en-US" sz="1800" kern="1200" dirty="0">
            <a:latin typeface="Arial" panose="020B0604020202020204" pitchFamily="34" charset="0"/>
            <a:cs typeface="Arial" panose="020B0604020202020204" pitchFamily="34" charset="0"/>
          </a:endParaRPr>
        </a:p>
      </dsp:txBody>
      <dsp:txXfrm>
        <a:off x="5578363" y="2117893"/>
        <a:ext cx="2082802" cy="2653793"/>
      </dsp:txXfrm>
    </dsp:sp>
    <dsp:sp modelId="{CD1934EF-A928-4BE2-A9A9-08E4B9E286C0}">
      <dsp:nvSpPr>
        <dsp:cNvPr id="0" name=""/>
        <dsp:cNvSpPr/>
      </dsp:nvSpPr>
      <dsp:spPr>
        <a:xfrm>
          <a:off x="7616091" y="982413"/>
          <a:ext cx="433362" cy="3437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616091" y="1051168"/>
        <a:ext cx="330229" cy="206266"/>
      </dsp:txXfrm>
    </dsp:sp>
    <dsp:sp modelId="{11E98055-4CCB-4A31-A46A-2AC4C53EC171}">
      <dsp:nvSpPr>
        <dsp:cNvPr id="0" name=""/>
        <dsp:cNvSpPr/>
      </dsp:nvSpPr>
      <dsp:spPr>
        <a:xfrm>
          <a:off x="8420907" y="438953"/>
          <a:ext cx="1430696" cy="143069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7FD14-CE65-4B91-9B0D-33B7EBAEF7E2}">
      <dsp:nvSpPr>
        <dsp:cNvPr id="0" name=""/>
        <dsp:cNvSpPr/>
      </dsp:nvSpPr>
      <dsp:spPr>
        <a:xfrm>
          <a:off x="8159420" y="2022405"/>
          <a:ext cx="2212400" cy="2783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s" sz="1800" b="1" i="0" u="none" strike="noStrike" kern="1200" dirty="0">
              <a:highlight>
                <a:srgbClr val="000000">
                  <a:alpha val="0"/>
                </a:srgbClr>
              </a:highlight>
              <a:latin typeface="Arial" panose="020B0604020202020204" pitchFamily="34" charset="0"/>
              <a:cs typeface="Arial" panose="020B0604020202020204" pitchFamily="34" charset="0"/>
            </a:rPr>
            <a:t>Programa de Financiamiento Seguro y Asequible para la Equidad y la Resistencia (SAFER)</a:t>
          </a:r>
        </a:p>
        <a:p>
          <a:pPr marL="171450" lvl="1" indent="-171450" algn="ctr" defTabSz="800100" rtl="0">
            <a:lnSpc>
              <a:spcPct val="90000"/>
            </a:lnSpc>
            <a:spcBef>
              <a:spcPct val="0"/>
            </a:spcBef>
            <a:spcAft>
              <a:spcPct val="15000"/>
            </a:spcAft>
            <a:buChar char="•"/>
          </a:pPr>
          <a:r>
            <a:rPr lang="es" sz="1800" b="0" i="0" u="none" strike="noStrike" kern="1200" dirty="0">
              <a:highlight>
                <a:srgbClr val="000000">
                  <a:alpha val="0"/>
                </a:srgbClr>
              </a:highlight>
              <a:latin typeface="Arial" panose="020B0604020202020204" pitchFamily="34" charset="0"/>
              <a:cs typeface="Arial" panose="020B0604020202020204" pitchFamily="34" charset="0"/>
            </a:rPr>
            <a:t>Establecido en 2019</a:t>
          </a:r>
        </a:p>
      </dsp:txBody>
      <dsp:txXfrm>
        <a:off x="8224219" y="2087204"/>
        <a:ext cx="2082802" cy="2653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4CD5C-0B43-440C-9789-364F9EBB314F}">
      <dsp:nvSpPr>
        <dsp:cNvPr id="0" name=""/>
        <dsp:cNvSpPr/>
      </dsp:nvSpPr>
      <dsp:spPr>
        <a:xfrm>
          <a:off x="289630" y="97030"/>
          <a:ext cx="2355846" cy="1948757"/>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3377FA-DDBC-429D-88DC-E9672FBFE273}">
      <dsp:nvSpPr>
        <dsp:cNvPr id="0" name=""/>
        <dsp:cNvSpPr/>
      </dsp:nvSpPr>
      <dsp:spPr>
        <a:xfrm>
          <a:off x="195850" y="2112610"/>
          <a:ext cx="2731776" cy="26804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s" sz="1800" b="1" i="0" u="none" strike="noStrike" kern="1200" dirty="0">
              <a:highlight>
                <a:srgbClr val="000000">
                  <a:alpha val="0"/>
                </a:srgbClr>
              </a:highlight>
              <a:latin typeface="Arial"/>
              <a:cs typeface="Arial"/>
            </a:rPr>
            <a:t>Equipo para la Equidad Racial de GARE y de CalEPA</a:t>
          </a:r>
          <a:br>
            <a:rPr lang="es" sz="1800" b="1" i="0" u="none" strike="noStrike" kern="1200" dirty="0">
              <a:highlight>
                <a:srgbClr val="000000">
                  <a:alpha val="0"/>
                </a:srgbClr>
              </a:highlight>
              <a:latin typeface="Arial"/>
              <a:cs typeface="Arial"/>
            </a:rPr>
          </a:br>
          <a:endParaRPr lang="es" sz="1800" b="1" i="0" u="none" strike="noStrike" kern="1200" dirty="0">
            <a:highlight>
              <a:srgbClr val="000000">
                <a:alpha val="0"/>
              </a:srgbClr>
            </a:highlight>
            <a:latin typeface="Arial"/>
            <a:cs typeface="Arial"/>
          </a:endParaRP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En 2018, las Juntas del Agua se unen a la Alianza Gubernamental sobre Raza y Equidad  (</a:t>
          </a:r>
          <a:r>
            <a:rPr lang="es-MX" sz="1800" kern="1200" dirty="0" err="1">
              <a:latin typeface="Arial" panose="020B0604020202020204" pitchFamily="34" charset="0"/>
              <a:cs typeface="Arial" panose="020B0604020202020204" pitchFamily="34" charset="0"/>
            </a:rPr>
            <a:t>Gare</a:t>
          </a:r>
          <a:r>
            <a:rPr lang="es-MX" sz="1800" kern="1200" dirty="0">
              <a:latin typeface="Arial" panose="020B0604020202020204" pitchFamily="34" charset="0"/>
              <a:cs typeface="Arial" panose="020B0604020202020204" pitchFamily="34" charset="0"/>
            </a:rPr>
            <a:t>)</a:t>
          </a:r>
        </a:p>
      </dsp:txBody>
      <dsp:txXfrm>
        <a:off x="274357" y="2191117"/>
        <a:ext cx="2574762" cy="2523409"/>
      </dsp:txXfrm>
    </dsp:sp>
    <dsp:sp modelId="{A9AA8950-80F3-428B-8C88-55D1D4470809}">
      <dsp:nvSpPr>
        <dsp:cNvPr id="0" name=""/>
        <dsp:cNvSpPr/>
      </dsp:nvSpPr>
      <dsp:spPr>
        <a:xfrm rot="21584369">
          <a:off x="3228572" y="768699"/>
          <a:ext cx="583104" cy="586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228573" y="886448"/>
        <a:ext cx="408173" cy="352052"/>
      </dsp:txXfrm>
    </dsp:sp>
    <dsp:sp modelId="{77A49DD7-4E5B-4B79-BA37-BFCB03091B27}">
      <dsp:nvSpPr>
        <dsp:cNvPr id="0" name=""/>
        <dsp:cNvSpPr/>
      </dsp:nvSpPr>
      <dsp:spPr>
        <a:xfrm>
          <a:off x="4311471" y="94308"/>
          <a:ext cx="2029511" cy="1919112"/>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96FD8-52BB-4D37-B40F-5DF10FE732EB}">
      <dsp:nvSpPr>
        <dsp:cNvPr id="0" name=""/>
        <dsp:cNvSpPr/>
      </dsp:nvSpPr>
      <dsp:spPr>
        <a:xfrm>
          <a:off x="3939682" y="2085933"/>
          <a:ext cx="2731776" cy="26804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s" sz="1800" b="1" i="0" u="none" strike="noStrike" kern="1200" dirty="0">
              <a:highlight>
                <a:srgbClr val="000000">
                  <a:alpha val="0"/>
                </a:srgbClr>
              </a:highlight>
              <a:latin typeface="Arial"/>
              <a:cs typeface="Arial"/>
            </a:rPr>
            <a:t>Equipo para la Equidad Racial de las Juntas del Agua</a:t>
          </a:r>
        </a:p>
        <a:p>
          <a:pPr marL="171450" lvl="1" indent="-171450" algn="l" defTabSz="800100" rtl="0">
            <a:lnSpc>
              <a:spcPct val="90000"/>
            </a:lnSpc>
            <a:spcBef>
              <a:spcPct val="0"/>
            </a:spcBef>
            <a:spcAft>
              <a:spcPct val="15000"/>
            </a:spcAft>
            <a:buChar char="•"/>
          </a:pPr>
          <a:endParaRPr lang="es" sz="1800" b="0" i="0" u="none" strike="noStrike" kern="1200" dirty="0">
            <a:highlight>
              <a:srgbClr val="000000">
                <a:alpha val="0"/>
              </a:srgbClr>
            </a:highlight>
            <a:latin typeface="Arial"/>
            <a:cs typeface="Arial"/>
          </a:endParaRPr>
        </a:p>
        <a:p>
          <a:pPr marL="171450" lvl="1" indent="-171450" algn="l" defTabSz="800100" rtl="0">
            <a:lnSpc>
              <a:spcPct val="90000"/>
            </a:lnSpc>
            <a:spcBef>
              <a:spcPct val="0"/>
            </a:spcBef>
            <a:spcAft>
              <a:spcPct val="15000"/>
            </a:spcAft>
            <a:buChar char="•"/>
          </a:pPr>
          <a:r>
            <a:rPr lang="es" sz="1800" b="0" i="0" u="none" strike="noStrike" kern="1200" dirty="0">
              <a:highlight>
                <a:srgbClr val="000000">
                  <a:alpha val="0"/>
                </a:srgbClr>
              </a:highlight>
              <a:latin typeface="Arial"/>
              <a:cs typeface="Arial"/>
            </a:rPr>
            <a:t>El Equipo para Equidad Racial de las Juntas del Agua fue convocado en 2020</a:t>
          </a:r>
        </a:p>
      </dsp:txBody>
      <dsp:txXfrm>
        <a:off x="4018189" y="2164440"/>
        <a:ext cx="2574762" cy="2523409"/>
      </dsp:txXfrm>
    </dsp:sp>
    <dsp:sp modelId="{2CBA1AB3-C474-49FD-A682-148DEBF3327D}">
      <dsp:nvSpPr>
        <dsp:cNvPr id="0" name=""/>
        <dsp:cNvSpPr/>
      </dsp:nvSpPr>
      <dsp:spPr>
        <a:xfrm rot="21584436">
          <a:off x="6893746" y="752139"/>
          <a:ext cx="552771" cy="586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893747" y="869865"/>
        <a:ext cx="386940" cy="352052"/>
      </dsp:txXfrm>
    </dsp:sp>
    <dsp:sp modelId="{637748BA-9452-49FF-B027-63245FD6AF48}">
      <dsp:nvSpPr>
        <dsp:cNvPr id="0" name=""/>
        <dsp:cNvSpPr/>
      </dsp:nvSpPr>
      <dsp:spPr>
        <a:xfrm>
          <a:off x="7920314" y="111163"/>
          <a:ext cx="2257535" cy="1851691"/>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0294C-CEE7-499A-AA9A-69DED1AF8E7F}">
      <dsp:nvSpPr>
        <dsp:cNvPr id="0" name=""/>
        <dsp:cNvSpPr/>
      </dsp:nvSpPr>
      <dsp:spPr>
        <a:xfrm>
          <a:off x="7783411" y="2107635"/>
          <a:ext cx="2731776" cy="26804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s" sz="1800" b="1" i="0" u="none" strike="noStrike" kern="1200" dirty="0">
              <a:highlight>
                <a:srgbClr val="000000">
                  <a:alpha val="0"/>
                </a:srgbClr>
              </a:highlight>
              <a:latin typeface="Arial"/>
              <a:cs typeface="Arial"/>
            </a:rPr>
            <a:t>Desarrollo de la Resolución sobre Equidad Racial </a:t>
          </a:r>
        </a:p>
        <a:p>
          <a:pPr marL="171450" lvl="1" indent="-171450" algn="l" defTabSz="800100" rtl="0">
            <a:lnSpc>
              <a:spcPct val="90000"/>
            </a:lnSpc>
            <a:spcBef>
              <a:spcPct val="0"/>
            </a:spcBef>
            <a:spcAft>
              <a:spcPct val="15000"/>
            </a:spcAft>
            <a:buChar char="•"/>
          </a:pPr>
          <a:endParaRPr lang="es" sz="1800" b="0" i="0" u="none" strike="noStrike" kern="1200" dirty="0">
            <a:highlight>
              <a:srgbClr val="000000">
                <a:alpha val="0"/>
              </a:srgbClr>
            </a:highlight>
            <a:latin typeface="Arial"/>
            <a:cs typeface="Arial"/>
          </a:endParaRPr>
        </a:p>
        <a:p>
          <a:pPr marL="171450" lvl="1" indent="-171450" algn="l" defTabSz="800100" rtl="0">
            <a:lnSpc>
              <a:spcPct val="90000"/>
            </a:lnSpc>
            <a:spcBef>
              <a:spcPct val="0"/>
            </a:spcBef>
            <a:spcAft>
              <a:spcPct val="15000"/>
            </a:spcAft>
            <a:buChar char="•"/>
          </a:pPr>
          <a:r>
            <a:rPr lang="es" sz="1800" b="0" i="0" u="none" strike="noStrike" kern="1200" dirty="0">
              <a:highlight>
                <a:srgbClr val="000000">
                  <a:alpha val="0"/>
                </a:srgbClr>
              </a:highlight>
              <a:latin typeface="Arial"/>
              <a:cs typeface="Arial"/>
            </a:rPr>
            <a:t>El desarrollo incluyó audiencias públicas en noviembre y diciembre de 2020 </a:t>
          </a:r>
        </a:p>
      </dsp:txBody>
      <dsp:txXfrm>
        <a:off x="7861918" y="2186142"/>
        <a:ext cx="2574762" cy="2523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4CD5C-0B43-440C-9789-364F9EBB314F}">
      <dsp:nvSpPr>
        <dsp:cNvPr id="0" name=""/>
        <dsp:cNvSpPr/>
      </dsp:nvSpPr>
      <dsp:spPr>
        <a:xfrm>
          <a:off x="295146" y="48605"/>
          <a:ext cx="2358590" cy="226809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3377FA-DDBC-429D-88DC-E9672FBFE273}">
      <dsp:nvSpPr>
        <dsp:cNvPr id="0" name=""/>
        <dsp:cNvSpPr/>
      </dsp:nvSpPr>
      <dsp:spPr>
        <a:xfrm>
          <a:off x="331377" y="2359905"/>
          <a:ext cx="2477224" cy="24772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s" sz="1800" b="1" i="0" u="none" strike="noStrike" kern="1200" dirty="0">
              <a:highlight>
                <a:srgbClr val="000000">
                  <a:alpha val="0"/>
                </a:srgbClr>
              </a:highlight>
              <a:latin typeface="Arial" panose="020B0604020202020204" pitchFamily="34" charset="0"/>
              <a:cs typeface="Arial" panose="020B0604020202020204" pitchFamily="34" charset="0"/>
            </a:rPr>
            <a:t>Resolución n.º </a:t>
          </a:r>
          <a:br>
            <a:rPr lang="es" sz="1800" b="1" i="0" u="none" strike="noStrike" kern="1200" dirty="0">
              <a:highlight>
                <a:srgbClr val="000000">
                  <a:alpha val="0"/>
                </a:srgbClr>
              </a:highlight>
              <a:latin typeface="Arial" panose="020B0604020202020204" pitchFamily="34" charset="0"/>
              <a:cs typeface="Arial" panose="020B0604020202020204" pitchFamily="34" charset="0"/>
            </a:rPr>
          </a:br>
          <a:r>
            <a:rPr lang="es" sz="1800" b="1" i="0" u="none" strike="noStrike" kern="1200" dirty="0">
              <a:highlight>
                <a:srgbClr val="000000">
                  <a:alpha val="0"/>
                </a:srgbClr>
              </a:highlight>
              <a:latin typeface="Arial" panose="020B0604020202020204" pitchFamily="34" charset="0"/>
              <a:cs typeface="Arial" panose="020B0604020202020204" pitchFamily="34" charset="0"/>
            </a:rPr>
            <a:t>2021-0050 de la Junta Estatal del Agua</a:t>
          </a:r>
        </a:p>
        <a:p>
          <a:pPr marL="171450" lvl="1" indent="-171450" algn="l" defTabSz="800100" rtl="0">
            <a:lnSpc>
              <a:spcPct val="90000"/>
            </a:lnSpc>
            <a:spcBef>
              <a:spcPct val="0"/>
            </a:spcBef>
            <a:spcAft>
              <a:spcPct val="15000"/>
            </a:spcAft>
            <a:buChar char="•"/>
          </a:pPr>
          <a:r>
            <a:rPr lang="es" sz="1800" b="0" i="0" u="none" strike="noStrike" kern="1200" dirty="0">
              <a:highlight>
                <a:srgbClr val="000000">
                  <a:alpha val="0"/>
                </a:srgbClr>
              </a:highlight>
              <a:latin typeface="Arial" panose="020B0604020202020204" pitchFamily="34" charset="0"/>
              <a:cs typeface="Arial" panose="020B0604020202020204" pitchFamily="34" charset="0"/>
            </a:rPr>
            <a:t>Adoptada el 16 de noviembre de 2021</a:t>
          </a:r>
        </a:p>
      </dsp:txBody>
      <dsp:txXfrm>
        <a:off x="403932" y="2432460"/>
        <a:ext cx="2332114" cy="2332114"/>
      </dsp:txXfrm>
    </dsp:sp>
    <dsp:sp modelId="{A9AA8950-80F3-428B-8C88-55D1D4470809}">
      <dsp:nvSpPr>
        <dsp:cNvPr id="0" name=""/>
        <dsp:cNvSpPr/>
      </dsp:nvSpPr>
      <dsp:spPr>
        <a:xfrm rot="21554088">
          <a:off x="3199267" y="858352"/>
          <a:ext cx="545603" cy="595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199274" y="978493"/>
        <a:ext cx="381922" cy="357146"/>
      </dsp:txXfrm>
    </dsp:sp>
    <dsp:sp modelId="{77A49DD7-4E5B-4B79-BA37-BFCB03091B27}">
      <dsp:nvSpPr>
        <dsp:cNvPr id="0" name=""/>
        <dsp:cNvSpPr/>
      </dsp:nvSpPr>
      <dsp:spPr>
        <a:xfrm>
          <a:off x="4212466" y="81100"/>
          <a:ext cx="2468851" cy="2096995"/>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96FD8-52BB-4D37-B40F-5DF10FE732EB}">
      <dsp:nvSpPr>
        <dsp:cNvPr id="0" name=""/>
        <dsp:cNvSpPr/>
      </dsp:nvSpPr>
      <dsp:spPr>
        <a:xfrm>
          <a:off x="4197530" y="2328178"/>
          <a:ext cx="2477224" cy="24772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s" sz="1800" b="1" i="0" u="none" strike="noStrike" kern="1200" dirty="0">
              <a:highlight>
                <a:srgbClr val="000000">
                  <a:alpha val="0"/>
                </a:srgbClr>
              </a:highlight>
              <a:latin typeface="Arial" panose="020B0604020202020204" pitchFamily="34" charset="0"/>
              <a:cs typeface="Arial" panose="020B0604020202020204" pitchFamily="34" charset="0"/>
            </a:rPr>
            <a:t>Desarrollo del Plan de Acción para la Equidad Racial</a:t>
          </a:r>
        </a:p>
        <a:p>
          <a:pPr marL="171450" lvl="1" indent="-171450" algn="l" defTabSz="800100" rtl="0">
            <a:lnSpc>
              <a:spcPct val="90000"/>
            </a:lnSpc>
            <a:spcBef>
              <a:spcPct val="0"/>
            </a:spcBef>
            <a:spcAft>
              <a:spcPct val="15000"/>
            </a:spcAft>
            <a:buChar char="•"/>
          </a:pPr>
          <a:r>
            <a:rPr lang="es" sz="1800" b="0" i="0" u="none" strike="noStrike" kern="1200" dirty="0">
              <a:highlight>
                <a:srgbClr val="000000">
                  <a:alpha val="0"/>
                </a:srgbClr>
              </a:highlight>
              <a:latin typeface="Arial" panose="020B0604020202020204" pitchFamily="34" charset="0"/>
              <a:cs typeface="Arial" panose="020B0604020202020204" pitchFamily="34" charset="0"/>
            </a:rPr>
            <a:t>Comenzó en la primavera de 2022</a:t>
          </a:r>
        </a:p>
        <a:p>
          <a:pPr marL="171450" lvl="1" indent="-171450" algn="l" defTabSz="800100" rtl="0">
            <a:lnSpc>
              <a:spcPct val="90000"/>
            </a:lnSpc>
            <a:spcBef>
              <a:spcPct val="0"/>
            </a:spcBef>
            <a:spcAft>
              <a:spcPct val="15000"/>
            </a:spcAft>
            <a:buChar char="•"/>
          </a:pPr>
          <a:r>
            <a:rPr lang="es" sz="1800" b="0" i="0" u="none" strike="noStrike" kern="1200">
              <a:highlight>
                <a:srgbClr val="000000">
                  <a:alpha val="0"/>
                </a:srgbClr>
              </a:highlight>
              <a:latin typeface="Arial" panose="020B0604020202020204" pitchFamily="34" charset="0"/>
              <a:cs typeface="Arial" panose="020B0604020202020204" pitchFamily="34" charset="0"/>
            </a:rPr>
            <a:t>Talleres internos y externos</a:t>
          </a:r>
        </a:p>
        <a:p>
          <a:pPr marL="171450" lvl="1" indent="-171450" algn="l" defTabSz="800100" rtl="0">
            <a:lnSpc>
              <a:spcPct val="90000"/>
            </a:lnSpc>
            <a:spcBef>
              <a:spcPct val="0"/>
            </a:spcBef>
            <a:spcAft>
              <a:spcPct val="15000"/>
            </a:spcAft>
            <a:buChar char="•"/>
          </a:pPr>
          <a:r>
            <a:rPr lang="es" sz="1800" b="0" i="0" u="none" strike="noStrike" kern="1200" dirty="0">
              <a:highlight>
                <a:srgbClr val="000000">
                  <a:alpha val="0"/>
                </a:srgbClr>
              </a:highlight>
              <a:latin typeface="Arial" panose="020B0604020202020204" pitchFamily="34" charset="0"/>
              <a:cs typeface="Arial" panose="020B0604020202020204" pitchFamily="34" charset="0"/>
            </a:rPr>
            <a:t>Consultas tribales </a:t>
          </a:r>
        </a:p>
      </dsp:txBody>
      <dsp:txXfrm>
        <a:off x="4270085" y="2400733"/>
        <a:ext cx="2332114" cy="2332114"/>
      </dsp:txXfrm>
    </dsp:sp>
    <dsp:sp modelId="{2CBA1AB3-C474-49FD-A682-148DEBF3327D}">
      <dsp:nvSpPr>
        <dsp:cNvPr id="0" name=""/>
        <dsp:cNvSpPr/>
      </dsp:nvSpPr>
      <dsp:spPr>
        <a:xfrm rot="42342">
          <a:off x="7118854" y="855265"/>
          <a:ext cx="437586" cy="595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118859" y="973505"/>
        <a:ext cx="306310" cy="357146"/>
      </dsp:txXfrm>
    </dsp:sp>
    <dsp:sp modelId="{637748BA-9452-49FF-B027-63245FD6AF48}">
      <dsp:nvSpPr>
        <dsp:cNvPr id="0" name=""/>
        <dsp:cNvSpPr/>
      </dsp:nvSpPr>
      <dsp:spPr>
        <a:xfrm>
          <a:off x="7931471" y="35197"/>
          <a:ext cx="2484210" cy="228060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0294C-CEE7-499A-AA9A-69DED1AF8E7F}">
      <dsp:nvSpPr>
        <dsp:cNvPr id="0" name=""/>
        <dsp:cNvSpPr/>
      </dsp:nvSpPr>
      <dsp:spPr>
        <a:xfrm>
          <a:off x="8036631" y="2382603"/>
          <a:ext cx="2477224" cy="24772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s" sz="1800" b="1" i="0" u="none" strike="noStrike" kern="1200" dirty="0">
              <a:highlight>
                <a:srgbClr val="000000">
                  <a:alpha val="0"/>
                </a:srgbClr>
              </a:highlight>
              <a:latin typeface="Arial" panose="020B0604020202020204" pitchFamily="34" charset="0"/>
              <a:cs typeface="Arial" panose="020B0604020202020204" pitchFamily="34" charset="0"/>
            </a:rPr>
            <a:t>Plan de Acción para la Equidad Racial</a:t>
          </a:r>
        </a:p>
        <a:p>
          <a:pPr marL="171450" lvl="1" indent="-171450" algn="l" defTabSz="800100">
            <a:lnSpc>
              <a:spcPct val="90000"/>
            </a:lnSpc>
            <a:spcBef>
              <a:spcPct val="0"/>
            </a:spcBef>
            <a:spcAft>
              <a:spcPct val="15000"/>
            </a:spcAft>
            <a:buChar char="•"/>
          </a:pPr>
          <a:endParaRPr lang="es-MX"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Enero de 2023</a:t>
          </a:r>
        </a:p>
      </dsp:txBody>
      <dsp:txXfrm>
        <a:off x="8109186" y="2455158"/>
        <a:ext cx="2332114" cy="2332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AA1C-B80D-4CA4-AC6F-5AD0F0C3FA4D}">
      <dsp:nvSpPr>
        <dsp:cNvPr id="0" name=""/>
        <dsp:cNvSpPr/>
      </dsp:nvSpPr>
      <dsp:spPr>
        <a:xfrm>
          <a:off x="0" y="268074"/>
          <a:ext cx="9494118" cy="1285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36849" tIns="354076" rIns="736849" bIns="135128" numCol="1" spcCol="1270" anchor="t" anchorCtr="0">
          <a:noAutofit/>
        </a:bodyPr>
        <a:lstStyle/>
        <a:p>
          <a:pPr marL="171450" lvl="1" indent="-171450" algn="l" defTabSz="844550" rtl="0">
            <a:lnSpc>
              <a:spcPct val="90000"/>
            </a:lnSpc>
            <a:spcBef>
              <a:spcPct val="0"/>
            </a:spcBef>
            <a:spcAft>
              <a:spcPct val="15000"/>
            </a:spcAft>
            <a:buChar char="•"/>
          </a:pPr>
          <a:r>
            <a:rPr lang="es" sz="1900" b="0" i="0" u="none" strike="noStrike" kern="1200">
              <a:highlight>
                <a:srgbClr val="000000">
                  <a:alpha val="0"/>
                </a:srgbClr>
              </a:highlight>
              <a:latin typeface="Arial"/>
              <a:cs typeface="Arial"/>
            </a:rPr>
            <a:t>Comienzan las consultas tribales</a:t>
          </a:r>
        </a:p>
        <a:p>
          <a:pPr marL="171450" lvl="1" indent="-171450" algn="l" defTabSz="844550" rtl="0">
            <a:lnSpc>
              <a:spcPct val="90000"/>
            </a:lnSpc>
            <a:spcBef>
              <a:spcPct val="0"/>
            </a:spcBef>
            <a:spcAft>
              <a:spcPct val="15000"/>
            </a:spcAft>
            <a:buChar char="•"/>
          </a:pPr>
          <a:r>
            <a:rPr lang="es" sz="1900" b="0" i="0" u="none" strike="noStrike" kern="1200">
              <a:highlight>
                <a:srgbClr val="000000">
                  <a:alpha val="0"/>
                </a:srgbClr>
              </a:highlight>
              <a:latin typeface="Arial"/>
              <a:cs typeface="Arial"/>
            </a:rPr>
            <a:t>Correos electrónicos enviados a </a:t>
          </a:r>
          <a:r>
            <a:rPr lang="es" sz="1800" b="0" i="0" u="none" strike="noStrike" kern="1200">
              <a:highlight>
                <a:srgbClr val="000000">
                  <a:alpha val="0"/>
                </a:srgbClr>
              </a:highlight>
              <a:latin typeface="Arial"/>
              <a:cs typeface="Arial"/>
              <a:hlinkClick xmlns:r="http://schemas.openxmlformats.org/officeDocument/2006/relationships" r:id="rId1"/>
            </a:rPr>
            <a:t> racialequity@waterboards.ca.gov</a:t>
          </a:r>
          <a:r>
            <a:rPr lang="es" sz="1800" b="0" i="0" u="none" strike="noStrike" kern="1200">
              <a:highlight>
                <a:srgbClr val="000000">
                  <a:alpha val="0"/>
                </a:srgbClr>
              </a:highlight>
              <a:latin typeface="Arial"/>
              <a:cs typeface="Arial"/>
            </a:rPr>
            <a:t> (en curso)</a:t>
          </a:r>
          <a:endParaRPr lang="en-US" sz="1900" kern="1200">
            <a:latin typeface="Arial"/>
            <a:cs typeface="Arial"/>
          </a:endParaRPr>
        </a:p>
      </dsp:txBody>
      <dsp:txXfrm>
        <a:off x="0" y="268074"/>
        <a:ext cx="9494118" cy="1285200"/>
      </dsp:txXfrm>
    </dsp:sp>
    <dsp:sp modelId="{6E3FE867-F7C1-4E4E-8D79-B6437250C9C0}">
      <dsp:nvSpPr>
        <dsp:cNvPr id="0" name=""/>
        <dsp:cNvSpPr/>
      </dsp:nvSpPr>
      <dsp:spPr>
        <a:xfrm>
          <a:off x="474705" y="17154"/>
          <a:ext cx="6645883"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1199" tIns="0" rIns="251199" bIns="0" numCol="1" spcCol="1270" anchor="ctr" anchorCtr="0">
          <a:noAutofit/>
        </a:bodyPr>
        <a:lstStyle/>
        <a:p>
          <a:pPr marL="0" lvl="0" indent="0" algn="l" defTabSz="844550" rtl="0">
            <a:lnSpc>
              <a:spcPct val="90000"/>
            </a:lnSpc>
            <a:spcBef>
              <a:spcPct val="0"/>
            </a:spcBef>
            <a:spcAft>
              <a:spcPct val="35000"/>
            </a:spcAft>
            <a:buNone/>
          </a:pPr>
          <a:r>
            <a:rPr lang="es" sz="1900" b="0" i="0" u="none" strike="noStrike" kern="1200">
              <a:highlight>
                <a:srgbClr val="000000">
                  <a:alpha val="0"/>
                </a:srgbClr>
              </a:highlight>
              <a:latin typeface="Arial"/>
              <a:cs typeface="Arial"/>
            </a:rPr>
            <a:t>Abril de 2022</a:t>
          </a:r>
        </a:p>
      </dsp:txBody>
      <dsp:txXfrm>
        <a:off x="499203" y="41652"/>
        <a:ext cx="6596887" cy="452844"/>
      </dsp:txXfrm>
    </dsp:sp>
    <dsp:sp modelId="{081C59BA-FD14-47E5-AE54-BCBB78B2F424}">
      <dsp:nvSpPr>
        <dsp:cNvPr id="0" name=""/>
        <dsp:cNvSpPr/>
      </dsp:nvSpPr>
      <dsp:spPr>
        <a:xfrm>
          <a:off x="0" y="1885720"/>
          <a:ext cx="9494118" cy="1927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36849" tIns="354076" rIns="736849" bIns="135128" numCol="1" spcCol="1270" anchor="t" anchorCtr="0">
          <a:noAutofit/>
        </a:bodyPr>
        <a:lstStyle/>
        <a:p>
          <a:pPr marL="171450" lvl="1" indent="-171450" algn="l" defTabSz="844550" rtl="0">
            <a:lnSpc>
              <a:spcPct val="90000"/>
            </a:lnSpc>
            <a:spcBef>
              <a:spcPct val="0"/>
            </a:spcBef>
            <a:spcAft>
              <a:spcPct val="15000"/>
            </a:spcAft>
            <a:buChar char="•"/>
          </a:pPr>
          <a:r>
            <a:rPr lang="es" sz="1900" b="0" i="0" u="none" strike="noStrike" kern="1200" dirty="0">
              <a:highlight>
                <a:srgbClr val="000000">
                  <a:alpha val="0"/>
                </a:srgbClr>
              </a:highlight>
              <a:latin typeface="Arial"/>
              <a:cs typeface="Arial"/>
            </a:rPr>
            <a:t>Taller para definir una visión	</a:t>
          </a:r>
          <a:endParaRPr lang="en-US" sz="1900" kern="1200" dirty="0">
            <a:latin typeface="Arial"/>
            <a:cs typeface="Arial"/>
          </a:endParaRPr>
        </a:p>
        <a:p>
          <a:pPr marL="171450" lvl="1" indent="-171450" algn="l" defTabSz="844550" rtl="0">
            <a:lnSpc>
              <a:spcPct val="90000"/>
            </a:lnSpc>
            <a:spcBef>
              <a:spcPct val="0"/>
            </a:spcBef>
            <a:spcAft>
              <a:spcPct val="15000"/>
            </a:spcAft>
            <a:buChar char="•"/>
          </a:pPr>
          <a:r>
            <a:rPr lang="es" sz="1900" b="0" i="0" u="none" strike="noStrike" kern="1200" dirty="0">
              <a:highlight>
                <a:srgbClr val="000000">
                  <a:alpha val="0"/>
                </a:srgbClr>
              </a:highlight>
              <a:latin typeface="Arial"/>
              <a:cs typeface="Arial"/>
            </a:rPr>
            <a:t>Taller para establecer estrategias</a:t>
          </a:r>
          <a:endParaRPr lang="en-US" sz="1900" b="0" kern="1200" dirty="0">
            <a:latin typeface="Arial" panose="020B0604020202020204" pitchFamily="34" charset="0"/>
            <a:cs typeface="Arial" panose="020B0604020202020204" pitchFamily="34" charset="0"/>
          </a:endParaRPr>
        </a:p>
        <a:p>
          <a:pPr marL="171450" lvl="1" indent="-171450" algn="l" defTabSz="844550" rtl="0">
            <a:lnSpc>
              <a:spcPct val="90000"/>
            </a:lnSpc>
            <a:spcBef>
              <a:spcPct val="0"/>
            </a:spcBef>
            <a:spcAft>
              <a:spcPct val="15000"/>
            </a:spcAft>
            <a:buChar char="•"/>
          </a:pPr>
          <a:r>
            <a:rPr lang="es" sz="1900" b="0" i="0" u="none" strike="noStrike" kern="1200">
              <a:highlight>
                <a:srgbClr val="000000">
                  <a:alpha val="0"/>
                </a:srgbClr>
              </a:highlight>
              <a:latin typeface="Arial"/>
              <a:cs typeface="Arial"/>
            </a:rPr>
            <a:t>Talleres de planificación de acciones </a:t>
          </a:r>
          <a:endParaRPr lang="en-US" sz="1900" b="0" kern="1200">
            <a:latin typeface="Arial" panose="020B0604020202020204" pitchFamily="34" charset="0"/>
            <a:cs typeface="Arial" panose="020B0604020202020204" pitchFamily="34" charset="0"/>
          </a:endParaRPr>
        </a:p>
        <a:p>
          <a:pPr marL="171450" lvl="1" indent="-171450" algn="l" defTabSz="844550" rtl="0">
            <a:lnSpc>
              <a:spcPct val="90000"/>
            </a:lnSpc>
            <a:spcBef>
              <a:spcPct val="0"/>
            </a:spcBef>
            <a:spcAft>
              <a:spcPct val="15000"/>
            </a:spcAft>
            <a:buChar char="•"/>
          </a:pPr>
          <a:r>
            <a:rPr lang="es" sz="1900" b="0" i="0" u="none" strike="noStrike" kern="1200" dirty="0">
              <a:highlight>
                <a:srgbClr val="000000">
                  <a:alpha val="0"/>
                </a:srgbClr>
              </a:highlight>
              <a:latin typeface="Arial"/>
              <a:cs typeface="Arial"/>
            </a:rPr>
            <a:t>Sesiones de Apoyo a los empleados para la equidad racial</a:t>
          </a:r>
        </a:p>
        <a:p>
          <a:pPr marL="171450" lvl="1" indent="-171450" algn="l" defTabSz="844550" rtl="0">
            <a:lnSpc>
              <a:spcPct val="90000"/>
            </a:lnSpc>
            <a:spcBef>
              <a:spcPct val="0"/>
            </a:spcBef>
            <a:spcAft>
              <a:spcPct val="15000"/>
            </a:spcAft>
            <a:buChar char="•"/>
          </a:pPr>
          <a:r>
            <a:rPr lang="es" sz="1900" b="0" i="0" u="none" strike="noStrike" kern="1200">
              <a:highlight>
                <a:srgbClr val="000000">
                  <a:alpha val="0"/>
                </a:srgbClr>
              </a:highlight>
              <a:latin typeface="Arial"/>
              <a:cs typeface="Arial"/>
            </a:rPr>
            <a:t>Reuniones individuales con socios comunitarios </a:t>
          </a:r>
          <a:endParaRPr lang="en-US" sz="1900" b="0" kern="1200">
            <a:latin typeface="Arial" panose="020B0604020202020204" pitchFamily="34" charset="0"/>
            <a:cs typeface="Arial" panose="020B0604020202020204" pitchFamily="34" charset="0"/>
          </a:endParaRPr>
        </a:p>
      </dsp:txBody>
      <dsp:txXfrm>
        <a:off x="0" y="1885720"/>
        <a:ext cx="9494118" cy="1927800"/>
      </dsp:txXfrm>
    </dsp:sp>
    <dsp:sp modelId="{7ED8B387-D376-4A39-9061-BE6365985364}">
      <dsp:nvSpPr>
        <dsp:cNvPr id="0" name=""/>
        <dsp:cNvSpPr/>
      </dsp:nvSpPr>
      <dsp:spPr>
        <a:xfrm>
          <a:off x="474705" y="1645074"/>
          <a:ext cx="6645883"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1199" tIns="0" rIns="251199" bIns="0" numCol="1" spcCol="1270" anchor="ctr" anchorCtr="0">
          <a:noAutofit/>
        </a:bodyPr>
        <a:lstStyle/>
        <a:p>
          <a:pPr marL="0" lvl="0" indent="0" algn="l" defTabSz="844550" rtl="0">
            <a:lnSpc>
              <a:spcPct val="90000"/>
            </a:lnSpc>
            <a:spcBef>
              <a:spcPct val="0"/>
            </a:spcBef>
            <a:spcAft>
              <a:spcPct val="35000"/>
            </a:spcAft>
            <a:buNone/>
          </a:pPr>
          <a:r>
            <a:rPr lang="es" sz="1900" b="0" i="0" u="none" strike="noStrike" kern="1200">
              <a:highlight>
                <a:srgbClr val="000000">
                  <a:alpha val="0"/>
                </a:srgbClr>
              </a:highlight>
              <a:latin typeface="Arial"/>
              <a:cs typeface="Arial"/>
            </a:rPr>
            <a:t>Mayo de 2022</a:t>
          </a:r>
        </a:p>
      </dsp:txBody>
      <dsp:txXfrm>
        <a:off x="499203" y="1669572"/>
        <a:ext cx="6596887" cy="452844"/>
      </dsp:txXfrm>
    </dsp:sp>
    <dsp:sp modelId="{2FE55E9A-A871-4688-B30C-BD1EEA7508FF}">
      <dsp:nvSpPr>
        <dsp:cNvPr id="0" name=""/>
        <dsp:cNvSpPr/>
      </dsp:nvSpPr>
      <dsp:spPr>
        <a:xfrm>
          <a:off x="0" y="4166514"/>
          <a:ext cx="9494118" cy="7497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36849" tIns="354076" rIns="736849" bIns="135128" numCol="1" spcCol="1270" anchor="t" anchorCtr="0">
          <a:noAutofit/>
        </a:bodyPr>
        <a:lstStyle/>
        <a:p>
          <a:pPr marL="171450" lvl="1" indent="-171450" algn="l" defTabSz="844550" rtl="0">
            <a:lnSpc>
              <a:spcPct val="90000"/>
            </a:lnSpc>
            <a:spcBef>
              <a:spcPct val="0"/>
            </a:spcBef>
            <a:spcAft>
              <a:spcPct val="15000"/>
            </a:spcAft>
            <a:buChar char="•"/>
          </a:pPr>
          <a:r>
            <a:rPr lang="es" sz="1900" b="0" i="0" u="none" strike="noStrike" kern="1200" dirty="0">
              <a:highlight>
                <a:srgbClr val="000000">
                  <a:alpha val="0"/>
                </a:srgbClr>
              </a:highlight>
              <a:latin typeface="Arial"/>
              <a:cs typeface="Arial"/>
            </a:rPr>
            <a:t>Sesiones de Apoyo a los empleados para la equidad racial </a:t>
          </a:r>
          <a:endParaRPr lang="en-US" b="0" kern="1200" dirty="0">
            <a:latin typeface="Arial" panose="020B0604020202020204" pitchFamily="34" charset="0"/>
            <a:cs typeface="Arial" panose="020B0604020202020204" pitchFamily="34" charset="0"/>
          </a:endParaRPr>
        </a:p>
      </dsp:txBody>
      <dsp:txXfrm>
        <a:off x="0" y="4166514"/>
        <a:ext cx="9494118" cy="749700"/>
      </dsp:txXfrm>
    </dsp:sp>
    <dsp:sp modelId="{27AA9C70-9415-4FCD-898E-5E61914B42DD}">
      <dsp:nvSpPr>
        <dsp:cNvPr id="0" name=""/>
        <dsp:cNvSpPr/>
      </dsp:nvSpPr>
      <dsp:spPr>
        <a:xfrm>
          <a:off x="474705" y="3915594"/>
          <a:ext cx="6645883"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1199" tIns="0" rIns="251199" bIns="0" numCol="1" spcCol="1270" anchor="ctr" anchorCtr="0">
          <a:noAutofit/>
        </a:bodyPr>
        <a:lstStyle/>
        <a:p>
          <a:pPr marL="0" lvl="0" indent="0" algn="l" defTabSz="844550" rtl="0">
            <a:lnSpc>
              <a:spcPct val="90000"/>
            </a:lnSpc>
            <a:spcBef>
              <a:spcPct val="0"/>
            </a:spcBef>
            <a:spcAft>
              <a:spcPct val="35000"/>
            </a:spcAft>
            <a:buNone/>
          </a:pPr>
          <a:r>
            <a:rPr lang="es" sz="1900" b="0" i="0" u="none" strike="noStrike" kern="1200">
              <a:highlight>
                <a:srgbClr val="000000">
                  <a:alpha val="0"/>
                </a:srgbClr>
              </a:highlight>
              <a:latin typeface="Arial"/>
              <a:cs typeface="Arial"/>
            </a:rPr>
            <a:t>Junio de 2022</a:t>
          </a:r>
        </a:p>
      </dsp:txBody>
      <dsp:txXfrm>
        <a:off x="499203" y="3940092"/>
        <a:ext cx="6596887"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E54E8-3D16-49B2-AB6F-B45EAC9F7826}">
      <dsp:nvSpPr>
        <dsp:cNvPr id="0" name=""/>
        <dsp:cNvSpPr/>
      </dsp:nvSpPr>
      <dsp:spPr>
        <a:xfrm>
          <a:off x="0" y="2991"/>
          <a:ext cx="9696882" cy="5140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 sz="2300" b="0" i="0" u="none" strike="noStrike" kern="1200">
              <a:highlight>
                <a:srgbClr val="000000">
                  <a:alpha val="0"/>
                </a:srgbClr>
              </a:highlight>
              <a:latin typeface="Arial"/>
              <a:cs typeface="Arial"/>
            </a:rPr>
            <a:t>Julio de 2022</a:t>
          </a:r>
        </a:p>
      </dsp:txBody>
      <dsp:txXfrm>
        <a:off x="25094" y="28085"/>
        <a:ext cx="9646694" cy="463858"/>
      </dsp:txXfrm>
    </dsp:sp>
    <dsp:sp modelId="{2330926E-C47C-417F-B473-67458CFD21E1}">
      <dsp:nvSpPr>
        <dsp:cNvPr id="0" name=""/>
        <dsp:cNvSpPr/>
      </dsp:nvSpPr>
      <dsp:spPr>
        <a:xfrm>
          <a:off x="0" y="517037"/>
          <a:ext cx="9696882" cy="55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87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 sz="1800" b="0" i="0" u="none" strike="noStrike" kern="1200" dirty="0">
              <a:highlight>
                <a:srgbClr val="000000">
                  <a:alpha val="0"/>
                </a:srgbClr>
              </a:highlight>
              <a:latin typeface="Arial"/>
              <a:cs typeface="Arial"/>
            </a:rPr>
            <a:t>Borrador del documento “ideas de acción” publicado en la página web </a:t>
          </a:r>
          <a:endParaRPr lang="en-US" b="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20000"/>
            </a:spcAft>
            <a:buChar char="•"/>
          </a:pPr>
          <a:r>
            <a:rPr lang="es" sz="1800" b="0" i="0" u="none" strike="noStrike" kern="1200">
              <a:highlight>
                <a:srgbClr val="000000">
                  <a:alpha val="0"/>
                </a:srgbClr>
              </a:highlight>
              <a:latin typeface="Arial"/>
              <a:cs typeface="Arial"/>
            </a:rPr>
            <a:t>Talleres públicos</a:t>
          </a:r>
        </a:p>
      </dsp:txBody>
      <dsp:txXfrm>
        <a:off x="0" y="517037"/>
        <a:ext cx="9696882" cy="553588"/>
      </dsp:txXfrm>
    </dsp:sp>
    <dsp:sp modelId="{0662CA76-2EE0-4ABB-8309-6B10EB1E8E2F}">
      <dsp:nvSpPr>
        <dsp:cNvPr id="0" name=""/>
        <dsp:cNvSpPr/>
      </dsp:nvSpPr>
      <dsp:spPr>
        <a:xfrm>
          <a:off x="0" y="1070625"/>
          <a:ext cx="9696882" cy="5140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 sz="2300" b="0" i="0" u="none" strike="noStrike" kern="1200">
              <a:highlight>
                <a:srgbClr val="000000">
                  <a:alpha val="0"/>
                </a:srgbClr>
              </a:highlight>
              <a:latin typeface="Arial"/>
              <a:cs typeface="Arial"/>
            </a:rPr>
            <a:t>Agosto de 2022</a:t>
          </a:r>
        </a:p>
      </dsp:txBody>
      <dsp:txXfrm>
        <a:off x="25094" y="1095719"/>
        <a:ext cx="9646694" cy="463858"/>
      </dsp:txXfrm>
    </dsp:sp>
    <dsp:sp modelId="{F4B6861B-C8B7-4D72-B7EC-91749F93F958}">
      <dsp:nvSpPr>
        <dsp:cNvPr id="0" name=""/>
        <dsp:cNvSpPr/>
      </dsp:nvSpPr>
      <dsp:spPr>
        <a:xfrm>
          <a:off x="0" y="1584671"/>
          <a:ext cx="9696882" cy="55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87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 sz="1800" b="0" i="0" u="none" strike="noStrike" kern="1200">
              <a:highlight>
                <a:srgbClr val="000000">
                  <a:alpha val="0"/>
                </a:srgbClr>
              </a:highlight>
              <a:latin typeface="Arial"/>
              <a:cs typeface="Arial"/>
            </a:rPr>
            <a:t>El Equipo de Equidad Racial examinó los comentarios y revisó el plan de acción</a:t>
          </a:r>
        </a:p>
        <a:p>
          <a:pPr marL="171450" lvl="1" indent="-171450" algn="l" defTabSz="800100" rtl="0">
            <a:lnSpc>
              <a:spcPct val="90000"/>
            </a:lnSpc>
            <a:spcBef>
              <a:spcPct val="0"/>
            </a:spcBef>
            <a:spcAft>
              <a:spcPct val="20000"/>
            </a:spcAft>
            <a:buChar char="•"/>
          </a:pPr>
          <a:r>
            <a:rPr lang="es" sz="1800" b="0" i="0" u="none" strike="noStrike" kern="1200" dirty="0">
              <a:highlight>
                <a:srgbClr val="000000">
                  <a:alpha val="0"/>
                </a:srgbClr>
              </a:highlight>
              <a:latin typeface="Arial"/>
              <a:cs typeface="Arial"/>
            </a:rPr>
            <a:t>Revisión de la dirección ejecutiva</a:t>
          </a:r>
        </a:p>
      </dsp:txBody>
      <dsp:txXfrm>
        <a:off x="0" y="1584671"/>
        <a:ext cx="9696882" cy="553588"/>
      </dsp:txXfrm>
    </dsp:sp>
    <dsp:sp modelId="{ADAD62AD-F16D-4C9F-AC7A-E1937BBB5FE0}">
      <dsp:nvSpPr>
        <dsp:cNvPr id="0" name=""/>
        <dsp:cNvSpPr/>
      </dsp:nvSpPr>
      <dsp:spPr>
        <a:xfrm>
          <a:off x="0" y="2138259"/>
          <a:ext cx="9696882" cy="5140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 sz="2300" b="0" i="0" u="none" strike="noStrike" kern="1200">
              <a:highlight>
                <a:srgbClr val="000000">
                  <a:alpha val="0"/>
                </a:srgbClr>
              </a:highlight>
              <a:latin typeface="Arial"/>
              <a:cs typeface="Arial"/>
            </a:rPr>
            <a:t>Septiembre de 2022</a:t>
          </a:r>
        </a:p>
      </dsp:txBody>
      <dsp:txXfrm>
        <a:off x="25094" y="2163353"/>
        <a:ext cx="9646694" cy="463858"/>
      </dsp:txXfrm>
    </dsp:sp>
    <dsp:sp modelId="{303BA9FC-2085-4FE6-B171-0C6466240667}">
      <dsp:nvSpPr>
        <dsp:cNvPr id="0" name=""/>
        <dsp:cNvSpPr/>
      </dsp:nvSpPr>
      <dsp:spPr>
        <a:xfrm>
          <a:off x="0" y="2652306"/>
          <a:ext cx="9696882" cy="100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87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 sz="1800" b="0" i="0" u="none" strike="noStrike" kern="1200" dirty="0">
              <a:highlight>
                <a:srgbClr val="000000">
                  <a:alpha val="0"/>
                </a:srgbClr>
              </a:highlight>
              <a:latin typeface="Arial"/>
              <a:cs typeface="Arial"/>
            </a:rPr>
            <a:t>Inicio de un plazo de 30 días para recibir comentarios del público sobre el proyecto de Plan de Acción para la Equidad Racial</a:t>
          </a:r>
          <a:endParaRPr lang="en-US"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20000"/>
            </a:spcAft>
            <a:buChar char="•"/>
          </a:pPr>
          <a:r>
            <a:rPr lang="es" sz="1800" b="0" i="0" u="none" strike="noStrike" kern="1200" dirty="0">
              <a:highlight>
                <a:srgbClr val="000000">
                  <a:alpha val="0"/>
                </a:srgbClr>
              </a:highlight>
              <a:latin typeface="Arial"/>
              <a:cs typeface="Arial"/>
            </a:rPr>
            <a:t>Seminario web para todo el personal sobre el Plan de Acción para la </a:t>
          </a:r>
          <a:br>
            <a:rPr lang="es" sz="1800" b="0" i="0" u="none" strike="noStrike" kern="1200" dirty="0">
              <a:highlight>
                <a:srgbClr val="000000">
                  <a:alpha val="0"/>
                </a:srgbClr>
              </a:highlight>
              <a:latin typeface="Arial"/>
              <a:cs typeface="Arial"/>
            </a:rPr>
          </a:br>
          <a:r>
            <a:rPr lang="es" sz="1800" b="0" i="0" u="none" strike="noStrike" kern="1200" dirty="0">
              <a:highlight>
                <a:srgbClr val="000000">
                  <a:alpha val="0"/>
                </a:srgbClr>
              </a:highlight>
              <a:latin typeface="Arial"/>
              <a:cs typeface="Arial"/>
            </a:rPr>
            <a:t>Equidad Racial </a:t>
          </a:r>
          <a:endParaRPr lang="en-US" kern="1200" dirty="0">
            <a:latin typeface="Arial" panose="020B0604020202020204" pitchFamily="34" charset="0"/>
            <a:cs typeface="Arial" panose="020B0604020202020204" pitchFamily="34" charset="0"/>
          </a:endParaRPr>
        </a:p>
      </dsp:txBody>
      <dsp:txXfrm>
        <a:off x="0" y="2652306"/>
        <a:ext cx="9696882" cy="1008321"/>
      </dsp:txXfrm>
    </dsp:sp>
    <dsp:sp modelId="{DDDB9603-5DB1-437C-B2ED-11105C6B0D61}">
      <dsp:nvSpPr>
        <dsp:cNvPr id="0" name=""/>
        <dsp:cNvSpPr/>
      </dsp:nvSpPr>
      <dsp:spPr>
        <a:xfrm>
          <a:off x="0" y="3660627"/>
          <a:ext cx="9696882" cy="5140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 sz="2300" b="0" i="0" u="none" strike="noStrike" kern="1200">
              <a:highlight>
                <a:srgbClr val="000000">
                  <a:alpha val="0"/>
                </a:srgbClr>
              </a:highlight>
              <a:latin typeface="Arial"/>
              <a:cs typeface="Arial"/>
            </a:rPr>
            <a:t>Octubre - diciembre de 2022</a:t>
          </a:r>
        </a:p>
      </dsp:txBody>
      <dsp:txXfrm>
        <a:off x="25094" y="3685721"/>
        <a:ext cx="9646694" cy="463858"/>
      </dsp:txXfrm>
    </dsp:sp>
    <dsp:sp modelId="{29E82256-1CBC-41B1-9E65-7525EB598655}">
      <dsp:nvSpPr>
        <dsp:cNvPr id="0" name=""/>
        <dsp:cNvSpPr/>
      </dsp:nvSpPr>
      <dsp:spPr>
        <a:xfrm>
          <a:off x="0" y="4174673"/>
          <a:ext cx="9696882" cy="110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87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 sz="1800" b="0" i="0" u="none" strike="noStrike" kern="1200">
              <a:highlight>
                <a:srgbClr val="000000">
                  <a:alpha val="0"/>
                </a:srgbClr>
              </a:highlight>
              <a:latin typeface="Arial"/>
              <a:cs typeface="Arial"/>
            </a:rPr>
            <a:t>Taller de la Junta el 10/19/2022</a:t>
          </a:r>
        </a:p>
        <a:p>
          <a:pPr marL="171450" lvl="1" indent="-171450" algn="l" defTabSz="800100" rtl="0">
            <a:lnSpc>
              <a:spcPct val="90000"/>
            </a:lnSpc>
            <a:spcBef>
              <a:spcPct val="0"/>
            </a:spcBef>
            <a:spcAft>
              <a:spcPct val="20000"/>
            </a:spcAft>
            <a:buChar char="•"/>
          </a:pPr>
          <a:r>
            <a:rPr lang="es" sz="1800" b="0" i="0" u="none" strike="noStrike" kern="1200">
              <a:highlight>
                <a:srgbClr val="000000">
                  <a:alpha val="0"/>
                </a:srgbClr>
              </a:highlight>
              <a:latin typeface="Arial"/>
              <a:cs typeface="Arial"/>
            </a:rPr>
            <a:t>Termina el plazo para recibir comentarios del público </a:t>
          </a:r>
        </a:p>
        <a:p>
          <a:pPr marL="171450" lvl="1" indent="-171450" algn="l" defTabSz="800100" rtl="0">
            <a:lnSpc>
              <a:spcPct val="90000"/>
            </a:lnSpc>
            <a:spcBef>
              <a:spcPct val="0"/>
            </a:spcBef>
            <a:spcAft>
              <a:spcPct val="20000"/>
            </a:spcAft>
            <a:buChar char="•"/>
          </a:pPr>
          <a:r>
            <a:rPr lang="es" sz="1800" b="0" i="0" u="none" strike="noStrike" kern="1200">
              <a:highlight>
                <a:srgbClr val="000000">
                  <a:alpha val="0"/>
                </a:srgbClr>
              </a:highlight>
              <a:latin typeface="Arial"/>
              <a:cs typeface="Arial"/>
            </a:rPr>
            <a:t>Revisión ejecutiva</a:t>
          </a:r>
        </a:p>
        <a:p>
          <a:pPr marL="171450" lvl="1" indent="-171450" algn="l" defTabSz="800100" rtl="0">
            <a:lnSpc>
              <a:spcPct val="90000"/>
            </a:lnSpc>
            <a:spcBef>
              <a:spcPct val="0"/>
            </a:spcBef>
            <a:spcAft>
              <a:spcPct val="20000"/>
            </a:spcAft>
            <a:buChar char="•"/>
          </a:pPr>
          <a:r>
            <a:rPr lang="es" sz="1800" b="0" i="0" u="none" strike="noStrike" kern="1200">
              <a:highlight>
                <a:srgbClr val="000000">
                  <a:alpha val="0"/>
                </a:srgbClr>
              </a:highlight>
              <a:latin typeface="Arial"/>
              <a:cs typeface="Arial"/>
            </a:rPr>
            <a:t>Revisiones y finalización del Plan de Acción para la Equidad Racial 2023-2024</a:t>
          </a:r>
        </a:p>
      </dsp:txBody>
      <dsp:txXfrm>
        <a:off x="0" y="4174673"/>
        <a:ext cx="9696882" cy="11071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8B6FA-6593-44CD-9A09-593A2F8C812B}" type="datetimeFigureOut">
              <a:rPr lang="en-US"/>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3AB8B-9A85-4D3F-9570-6A64D0DB551D}" type="slidenum">
              <a:rPr lang="en-US"/>
              <a:t>‹#›</a:t>
            </a:fld>
            <a:endParaRPr lang="en-US"/>
          </a:p>
        </p:txBody>
      </p:sp>
    </p:spTree>
    <p:extLst>
      <p:ext uri="{BB962C8B-B14F-4D97-AF65-F5344CB8AC3E}">
        <p14:creationId xmlns:p14="http://schemas.microsoft.com/office/powerpoint/2010/main" val="210911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s-MX" dirty="0"/>
              <a:t>Marc Gutiérrez, intérprete + a</a:t>
            </a:r>
            <a:r>
              <a:rPr lang="en-US" sz="1800" b="0" i="0" dirty="0">
                <a:solidFill>
                  <a:srgbClr val="000000"/>
                </a:solidFill>
                <a:effectLst/>
                <a:latin typeface="Arial" panose="020B0604020202020204" pitchFamily="34" charset="0"/>
              </a:rPr>
              <a:t>dd in the Zoom chat: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Good morning everyone, please make sure you select your preferred language by selecting the globe icon at the bottom of your computer or the 3 dots on your device and select language interpretation.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Click on Spanish, select mute original audio or in English mute original audio and make sure to click finish.  </a:t>
            </a:r>
          </a:p>
          <a:p>
            <a:pPr algn="l" rtl="0" fontAlgn="base"/>
            <a:r>
              <a:rPr lang="en-US" sz="1800" b="0" i="0" dirty="0">
                <a:solidFill>
                  <a:srgbClr val="000000"/>
                </a:solidFill>
                <a:effectLst/>
                <a:latin typeface="Arial" panose="020B0604020202020204" pitchFamily="34" charset="0"/>
              </a:rPr>
              <a:t>If someone speaks English you will automatically hear the interpreter interpret all comments into Spanish, if you need tech support please let us know through the chat and we will be more than happy to provide support.</a:t>
            </a:r>
          </a:p>
          <a:p>
            <a:pPr algn="l" rtl="0" fontAlgn="base"/>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Buenos días a </a:t>
            </a:r>
            <a:r>
              <a:rPr lang="en-US" sz="1800" b="0" i="0" dirty="0" err="1">
                <a:solidFill>
                  <a:srgbClr val="000000"/>
                </a:solidFill>
                <a:effectLst/>
                <a:latin typeface="Arial" panose="020B0604020202020204" pitchFamily="34" charset="0"/>
              </a:rPr>
              <a:t>todos</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por</a:t>
            </a:r>
            <a:r>
              <a:rPr lang="en-US" sz="1800" b="0" i="0" dirty="0">
                <a:solidFill>
                  <a:srgbClr val="000000"/>
                </a:solidFill>
                <a:effectLst/>
                <a:latin typeface="Arial" panose="020B0604020202020204" pitchFamily="34" charset="0"/>
              </a:rPr>
              <a:t> favor </a:t>
            </a:r>
            <a:r>
              <a:rPr lang="en-US" sz="1800" b="0" i="0" dirty="0" err="1">
                <a:solidFill>
                  <a:srgbClr val="000000"/>
                </a:solidFill>
                <a:effectLst/>
                <a:latin typeface="Arial" panose="020B0604020202020204" pitchFamily="34" charset="0"/>
              </a:rPr>
              <a:t>asegúrense</a:t>
            </a:r>
            <a:r>
              <a:rPr lang="en-US" sz="1800" b="0" i="0" dirty="0">
                <a:solidFill>
                  <a:srgbClr val="000000"/>
                </a:solidFill>
                <a:effectLst/>
                <a:latin typeface="Arial" panose="020B0604020202020204" pitchFamily="34" charset="0"/>
              </a:rPr>
              <a:t> de </a:t>
            </a:r>
            <a:r>
              <a:rPr lang="en-US" sz="1800" b="0" i="0" dirty="0" err="1">
                <a:solidFill>
                  <a:srgbClr val="000000"/>
                </a:solidFill>
                <a:effectLst/>
                <a:latin typeface="Arial" panose="020B0604020202020204" pitchFamily="34" charset="0"/>
              </a:rPr>
              <a:t>seleccionar</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su</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idioma</a:t>
            </a:r>
            <a:r>
              <a:rPr lang="en-US" sz="1800" b="0" i="0" dirty="0">
                <a:solidFill>
                  <a:srgbClr val="000000"/>
                </a:solidFill>
                <a:effectLst/>
                <a:latin typeface="Arial" panose="020B0604020202020204" pitchFamily="34" charset="0"/>
              </a:rPr>
              <a:t> de </a:t>
            </a:r>
            <a:r>
              <a:rPr lang="en-US" sz="1800" b="0" i="0" dirty="0" err="1">
                <a:solidFill>
                  <a:srgbClr val="000000"/>
                </a:solidFill>
                <a:effectLst/>
                <a:latin typeface="Arial" panose="020B0604020202020204" pitchFamily="34" charset="0"/>
              </a:rPr>
              <a:t>preferencia</a:t>
            </a:r>
            <a:r>
              <a:rPr lang="en-US" sz="1800" b="0" i="0" dirty="0">
                <a:solidFill>
                  <a:srgbClr val="000000"/>
                </a:solidFill>
                <a:effectLst/>
                <a:latin typeface="Arial" panose="020B0604020202020204" pitchFamily="34" charset="0"/>
              </a:rPr>
              <a:t> al </a:t>
            </a:r>
            <a:r>
              <a:rPr lang="en-US" sz="1800" b="0" i="0" dirty="0" err="1">
                <a:solidFill>
                  <a:srgbClr val="000000"/>
                </a:solidFill>
                <a:effectLst/>
                <a:latin typeface="Arial" panose="020B0604020202020204" pitchFamily="34" charset="0"/>
              </a:rPr>
              <a:t>seleccionar</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el</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ícono</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en</a:t>
            </a:r>
            <a:r>
              <a:rPr lang="en-US" sz="1800" b="0" i="0" dirty="0">
                <a:solidFill>
                  <a:srgbClr val="000000"/>
                </a:solidFill>
                <a:effectLst/>
                <a:latin typeface="Arial" panose="020B0604020202020204" pitchFamily="34" charset="0"/>
              </a:rPr>
              <a:t> forma de un </a:t>
            </a:r>
            <a:r>
              <a:rPr lang="en-US" sz="1800" b="0" i="0" dirty="0" err="1">
                <a:solidFill>
                  <a:srgbClr val="000000"/>
                </a:solidFill>
                <a:effectLst/>
                <a:latin typeface="Arial" panose="020B0604020202020204" pitchFamily="34" charset="0"/>
              </a:rPr>
              <a:t>mundo</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en</a:t>
            </a:r>
            <a:r>
              <a:rPr lang="en-US" sz="1800" b="0" i="0" dirty="0">
                <a:solidFill>
                  <a:srgbClr val="000000"/>
                </a:solidFill>
                <a:effectLst/>
                <a:latin typeface="Arial" panose="020B0604020202020204" pitchFamily="34" charset="0"/>
              </a:rPr>
              <a:t> la </a:t>
            </a:r>
            <a:r>
              <a:rPr lang="en-US" sz="1800" b="0" i="0" dirty="0" err="1">
                <a:solidFill>
                  <a:srgbClr val="000000"/>
                </a:solidFill>
                <a:effectLst/>
                <a:latin typeface="Arial" panose="020B0604020202020204" pitchFamily="34" charset="0"/>
              </a:rPr>
              <a:t>parte</a:t>
            </a:r>
            <a:r>
              <a:rPr lang="en-US" sz="1800" b="0" i="0" dirty="0">
                <a:solidFill>
                  <a:srgbClr val="000000"/>
                </a:solidFill>
                <a:effectLst/>
                <a:latin typeface="Arial" panose="020B0604020202020204" pitchFamily="34" charset="0"/>
              </a:rPr>
              <a:t> inferior de </a:t>
            </a:r>
            <a:r>
              <a:rPr lang="en-US" sz="1800" b="0" i="0" dirty="0" err="1">
                <a:solidFill>
                  <a:srgbClr val="000000"/>
                </a:solidFill>
                <a:effectLst/>
                <a:latin typeface="Arial" panose="020B0604020202020204" pitchFamily="34" charset="0"/>
              </a:rPr>
              <a:t>su</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computadora</a:t>
            </a:r>
            <a:r>
              <a:rPr lang="en-US" sz="1800" b="0" i="0" dirty="0">
                <a:solidFill>
                  <a:srgbClr val="000000"/>
                </a:solidFill>
                <a:effectLst/>
                <a:latin typeface="Arial" panose="020B0604020202020204" pitchFamily="34" charset="0"/>
              </a:rPr>
              <a:t> o </a:t>
            </a:r>
            <a:r>
              <a:rPr lang="en-US" sz="1800" b="0" i="0" dirty="0" err="1">
                <a:solidFill>
                  <a:srgbClr val="000000"/>
                </a:solidFill>
                <a:effectLst/>
                <a:latin typeface="Arial" panose="020B0604020202020204" pitchFamily="34" charset="0"/>
              </a:rPr>
              <a:t>los</a:t>
            </a:r>
            <a:r>
              <a:rPr lang="en-US" sz="1800" b="0" i="0" dirty="0">
                <a:solidFill>
                  <a:srgbClr val="000000"/>
                </a:solidFill>
                <a:effectLst/>
                <a:latin typeface="Arial" panose="020B0604020202020204" pitchFamily="34" charset="0"/>
              </a:rPr>
              <a:t> 3 </a:t>
            </a:r>
            <a:r>
              <a:rPr lang="en-US" sz="1800" b="0" i="0" dirty="0" err="1">
                <a:solidFill>
                  <a:srgbClr val="000000"/>
                </a:solidFill>
                <a:effectLst/>
                <a:latin typeface="Arial" panose="020B0604020202020204" pitchFamily="34" charset="0"/>
              </a:rPr>
              <a:t>puntitos</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en</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su</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dispositivo</a:t>
            </a:r>
            <a:r>
              <a:rPr lang="en-US" sz="1800" b="0" i="0" dirty="0">
                <a:solidFill>
                  <a:srgbClr val="000000"/>
                </a:solidFill>
                <a:effectLst/>
                <a:latin typeface="Arial" panose="020B0604020202020204" pitchFamily="34" charset="0"/>
              </a:rPr>
              <a:t> y </a:t>
            </a:r>
            <a:r>
              <a:rPr lang="en-US" sz="1800" b="0" i="0" dirty="0" err="1">
                <a:solidFill>
                  <a:srgbClr val="000000"/>
                </a:solidFill>
                <a:effectLst/>
                <a:latin typeface="Arial" panose="020B0604020202020204" pitchFamily="34" charset="0"/>
              </a:rPr>
              <a:t>seleccionar</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interpretación</a:t>
            </a:r>
            <a:r>
              <a:rPr lang="en-US" sz="1800" b="0" i="0" dirty="0">
                <a:solidFill>
                  <a:srgbClr val="000000"/>
                </a:solidFill>
                <a:effectLst/>
                <a:latin typeface="Arial" panose="020B0604020202020204" pitchFamily="34" charset="0"/>
              </a:rPr>
              <a:t> de </a:t>
            </a:r>
            <a:r>
              <a:rPr lang="en-US" sz="1800" b="0" i="0" dirty="0" err="1">
                <a:solidFill>
                  <a:srgbClr val="000000"/>
                </a:solidFill>
                <a:effectLst/>
                <a:latin typeface="Arial" panose="020B0604020202020204" pitchFamily="34" charset="0"/>
              </a:rPr>
              <a:t>idiomas</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Póngale</a:t>
            </a:r>
            <a:r>
              <a:rPr lang="en-US" sz="1800" b="0" i="0" dirty="0">
                <a:solidFill>
                  <a:srgbClr val="000000"/>
                </a:solidFill>
                <a:effectLst/>
                <a:latin typeface="Arial" panose="020B0604020202020204" pitchFamily="34" charset="0"/>
              </a:rPr>
              <a:t> la </a:t>
            </a:r>
            <a:r>
              <a:rPr lang="en-US" sz="1800" b="0" i="0" dirty="0" err="1">
                <a:solidFill>
                  <a:srgbClr val="000000"/>
                </a:solidFill>
                <a:effectLst/>
                <a:latin typeface="Arial" panose="020B0604020202020204" pitchFamily="34" charset="0"/>
              </a:rPr>
              <a:t>palomita</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en</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español</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seleccione</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silenciar</a:t>
            </a:r>
            <a:r>
              <a:rPr lang="en-US" sz="1800" b="0" i="0" dirty="0">
                <a:solidFill>
                  <a:srgbClr val="000000"/>
                </a:solidFill>
                <a:effectLst/>
                <a:latin typeface="Arial" panose="020B0604020202020204" pitchFamily="34" charset="0"/>
              </a:rPr>
              <a:t> audio original o </a:t>
            </a:r>
            <a:r>
              <a:rPr lang="en-US" sz="1800" b="0" i="0" dirty="0" err="1">
                <a:solidFill>
                  <a:srgbClr val="000000"/>
                </a:solidFill>
                <a:effectLst/>
                <a:latin typeface="Arial" panose="020B0604020202020204" pitchFamily="34" charset="0"/>
              </a:rPr>
              <a:t>en</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inglés</a:t>
            </a:r>
            <a:r>
              <a:rPr lang="en-US" sz="1800" b="0" i="0" dirty="0">
                <a:solidFill>
                  <a:srgbClr val="000000"/>
                </a:solidFill>
                <a:effectLst/>
                <a:latin typeface="Arial" panose="020B0604020202020204" pitchFamily="34" charset="0"/>
              </a:rPr>
              <a:t> mute original audio y </a:t>
            </a:r>
            <a:r>
              <a:rPr lang="en-US" sz="1800" b="0" i="0" dirty="0" err="1">
                <a:solidFill>
                  <a:srgbClr val="000000"/>
                </a:solidFill>
                <a:effectLst/>
                <a:latin typeface="Arial" panose="020B0604020202020204" pitchFamily="34" charset="0"/>
              </a:rPr>
              <a:t>asegúrese</a:t>
            </a:r>
            <a:r>
              <a:rPr lang="en-US" sz="1800" b="0" i="0" dirty="0">
                <a:solidFill>
                  <a:srgbClr val="000000"/>
                </a:solidFill>
                <a:effectLst/>
                <a:latin typeface="Arial" panose="020B0604020202020204" pitchFamily="34" charset="0"/>
              </a:rPr>
              <a:t> de </a:t>
            </a:r>
            <a:r>
              <a:rPr lang="en-US" sz="1800" b="0" i="0" dirty="0" err="1">
                <a:solidFill>
                  <a:srgbClr val="000000"/>
                </a:solidFill>
                <a:effectLst/>
                <a:latin typeface="Arial" panose="020B0604020202020204" pitchFamily="34" charset="0"/>
              </a:rPr>
              <a:t>hacer</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clic</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en</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finalizar</a:t>
            </a:r>
            <a:r>
              <a:rPr lang="en-US" sz="1800" b="0" i="0" dirty="0">
                <a:solidFill>
                  <a:srgbClr val="000000"/>
                </a:solidFill>
                <a:effectLst/>
                <a:latin typeface="Arial" panose="020B0604020202020204" pitchFamily="34" charset="0"/>
              </a:rPr>
              <a:t> o </a:t>
            </a:r>
            <a:r>
              <a:rPr lang="en-US" sz="1800" b="0" i="0" dirty="0" err="1">
                <a:solidFill>
                  <a:srgbClr val="000000"/>
                </a:solidFill>
                <a:effectLst/>
                <a:latin typeface="Arial" panose="020B0604020202020204" pitchFamily="34" charset="0"/>
              </a:rPr>
              <a:t>en</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inglés</a:t>
            </a:r>
            <a:r>
              <a:rPr lang="en-US" sz="1800" b="0" i="0" dirty="0">
                <a:solidFill>
                  <a:srgbClr val="000000"/>
                </a:solidFill>
                <a:effectLst/>
                <a:latin typeface="Arial" panose="020B0604020202020204" pitchFamily="34" charset="0"/>
              </a:rPr>
              <a:t> done. Si </a:t>
            </a:r>
            <a:r>
              <a:rPr lang="en-US" sz="1800" b="0" i="0" dirty="0" err="1">
                <a:solidFill>
                  <a:srgbClr val="000000"/>
                </a:solidFill>
                <a:effectLst/>
                <a:latin typeface="Arial" panose="020B0604020202020204" pitchFamily="34" charset="0"/>
              </a:rPr>
              <a:t>alguien</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habla</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inglés</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automáticamente</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escuchará</a:t>
            </a:r>
            <a:r>
              <a:rPr lang="en-US" sz="1800" b="0" i="0" dirty="0">
                <a:solidFill>
                  <a:srgbClr val="000000"/>
                </a:solidFill>
                <a:effectLst/>
                <a:latin typeface="Arial" panose="020B0604020202020204" pitchFamily="34" charset="0"/>
              </a:rPr>
              <a:t> al </a:t>
            </a:r>
            <a:r>
              <a:rPr lang="en-US" sz="1800" b="0" i="0" dirty="0" err="1">
                <a:solidFill>
                  <a:srgbClr val="000000"/>
                </a:solidFill>
                <a:effectLst/>
                <a:latin typeface="Arial" panose="020B0604020202020204" pitchFamily="34" charset="0"/>
              </a:rPr>
              <a:t>intérprete</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hablar</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en</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español</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si</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usted</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tiene</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alguna</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dificultad</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por</a:t>
            </a:r>
            <a:r>
              <a:rPr lang="en-US" sz="1800" b="0" i="0" dirty="0">
                <a:solidFill>
                  <a:srgbClr val="000000"/>
                </a:solidFill>
                <a:effectLst/>
                <a:latin typeface="Arial" panose="020B0604020202020204" pitchFamily="34" charset="0"/>
              </a:rPr>
              <a:t> favor </a:t>
            </a:r>
            <a:r>
              <a:rPr lang="en-US" sz="1800" b="0" i="0" dirty="0" err="1">
                <a:solidFill>
                  <a:srgbClr val="000000"/>
                </a:solidFill>
                <a:effectLst/>
                <a:latin typeface="Arial" panose="020B0604020202020204" pitchFamily="34" charset="0"/>
              </a:rPr>
              <a:t>avísenos</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por</a:t>
            </a:r>
            <a:r>
              <a:rPr lang="en-US" sz="1800" b="0" i="0" dirty="0">
                <a:solidFill>
                  <a:srgbClr val="000000"/>
                </a:solidFill>
                <a:effectLst/>
                <a:latin typeface="Arial" panose="020B0604020202020204" pitchFamily="34" charset="0"/>
              </a:rPr>
              <a:t> </a:t>
            </a:r>
            <a:r>
              <a:rPr lang="en-US" sz="1800" b="0" i="0" dirty="0" err="1">
                <a:solidFill>
                  <a:srgbClr val="000000"/>
                </a:solidFill>
                <a:effectLst/>
                <a:latin typeface="Arial" panose="020B0604020202020204" pitchFamily="34" charset="0"/>
              </a:rPr>
              <a:t>el</a:t>
            </a:r>
            <a:r>
              <a:rPr lang="en-US" sz="1800" b="0" i="0" dirty="0">
                <a:solidFill>
                  <a:srgbClr val="000000"/>
                </a:solidFill>
                <a:effectLst/>
                <a:latin typeface="Arial" panose="020B0604020202020204" pitchFamily="34" charset="0"/>
              </a:rPr>
              <a:t> chat y con gusto lo </a:t>
            </a:r>
            <a:r>
              <a:rPr lang="en-US" sz="1800" b="0" i="0" dirty="0" err="1">
                <a:solidFill>
                  <a:srgbClr val="000000"/>
                </a:solidFill>
                <a:effectLst/>
                <a:latin typeface="Arial" panose="020B0604020202020204" pitchFamily="34" charset="0"/>
              </a:rPr>
              <a:t>apoyaremos</a:t>
            </a:r>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endParaRPr lang="es-MX" dirty="0"/>
          </a:p>
        </p:txBody>
      </p:sp>
      <p:sp>
        <p:nvSpPr>
          <p:cNvPr id="4" name="Slide Number Placeholder 3"/>
          <p:cNvSpPr>
            <a:spLocks noGrp="1"/>
          </p:cNvSpPr>
          <p:nvPr>
            <p:ph type="sldNum" sz="quarter" idx="5"/>
          </p:nvPr>
        </p:nvSpPr>
        <p:spPr/>
        <p:txBody>
          <a:bodyPr/>
          <a:lstStyle/>
          <a:p>
            <a:fld id="{06C3AB8B-9A85-4D3F-9570-6A64D0DB551D}" type="slidenum">
              <a:rPr lang="en-US" smtClean="0"/>
              <a:t>1</a:t>
            </a:fld>
            <a:endParaRPr lang="en-US"/>
          </a:p>
        </p:txBody>
      </p:sp>
    </p:spTree>
    <p:extLst>
      <p:ext uri="{BB962C8B-B14F-4D97-AF65-F5344CB8AC3E}">
        <p14:creationId xmlns:p14="http://schemas.microsoft.com/office/powerpoint/2010/main" val="21866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Sans-Serif"/>
              <a:buChar char="•"/>
              <a:defRPr/>
            </a:pPr>
            <a:r>
              <a:rPr lang="es" sz="1200" b="0" i="0" u="none" strike="noStrike">
                <a:highlight>
                  <a:srgbClr val="000000">
                    <a:alpha val="0"/>
                  </a:srgbClr>
                </a:highlight>
                <a:latin typeface="Calibri"/>
              </a:rPr>
              <a:t>La Junta Estatal de Agua dio un gran paso al adoptar la Resolución sobre Equidad Racial el 16 de noviembre de 2021. La resolución de la Junta Estatal conecta los puntos entre el racismo sistémico y la forma en que hacemos nuestro trabajo todos los días y sienta las bases del rendimiento de cuentas de cara al futuro. </a:t>
            </a:r>
          </a:p>
          <a:p>
            <a:pPr marL="171450" indent="-171450" rtl="0">
              <a:buFont typeface="Arial,Sans-Serif"/>
              <a:buChar char="•"/>
              <a:defRPr/>
            </a:pPr>
            <a:r>
              <a:rPr lang="es" sz="1200" b="0" i="0" u="none" strike="noStrike">
                <a:highlight>
                  <a:srgbClr val="000000">
                    <a:alpha val="0"/>
                  </a:srgbClr>
                </a:highlight>
                <a:latin typeface="Calibri"/>
              </a:rPr>
              <a:t>La resolución reconoce lo siguiente: </a:t>
            </a:r>
            <a:endParaRPr lang="en-US">
              <a:cs typeface="Calibri"/>
            </a:endParaRPr>
          </a:p>
          <a:p>
            <a:pPr marL="742950" lvl="1" indent="-285750" rtl="0">
              <a:lnSpc>
                <a:spcPct val="90000"/>
              </a:lnSpc>
              <a:spcBef>
                <a:spcPts val="500"/>
              </a:spcBef>
              <a:buFont typeface="Arial,Sans-Serif"/>
              <a:buChar char="•"/>
              <a:defRPr/>
            </a:pPr>
            <a:r>
              <a:rPr lang="es" sz="1200" b="0" i="0" u="none" strike="noStrike">
                <a:highlight>
                  <a:srgbClr val="000000">
                    <a:alpha val="0"/>
                  </a:srgbClr>
                </a:highlight>
                <a:latin typeface="Calibri"/>
              </a:rPr>
              <a:t>La existencia de racismo sistémico y supremacía blanca en todas las instituciones estadounidenses  </a:t>
            </a:r>
            <a:endParaRPr lang="en-US">
              <a:cs typeface="Calibri"/>
            </a:endParaRPr>
          </a:p>
          <a:p>
            <a:pPr marL="742950" lvl="1" indent="-285750" rtl="0">
              <a:lnSpc>
                <a:spcPct val="90000"/>
              </a:lnSpc>
              <a:spcBef>
                <a:spcPts val="500"/>
              </a:spcBef>
              <a:buFont typeface="Arial,Sans-Serif"/>
              <a:buChar char="•"/>
              <a:defRPr/>
            </a:pPr>
            <a:r>
              <a:rPr lang="es" sz="1200" b="0" i="0" u="none" strike="noStrike">
                <a:highlight>
                  <a:srgbClr val="000000">
                    <a:alpha val="0"/>
                  </a:srgbClr>
                </a:highlight>
                <a:latin typeface="Calibri"/>
              </a:rPr>
              <a:t>La historia estadounidense y la colonización, esclavitud, desplazamiento y genocidio de los pueblos indígenas contribuyen a sentar precedentes racistas  </a:t>
            </a:r>
            <a:endParaRPr lang="en-US">
              <a:cs typeface="Calibri"/>
            </a:endParaRPr>
          </a:p>
          <a:p>
            <a:pPr marL="742950" lvl="1" indent="-285750" rtl="0">
              <a:lnSpc>
                <a:spcPct val="90000"/>
              </a:lnSpc>
              <a:spcBef>
                <a:spcPts val="500"/>
              </a:spcBef>
              <a:buFont typeface="Arial,Sans-Serif"/>
              <a:buChar char="•"/>
              <a:defRPr/>
            </a:pPr>
            <a:r>
              <a:rPr lang="es" sz="1200" b="0" i="0" u="none" strike="noStrike">
                <a:highlight>
                  <a:srgbClr val="000000">
                    <a:alpha val="0"/>
                  </a:srgbClr>
                </a:highlight>
                <a:latin typeface="Calibri"/>
              </a:rPr>
              <a:t>La raza como factor de acceso  </a:t>
            </a:r>
            <a:endParaRPr lang="en-US">
              <a:cs typeface="Calibri"/>
            </a:endParaRPr>
          </a:p>
          <a:p>
            <a:pPr marL="742950" lvl="1" indent="-285750" rtl="0">
              <a:lnSpc>
                <a:spcPct val="90000"/>
              </a:lnSpc>
              <a:spcBef>
                <a:spcPts val="500"/>
              </a:spcBef>
              <a:buFont typeface="Arial,Sans-Serif"/>
              <a:buChar char="•"/>
              <a:defRPr/>
            </a:pPr>
            <a:r>
              <a:rPr lang="es" sz="1200" b="0" i="0" u="none" strike="noStrike">
                <a:highlight>
                  <a:srgbClr val="000000">
                    <a:alpha val="0"/>
                  </a:srgbClr>
                </a:highlight>
                <a:latin typeface="Calibri"/>
              </a:rPr>
              <a:t>Distribución desproporcionada de los efectos ambientales adversos en función de la raza</a:t>
            </a:r>
            <a:endParaRPr lang="en-US">
              <a:cs typeface="Calibri"/>
            </a:endParaRPr>
          </a:p>
          <a:p>
            <a:pPr marL="742950" lvl="1" indent="-285750" rtl="0">
              <a:lnSpc>
                <a:spcPct val="90000"/>
              </a:lnSpc>
              <a:spcBef>
                <a:spcPts val="500"/>
              </a:spcBef>
              <a:buFont typeface="Arial,Sans-Serif"/>
              <a:buChar char="•"/>
              <a:defRPr/>
            </a:pPr>
            <a:r>
              <a:rPr lang="es" sz="1200" b="0" i="0" u="none" strike="noStrike">
                <a:highlight>
                  <a:srgbClr val="000000">
                    <a:alpha val="0"/>
                  </a:srgbClr>
                </a:highlight>
                <a:latin typeface="Calibri"/>
              </a:rPr>
              <a:t>Asignación desproporcionada de fondos y servicios en función de la raza</a:t>
            </a:r>
            <a:endParaRPr lang="en-US">
              <a:cs typeface="Calibri"/>
            </a:endParaRPr>
          </a:p>
          <a:p>
            <a:pPr marL="742950" lvl="1" indent="-285750" rtl="0">
              <a:lnSpc>
                <a:spcPct val="90000"/>
              </a:lnSpc>
              <a:spcBef>
                <a:spcPts val="500"/>
              </a:spcBef>
              <a:buFont typeface="Arial,Sans-Serif"/>
              <a:buChar char="•"/>
              <a:defRPr/>
            </a:pPr>
            <a:r>
              <a:rPr lang="es" sz="1200" b="0" i="0" u="none" strike="noStrike">
                <a:highlight>
                  <a:srgbClr val="000000">
                    <a:alpha val="0"/>
                  </a:srgbClr>
                </a:highlight>
                <a:latin typeface="Calibri"/>
              </a:rPr>
              <a:t>El silencio perpetúa las desigualdades raciales y los sistemas de opresión </a:t>
            </a:r>
            <a:endParaRPr lang="en-US">
              <a:cs typeface="Calibri"/>
            </a:endParaRPr>
          </a:p>
          <a:p>
            <a:pPr rtl="0">
              <a:lnSpc>
                <a:spcPct val="90000"/>
              </a:lnSpc>
              <a:spcBef>
                <a:spcPts val="500"/>
              </a:spcBef>
              <a:buFont typeface="Arial,Sans-Serif"/>
              <a:buChar char="•"/>
              <a:defRPr/>
            </a:pPr>
            <a:r>
              <a:rPr lang="es" sz="1200" b="0" i="0" u="none" strike="noStrike">
                <a:highlight>
                  <a:srgbClr val="000000">
                    <a:alpha val="0"/>
                  </a:srgbClr>
                </a:highlight>
                <a:latin typeface="Calibri"/>
              </a:rPr>
              <a:t>La Resolución “Anima a las nueve Juntas Regionales de Agua a adoptar esta resolución, o una resolución similar, que condene el racismo, la xenofobia, el fanatismo y la injusticia racial; y que afirme un compromiso con la equidad racial, la diversidad, la inclusión, el acceso y el antirracismo; y que de otra manera priorice este importante trabajo”.</a:t>
            </a:r>
            <a:endParaRPr lang="en-US">
              <a:cs typeface="Calibri"/>
            </a:endParaRPr>
          </a:p>
          <a:p>
            <a:pPr marL="285750" indent="-285750" rtl="0">
              <a:lnSpc>
                <a:spcPct val="90000"/>
              </a:lnSpc>
              <a:spcBef>
                <a:spcPts val="500"/>
              </a:spcBef>
              <a:buFont typeface="Arial,Sans-Serif"/>
              <a:buChar char="•"/>
              <a:defRPr/>
            </a:pPr>
            <a:r>
              <a:rPr lang="es" sz="1200" b="0" i="0" u="none" strike="noStrike">
                <a:highlight>
                  <a:srgbClr val="000000">
                    <a:alpha val="0"/>
                  </a:srgbClr>
                </a:highlight>
                <a:latin typeface="Calibri"/>
              </a:rPr>
              <a:t>Los tres objetivos principales de la resolución son: 1) reconocer y condenar el racismo sistémico y sus efectos, 2) institucionalizar la equidad racial, y 3) ordenar al personal que actúe. </a:t>
            </a:r>
            <a:endParaRPr lang="en-US">
              <a:cs typeface="Calibri"/>
            </a:endParaRPr>
          </a:p>
          <a:p>
            <a:pPr marL="285750" indent="-285750">
              <a:lnSpc>
                <a:spcPct val="90000"/>
              </a:lnSpc>
              <a:spcBef>
                <a:spcPts val="500"/>
              </a:spcBef>
              <a:buFont typeface="Arial,Sans-Serif"/>
              <a:buChar char="•"/>
              <a:defRPr/>
            </a:pPr>
            <a:endParaRPr lang="en-US">
              <a:cs typeface="Calibri"/>
            </a:endParaRPr>
          </a:p>
          <a:p>
            <a:pPr rtl="0">
              <a:lnSpc>
                <a:spcPct val="90000"/>
              </a:lnSpc>
              <a:spcBef>
                <a:spcPts val="500"/>
              </a:spcBef>
              <a:defRPr/>
            </a:pPr>
            <a:r>
              <a:rPr lang="es" sz="1200" b="0" i="0" u="none" strike="noStrike">
                <a:highlight>
                  <a:srgbClr val="000000">
                    <a:alpha val="0"/>
                  </a:srgbClr>
                </a:highlight>
                <a:latin typeface="Calibri"/>
                <a:cs typeface="Calibri"/>
              </a:rPr>
              <a:t>En 2022, las Juntas de Agua empezaron a desarrollar un Plan de Acción para la Equidad Racial que se extendió hasta 2022. Eso nos lleva a enero de 2023, hoy, a la presentación del “Plan de Acción para la Equidad Racial 2023”.</a:t>
            </a:r>
          </a:p>
          <a:p>
            <a:endParaRPr lang="en-US">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10</a:t>
            </a:fld>
            <a:endParaRPr lang="en-US"/>
          </a:p>
        </p:txBody>
      </p:sp>
    </p:spTree>
    <p:extLst>
      <p:ext uri="{BB962C8B-B14F-4D97-AF65-F5344CB8AC3E}">
        <p14:creationId xmlns:p14="http://schemas.microsoft.com/office/powerpoint/2010/main" val="328664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cs typeface="Calibri"/>
              </a:rPr>
              <a:t>Lo que nos lleva al Plan de Acción para la Equidad Racial </a:t>
            </a:r>
          </a:p>
        </p:txBody>
      </p:sp>
      <p:sp>
        <p:nvSpPr>
          <p:cNvPr id="4" name="Slide Number Placeholder 3"/>
          <p:cNvSpPr>
            <a:spLocks noGrp="1"/>
          </p:cNvSpPr>
          <p:nvPr>
            <p:ph type="sldNum" sz="quarter" idx="5"/>
          </p:nvPr>
        </p:nvSpPr>
        <p:spPr/>
        <p:txBody>
          <a:bodyPr/>
          <a:lstStyle/>
          <a:p>
            <a:fld id="{059321BF-0535-45EF-84A7-91FC3D74F71B}" type="slidenum">
              <a:rPr lang="en-US"/>
              <a:t>11</a:t>
            </a:fld>
            <a:endParaRPr lang="en-US"/>
          </a:p>
        </p:txBody>
      </p:sp>
    </p:spTree>
    <p:extLst>
      <p:ext uri="{BB962C8B-B14F-4D97-AF65-F5344CB8AC3E}">
        <p14:creationId xmlns:p14="http://schemas.microsoft.com/office/powerpoint/2010/main" val="349269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rtl="0">
              <a:lnSpc>
                <a:spcPct val="105000"/>
              </a:lnSpc>
              <a:spcBef>
                <a:spcPts val="500"/>
              </a:spcBef>
              <a:buFont typeface="Arial,Sans-Serif"/>
              <a:buChar char="•"/>
            </a:pPr>
            <a:r>
              <a:rPr lang="es" sz="1200" b="0" i="0" u="none" strike="noStrike" dirty="0">
                <a:highlight>
                  <a:srgbClr val="000000">
                    <a:alpha val="0"/>
                  </a:srgbClr>
                </a:highlight>
                <a:latin typeface="Calibri"/>
              </a:rPr>
              <a:t>El Plan de Acción debe determinar las medidas que tomaremos para:</a:t>
            </a:r>
          </a:p>
          <a:p>
            <a:pPr marL="800100" lvl="1" indent="-342900" rtl="0">
              <a:lnSpc>
                <a:spcPct val="105000"/>
              </a:lnSpc>
              <a:spcBef>
                <a:spcPts val="500"/>
              </a:spcBef>
              <a:buFont typeface="Arial,Sans-Serif"/>
              <a:buChar char="•"/>
            </a:pPr>
            <a:r>
              <a:rPr lang="es" sz="1200" b="0" i="0" u="none" strike="noStrike" dirty="0">
                <a:highlight>
                  <a:srgbClr val="000000">
                    <a:alpha val="0"/>
                  </a:srgbClr>
                </a:highlight>
                <a:latin typeface="Calibri"/>
              </a:rPr>
              <a:t>Normalizar las conversaciones sobre igualdad racial </a:t>
            </a:r>
          </a:p>
          <a:p>
            <a:pPr marL="800100" lvl="1" indent="-342900" rtl="0">
              <a:lnSpc>
                <a:spcPct val="105000"/>
              </a:lnSpc>
              <a:spcBef>
                <a:spcPts val="500"/>
              </a:spcBef>
              <a:buFont typeface="Arial,Sans-Serif"/>
              <a:buChar char="•"/>
            </a:pPr>
            <a:r>
              <a:rPr lang="es" sz="1200" b="0" i="0" u="none" strike="noStrike" dirty="0">
                <a:highlight>
                  <a:srgbClr val="000000">
                    <a:alpha val="0"/>
                  </a:srgbClr>
                </a:highlight>
                <a:latin typeface="Calibri"/>
              </a:rPr>
              <a:t>Fomentar una fuerza laboral que integre la equidad racial en su trabajo de forma competente</a:t>
            </a:r>
          </a:p>
          <a:p>
            <a:pPr marL="800100" lvl="1" indent="-342900" rtl="0">
              <a:lnSpc>
                <a:spcPct val="105000"/>
              </a:lnSpc>
              <a:spcBef>
                <a:spcPts val="500"/>
              </a:spcBef>
              <a:buFont typeface="Arial,Sans-Serif"/>
              <a:buChar char="•"/>
            </a:pPr>
            <a:r>
              <a:rPr lang="es" sz="1200" b="0" i="0" u="none" strike="noStrike" dirty="0">
                <a:highlight>
                  <a:srgbClr val="000000">
                    <a:alpha val="0"/>
                  </a:srgbClr>
                </a:highlight>
                <a:latin typeface="Calibri"/>
              </a:rPr>
              <a:t>Llegar a las comunidades negras, indígenas y de personas de color y comprometerse con ellas de forma efectiva para beneficiar a las personas a las que prestamos servicio</a:t>
            </a:r>
          </a:p>
          <a:p>
            <a:pPr marL="800100" lvl="1" indent="-342900">
              <a:lnSpc>
                <a:spcPct val="105000"/>
              </a:lnSpc>
              <a:spcBef>
                <a:spcPts val="500"/>
              </a:spcBef>
              <a:buFont typeface="Arial,Sans-Serif"/>
              <a:buChar char="•"/>
            </a:pPr>
            <a:endParaRPr lang="en-US" dirty="0"/>
          </a:p>
          <a:p>
            <a:pPr marL="342900" indent="-342900" rtl="0">
              <a:lnSpc>
                <a:spcPct val="105000"/>
              </a:lnSpc>
              <a:spcBef>
                <a:spcPts val="500"/>
              </a:spcBef>
              <a:buFont typeface="Arial,Sans-Serif"/>
              <a:buChar char="•"/>
            </a:pPr>
            <a:r>
              <a:rPr lang="es" sz="1200" b="0" i="0" u="none" strike="noStrike" dirty="0">
                <a:highlight>
                  <a:srgbClr val="000000">
                    <a:alpha val="0"/>
                  </a:srgbClr>
                </a:highlight>
                <a:latin typeface="Calibri"/>
              </a:rPr>
              <a:t>Además, el plan de acción deberá:</a:t>
            </a:r>
          </a:p>
          <a:p>
            <a:pPr marL="800100" lvl="1" indent="-342900" rtl="0">
              <a:lnSpc>
                <a:spcPct val="105000"/>
              </a:lnSpc>
              <a:spcBef>
                <a:spcPts val="500"/>
              </a:spcBef>
              <a:buFont typeface="Arial,Sans-Serif"/>
              <a:buChar char="•"/>
            </a:pPr>
            <a:r>
              <a:rPr lang="es" sz="1200" b="0" i="0" u="none" strike="noStrike" dirty="0">
                <a:highlight>
                  <a:srgbClr val="000000">
                    <a:alpha val="0"/>
                  </a:srgbClr>
                </a:highlight>
                <a:latin typeface="Calibri"/>
              </a:rPr>
              <a:t>Desarrollarse en el plazo de un año a partir de la adopción de la Resolución sobre Equidad Racial</a:t>
            </a:r>
          </a:p>
          <a:p>
            <a:pPr marL="800100" lvl="1" indent="-342900" rtl="0">
              <a:lnSpc>
                <a:spcPct val="105000"/>
              </a:lnSpc>
              <a:spcBef>
                <a:spcPts val="500"/>
              </a:spcBef>
              <a:buFont typeface="Arial,Sans-Serif"/>
              <a:buChar char="•"/>
            </a:pPr>
            <a:r>
              <a:rPr lang="es" sz="1200" b="0" i="0" u="none" strike="noStrike" dirty="0">
                <a:highlight>
                  <a:srgbClr val="000000">
                    <a:alpha val="0"/>
                  </a:srgbClr>
                </a:highlight>
                <a:latin typeface="Calibri"/>
              </a:rPr>
              <a:t>Estar basado en métricas para evaluar los progresos</a:t>
            </a:r>
          </a:p>
          <a:p>
            <a:pPr marL="800100" lvl="1" indent="-342900" rtl="0">
              <a:lnSpc>
                <a:spcPct val="105000"/>
              </a:lnSpc>
              <a:spcBef>
                <a:spcPts val="500"/>
              </a:spcBef>
              <a:buFont typeface="Arial,Sans-Serif"/>
              <a:buChar char="•"/>
            </a:pPr>
            <a:r>
              <a:rPr lang="es" sz="1200" b="0" i="0" u="none" strike="noStrike" dirty="0">
                <a:highlight>
                  <a:srgbClr val="000000">
                    <a:alpha val="0"/>
                  </a:srgbClr>
                </a:highlight>
                <a:latin typeface="Calibri"/>
              </a:rPr>
              <a:t>Incorporar todas las divisiones, oficinas y programas de la Junta Estatal de Agua y abordar todos los aspectos de nuestro trabajo</a:t>
            </a:r>
          </a:p>
          <a:p>
            <a:pPr marL="1257300" lvl="2" indent="-342900" rtl="0">
              <a:lnSpc>
                <a:spcPct val="105000"/>
              </a:lnSpc>
              <a:spcBef>
                <a:spcPts val="500"/>
              </a:spcBef>
              <a:buFont typeface="Arial,Sans-Serif"/>
              <a:buChar char="•"/>
            </a:pPr>
            <a:r>
              <a:rPr lang="es" sz="1200" b="0" i="0" u="none" strike="noStrike" dirty="0">
                <a:highlight>
                  <a:srgbClr val="000000">
                    <a:alpha val="0"/>
                  </a:srgbClr>
                </a:highlight>
                <a:latin typeface="Calibri"/>
              </a:rPr>
              <a:t>Las Juntas Regionales están tomando la iniciativa para crear sus propias directrices del plan de acción</a:t>
            </a:r>
            <a:endParaRPr lang="en-US" dirty="0">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12</a:t>
            </a:fld>
            <a:endParaRPr lang="en-US"/>
          </a:p>
        </p:txBody>
      </p:sp>
    </p:spTree>
    <p:extLst>
      <p:ext uri="{BB962C8B-B14F-4D97-AF65-F5344CB8AC3E}">
        <p14:creationId xmlns:p14="http://schemas.microsoft.com/office/powerpoint/2010/main" val="220281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Sans-Serif"/>
              <a:buChar char="•"/>
            </a:pPr>
            <a:r>
              <a:rPr lang="es" sz="1200" b="0" i="0" u="none" strike="noStrike">
                <a:highlight>
                  <a:srgbClr val="000000">
                    <a:alpha val="0"/>
                  </a:srgbClr>
                </a:highlight>
                <a:latin typeface="Calibri"/>
              </a:rPr>
              <a:t>El Equipo de Equidad Racial desarrolló el borrador del Plan de Acción para la Equidad Racial (REAP) basándose en los aportes de las Juntas de Agua (que incluían a miembros de la junta, administradores y personal), así como de los gobiernos tribales y del público en general:</a:t>
            </a:r>
          </a:p>
          <a:p>
            <a:pPr marL="342900" indent="-342900" rtl="0">
              <a:lnSpc>
                <a:spcPct val="114999"/>
              </a:lnSpc>
              <a:buAutoNum type="arabicPeriod"/>
            </a:pPr>
            <a:r>
              <a:rPr lang="es" sz="1200" b="0" i="0" u="none" strike="noStrike">
                <a:highlight>
                  <a:srgbClr val="000000">
                    <a:alpha val="0"/>
                  </a:srgbClr>
                </a:highlight>
                <a:latin typeface="Calibri"/>
                <a:cs typeface="Calibri"/>
              </a:rPr>
              <a:t>En abril, las Juntas de Agua iniciaron consultas tribales de gobierno a gobierno sobre el desarrollo del REAP. </a:t>
            </a:r>
            <a:endParaRPr lang="en-US"/>
          </a:p>
          <a:p>
            <a:pPr marL="342900" indent="-342900" rtl="0">
              <a:lnSpc>
                <a:spcPct val="114999"/>
              </a:lnSpc>
              <a:buAutoNum type="arabicPeriod"/>
            </a:pPr>
            <a:r>
              <a:rPr lang="es" sz="1200" b="0" i="0" u="none" strike="noStrike">
                <a:highlight>
                  <a:srgbClr val="000000">
                    <a:alpha val="0"/>
                  </a:srgbClr>
                </a:highlight>
                <a:latin typeface="Calibri"/>
                <a:cs typeface="Calibri"/>
              </a:rPr>
              <a:t>En mayo, celebramos talleres de visión y estrategia, en los que el personal de las Juntas de Agua y los líderes comunitarios se reunieron para desarrollar nuestra visión de la equidad racial (diapositiva anterior) y desarrollar un proyecto de acciones para el plan.</a:t>
            </a:r>
            <a:endParaRPr lang="en-US"/>
          </a:p>
          <a:p>
            <a:pPr marL="342900" indent="-342900" rtl="0">
              <a:lnSpc>
                <a:spcPct val="114999"/>
              </a:lnSpc>
              <a:buAutoNum type="arabicPeriod"/>
            </a:pPr>
            <a:r>
              <a:rPr lang="es" sz="1200" b="0" i="0" u="none" strike="noStrike">
                <a:highlight>
                  <a:srgbClr val="000000">
                    <a:alpha val="0"/>
                  </a:srgbClr>
                </a:highlight>
                <a:latin typeface="Calibri"/>
                <a:cs typeface="Calibri"/>
              </a:rPr>
              <a:t>También celebramos una serie de talleres de planificación de acciones en los que el personal y la administración de la Junta Estatal de Agua y la administración ejecutiva de las Juntas Regionales se reunieron para seguir desarrollando ideas de acción. </a:t>
            </a:r>
            <a:endParaRPr lang="en-US"/>
          </a:p>
          <a:p>
            <a:pPr marL="342900" indent="-342900" rtl="0">
              <a:lnSpc>
                <a:spcPct val="114999"/>
              </a:lnSpc>
              <a:buAutoNum type="arabicPeriod"/>
            </a:pPr>
            <a:r>
              <a:rPr lang="es" sz="1200" b="0" i="0" u="none" strike="noStrike">
                <a:highlight>
                  <a:srgbClr val="000000">
                    <a:alpha val="0"/>
                  </a:srgbClr>
                </a:highlight>
                <a:latin typeface="Calibri"/>
                <a:cs typeface="Calibri"/>
              </a:rPr>
              <a:t>El personal de la Oficina de Participación Pública y los miembros de RET celebraron reuniones individuales con los socios comunitarios para planificar, desarrollar y, en última instancia, organizar los talleres públicos del Plan de Acción. Muchos socios comunitarios también se reunieron con el personal de la OPP y con nuestros asesores en materia de diversidad e inclusión para debatir el desarrollo del plan. </a:t>
            </a:r>
            <a:endParaRPr lang="en-US"/>
          </a:p>
          <a:p>
            <a:pPr marL="342900" indent="-342900" rtl="0">
              <a:lnSpc>
                <a:spcPct val="114999"/>
              </a:lnSpc>
              <a:buAutoNum type="arabicPeriod"/>
            </a:pPr>
            <a:r>
              <a:rPr lang="es" sz="1200" b="0" i="0" u="none" strike="noStrike">
                <a:highlight>
                  <a:srgbClr val="000000">
                    <a:alpha val="0"/>
                  </a:srgbClr>
                </a:highlight>
                <a:latin typeface="Calibri"/>
                <a:cs typeface="Calibri"/>
              </a:rPr>
              <a:t>En junio celebramos una audiencia interna con los empleados en la que los participantes debatieron sobre “¿Qué acciones deben incluirse en el REAP?” y las opiniones se recopilaron de forma anónima. </a:t>
            </a:r>
            <a:endParaRPr lang="en-US"/>
          </a:p>
          <a:p>
            <a:pPr marL="342900" indent="-342900">
              <a:lnSpc>
                <a:spcPct val="114999"/>
              </a:lnSpc>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a:t>13</a:t>
            </a:fld>
            <a:endParaRPr lang="en-US"/>
          </a:p>
        </p:txBody>
      </p:sp>
    </p:spTree>
    <p:extLst>
      <p:ext uri="{BB962C8B-B14F-4D97-AF65-F5344CB8AC3E}">
        <p14:creationId xmlns:p14="http://schemas.microsoft.com/office/powerpoint/2010/main" val="275853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a:p>
            <a:pPr marL="171450" indent="-171450" rtl="0">
              <a:buFont typeface="Arial,Sans-Serif"/>
              <a:buChar char="•"/>
              <a:defRPr/>
            </a:pPr>
            <a:r>
              <a:rPr lang="es" sz="1200" b="0" i="0" u="none" strike="noStrike" dirty="0">
                <a:highlight>
                  <a:srgbClr val="000000">
                    <a:alpha val="0"/>
                  </a:srgbClr>
                </a:highlight>
                <a:latin typeface="Calibri"/>
              </a:rPr>
              <a:t>En julio de 2022: </a:t>
            </a:r>
            <a:endParaRPr lang="en-US" dirty="0">
              <a:cs typeface="Calibri"/>
            </a:endParaRPr>
          </a:p>
          <a:p>
            <a:pPr marL="171450" indent="-171450" rtl="0">
              <a:buFont typeface="Arial,Sans-Serif"/>
              <a:buChar char="•"/>
              <a:defRPr/>
            </a:pPr>
            <a:r>
              <a:rPr lang="es" sz="1200" b="0" i="0" u="none" strike="noStrike" dirty="0">
                <a:highlight>
                  <a:srgbClr val="000000">
                    <a:alpha val="0"/>
                  </a:srgbClr>
                </a:highlight>
                <a:latin typeface="Calibri"/>
                <a:cs typeface="Calibri"/>
              </a:rPr>
              <a:t>El Equipo de Equidad Racial se asoció con la Oficina de Participación Pública y líderes comunitarios para organizar cuatro talleres públicos en julio de 2022. Los talleres públicos se celebraron para garantizar que las prioridades y los puntos fuertes de la comunidad se incorporaran al plan de acción. Los talleres comenzaron con comentarios de los miembros de la Junta, seguidos de relatos de la comunidad y una presentación del personal. Los participantes se dividieron en pequeños grupos para revisar y debatir las acciones e identificar las que más les habían llamado la atención. </a:t>
            </a:r>
            <a:endParaRPr lang="en-US" dirty="0"/>
          </a:p>
          <a:p>
            <a:pPr marL="171450" indent="-171450">
              <a:buFont typeface="Arial,Sans-Serif"/>
              <a:buChar char="•"/>
              <a:defRPr/>
            </a:pPr>
            <a:endParaRPr lang="en-US" dirty="0"/>
          </a:p>
          <a:p>
            <a:pPr marL="628650" lvl="1" indent="-171450" rtl="0">
              <a:buFont typeface="Arial,Sans-Serif"/>
              <a:buChar char="•"/>
              <a:defRPr/>
            </a:pPr>
            <a:r>
              <a:rPr lang="es" sz="1200" b="0" i="0" u="none" strike="noStrike" dirty="0">
                <a:highlight>
                  <a:srgbClr val="000000">
                    <a:alpha val="0"/>
                  </a:srgbClr>
                </a:highlight>
                <a:latin typeface="Calibri"/>
              </a:rPr>
              <a:t>A mediados de julio, antes de los talleres públicos, se puso a disposición del público una versión del borrador del documento de ideas de acción.</a:t>
            </a:r>
            <a:endParaRPr lang="en-US" dirty="0">
              <a:cs typeface="Calibri"/>
            </a:endParaRPr>
          </a:p>
          <a:p>
            <a:pPr marL="628650" lvl="1" indent="-171450" rtl="0">
              <a:buFont typeface="Arial,Sans-Serif"/>
              <a:buChar char="•"/>
              <a:defRPr/>
            </a:pPr>
            <a:r>
              <a:rPr lang="es" sz="1200" b="0" i="0" u="none" strike="noStrike" dirty="0">
                <a:highlight>
                  <a:srgbClr val="000000">
                    <a:alpha val="0"/>
                  </a:srgbClr>
                </a:highlight>
                <a:latin typeface="Calibri"/>
              </a:rPr>
              <a:t>Los miembros de RET, en colaboración con la OPP y socios comunitarios, realizaron 4 talleres: un taller virtual a nivel estatal (20 de julio) y 3 talleres regionales híbridos en Redding, Mecca y Visalia (21 a 27 de julio).</a:t>
            </a:r>
            <a:endParaRPr lang="en-US" dirty="0">
              <a:cs typeface="Calibri"/>
            </a:endParaRPr>
          </a:p>
          <a:p>
            <a:pPr marL="628650" lvl="1" indent="-171450">
              <a:buFont typeface="Arial,Sans-Serif"/>
              <a:buChar char="•"/>
              <a:defRPr/>
            </a:pPr>
            <a:endParaRPr lang="en-US" dirty="0">
              <a:cs typeface="Calibri"/>
            </a:endParaRPr>
          </a:p>
          <a:p>
            <a:pPr>
              <a:defRPr/>
            </a:pPr>
            <a:endParaRPr lang="en-US" dirty="0">
              <a:cs typeface="Calibri"/>
            </a:endParaRPr>
          </a:p>
          <a:p>
            <a:pPr rtl="0">
              <a:defRPr/>
            </a:pPr>
            <a:r>
              <a:rPr lang="es" sz="1200" b="0" i="0" u="none" strike="noStrike" dirty="0">
                <a:highlight>
                  <a:srgbClr val="000000">
                    <a:alpha val="0"/>
                  </a:srgbClr>
                </a:highlight>
                <a:latin typeface="Calibri"/>
                <a:cs typeface="Calibri"/>
              </a:rPr>
              <a:t>SIGUIENTE DIAPOSITIVA</a:t>
            </a: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14</a:t>
            </a:fld>
            <a:endParaRPr lang="en-US"/>
          </a:p>
        </p:txBody>
      </p:sp>
    </p:spTree>
    <p:extLst>
      <p:ext uri="{BB962C8B-B14F-4D97-AF65-F5344CB8AC3E}">
        <p14:creationId xmlns:p14="http://schemas.microsoft.com/office/powerpoint/2010/main" val="1501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Sans-Serif"/>
              <a:buChar char="•"/>
            </a:pPr>
            <a:r>
              <a:rPr lang="es" sz="1200" b="0" i="0" u="none" strike="noStrike">
                <a:highlight>
                  <a:srgbClr val="000000">
                    <a:alpha val="0"/>
                  </a:srgbClr>
                </a:highlight>
                <a:latin typeface="Calibri"/>
                <a:cs typeface="Calibri"/>
              </a:rPr>
              <a:t>En agosto, RET clasificó y ordenó las ideas de todos estos talleres (los talleres públicos de julio y los talleres de mayo) para redactar el Plan de Acción para la Equidad Racial. </a:t>
            </a:r>
          </a:p>
          <a:p>
            <a:pPr marL="628650" lvl="1" indent="-171450" rtl="0">
              <a:buFont typeface="Arial,Sans-Serif"/>
              <a:buChar char="•"/>
            </a:pPr>
            <a:r>
              <a:rPr lang="es" sz="1200" b="0" i="0" u="none" strike="noStrike">
                <a:highlight>
                  <a:srgbClr val="000000">
                    <a:alpha val="0"/>
                  </a:srgbClr>
                </a:highlight>
                <a:latin typeface="Calibri"/>
              </a:rPr>
              <a:t>Durante este proceso, hemos tenido en cuenta las opiniones de los empleados, tanto públicas como internas.</a:t>
            </a:r>
            <a:endParaRPr lang="en-US">
              <a:cs typeface="Calibri"/>
            </a:endParaRPr>
          </a:p>
          <a:p>
            <a:pPr marL="628650" lvl="1" indent="-171450" rtl="0">
              <a:buFont typeface="Arial,Sans-Serif"/>
              <a:buChar char="•"/>
            </a:pPr>
            <a:r>
              <a:rPr lang="es" sz="1200" b="0" i="0" u="none" strike="noStrike">
                <a:highlight>
                  <a:srgbClr val="000000">
                    <a:alpha val="0"/>
                  </a:srgbClr>
                </a:highlight>
                <a:latin typeface="Calibri"/>
              </a:rPr>
              <a:t>Además, algunos comentarios de la resolución del año pasado se integraron en el proyecto de Plan de Acción.</a:t>
            </a:r>
            <a:endParaRPr lang="en-US">
              <a:cs typeface="Calibri"/>
            </a:endParaRPr>
          </a:p>
          <a:p>
            <a:pPr marL="628650" lvl="1" indent="-171450" rtl="0">
              <a:buFont typeface="Arial,Sans-Serif"/>
              <a:buChar char="•"/>
            </a:pPr>
            <a:r>
              <a:rPr lang="es" sz="1200" b="0" i="0" u="none" strike="noStrike">
                <a:highlight>
                  <a:srgbClr val="000000">
                    <a:alpha val="0"/>
                  </a:srgbClr>
                </a:highlight>
                <a:latin typeface="Calibri"/>
              </a:rPr>
              <a:t>Clasificamos todos estos comentarios y los integramos en un borrador de nuestros objetivos y acciones.</a:t>
            </a:r>
          </a:p>
          <a:p>
            <a:pPr marL="628650" lvl="1" indent="-171450">
              <a:buFont typeface="Arial,Sans-Serif"/>
              <a:buChar char="•"/>
            </a:pPr>
            <a:endParaRPr lang="en-US">
              <a:cs typeface="Calibri"/>
            </a:endParaRPr>
          </a:p>
          <a:p>
            <a:pPr marL="628650" lvl="1" indent="-171450" rtl="0">
              <a:buFont typeface="Arial,Sans-Serif"/>
              <a:buChar char="•"/>
            </a:pPr>
            <a:r>
              <a:rPr lang="es" sz="1200" b="0" i="0" u="none" strike="noStrike">
                <a:highlight>
                  <a:srgbClr val="000000">
                    <a:alpha val="0"/>
                  </a:srgbClr>
                </a:highlight>
                <a:latin typeface="Calibri"/>
                <a:cs typeface="Calibri"/>
              </a:rPr>
              <a:t>El 23 de septiembre de 2022, publicamos el borrador para un período de comentarios públicos de 30 días.</a:t>
            </a:r>
          </a:p>
          <a:p>
            <a:pPr marL="628650" lvl="1" indent="-171450" rtl="0">
              <a:buFont typeface="Arial,Sans-Serif"/>
              <a:buChar char="•"/>
            </a:pPr>
            <a:r>
              <a:rPr lang="es" sz="1200" b="0" i="0" u="none" strike="noStrike">
                <a:highlight>
                  <a:srgbClr val="000000">
                    <a:alpha val="0"/>
                  </a:srgbClr>
                </a:highlight>
                <a:latin typeface="Calibri"/>
                <a:cs typeface="Calibri"/>
              </a:rPr>
              <a:t>El 19 de octubre de 2022, se celebró un taller de la Junta en el que el personal presentó el borrador del Plan de Acción para la Equidad Racial (REAP). También se escucharon comentarios orales sobre el REAP.</a:t>
            </a:r>
          </a:p>
          <a:p>
            <a:pPr marL="628650" lvl="1" indent="-171450" rtl="0">
              <a:buFont typeface="Arial,Sans-Serif"/>
              <a:buChar char="•"/>
            </a:pPr>
            <a:r>
              <a:rPr lang="es" sz="1200" b="0" i="0" u="none" strike="noStrike">
                <a:highlight>
                  <a:srgbClr val="000000">
                    <a:alpha val="0"/>
                  </a:srgbClr>
                </a:highlight>
                <a:latin typeface="Calibri"/>
                <a:cs typeface="Calibri"/>
              </a:rPr>
              <a:t>En octubre, cerramos el período de comentarios públicos.</a:t>
            </a:r>
          </a:p>
          <a:p>
            <a:pPr marL="628650" lvl="1" indent="-171450" rtl="0">
              <a:buFont typeface="Arial,Sans-Serif"/>
              <a:buChar char="•"/>
            </a:pPr>
            <a:r>
              <a:rPr lang="es" sz="1200" b="0" i="0" u="none" strike="noStrike">
                <a:highlight>
                  <a:srgbClr val="000000">
                    <a:alpha val="0"/>
                  </a:srgbClr>
                </a:highlight>
                <a:latin typeface="Calibri"/>
                <a:cs typeface="Calibri"/>
              </a:rPr>
              <a:t>También realizamos talleres, revisamos y finalizamos el REAP hasta diciembre de 2022.</a:t>
            </a:r>
          </a:p>
        </p:txBody>
      </p:sp>
      <p:sp>
        <p:nvSpPr>
          <p:cNvPr id="4" name="Slide Number Placeholder 3"/>
          <p:cNvSpPr>
            <a:spLocks noGrp="1"/>
          </p:cNvSpPr>
          <p:nvPr>
            <p:ph type="sldNum" sz="quarter" idx="5"/>
          </p:nvPr>
        </p:nvSpPr>
        <p:spPr/>
        <p:txBody>
          <a:bodyPr/>
          <a:lstStyle/>
          <a:p>
            <a:fld id="{06C3AB8B-9A85-4D3F-9570-6A64D0DB551D}" type="slidenum">
              <a:rPr lang="en-US"/>
              <a:t>15</a:t>
            </a:fld>
            <a:endParaRPr lang="en-US"/>
          </a:p>
        </p:txBody>
      </p:sp>
    </p:spTree>
    <p:extLst>
      <p:ext uri="{BB962C8B-B14F-4D97-AF65-F5344CB8AC3E}">
        <p14:creationId xmlns:p14="http://schemas.microsoft.com/office/powerpoint/2010/main" val="424206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rPr>
              <a:t>¿De dónde saldrán los recursos para respaldar el trabajo y garantizar su continuidad?</a:t>
            </a:r>
          </a:p>
          <a:p>
            <a:pPr rtl="0"/>
            <a:r>
              <a:rPr lang="es" sz="1200" b="0" i="0" u="none" strike="noStrike">
                <a:highlight>
                  <a:srgbClr val="000000">
                    <a:alpha val="0"/>
                  </a:srgbClr>
                </a:highlight>
                <a:latin typeface="Calibri"/>
              </a:rPr>
              <a:t>Las acciones que requieren recursos siguen incluidas en el plan; algunas se han agregado a la sección “Acciones futuras”. </a:t>
            </a:r>
          </a:p>
          <a:p>
            <a:endParaRPr lang="en-US">
              <a:cs typeface="Calibri"/>
            </a:endParaRPr>
          </a:p>
          <a:p>
            <a:pPr rtl="0"/>
            <a:r>
              <a:rPr lang="es" sz="1200" b="0" i="0" u="none" strike="noStrike">
                <a:highlight>
                  <a:srgbClr val="000000">
                    <a:alpha val="0"/>
                  </a:srgbClr>
                </a:highlight>
                <a:latin typeface="Calibri"/>
                <a:cs typeface="Calibri"/>
              </a:rPr>
              <a:t>El borrador no incluía métricas, por lo que escuchamos muchos comentarios sobre la rendición de cuentas y cómo mediremos nuestro éxito.</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a:t>17</a:t>
            </a:fld>
            <a:endParaRPr lang="en-US"/>
          </a:p>
        </p:txBody>
      </p:sp>
    </p:spTree>
    <p:extLst>
      <p:ext uri="{BB962C8B-B14F-4D97-AF65-F5344CB8AC3E}">
        <p14:creationId xmlns:p14="http://schemas.microsoft.com/office/powerpoint/2010/main" val="92745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a:highlight>
                  <a:srgbClr val="000000">
                    <a:alpha val="0"/>
                  </a:srgbClr>
                </a:highlight>
                <a:latin typeface="Arial"/>
                <a:cs typeface="Arial"/>
              </a:rPr>
              <a:t>Las tribus son naciones soberanas que han usado, y en algunos casos siguen usando, el agua para apoyar sus derechos culturales, espirituales, ceremoniales o tradicionales. Cada tribu tiene necesidades y perspectivas únicas sobre el agua, y la participación y la consulta deben ser significativas y estar en consonancia con nuestra Política de Consulta Tribal, no ser solo un ejercicio de “marcar la casilla”. Se agregaron varias acciones a SD 3, que se presentarán en detalle más adelante.</a:t>
            </a:r>
          </a:p>
          <a:p>
            <a:endParaRPr lang="en-US">
              <a:latin typeface="Arial"/>
              <a:cs typeface="Arial"/>
            </a:endParaRPr>
          </a:p>
          <a:p>
            <a:pPr rtl="0"/>
            <a:r>
              <a:rPr lang="es" sz="1200" b="0" i="0" u="none" strike="noStrike">
                <a:highlight>
                  <a:srgbClr val="000000">
                    <a:alpha val="0"/>
                  </a:srgbClr>
                </a:highlight>
                <a:latin typeface="Arial"/>
                <a:cs typeface="Arial"/>
              </a:rPr>
              <a:t>Escuchamos que las comunidades BIPOC consideran prioritario ampliar y priorizar los fondos destinados al desarrollo de capacidades comunitarias. </a:t>
            </a:r>
          </a:p>
          <a:p>
            <a:endParaRPr lang="en-US">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18</a:t>
            </a:fld>
            <a:endParaRPr lang="en-US"/>
          </a:p>
        </p:txBody>
      </p:sp>
    </p:spTree>
    <p:extLst>
      <p:ext uri="{BB962C8B-B14F-4D97-AF65-F5344CB8AC3E}">
        <p14:creationId xmlns:p14="http://schemas.microsoft.com/office/powerpoint/2010/main" val="325122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dirty="0">
                <a:highlight>
                  <a:srgbClr val="000000">
                    <a:alpha val="0"/>
                  </a:srgbClr>
                </a:highlight>
                <a:latin typeface="Calibri"/>
                <a:cs typeface="Calibri"/>
              </a:rPr>
              <a:t>Recibimos muchos comentarios sobre los requisitos de caudal de los cursos de agua y sobre cómo pueden afectar negativamente a las comunidades de personas BIPOC, a los usos beneficiosos tribales y a los recursos culturales, así como a los ecosistemas relacionados, muchos de ellos especificando la implementación del Plan de Control de la Calidad de Agua del Delta de la Bahía. Para abordar este tema, la División de Derechos de Agua modificó su acción de liderazgo en el Objetivo 1b y agregó una nueva acción para abordar estas preocupaciones. Una vez más, la división nos informará sobre estas medidas más adelante en la presentación. </a:t>
            </a:r>
          </a:p>
        </p:txBody>
      </p:sp>
      <p:sp>
        <p:nvSpPr>
          <p:cNvPr id="4" name="Slide Number Placeholder 3"/>
          <p:cNvSpPr>
            <a:spLocks noGrp="1"/>
          </p:cNvSpPr>
          <p:nvPr>
            <p:ph type="sldNum" sz="quarter" idx="5"/>
          </p:nvPr>
        </p:nvSpPr>
        <p:spPr/>
        <p:txBody>
          <a:bodyPr/>
          <a:lstStyle/>
          <a:p>
            <a:fld id="{06C3AB8B-9A85-4D3F-9570-6A64D0DB551D}" type="slidenum">
              <a:rPr lang="en-US" smtClean="0"/>
              <a:t>19</a:t>
            </a:fld>
            <a:endParaRPr lang="en-US"/>
          </a:p>
        </p:txBody>
      </p:sp>
    </p:spTree>
    <p:extLst>
      <p:ext uri="{BB962C8B-B14F-4D97-AF65-F5344CB8AC3E}">
        <p14:creationId xmlns:p14="http://schemas.microsoft.com/office/powerpoint/2010/main" val="260453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Arial" panose="020B0604020202020204" pitchFamily="34" charset="0"/>
              <a:buChar char="•"/>
            </a:pPr>
            <a:r>
              <a:rPr lang="es" sz="1200" b="0" i="0" u="none" strike="noStrike">
                <a:highlight>
                  <a:srgbClr val="000000">
                    <a:alpha val="0"/>
                  </a:srgbClr>
                </a:highlight>
                <a:latin typeface="Calibri"/>
                <a:cs typeface="Calibri"/>
              </a:rPr>
              <a:t>Después del cierre de los comentarios públicos en octubre, el personal de las Juntas de Agua revisó el plan de acción para que las acciones fueran específicas y mensurables. </a:t>
            </a:r>
          </a:p>
          <a:p>
            <a:pPr rtl="0">
              <a:buFont typeface="Arial" panose="020B0604020202020204" pitchFamily="34" charset="0"/>
              <a:buChar char="•"/>
            </a:pPr>
            <a:r>
              <a:rPr lang="es" sz="1200" b="0" i="0" u="none" strike="noStrike">
                <a:highlight>
                  <a:srgbClr val="000000">
                    <a:alpha val="0"/>
                  </a:srgbClr>
                </a:highlight>
                <a:latin typeface="Calibri"/>
                <a:cs typeface="Calibri"/>
              </a:rPr>
              <a:t>El borrador del plan de acción incluía tres tipos de acciones</a:t>
            </a:r>
            <a:r>
              <a:rPr lang="es" sz="1200" b="0" i="0" u="none" strike="noStrike">
                <a:highlight>
                  <a:srgbClr val="000000">
                    <a:alpha val="0"/>
                  </a:srgbClr>
                </a:highlight>
                <a:latin typeface="Calibri"/>
              </a:rPr>
              <a:t>. Estos tipos de acciones anteriores del borrador ayudaron al personal de la Junta a priorizar las acciones basándose en los comentarios del público, y todas las acciones se clasifican ahora en dos tipos: Acciones para 2023 y Acciones futuras.</a:t>
            </a:r>
          </a:p>
          <a:p>
            <a:pPr rtl="0">
              <a:buFont typeface="Arial" panose="020B0604020202020204" pitchFamily="34" charset="0"/>
              <a:buChar char="•"/>
            </a:pPr>
            <a:r>
              <a:rPr lang="es" sz="1200" b="0" i="0" u="none" strike="noStrike">
                <a:highlight>
                  <a:srgbClr val="000000">
                    <a:alpha val="0"/>
                  </a:srgbClr>
                </a:highlight>
                <a:latin typeface="Calibri"/>
                <a:cs typeface="Calibri"/>
              </a:rPr>
              <a:t> (</a:t>
            </a:r>
            <a:r>
              <a:rPr lang="es" sz="2400" b="0" i="0" u="none" strike="noStrike">
                <a:solidFill>
                  <a:srgbClr val="000000"/>
                </a:solidFill>
                <a:highlight>
                  <a:srgbClr val="000000">
                    <a:alpha val="0"/>
                  </a:srgbClr>
                </a:highlight>
                <a:latin typeface="Arial"/>
                <a:cs typeface="Arial"/>
              </a:rPr>
              <a:t>Tipos de acción = Estado de referencia en 2022</a:t>
            </a:r>
            <a:endParaRPr lang="en-US"/>
          </a:p>
          <a:p>
            <a:pPr lvl="1" rtl="0" fontAlgn="base"/>
            <a:r>
              <a:rPr lang="es" sz="2000" b="0" i="0" u="none" strike="noStrike">
                <a:solidFill>
                  <a:srgbClr val="000000"/>
                </a:solidFill>
                <a:highlight>
                  <a:srgbClr val="000000">
                    <a:alpha val="0"/>
                  </a:srgbClr>
                </a:highlight>
                <a:latin typeface="Arial"/>
                <a:cs typeface="Arial"/>
              </a:rPr>
              <a:t>Tipo A = Programa existente, recursos existentes</a:t>
            </a:r>
          </a:p>
          <a:p>
            <a:pPr lvl="1" rtl="0" fontAlgn="base"/>
            <a:r>
              <a:rPr lang="es" sz="2000" b="0" i="0" u="none" strike="noStrike">
                <a:solidFill>
                  <a:srgbClr val="000000"/>
                </a:solidFill>
                <a:highlight>
                  <a:srgbClr val="000000">
                    <a:alpha val="0"/>
                  </a:srgbClr>
                </a:highlight>
                <a:latin typeface="Arial"/>
                <a:cs typeface="Arial"/>
              </a:rPr>
              <a:t>Tipo B = Nuevo programa, recursos existentes</a:t>
            </a:r>
          </a:p>
          <a:p>
            <a:pPr lvl="1" rtl="0" fontAlgn="base"/>
            <a:r>
              <a:rPr lang="es" sz="2000" b="0" i="0" u="none" strike="noStrike">
                <a:solidFill>
                  <a:srgbClr val="000000"/>
                </a:solidFill>
                <a:highlight>
                  <a:srgbClr val="000000">
                    <a:alpha val="0"/>
                  </a:srgbClr>
                </a:highlight>
                <a:latin typeface="Arial"/>
                <a:cs typeface="Arial"/>
              </a:rPr>
              <a:t>Tipo C = Programa nuevo o existente, necesita nuevos recursos)</a:t>
            </a:r>
          </a:p>
          <a:p>
            <a:pPr>
              <a:defRPr/>
            </a:pPr>
            <a:endParaRPr lang="en-US">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20</a:t>
            </a:fld>
            <a:endParaRPr lang="en-US"/>
          </a:p>
        </p:txBody>
      </p:sp>
    </p:spTree>
    <p:extLst>
      <p:ext uri="{BB962C8B-B14F-4D97-AF65-F5344CB8AC3E}">
        <p14:creationId xmlns:p14="http://schemas.microsoft.com/office/powerpoint/2010/main" val="384431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cs typeface="+mn-lt"/>
              </a:rPr>
              <a:t>Buenos días, estamos hoy aquí para presentar el Plan de Acción para la Equidad Racial 2023-2024. El Plan de Acción para la Equidad Racial es una recopilación de objetivos, acciones y métricas destinadas a avanzar en los esfuerzos de equidad racial de la Junta Estatal de Agua. </a:t>
            </a:r>
          </a:p>
          <a:p>
            <a:endParaRPr lang="en-US">
              <a:cs typeface="+mn-lt"/>
            </a:endParaRPr>
          </a:p>
          <a:p>
            <a:pPr rtl="0"/>
            <a:r>
              <a:rPr lang="es" sz="1200" b="0" i="0" u="none" strike="noStrike">
                <a:highlight>
                  <a:srgbClr val="000000">
                    <a:alpha val="0"/>
                  </a:srgbClr>
                </a:highlight>
                <a:latin typeface="Calibri"/>
                <a:cs typeface="+mn-lt"/>
              </a:rPr>
              <a:t>Se trata de un hito importante para las Juntas de Agua. Empezamos a desarrollar el plan a principios de 2022 y nos complace compartir hoy con todos el borrador final. </a:t>
            </a:r>
            <a:br>
              <a:rPr lang="es" sz="1200" b="0" i="0" u="none" strike="noStrike">
                <a:highlight>
                  <a:srgbClr val="000000">
                    <a:alpha val="0"/>
                  </a:srgbClr>
                </a:highlight>
                <a:latin typeface="Calibri"/>
                <a:cs typeface="+mn-lt"/>
              </a:rPr>
            </a:br>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2</a:t>
            </a:fld>
            <a:endParaRPr lang="en-US"/>
          </a:p>
        </p:txBody>
      </p:sp>
    </p:spTree>
    <p:extLst>
      <p:ext uri="{BB962C8B-B14F-4D97-AF65-F5344CB8AC3E}">
        <p14:creationId xmlns:p14="http://schemas.microsoft.com/office/powerpoint/2010/main" val="145527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dirty="0">
                <a:highlight>
                  <a:srgbClr val="000000">
                    <a:alpha val="0"/>
                  </a:srgbClr>
                </a:highlight>
                <a:latin typeface="Calibri"/>
                <a:cs typeface="Calibri"/>
              </a:rPr>
              <a:t>Las etapas se revisaron para reflejar las acciones en curso de las Juntas de Agua; las etapas anteriores no incluían. </a:t>
            </a:r>
            <a:endParaRPr lang="en-US" dirty="0"/>
          </a:p>
          <a:p>
            <a:pPr rtl="0">
              <a:defRPr/>
            </a:pPr>
            <a:r>
              <a:rPr lang="es" sz="1200" b="0" i="0" u="none" strike="noStrike" dirty="0">
                <a:highlight>
                  <a:srgbClr val="000000">
                    <a:alpha val="0"/>
                  </a:srgbClr>
                </a:highlight>
                <a:latin typeface="Calibri"/>
                <a:cs typeface="Calibri"/>
              </a:rPr>
              <a:t>Y, como se mencionó en las diapositivas anteriores, se agregó una “R” para identificar las acciones que requieren recursos. </a:t>
            </a:r>
            <a:endParaRPr lang="en-US" dirty="0"/>
          </a:p>
          <a:p>
            <a:pPr>
              <a:defRPr/>
            </a:pPr>
            <a:endParaRPr lang="en-US" dirty="0">
              <a:cs typeface="Calibri"/>
            </a:endParaRPr>
          </a:p>
          <a:p>
            <a:pPr rtl="0">
              <a:defRPr/>
            </a:pPr>
            <a:r>
              <a:rPr lang="es" sz="1200" b="0" i="0" u="none" strike="noStrike" dirty="0">
                <a:highlight>
                  <a:srgbClr val="000000">
                    <a:alpha val="0"/>
                  </a:srgbClr>
                </a:highlight>
                <a:latin typeface="Calibri"/>
                <a:cs typeface="Calibri"/>
              </a:rPr>
              <a:t>Se actualizaron los enunciados de los desafíos para destacar los casos en que las Juntas de Agua están trabajando en la equidad racial. </a:t>
            </a:r>
          </a:p>
          <a:p>
            <a:pPr>
              <a:defRPr/>
            </a:pPr>
            <a:endParaRPr lang="en-US" dirty="0">
              <a:cs typeface="Calibri"/>
            </a:endParaRPr>
          </a:p>
          <a:p>
            <a:pPr rtl="0">
              <a:defRPr/>
            </a:pPr>
            <a:r>
              <a:rPr lang="es" sz="1200" b="0" i="0" u="none" strike="noStrike" dirty="0">
                <a:solidFill>
                  <a:srgbClr val="000000"/>
                </a:solidFill>
                <a:highlight>
                  <a:srgbClr val="000000">
                    <a:alpha val="0"/>
                  </a:srgbClr>
                </a:highlight>
                <a:latin typeface="Calibri"/>
              </a:rPr>
              <a:t>Debido a la diversidad de acciones incluidas en este plan, las mediciones del éxito incluyen métricas, hitos, datos y otros indicadores que pueden usarse para indicar la finalización con éxito de las acciones o para realizar un seguimiento de los avances hacia las acciones a lo largo del tiempo</a:t>
            </a:r>
            <a:r>
              <a:rPr lang="es" sz="1000" b="0" i="0" u="none" strike="noStrike" dirty="0">
                <a:solidFill>
                  <a:srgbClr val="000000"/>
                </a:solidFill>
                <a:highlight>
                  <a:srgbClr val="000000">
                    <a:alpha val="0"/>
                  </a:srgbClr>
                </a:highlight>
                <a:latin typeface="WordVisi_MSFontService"/>
              </a:rPr>
              <a:t>. Se desarrollaron indicadores de resultados para cada Acción de 2023. </a:t>
            </a:r>
            <a:endParaRPr lang="en-US" sz="1200" b="0" i="0" u="none" strike="noStrike" dirty="0">
              <a:solidFill>
                <a:srgbClr val="000000"/>
              </a:solidFill>
              <a:effectLst/>
              <a:latin typeface="Arial" panose="020B0604020202020204" pitchFamily="34" charset="0"/>
            </a:endParaRPr>
          </a:p>
          <a:p>
            <a:pPr>
              <a:defRPr/>
            </a:pPr>
            <a:endParaRPr lang="en-US" sz="1050" dirty="0">
              <a:latin typeface="WordVisi_MSFontService"/>
              <a:cs typeface="Calibri"/>
            </a:endParaRPr>
          </a:p>
          <a:p>
            <a:pPr rtl="0">
              <a:defRPr/>
            </a:pPr>
            <a:r>
              <a:rPr lang="es" sz="1000" b="0" i="0" u="none" strike="noStrike" dirty="0">
                <a:highlight>
                  <a:srgbClr val="000000">
                    <a:alpha val="0"/>
                  </a:srgbClr>
                </a:highlight>
                <a:latin typeface="WordVisi_MSFontService"/>
                <a:cs typeface="Calibri"/>
              </a:rPr>
              <a:t>Las divisiones y oficinas consideraron diferentes tipos de métricas, entre ellas:</a:t>
            </a:r>
            <a:endParaRPr lang="en-US" dirty="0">
              <a:latin typeface="Calibri" panose="020F0502020204030204"/>
              <a:cs typeface="Calibri"/>
            </a:endParaRPr>
          </a:p>
          <a:p>
            <a:pPr rtl="0">
              <a:defRPr/>
            </a:pPr>
            <a:r>
              <a:rPr lang="es" sz="1000" b="0" i="0" u="none" strike="noStrike" dirty="0">
                <a:highlight>
                  <a:srgbClr val="000000">
                    <a:alpha val="0"/>
                  </a:srgbClr>
                </a:highlight>
                <a:latin typeface="WordVisi_MSFontService"/>
                <a:cs typeface="Calibri"/>
              </a:rPr>
              <a:t> </a:t>
            </a:r>
            <a:r>
              <a:rPr lang="es" sz="1200" b="0" i="0" u="sng" strike="noStrike" dirty="0">
                <a:highlight>
                  <a:srgbClr val="000000">
                    <a:alpha val="0"/>
                  </a:srgbClr>
                </a:highlight>
                <a:latin typeface="Calibri"/>
              </a:rPr>
              <a:t>Cuánto haremos/hemos hecho (cantidad)</a:t>
            </a:r>
            <a:r>
              <a:rPr lang="es" sz="1200" b="0" i="0" u="none" strike="noStrike" dirty="0">
                <a:highlight>
                  <a:srgbClr val="000000">
                    <a:alpha val="0"/>
                  </a:srgbClr>
                </a:highlight>
                <a:latin typeface="Calibri"/>
              </a:rPr>
              <a:t> </a:t>
            </a:r>
            <a:endParaRPr lang="en-US" dirty="0">
              <a:cs typeface="Calibri"/>
            </a:endParaRPr>
          </a:p>
          <a:p>
            <a:pPr rtl="0">
              <a:defRPr/>
            </a:pPr>
            <a:r>
              <a:rPr lang="es" sz="1200" b="0" i="0" u="none" strike="noStrike" dirty="0">
                <a:highlight>
                  <a:srgbClr val="000000">
                    <a:alpha val="0"/>
                  </a:srgbClr>
                </a:highlight>
                <a:latin typeface="Calibri"/>
              </a:rPr>
              <a:t>Ejemplos: porcentaje de personal capacitado, cantidad de eventos de reclutamiento, cantidad de capacitaciones ofrecidas, cantidad de reuniones de alcance, cantidad de reuniones en comunidades BIPOC</a:t>
            </a:r>
            <a:endParaRPr lang="en-US" dirty="0">
              <a:cs typeface="Calibri"/>
            </a:endParaRPr>
          </a:p>
          <a:p>
            <a:pPr rtl="0">
              <a:defRPr/>
            </a:pPr>
            <a:r>
              <a:rPr lang="es" sz="1200" b="0" i="0" u="sng" strike="noStrike" dirty="0">
                <a:highlight>
                  <a:srgbClr val="000000">
                    <a:alpha val="0"/>
                  </a:srgbClr>
                </a:highlight>
                <a:latin typeface="Calibri"/>
              </a:rPr>
              <a:t>Lo bien que lo haremos/lo hemos hecho (calidad)</a:t>
            </a:r>
            <a:r>
              <a:rPr lang="es" sz="1200" b="0" i="0" u="none" strike="noStrike" dirty="0">
                <a:highlight>
                  <a:srgbClr val="000000">
                    <a:alpha val="0"/>
                  </a:srgbClr>
                </a:highlight>
                <a:latin typeface="Calibri"/>
              </a:rPr>
              <a:t> </a:t>
            </a:r>
            <a:endParaRPr lang="en-US" dirty="0">
              <a:cs typeface="Calibri"/>
            </a:endParaRPr>
          </a:p>
          <a:p>
            <a:pPr rtl="0">
              <a:defRPr/>
            </a:pPr>
            <a:r>
              <a:rPr lang="es" sz="1200" b="0" i="0" u="none" strike="noStrike" dirty="0">
                <a:highlight>
                  <a:srgbClr val="000000">
                    <a:alpha val="0"/>
                  </a:srgbClr>
                </a:highlight>
                <a:latin typeface="Calibri"/>
              </a:rPr>
              <a:t>Ejemplos: porcentaje de asistencia a reuniones asesoras, tiempo de respuesta, porcentaje de eventos de contratación en comunidades BIPOC, porcentaje de fondos asignados a comunidades BIPOC, porcentaje de inspecciones en las comunidades BIPOC más afectadas</a:t>
            </a:r>
            <a:endParaRPr lang="en-US" dirty="0">
              <a:cs typeface="Calibri"/>
            </a:endParaRPr>
          </a:p>
          <a:p>
            <a:pPr rtl="0">
              <a:defRPr/>
            </a:pPr>
            <a:r>
              <a:rPr lang="es" sz="1200" b="0" i="0" u="sng" strike="noStrike" dirty="0">
                <a:highlight>
                  <a:srgbClr val="000000">
                    <a:alpha val="0"/>
                  </a:srgbClr>
                </a:highlight>
                <a:latin typeface="Calibri"/>
              </a:rPr>
              <a:t>¿Alguien está mejor? (resultados de la responsabilidad de la población)</a:t>
            </a:r>
            <a:r>
              <a:rPr lang="es" sz="1200" b="0" i="0" u="none" strike="noStrike" dirty="0">
                <a:highlight>
                  <a:srgbClr val="000000">
                    <a:alpha val="0"/>
                  </a:srgbClr>
                </a:highlight>
                <a:latin typeface="Calibri"/>
              </a:rPr>
              <a:t> </a:t>
            </a:r>
            <a:endParaRPr lang="en-US" dirty="0">
              <a:cs typeface="Calibri"/>
            </a:endParaRPr>
          </a:p>
          <a:p>
            <a:pPr rtl="0">
              <a:defRPr/>
            </a:pPr>
            <a:r>
              <a:rPr lang="es" sz="1200" b="0" i="0" u="none" strike="noStrike" dirty="0">
                <a:highlight>
                  <a:srgbClr val="000000">
                    <a:alpha val="0"/>
                  </a:srgbClr>
                </a:highlight>
                <a:latin typeface="Calibri"/>
              </a:rPr>
              <a:t>Ejemplos: cantidad de comunidades con agua potable, cantidad de tribus que se benefician de la designación de TBU  </a:t>
            </a:r>
            <a:endParaRPr lang="en-US" dirty="0">
              <a:cs typeface="Calibri"/>
            </a:endParaRPr>
          </a:p>
          <a:p>
            <a:pPr>
              <a:defRPr/>
            </a:pPr>
            <a:endParaRPr lang="en-US" sz="1050" dirty="0">
              <a:latin typeface="WordVisi_MSFontService"/>
              <a:cs typeface="Calibri"/>
            </a:endParaRPr>
          </a:p>
          <a:p>
            <a:pPr rtl="0">
              <a:defRPr/>
            </a:pPr>
            <a:r>
              <a:rPr lang="es" sz="1000" b="0" i="0" u="none" strike="noStrike" dirty="0">
                <a:highlight>
                  <a:srgbClr val="000000">
                    <a:alpha val="0"/>
                  </a:srgbClr>
                </a:highlight>
                <a:latin typeface="WordVisi_MSFontService"/>
                <a:cs typeface="Calibri"/>
              </a:rPr>
              <a:t>Algunas acciones requieren “medidas de rendimiento” o recuentos como la cantidad de empleados o la cantidad de actos de divulgación para establecer una referencia que permita evaluar los progresos de la acción.</a:t>
            </a:r>
          </a:p>
          <a:p>
            <a:pPr>
              <a:defRPr/>
            </a:pPr>
            <a:endParaRPr lang="en-US" dirty="0">
              <a:cs typeface="Calibri"/>
            </a:endParaRPr>
          </a:p>
          <a:p>
            <a:pPr>
              <a:defRPr/>
            </a:pPr>
            <a:endParaRPr lang="en-US" dirty="0">
              <a:cs typeface="Calibri"/>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21</a:t>
            </a:fld>
            <a:endParaRPr lang="en-US"/>
          </a:p>
        </p:txBody>
      </p:sp>
    </p:spTree>
    <p:extLst>
      <p:ext uri="{BB962C8B-B14F-4D97-AF65-F5344CB8AC3E}">
        <p14:creationId xmlns:p14="http://schemas.microsoft.com/office/powerpoint/2010/main" val="416744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285750" indent="-285750" rtl="0">
              <a:buFont typeface="Arial"/>
              <a:buChar char="•"/>
            </a:pPr>
            <a:r>
              <a:rPr lang="es" sz="1200" b="0" i="0" u="none" strike="noStrike" dirty="0">
                <a:highlight>
                  <a:srgbClr val="000000">
                    <a:alpha val="0"/>
                  </a:srgbClr>
                </a:highlight>
                <a:latin typeface="Calibri"/>
                <a:cs typeface="Calibri"/>
              </a:rPr>
              <a:t>El Plan de Acción tiene de 4 partes principales: la Visión, las Direcciones estratégicas, los Objetivos y las Acciones.</a:t>
            </a:r>
            <a:endParaRPr lang="en-US" dirty="0"/>
          </a:p>
          <a:p>
            <a:pPr marL="285750" indent="-285750" rtl="0">
              <a:buFont typeface="Arial"/>
              <a:buChar char="•"/>
            </a:pPr>
            <a:r>
              <a:rPr lang="es" sz="1200" b="0" i="0" u="none" strike="noStrike" dirty="0">
                <a:highlight>
                  <a:srgbClr val="000000">
                    <a:alpha val="0"/>
                  </a:srgbClr>
                </a:highlight>
                <a:latin typeface="Calibri"/>
                <a:cs typeface="Calibri"/>
              </a:rPr>
              <a:t>(N.º 1) La Visión, compartida en una diapositiva anterior, es global. Nos permite saber DÓNDE queremos acabar. </a:t>
            </a:r>
          </a:p>
          <a:p>
            <a:pPr marL="285750" indent="-285750" rtl="0">
              <a:buFont typeface="Arial"/>
              <a:buChar char="•"/>
            </a:pPr>
            <a:r>
              <a:rPr lang="es" sz="1200" b="0" i="0" u="none" strike="noStrike" dirty="0">
                <a:highlight>
                  <a:srgbClr val="000000">
                    <a:alpha val="0"/>
                  </a:srgbClr>
                </a:highlight>
                <a:latin typeface="Calibri"/>
                <a:cs typeface="Calibri"/>
              </a:rPr>
              <a:t>(N.º 2) Las Direcciones estratégicas aclaran CÓMO alcanzaremos nuestra Visión.</a:t>
            </a:r>
          </a:p>
          <a:p>
            <a:pPr marL="914400" lvl="1" indent="-285750" rtl="0">
              <a:buFont typeface="Arial"/>
              <a:buChar char="•"/>
            </a:pPr>
            <a:r>
              <a:rPr lang="es" sz="1200" b="0" i="0" u="none" strike="noStrike" dirty="0">
                <a:highlight>
                  <a:srgbClr val="000000">
                    <a:alpha val="0"/>
                  </a:srgbClr>
                </a:highlight>
                <a:latin typeface="Calibri"/>
                <a:cs typeface="Calibri"/>
              </a:rPr>
              <a:t>Hay tres grandes Direcciones estratégicas o “CÓMO” en el Plan de Acción.</a:t>
            </a:r>
          </a:p>
          <a:p>
            <a:pPr marL="914400" lvl="1" indent="-285750" rtl="0">
              <a:buFont typeface="Arial"/>
              <a:buChar char="•"/>
            </a:pPr>
            <a:r>
              <a:rPr lang="es" sz="1200" b="0" i="0" u="none" strike="noStrike" dirty="0">
                <a:highlight>
                  <a:srgbClr val="000000">
                    <a:alpha val="0"/>
                  </a:srgbClr>
                </a:highlight>
                <a:latin typeface="Calibri"/>
                <a:cs typeface="Calibri"/>
              </a:rPr>
              <a:t>Por ejemplo, la primera Dirección estratégica es integrar la equidad racial y medir el impacto. Entonces, ¿CÓMO lograremos nuestra visión? Una forma es integrando la equidad racial y midiendo el impacto.</a:t>
            </a:r>
          </a:p>
          <a:p>
            <a:pPr marL="285750" indent="-285750" rtl="0">
              <a:buFont typeface="Arial"/>
              <a:buChar char="•"/>
            </a:pPr>
            <a:r>
              <a:rPr lang="es" sz="1200" b="0" i="0" u="none" strike="noStrike" dirty="0">
                <a:highlight>
                  <a:srgbClr val="000000">
                    <a:alpha val="0"/>
                  </a:srgbClr>
                </a:highlight>
                <a:latin typeface="Calibri"/>
                <a:cs typeface="Calibri"/>
              </a:rPr>
              <a:t>(N.º 3) Los objetivos son RESULTADOS amplios que deberían derivarse de las Direcciones estratégicas.</a:t>
            </a:r>
          </a:p>
          <a:p>
            <a:pPr marL="914400" lvl="1" indent="-285750" rtl="0">
              <a:buFont typeface="Arial"/>
              <a:buChar char="•"/>
            </a:pPr>
            <a:r>
              <a:rPr lang="es" sz="1200" b="0" i="0" u="none" strike="noStrike" dirty="0">
                <a:highlight>
                  <a:srgbClr val="000000">
                    <a:alpha val="0"/>
                  </a:srgbClr>
                </a:highlight>
                <a:latin typeface="Calibri"/>
                <a:cs typeface="Calibri"/>
              </a:rPr>
              <a:t>Cada Dirección estratégica tiene de 2 a 3 objetivos o “resultados”.</a:t>
            </a:r>
          </a:p>
          <a:p>
            <a:pPr marL="285750" indent="-285750" rtl="0">
              <a:buFont typeface="Arial"/>
              <a:buChar char="•"/>
            </a:pPr>
            <a:r>
              <a:rPr lang="es" sz="1200" b="0" i="0" u="none" strike="noStrike" dirty="0">
                <a:highlight>
                  <a:srgbClr val="000000">
                    <a:alpha val="0"/>
                  </a:srgbClr>
                </a:highlight>
                <a:latin typeface="Calibri"/>
                <a:cs typeface="Calibri"/>
              </a:rPr>
              <a:t>Luego, debajo de cada objetivo de resultado hay una lista de (n.º 4) Acciones que son lo QUE debemos hacer para alcanzar nuestros Objetivos.</a:t>
            </a:r>
          </a:p>
          <a:p>
            <a:pPr marL="914400" lvl="1" indent="-285750" rtl="0">
              <a:buFont typeface="Arial"/>
              <a:buChar char="•"/>
            </a:pPr>
            <a:r>
              <a:rPr lang="es" sz="1200" b="0" i="0" u="none" strike="noStrike" dirty="0">
                <a:highlight>
                  <a:srgbClr val="000000">
                    <a:alpha val="0"/>
                  </a:srgbClr>
                </a:highlight>
                <a:latin typeface="Calibri"/>
                <a:cs typeface="Calibri"/>
              </a:rPr>
              <a:t>Cada acción se asigna a una división u oficina principal, que asumirá un papel de liderazgo o de apoyo en su ejecución (como otro nivel de responsabilidad).</a:t>
            </a:r>
          </a:p>
          <a:p>
            <a:endParaRPr lang="en-US" dirty="0">
              <a:cs typeface="Calibri"/>
            </a:endParaRPr>
          </a:p>
        </p:txBody>
      </p:sp>
      <p:sp>
        <p:nvSpPr>
          <p:cNvPr id="4" name="Slide Number Placeholder 3"/>
          <p:cNvSpPr>
            <a:spLocks noGrp="1"/>
          </p:cNvSpPr>
          <p:nvPr>
            <p:ph type="sldNum" sz="quarter" idx="5"/>
          </p:nvPr>
        </p:nvSpPr>
        <p:spPr/>
        <p:txBody>
          <a:bodyPr/>
          <a:lstStyle/>
          <a:p>
            <a:fld id="{523F0E26-0314-4933-A553-AE7810414EA1}" type="slidenum">
              <a:rPr lang="en-US" smtClean="0"/>
              <a:t>22</a:t>
            </a:fld>
            <a:endParaRPr lang="en-US"/>
          </a:p>
        </p:txBody>
      </p:sp>
    </p:spTree>
    <p:extLst>
      <p:ext uri="{BB962C8B-B14F-4D97-AF65-F5344CB8AC3E}">
        <p14:creationId xmlns:p14="http://schemas.microsoft.com/office/powerpoint/2010/main" val="191125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dirty="0">
                <a:highlight>
                  <a:srgbClr val="000000">
                    <a:alpha val="0"/>
                  </a:srgbClr>
                </a:highlight>
                <a:latin typeface="Calibri"/>
                <a:cs typeface="Calibri"/>
              </a:rPr>
              <a:t>Algunos detalles más sobre las acciones: se pretende que las acciones se evalúen anualmente en una actualización de la Junta, similar a la de este foro. </a:t>
            </a:r>
          </a:p>
          <a:p>
            <a:pPr>
              <a:defRPr/>
            </a:pPr>
            <a:endParaRPr lang="en-US" dirty="0"/>
          </a:p>
          <a:p>
            <a:pPr rtl="0">
              <a:defRPr/>
            </a:pPr>
            <a:r>
              <a:rPr lang="es" sz="1200" b="0" i="0" u="none" strike="noStrike" dirty="0">
                <a:highlight>
                  <a:srgbClr val="000000">
                    <a:alpha val="0"/>
                  </a:srgbClr>
                </a:highlight>
                <a:latin typeface="Calibri"/>
              </a:rPr>
              <a:t>Cada acción:</a:t>
            </a:r>
            <a:endParaRPr lang="en-US" dirty="0">
              <a:cs typeface="Calibri"/>
            </a:endParaRPr>
          </a:p>
          <a:p>
            <a:pPr rtl="0">
              <a:defRPr/>
            </a:pPr>
            <a:r>
              <a:rPr lang="es" sz="1200" b="0" i="0" u="none" strike="noStrike" dirty="0">
                <a:highlight>
                  <a:srgbClr val="000000">
                    <a:alpha val="0"/>
                  </a:srgbClr>
                </a:highlight>
                <a:latin typeface="Calibri"/>
              </a:rPr>
              <a:t>  - se clasifica en “Acciones para 2023”, las que se iniciarán, continuarán o finalizarán en 2023, o en “Acciones futuras”, las que no se iniciarán, continuarán o finalizarán en 2023;</a:t>
            </a:r>
            <a:endParaRPr lang="en-US" dirty="0">
              <a:cs typeface="Calibri"/>
            </a:endParaRPr>
          </a:p>
          <a:p>
            <a:pPr rtl="0">
              <a:defRPr/>
            </a:pPr>
            <a:r>
              <a:rPr lang="es" sz="1200" b="0" i="0" u="none" strike="noStrike" dirty="0">
                <a:highlight>
                  <a:srgbClr val="000000">
                    <a:alpha val="0"/>
                  </a:srgbClr>
                </a:highlight>
                <a:latin typeface="Calibri"/>
              </a:rPr>
              <a:t>- se asigna a divisiones u oficinas que asumirán un papel de liderazgo o de apoyo en la ejecución de la acción;</a:t>
            </a:r>
            <a:endParaRPr lang="en-US" dirty="0">
              <a:cs typeface="Calibri"/>
            </a:endParaRPr>
          </a:p>
          <a:p>
            <a:pPr rtl="0">
              <a:defRPr/>
            </a:pPr>
            <a:r>
              <a:rPr lang="es" sz="1200" b="0" i="0" u="none" strike="noStrike" dirty="0">
                <a:highlight>
                  <a:srgbClr val="000000">
                    <a:alpha val="0"/>
                  </a:srgbClr>
                </a:highlight>
                <a:latin typeface="Calibri"/>
                <a:cs typeface="Calibri"/>
              </a:rPr>
              <a:t>- se asigna una etapa a partir de finales de 2022, usada para medir y evaluar los progresos en el futuro.</a:t>
            </a:r>
          </a:p>
          <a:p>
            <a:pPr>
              <a:defRPr/>
            </a:pPr>
            <a:endParaRPr lang="en-US" dirty="0">
              <a:cs typeface="Calibri"/>
            </a:endParaRPr>
          </a:p>
          <a:p>
            <a:pPr rtl="0">
              <a:defRPr/>
            </a:pPr>
            <a:r>
              <a:rPr lang="es" sz="1200" b="0" i="0" u="none" strike="noStrike" dirty="0">
                <a:highlight>
                  <a:srgbClr val="000000">
                    <a:alpha val="0"/>
                  </a:srgbClr>
                </a:highlight>
                <a:latin typeface="Calibri"/>
                <a:cs typeface="Calibri"/>
              </a:rPr>
              <a:t>- Se desarrollaron indicadores de resultados para las acciones de 2023. Los indicadores de rendimiento son medidas de rendimiento cuantitativas y objetivos cualitativos para evaluar los progresos y el éxito de cada acción.</a:t>
            </a:r>
          </a:p>
          <a:p>
            <a:pPr rtl="0">
              <a:defRPr/>
            </a:pPr>
            <a:r>
              <a:rPr lang="es" sz="1200" b="0" i="0" u="none" strike="noStrike" dirty="0">
                <a:highlight>
                  <a:srgbClr val="000000">
                    <a:alpha val="0"/>
                  </a:srgbClr>
                </a:highlight>
                <a:latin typeface="Calibri"/>
                <a:cs typeface="Calibri"/>
              </a:rPr>
              <a:t>- Las acciones futuras, y todo el REAP, pueden modificarse en la evaluación anual. </a:t>
            </a:r>
          </a:p>
          <a:p>
            <a:pPr>
              <a:defRPr/>
            </a:pPr>
            <a:endParaRPr lang="en-US" dirty="0">
              <a:cs typeface="Calibri"/>
            </a:endParaRPr>
          </a:p>
          <a:p>
            <a:pPr rtl="0">
              <a:defRPr/>
            </a:pPr>
            <a:r>
              <a:rPr lang="es" sz="1200" b="0" i="0" u="none" strike="noStrike" dirty="0">
                <a:highlight>
                  <a:srgbClr val="000000">
                    <a:alpha val="0"/>
                  </a:srgbClr>
                </a:highlight>
                <a:latin typeface="Calibri"/>
                <a:cs typeface="Calibri"/>
              </a:rPr>
              <a:t>Se resume el proceso y la estructura de desarrollo del plan de acción. Los representantes de las divisiones y oficinas presentarán las acciones que les corresponden. ----pasarlo a...------</a:t>
            </a:r>
          </a:p>
        </p:txBody>
      </p:sp>
      <p:sp>
        <p:nvSpPr>
          <p:cNvPr id="4" name="Slide Number Placeholder 3"/>
          <p:cNvSpPr>
            <a:spLocks noGrp="1"/>
          </p:cNvSpPr>
          <p:nvPr>
            <p:ph type="sldNum" sz="quarter" idx="5"/>
          </p:nvPr>
        </p:nvSpPr>
        <p:spPr/>
        <p:txBody>
          <a:bodyPr/>
          <a:lstStyle/>
          <a:p>
            <a:fld id="{06C3AB8B-9A85-4D3F-9570-6A64D0DB551D}" type="slidenum">
              <a:rPr lang="en-US" smtClean="0"/>
              <a:t>23</a:t>
            </a:fld>
            <a:endParaRPr lang="en-US"/>
          </a:p>
        </p:txBody>
      </p:sp>
    </p:spTree>
    <p:extLst>
      <p:ext uri="{BB962C8B-B14F-4D97-AF65-F5344CB8AC3E}">
        <p14:creationId xmlns:p14="http://schemas.microsoft.com/office/powerpoint/2010/main" val="1632248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24</a:t>
            </a:fld>
            <a:endParaRPr lang="en-US"/>
          </a:p>
        </p:txBody>
      </p:sp>
    </p:spTree>
    <p:extLst>
      <p:ext uri="{BB962C8B-B14F-4D97-AF65-F5344CB8AC3E}">
        <p14:creationId xmlns:p14="http://schemas.microsoft.com/office/powerpoint/2010/main" val="4015799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a:highlight>
                  <a:srgbClr val="000000">
                    <a:alpha val="0"/>
                  </a:srgbClr>
                </a:highlight>
                <a:latin typeface="Calibri"/>
              </a:rPr>
              <a:t>Seis acciones: cuatro para 2023 y dos para el futuro</a:t>
            </a:r>
          </a:p>
          <a:p>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25</a:t>
            </a:fld>
            <a:endParaRPr lang="en-US"/>
          </a:p>
        </p:txBody>
      </p:sp>
    </p:spTree>
    <p:extLst>
      <p:ext uri="{BB962C8B-B14F-4D97-AF65-F5344CB8AC3E}">
        <p14:creationId xmlns:p14="http://schemas.microsoft.com/office/powerpoint/2010/main" val="702651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C3AB8B-9A85-4D3F-9570-6A64D0DB551D}" type="slidenum">
              <a:rPr lang="en-US" smtClean="0"/>
              <a:t>26</a:t>
            </a:fld>
            <a:endParaRPr lang="en-US"/>
          </a:p>
        </p:txBody>
      </p:sp>
    </p:spTree>
    <p:extLst>
      <p:ext uri="{BB962C8B-B14F-4D97-AF65-F5344CB8AC3E}">
        <p14:creationId xmlns:p14="http://schemas.microsoft.com/office/powerpoint/2010/main" val="542449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cs typeface="Calibri"/>
              </a:rPr>
              <a:t>Dos acciones: ambas para 2023</a:t>
            </a:r>
          </a:p>
        </p:txBody>
      </p:sp>
      <p:sp>
        <p:nvSpPr>
          <p:cNvPr id="4" name="Slide Number Placeholder 3"/>
          <p:cNvSpPr>
            <a:spLocks noGrp="1"/>
          </p:cNvSpPr>
          <p:nvPr>
            <p:ph type="sldNum" sz="quarter" idx="5"/>
          </p:nvPr>
        </p:nvSpPr>
        <p:spPr/>
        <p:txBody>
          <a:bodyPr/>
          <a:lstStyle/>
          <a:p>
            <a:fld id="{059321BF-0535-45EF-84A7-91FC3D74F71B}" type="slidenum">
              <a:rPr lang="en-US"/>
              <a:t>28</a:t>
            </a:fld>
            <a:endParaRPr lang="en-US"/>
          </a:p>
        </p:txBody>
      </p:sp>
    </p:spTree>
    <p:extLst>
      <p:ext uri="{BB962C8B-B14F-4D97-AF65-F5344CB8AC3E}">
        <p14:creationId xmlns:p14="http://schemas.microsoft.com/office/powerpoint/2010/main" val="343414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29</a:t>
            </a:fld>
            <a:endParaRPr lang="en-US"/>
          </a:p>
        </p:txBody>
      </p:sp>
    </p:spTree>
    <p:extLst>
      <p:ext uri="{BB962C8B-B14F-4D97-AF65-F5344CB8AC3E}">
        <p14:creationId xmlns:p14="http://schemas.microsoft.com/office/powerpoint/2010/main" val="4176110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30</a:t>
            </a:fld>
            <a:endParaRPr lang="en-US"/>
          </a:p>
        </p:txBody>
      </p:sp>
    </p:spTree>
    <p:extLst>
      <p:ext uri="{BB962C8B-B14F-4D97-AF65-F5344CB8AC3E}">
        <p14:creationId xmlns:p14="http://schemas.microsoft.com/office/powerpoint/2010/main" val="1267764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cs typeface="Calibri"/>
              </a:rPr>
              <a:t>17 acciones: 15 para 2023, 2 para el futuro</a:t>
            </a:r>
          </a:p>
        </p:txBody>
      </p:sp>
      <p:sp>
        <p:nvSpPr>
          <p:cNvPr id="4" name="Slide Number Placeholder 3"/>
          <p:cNvSpPr>
            <a:spLocks noGrp="1"/>
          </p:cNvSpPr>
          <p:nvPr>
            <p:ph type="sldNum" sz="quarter" idx="5"/>
          </p:nvPr>
        </p:nvSpPr>
        <p:spPr/>
        <p:txBody>
          <a:bodyPr/>
          <a:lstStyle/>
          <a:p>
            <a:fld id="{059321BF-0535-45EF-84A7-91FC3D74F71B}" type="slidenum">
              <a:rPr lang="en-US"/>
              <a:t>31</a:t>
            </a:fld>
            <a:endParaRPr lang="en-US"/>
          </a:p>
        </p:txBody>
      </p:sp>
    </p:spTree>
    <p:extLst>
      <p:ext uri="{BB962C8B-B14F-4D97-AF65-F5344CB8AC3E}">
        <p14:creationId xmlns:p14="http://schemas.microsoft.com/office/powerpoint/2010/main" val="310293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cs typeface="Calibri"/>
              </a:rPr>
              <a:t>Antes de comenzar con la presentación de hoy, el Equipo de Equidad Racial quiere empezar con un ENORME agradecimiento a todos los que han compartido sus ideas, tiempo, recursos y esfuerzo para desarrollar este plan. Cuando desarrollamos la Resolución sobre Equidad Racial en 2020, escuchamos que este plan de acción debía desarrollarse en colaboración con las comunidades negras, indígenas y de personas de color más afectadas por las desigualdades raciales. Se necesitó mucha gente para llegar hasta aquí hoy: GRACIAS a los miembros de nuestra comunidad, a los que asistieron a los talleres o a las audiencias, a los que nos enviaron por correo electrónico sus ideas y prioridades, a los líderes de la comunidad que compartieron sus historias y experiencias con nosotros, a los que retuitearon o compartieron nuestras redes sociales, a los que asistieron a las reuniones de la Junta y presentaron comentarios públicos, a nuestros socios comunitarios que ayudaron a desarrollar y organizar nuestros talleres públicos. GRACIAS, por supuesto, al personal de las Juntas de Agua, que se unió para garantizar que este plan se ajustara a los activos y oportunidades de las comunidades a las que prestamos servicios: el Equipo de Equidad Racial de las Juntas de Agua, nuestro equipo ejecutivo, los miembros de la Junta, los miembros de la Junta Regional y la dirección ejecutiva, la mesa redonda de justicia ambiental, el increíble personal de la Oficina de Participación Pública (OPP), del DIT, de Comunicaciones y tantos otros.</a:t>
            </a:r>
          </a:p>
        </p:txBody>
      </p:sp>
      <p:sp>
        <p:nvSpPr>
          <p:cNvPr id="4" name="Slide Number Placeholder 3"/>
          <p:cNvSpPr>
            <a:spLocks noGrp="1"/>
          </p:cNvSpPr>
          <p:nvPr>
            <p:ph type="sldNum" sz="quarter" idx="5"/>
          </p:nvPr>
        </p:nvSpPr>
        <p:spPr/>
        <p:txBody>
          <a:bodyPr/>
          <a:lstStyle/>
          <a:p>
            <a:fld id="{06C3AB8B-9A85-4D3F-9570-6A64D0DB551D}" type="slidenum">
              <a:rPr lang="en-US" smtClean="0"/>
              <a:t>3</a:t>
            </a:fld>
            <a:endParaRPr lang="en-US"/>
          </a:p>
        </p:txBody>
      </p:sp>
    </p:spTree>
    <p:extLst>
      <p:ext uri="{BB962C8B-B14F-4D97-AF65-F5344CB8AC3E}">
        <p14:creationId xmlns:p14="http://schemas.microsoft.com/office/powerpoint/2010/main" val="3960419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32</a:t>
            </a:fld>
            <a:endParaRPr lang="en-US"/>
          </a:p>
        </p:txBody>
      </p:sp>
    </p:spTree>
    <p:extLst>
      <p:ext uri="{BB962C8B-B14F-4D97-AF65-F5344CB8AC3E}">
        <p14:creationId xmlns:p14="http://schemas.microsoft.com/office/powerpoint/2010/main" val="2256273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33</a:t>
            </a:fld>
            <a:endParaRPr lang="en-US"/>
          </a:p>
        </p:txBody>
      </p:sp>
    </p:spTree>
    <p:extLst>
      <p:ext uri="{BB962C8B-B14F-4D97-AF65-F5344CB8AC3E}">
        <p14:creationId xmlns:p14="http://schemas.microsoft.com/office/powerpoint/2010/main" val="3739243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34</a:t>
            </a:fld>
            <a:endParaRPr lang="en-US"/>
          </a:p>
        </p:txBody>
      </p:sp>
    </p:spTree>
    <p:extLst>
      <p:ext uri="{BB962C8B-B14F-4D97-AF65-F5344CB8AC3E}">
        <p14:creationId xmlns:p14="http://schemas.microsoft.com/office/powerpoint/2010/main" val="157646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06C3AB8B-9A85-4D3F-9570-6A64D0DB551D}" type="slidenum">
              <a:rPr lang="en-US" smtClean="0"/>
              <a:t>35</a:t>
            </a:fld>
            <a:endParaRPr lang="en-US"/>
          </a:p>
        </p:txBody>
      </p:sp>
    </p:spTree>
    <p:extLst>
      <p:ext uri="{BB962C8B-B14F-4D97-AF65-F5344CB8AC3E}">
        <p14:creationId xmlns:p14="http://schemas.microsoft.com/office/powerpoint/2010/main" val="3626430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36</a:t>
            </a:fld>
            <a:endParaRPr lang="en-US"/>
          </a:p>
        </p:txBody>
      </p:sp>
    </p:spTree>
    <p:extLst>
      <p:ext uri="{BB962C8B-B14F-4D97-AF65-F5344CB8AC3E}">
        <p14:creationId xmlns:p14="http://schemas.microsoft.com/office/powerpoint/2010/main" val="2726757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a:highlight>
                  <a:srgbClr val="000000">
                    <a:alpha val="0"/>
                  </a:srgbClr>
                </a:highlight>
                <a:latin typeface="Calibri"/>
              </a:rPr>
              <a:t>Nueve acciones: siete para 2023 y dos para el futuro</a:t>
            </a:r>
          </a:p>
          <a:p>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37</a:t>
            </a:fld>
            <a:endParaRPr lang="en-US"/>
          </a:p>
        </p:txBody>
      </p:sp>
    </p:spTree>
    <p:extLst>
      <p:ext uri="{BB962C8B-B14F-4D97-AF65-F5344CB8AC3E}">
        <p14:creationId xmlns:p14="http://schemas.microsoft.com/office/powerpoint/2010/main" val="1137895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rPr>
              <a:t>Ocho objetivos: seis para 2023 y dos para el futuro</a:t>
            </a:r>
          </a:p>
        </p:txBody>
      </p:sp>
      <p:sp>
        <p:nvSpPr>
          <p:cNvPr id="4" name="Slide Number Placeholder 3"/>
          <p:cNvSpPr>
            <a:spLocks noGrp="1"/>
          </p:cNvSpPr>
          <p:nvPr>
            <p:ph type="sldNum" sz="quarter" idx="5"/>
          </p:nvPr>
        </p:nvSpPr>
        <p:spPr/>
        <p:txBody>
          <a:bodyPr/>
          <a:lstStyle/>
          <a:p>
            <a:fld id="{06C3AB8B-9A85-4D3F-9570-6A64D0DB551D}" type="slidenum">
              <a:rPr lang="en-US" smtClean="0"/>
              <a:t>39</a:t>
            </a:fld>
            <a:endParaRPr lang="en-US"/>
          </a:p>
        </p:txBody>
      </p:sp>
    </p:spTree>
    <p:extLst>
      <p:ext uri="{BB962C8B-B14F-4D97-AF65-F5344CB8AC3E}">
        <p14:creationId xmlns:p14="http://schemas.microsoft.com/office/powerpoint/2010/main" val="634305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rPr>
              <a:t>Ocho objetivos: seis para 2023 y dos para el futuro</a:t>
            </a:r>
          </a:p>
        </p:txBody>
      </p:sp>
      <p:sp>
        <p:nvSpPr>
          <p:cNvPr id="4" name="Slide Number Placeholder 3"/>
          <p:cNvSpPr>
            <a:spLocks noGrp="1"/>
          </p:cNvSpPr>
          <p:nvPr>
            <p:ph type="sldNum" sz="quarter" idx="5"/>
          </p:nvPr>
        </p:nvSpPr>
        <p:spPr/>
        <p:txBody>
          <a:bodyPr/>
          <a:lstStyle/>
          <a:p>
            <a:fld id="{06C3AB8B-9A85-4D3F-9570-6A64D0DB551D}" type="slidenum">
              <a:rPr lang="en-US" smtClean="0"/>
              <a:t>40</a:t>
            </a:fld>
            <a:endParaRPr lang="en-US"/>
          </a:p>
        </p:txBody>
      </p:sp>
    </p:spTree>
    <p:extLst>
      <p:ext uri="{BB962C8B-B14F-4D97-AF65-F5344CB8AC3E}">
        <p14:creationId xmlns:p14="http://schemas.microsoft.com/office/powerpoint/2010/main" val="1295996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a:highlight>
                  <a:srgbClr val="000000">
                    <a:alpha val="0"/>
                  </a:srgbClr>
                </a:highlight>
                <a:latin typeface="Calibri"/>
              </a:rPr>
              <a:t>Dos acciones: ambas para 2023</a:t>
            </a:r>
          </a:p>
          <a:p>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41</a:t>
            </a:fld>
            <a:endParaRPr lang="en-US"/>
          </a:p>
        </p:txBody>
      </p:sp>
    </p:spTree>
    <p:extLst>
      <p:ext uri="{BB962C8B-B14F-4D97-AF65-F5344CB8AC3E}">
        <p14:creationId xmlns:p14="http://schemas.microsoft.com/office/powerpoint/2010/main" val="4015027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42</a:t>
            </a:fld>
            <a:endParaRPr lang="en-US"/>
          </a:p>
        </p:txBody>
      </p:sp>
    </p:spTree>
    <p:extLst>
      <p:ext uri="{BB962C8B-B14F-4D97-AF65-F5344CB8AC3E}">
        <p14:creationId xmlns:p14="http://schemas.microsoft.com/office/powerpoint/2010/main" val="16758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4</a:t>
            </a:fld>
            <a:endParaRPr lang="en-US"/>
          </a:p>
        </p:txBody>
      </p:sp>
    </p:spTree>
    <p:extLst>
      <p:ext uri="{BB962C8B-B14F-4D97-AF65-F5344CB8AC3E}">
        <p14:creationId xmlns:p14="http://schemas.microsoft.com/office/powerpoint/2010/main" val="3439331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43</a:t>
            </a:fld>
            <a:endParaRPr lang="en-US"/>
          </a:p>
        </p:txBody>
      </p:sp>
    </p:spTree>
    <p:extLst>
      <p:ext uri="{BB962C8B-B14F-4D97-AF65-F5344CB8AC3E}">
        <p14:creationId xmlns:p14="http://schemas.microsoft.com/office/powerpoint/2010/main" val="3298947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a:highlight>
                  <a:srgbClr val="000000">
                    <a:alpha val="0"/>
                  </a:srgbClr>
                </a:highlight>
                <a:latin typeface="Calibri"/>
              </a:rPr>
              <a:t>Dos acciones: una para 2023 y otra para el futuro</a:t>
            </a:r>
          </a:p>
          <a:p>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44</a:t>
            </a:fld>
            <a:endParaRPr lang="en-US"/>
          </a:p>
        </p:txBody>
      </p:sp>
    </p:spTree>
    <p:extLst>
      <p:ext uri="{BB962C8B-B14F-4D97-AF65-F5344CB8AC3E}">
        <p14:creationId xmlns:p14="http://schemas.microsoft.com/office/powerpoint/2010/main" val="4233460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45</a:t>
            </a:fld>
            <a:endParaRPr lang="en-US"/>
          </a:p>
        </p:txBody>
      </p:sp>
    </p:spTree>
    <p:extLst>
      <p:ext uri="{BB962C8B-B14F-4D97-AF65-F5344CB8AC3E}">
        <p14:creationId xmlns:p14="http://schemas.microsoft.com/office/powerpoint/2010/main" val="836950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a:highlight>
                  <a:srgbClr val="000000">
                    <a:alpha val="0"/>
                  </a:srgbClr>
                </a:highlight>
                <a:latin typeface="Calibri"/>
              </a:rPr>
              <a:t>Seis acciones: todas para 2023</a:t>
            </a:r>
          </a:p>
          <a:p>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46</a:t>
            </a:fld>
            <a:endParaRPr lang="en-US"/>
          </a:p>
        </p:txBody>
      </p:sp>
    </p:spTree>
    <p:extLst>
      <p:ext uri="{BB962C8B-B14F-4D97-AF65-F5344CB8AC3E}">
        <p14:creationId xmlns:p14="http://schemas.microsoft.com/office/powerpoint/2010/main" val="1635694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47</a:t>
            </a:fld>
            <a:endParaRPr lang="en-US"/>
          </a:p>
        </p:txBody>
      </p:sp>
    </p:spTree>
    <p:extLst>
      <p:ext uri="{BB962C8B-B14F-4D97-AF65-F5344CB8AC3E}">
        <p14:creationId xmlns:p14="http://schemas.microsoft.com/office/powerpoint/2010/main" val="2615622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06C3AB8B-9A85-4D3F-9570-6A64D0DB551D}" type="slidenum">
              <a:rPr lang="en-US" smtClean="0"/>
              <a:t>48</a:t>
            </a:fld>
            <a:endParaRPr lang="en-US"/>
          </a:p>
        </p:txBody>
      </p:sp>
    </p:spTree>
    <p:extLst>
      <p:ext uri="{BB962C8B-B14F-4D97-AF65-F5344CB8AC3E}">
        <p14:creationId xmlns:p14="http://schemas.microsoft.com/office/powerpoint/2010/main" val="4079132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49</a:t>
            </a:fld>
            <a:endParaRPr lang="en-US"/>
          </a:p>
        </p:txBody>
      </p:sp>
    </p:spTree>
    <p:extLst>
      <p:ext uri="{BB962C8B-B14F-4D97-AF65-F5344CB8AC3E}">
        <p14:creationId xmlns:p14="http://schemas.microsoft.com/office/powerpoint/2010/main" val="3965848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200" b="0" i="0" u="none" strike="noStrike">
                <a:highlight>
                  <a:srgbClr val="000000">
                    <a:alpha val="0"/>
                  </a:srgbClr>
                </a:highlight>
                <a:latin typeface="Calibri"/>
              </a:rPr>
              <a:t>Tres acciones: todas para 2023</a:t>
            </a:r>
          </a:p>
          <a:p>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50</a:t>
            </a:fld>
            <a:endParaRPr lang="en-US"/>
          </a:p>
        </p:txBody>
      </p:sp>
    </p:spTree>
    <p:extLst>
      <p:ext uri="{BB962C8B-B14F-4D97-AF65-F5344CB8AC3E}">
        <p14:creationId xmlns:p14="http://schemas.microsoft.com/office/powerpoint/2010/main" val="537395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51</a:t>
            </a:fld>
            <a:endParaRPr lang="en-US"/>
          </a:p>
        </p:txBody>
      </p:sp>
    </p:spTree>
    <p:extLst>
      <p:ext uri="{BB962C8B-B14F-4D97-AF65-F5344CB8AC3E}">
        <p14:creationId xmlns:p14="http://schemas.microsoft.com/office/powerpoint/2010/main" val="17537794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52</a:t>
            </a:fld>
            <a:endParaRPr lang="en-US"/>
          </a:p>
        </p:txBody>
      </p:sp>
    </p:spTree>
    <p:extLst>
      <p:ext uri="{BB962C8B-B14F-4D97-AF65-F5344CB8AC3E}">
        <p14:creationId xmlns:p14="http://schemas.microsoft.com/office/powerpoint/2010/main" val="362269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5</a:t>
            </a:fld>
            <a:endParaRPr lang="en-US"/>
          </a:p>
        </p:txBody>
      </p:sp>
    </p:spTree>
    <p:extLst>
      <p:ext uri="{BB962C8B-B14F-4D97-AF65-F5344CB8AC3E}">
        <p14:creationId xmlns:p14="http://schemas.microsoft.com/office/powerpoint/2010/main" val="505022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cs typeface="Calibri"/>
              </a:rPr>
              <a:t>Dos acciones: una para 2023, una para el futuro</a:t>
            </a:r>
          </a:p>
        </p:txBody>
      </p:sp>
      <p:sp>
        <p:nvSpPr>
          <p:cNvPr id="4" name="Slide Number Placeholder 3"/>
          <p:cNvSpPr>
            <a:spLocks noGrp="1"/>
          </p:cNvSpPr>
          <p:nvPr>
            <p:ph type="sldNum" sz="quarter" idx="5"/>
          </p:nvPr>
        </p:nvSpPr>
        <p:spPr/>
        <p:txBody>
          <a:bodyPr/>
          <a:lstStyle/>
          <a:p>
            <a:fld id="{059321BF-0535-45EF-84A7-91FC3D74F71B}" type="slidenum">
              <a:rPr lang="en-US"/>
              <a:t>53</a:t>
            </a:fld>
            <a:endParaRPr lang="en-US"/>
          </a:p>
        </p:txBody>
      </p:sp>
    </p:spTree>
    <p:extLst>
      <p:ext uri="{BB962C8B-B14F-4D97-AF65-F5344CB8AC3E}">
        <p14:creationId xmlns:p14="http://schemas.microsoft.com/office/powerpoint/2010/main" val="1681831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06C3AB8B-9A85-4D3F-9570-6A64D0DB551D}" type="slidenum">
              <a:rPr lang="en-US" smtClean="0"/>
              <a:t>54</a:t>
            </a:fld>
            <a:endParaRPr lang="en-US"/>
          </a:p>
        </p:txBody>
      </p:sp>
    </p:spTree>
    <p:extLst>
      <p:ext uri="{BB962C8B-B14F-4D97-AF65-F5344CB8AC3E}">
        <p14:creationId xmlns:p14="http://schemas.microsoft.com/office/powerpoint/2010/main" val="699344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cs typeface="Calibri"/>
              </a:rPr>
              <a:t>Tres acciones: todas para 2023</a:t>
            </a:r>
          </a:p>
        </p:txBody>
      </p:sp>
      <p:sp>
        <p:nvSpPr>
          <p:cNvPr id="4" name="Slide Number Placeholder 3"/>
          <p:cNvSpPr>
            <a:spLocks noGrp="1"/>
          </p:cNvSpPr>
          <p:nvPr>
            <p:ph type="sldNum" sz="quarter" idx="5"/>
          </p:nvPr>
        </p:nvSpPr>
        <p:spPr/>
        <p:txBody>
          <a:bodyPr/>
          <a:lstStyle/>
          <a:p>
            <a:fld id="{059321BF-0535-45EF-84A7-91FC3D74F71B}" type="slidenum">
              <a:rPr lang="en-US"/>
              <a:t>55</a:t>
            </a:fld>
            <a:endParaRPr lang="en-US"/>
          </a:p>
        </p:txBody>
      </p:sp>
    </p:spTree>
    <p:extLst>
      <p:ext uri="{BB962C8B-B14F-4D97-AF65-F5344CB8AC3E}">
        <p14:creationId xmlns:p14="http://schemas.microsoft.com/office/powerpoint/2010/main" val="19103365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56</a:t>
            </a:fld>
            <a:endParaRPr lang="en-US"/>
          </a:p>
        </p:txBody>
      </p:sp>
    </p:spTree>
    <p:extLst>
      <p:ext uri="{BB962C8B-B14F-4D97-AF65-F5344CB8AC3E}">
        <p14:creationId xmlns:p14="http://schemas.microsoft.com/office/powerpoint/2010/main" val="21342982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57</a:t>
            </a:fld>
            <a:endParaRPr lang="en-US"/>
          </a:p>
        </p:txBody>
      </p:sp>
    </p:spTree>
    <p:extLst>
      <p:ext uri="{BB962C8B-B14F-4D97-AF65-F5344CB8AC3E}">
        <p14:creationId xmlns:p14="http://schemas.microsoft.com/office/powerpoint/2010/main" val="25504431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cs typeface="Calibri"/>
              </a:rPr>
              <a:t>Tres acciones: todas para 2023</a:t>
            </a:r>
          </a:p>
        </p:txBody>
      </p:sp>
      <p:sp>
        <p:nvSpPr>
          <p:cNvPr id="4" name="Slide Number Placeholder 3"/>
          <p:cNvSpPr>
            <a:spLocks noGrp="1"/>
          </p:cNvSpPr>
          <p:nvPr>
            <p:ph type="sldNum" sz="quarter" idx="5"/>
          </p:nvPr>
        </p:nvSpPr>
        <p:spPr/>
        <p:txBody>
          <a:bodyPr/>
          <a:lstStyle/>
          <a:p>
            <a:fld id="{059321BF-0535-45EF-84A7-91FC3D74F71B}" type="slidenum">
              <a:rPr lang="en-US"/>
              <a:t>58</a:t>
            </a:fld>
            <a:endParaRPr lang="en-US"/>
          </a:p>
        </p:txBody>
      </p:sp>
    </p:spTree>
    <p:extLst>
      <p:ext uri="{BB962C8B-B14F-4D97-AF65-F5344CB8AC3E}">
        <p14:creationId xmlns:p14="http://schemas.microsoft.com/office/powerpoint/2010/main" val="31536043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59</a:t>
            </a:fld>
            <a:endParaRPr lang="en-US"/>
          </a:p>
        </p:txBody>
      </p:sp>
    </p:spTree>
    <p:extLst>
      <p:ext uri="{BB962C8B-B14F-4D97-AF65-F5344CB8AC3E}">
        <p14:creationId xmlns:p14="http://schemas.microsoft.com/office/powerpoint/2010/main" val="25970713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06C3AB8B-9A85-4D3F-9570-6A64D0DB551D}" type="slidenum">
              <a:rPr lang="en-US" smtClean="0"/>
              <a:t>60</a:t>
            </a:fld>
            <a:endParaRPr lang="en-US"/>
          </a:p>
        </p:txBody>
      </p:sp>
    </p:spTree>
    <p:extLst>
      <p:ext uri="{BB962C8B-B14F-4D97-AF65-F5344CB8AC3E}">
        <p14:creationId xmlns:p14="http://schemas.microsoft.com/office/powerpoint/2010/main" val="26944079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cs typeface="Calibri"/>
              </a:rPr>
              <a:t>Una acción: para 2023</a:t>
            </a:r>
          </a:p>
        </p:txBody>
      </p:sp>
      <p:sp>
        <p:nvSpPr>
          <p:cNvPr id="4" name="Slide Number Placeholder 3"/>
          <p:cNvSpPr>
            <a:spLocks noGrp="1"/>
          </p:cNvSpPr>
          <p:nvPr>
            <p:ph type="sldNum" sz="quarter" idx="5"/>
          </p:nvPr>
        </p:nvSpPr>
        <p:spPr/>
        <p:txBody>
          <a:bodyPr/>
          <a:lstStyle/>
          <a:p>
            <a:fld id="{059321BF-0535-45EF-84A7-91FC3D74F71B}" type="slidenum">
              <a:rPr lang="en-US"/>
              <a:t>61</a:t>
            </a:fld>
            <a:endParaRPr lang="en-US"/>
          </a:p>
        </p:txBody>
      </p:sp>
    </p:spTree>
    <p:extLst>
      <p:ext uri="{BB962C8B-B14F-4D97-AF65-F5344CB8AC3E}">
        <p14:creationId xmlns:p14="http://schemas.microsoft.com/office/powerpoint/2010/main" val="2799038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62</a:t>
            </a:fld>
            <a:endParaRPr lang="en-US"/>
          </a:p>
        </p:txBody>
      </p:sp>
    </p:spTree>
    <p:extLst>
      <p:ext uri="{BB962C8B-B14F-4D97-AF65-F5344CB8AC3E}">
        <p14:creationId xmlns:p14="http://schemas.microsoft.com/office/powerpoint/2010/main" val="166323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rPr>
              <a:t>La Junta Estatal de Agua y las nueve Juntas Regionales de Agua, colectivamente Juntas de Agua, tienen la misión compartida de preservar, mejorar y restaurar la calidad de los recursos de agua y del agua potable de California. Esta misión se ve reforzada por un compromiso con la equidad racial y la justicia ambiental. </a:t>
            </a:r>
          </a:p>
          <a:p>
            <a:endParaRPr lang="en-US" dirty="0"/>
          </a:p>
          <a:p>
            <a:pPr rtl="0"/>
            <a:r>
              <a:rPr lang="es" sz="1200" b="0" i="0" u="none" strike="noStrike" dirty="0">
                <a:highlight>
                  <a:srgbClr val="000000">
                    <a:alpha val="0"/>
                  </a:srgbClr>
                </a:highlight>
                <a:latin typeface="Calibri"/>
              </a:rPr>
              <a:t>La Junta de Agua reconoce y condena las inequidades, pasadas y presentes, en la calidad, el acceso y la asequibilidad del agua, y trabaja activamente para eliminar las estructuras y las prácticas que perpetúan estas inequidades. Las Juntas de Agua tienen como prioridad la equidad racial. Reconocemos nuestro papel histórico en la creación de resultados desiguales y nos comprometemos a abordarlos y cambiarlos. También reconocemos la perpetuación de las desigualdades en el lugar de trabajo y trabajamos para solucionarlas. </a:t>
            </a:r>
          </a:p>
          <a:p>
            <a:endParaRPr lang="en-US" dirty="0">
              <a:cs typeface="Calibri"/>
            </a:endParaRPr>
          </a:p>
        </p:txBody>
      </p:sp>
      <p:sp>
        <p:nvSpPr>
          <p:cNvPr id="4" name="Slide Number Placeholder 3"/>
          <p:cNvSpPr>
            <a:spLocks noGrp="1"/>
          </p:cNvSpPr>
          <p:nvPr>
            <p:ph type="sldNum" sz="quarter" idx="5"/>
          </p:nvPr>
        </p:nvSpPr>
        <p:spPr/>
        <p:txBody>
          <a:bodyPr/>
          <a:lstStyle/>
          <a:p>
            <a:fld id="{27118157-AE3F-40CB-B0F1-55ADF8CCC8B8}" type="slidenum">
              <a:rPr lang="en-US" smtClean="0"/>
              <a:t>6</a:t>
            </a:fld>
            <a:endParaRPr lang="en-US"/>
          </a:p>
        </p:txBody>
      </p:sp>
    </p:spTree>
    <p:extLst>
      <p:ext uri="{BB962C8B-B14F-4D97-AF65-F5344CB8AC3E}">
        <p14:creationId xmlns:p14="http://schemas.microsoft.com/office/powerpoint/2010/main" val="5464669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highlight>
                  <a:srgbClr val="000000">
                    <a:alpha val="0"/>
                  </a:srgbClr>
                </a:highlight>
                <a:latin typeface="Calibri"/>
                <a:cs typeface="Calibri"/>
              </a:rPr>
              <a:t>Seis acciones: cinco para 2023, una para el futuro</a:t>
            </a:r>
          </a:p>
        </p:txBody>
      </p:sp>
      <p:sp>
        <p:nvSpPr>
          <p:cNvPr id="4" name="Slide Number Placeholder 3"/>
          <p:cNvSpPr>
            <a:spLocks noGrp="1"/>
          </p:cNvSpPr>
          <p:nvPr>
            <p:ph type="sldNum" sz="quarter" idx="5"/>
          </p:nvPr>
        </p:nvSpPr>
        <p:spPr/>
        <p:txBody>
          <a:bodyPr/>
          <a:lstStyle/>
          <a:p>
            <a:fld id="{059321BF-0535-45EF-84A7-91FC3D74F71B}" type="slidenum">
              <a:rPr lang="en-US"/>
              <a:t>63</a:t>
            </a:fld>
            <a:endParaRPr lang="en-US"/>
          </a:p>
        </p:txBody>
      </p:sp>
    </p:spTree>
    <p:extLst>
      <p:ext uri="{BB962C8B-B14F-4D97-AF65-F5344CB8AC3E}">
        <p14:creationId xmlns:p14="http://schemas.microsoft.com/office/powerpoint/2010/main" val="15932220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C3AB8B-9A85-4D3F-9570-6A64D0DB551D}" type="slidenum">
              <a:rPr lang="en-US" smtClean="0"/>
              <a:t>64</a:t>
            </a:fld>
            <a:endParaRPr lang="en-US"/>
          </a:p>
        </p:txBody>
      </p:sp>
    </p:spTree>
    <p:extLst>
      <p:ext uri="{BB962C8B-B14F-4D97-AF65-F5344CB8AC3E}">
        <p14:creationId xmlns:p14="http://schemas.microsoft.com/office/powerpoint/2010/main" val="11624150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65</a:t>
            </a:fld>
            <a:endParaRPr lang="en-US"/>
          </a:p>
        </p:txBody>
      </p:sp>
    </p:spTree>
    <p:extLst>
      <p:ext uri="{BB962C8B-B14F-4D97-AF65-F5344CB8AC3E}">
        <p14:creationId xmlns:p14="http://schemas.microsoft.com/office/powerpoint/2010/main" val="14397178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66</a:t>
            </a:fld>
            <a:endParaRPr lang="en-US"/>
          </a:p>
        </p:txBody>
      </p:sp>
    </p:spTree>
    <p:extLst>
      <p:ext uri="{BB962C8B-B14F-4D97-AF65-F5344CB8AC3E}">
        <p14:creationId xmlns:p14="http://schemas.microsoft.com/office/powerpoint/2010/main" val="24994109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dirty="0">
                <a:highlight>
                  <a:srgbClr val="000000">
                    <a:alpha val="0"/>
                  </a:srgbClr>
                </a:highlight>
                <a:latin typeface="Calibri"/>
                <a:cs typeface="Calibri"/>
              </a:rPr>
              <a:t>Los miembros de la Junta no adoptarán hoy ninguna medida sobre el REAP, con la intención de que este documento pueda modificarse y ajustarse según sea necesario sobre la base de lo que aprendamos a medida que implementemos estas primeras medidas y sigamos colaborando con las comunidades BIPOC.</a:t>
            </a:r>
          </a:p>
          <a:p>
            <a:pPr rtl="0">
              <a:defRPr/>
            </a:pPr>
            <a:r>
              <a:rPr lang="es" sz="1200" b="0" i="0" u="none" strike="noStrike" dirty="0">
                <a:highlight>
                  <a:srgbClr val="000000">
                    <a:alpha val="0"/>
                  </a:srgbClr>
                </a:highlight>
                <a:latin typeface="Calibri"/>
                <a:cs typeface="Calibri"/>
              </a:rPr>
              <a:t>Se informará periódicamente a los miembros de la Junta sobre la implementación del plan; la resolución ordena al personal que informe a los miembros de la Junta al menos trimestralmente.</a:t>
            </a:r>
          </a:p>
          <a:p>
            <a:pPr>
              <a:defRPr/>
            </a:pPr>
            <a:endParaRPr lang="en" dirty="0">
              <a:cs typeface="Calibri"/>
            </a:endParaRPr>
          </a:p>
          <a:p>
            <a:pPr rtl="0">
              <a:defRPr/>
            </a:pPr>
            <a:r>
              <a:rPr lang="es" sz="1200" b="0" i="0" u="none" strike="noStrike" dirty="0">
                <a:highlight>
                  <a:srgbClr val="000000">
                    <a:alpha val="0"/>
                  </a:srgbClr>
                </a:highlight>
                <a:latin typeface="Calibri"/>
                <a:cs typeface="Calibri"/>
              </a:rPr>
              <a:t>También se presentará a la Junta una actualización anual de este plan. </a:t>
            </a: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67</a:t>
            </a:fld>
            <a:endParaRPr lang="en-US"/>
          </a:p>
        </p:txBody>
      </p:sp>
    </p:spTree>
    <p:extLst>
      <p:ext uri="{BB962C8B-B14F-4D97-AF65-F5344CB8AC3E}">
        <p14:creationId xmlns:p14="http://schemas.microsoft.com/office/powerpoint/2010/main" val="12651090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68</a:t>
            </a:fld>
            <a:endParaRPr lang="en-US"/>
          </a:p>
        </p:txBody>
      </p:sp>
    </p:spTree>
    <p:extLst>
      <p:ext uri="{BB962C8B-B14F-4D97-AF65-F5344CB8AC3E}">
        <p14:creationId xmlns:p14="http://schemas.microsoft.com/office/powerpoint/2010/main" val="232342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highlight>
                  <a:srgbClr val="000000">
                    <a:alpha val="0"/>
                  </a:srgbClr>
                </a:highlight>
                <a:latin typeface="Calibri"/>
                <a:cs typeface="Calibri"/>
              </a:rPr>
              <a:t>La visión sobre Equidad Racial de la Junta Estatal de Agua es la siguiente:</a:t>
            </a:r>
            <a:endParaRPr lang="en-US" dirty="0"/>
          </a:p>
          <a:p>
            <a:pPr rtl="0"/>
            <a:r>
              <a:rPr lang="es" sz="1200" b="0" i="0" u="none" strike="noStrike" dirty="0">
                <a:highlight>
                  <a:srgbClr val="000000">
                    <a:alpha val="0"/>
                  </a:srgbClr>
                </a:highlight>
                <a:latin typeface="Calibri"/>
                <a:cs typeface="Calibri"/>
              </a:rPr>
              <a:t> La Junta de Agua proyecta una California en la que:  </a:t>
            </a:r>
            <a:endParaRPr lang="en-US" dirty="0"/>
          </a:p>
          <a:p>
            <a:pPr marL="171450" indent="-171450" rtl="0">
              <a:buFont typeface="Arial" panose="020B0604020202020204" pitchFamily="34" charset="0"/>
              <a:buChar char="•"/>
            </a:pPr>
            <a:r>
              <a:rPr lang="es" sz="1200" b="0" i="0" u="none" strike="noStrike" dirty="0">
                <a:highlight>
                  <a:srgbClr val="000000">
                    <a:alpha val="0"/>
                  </a:srgbClr>
                </a:highlight>
                <a:latin typeface="Calibri"/>
              </a:rPr>
              <a:t>la raza ya no prediga el acceso o la calidad de los recursos de agua de una persona;  </a:t>
            </a:r>
            <a:endParaRPr lang="en-US" dirty="0">
              <a:cs typeface="Calibri"/>
            </a:endParaRPr>
          </a:p>
          <a:p>
            <a:pPr marL="171450" indent="-171450" rtl="0">
              <a:buFont typeface="Arial" panose="020B0604020202020204" pitchFamily="34" charset="0"/>
              <a:buChar char="•"/>
            </a:pPr>
            <a:r>
              <a:rPr lang="es" sz="1200" b="0" i="0" u="none" strike="noStrike" dirty="0">
                <a:highlight>
                  <a:srgbClr val="000000">
                    <a:alpha val="0"/>
                  </a:srgbClr>
                </a:highlight>
                <a:latin typeface="Calibri"/>
              </a:rPr>
              <a:t>los empleados de la Junta de Agua de todos los niveles organizativos reflejen la diversidad racial y étnica de California; y  </a:t>
            </a:r>
            <a:endParaRPr lang="en-US" dirty="0">
              <a:cs typeface="Calibri"/>
            </a:endParaRPr>
          </a:p>
          <a:p>
            <a:pPr marL="171450" indent="-171450" rtl="0">
              <a:buFont typeface="Arial" panose="020B0604020202020204" pitchFamily="34" charset="0"/>
              <a:buChar char="•"/>
            </a:pPr>
            <a:r>
              <a:rPr lang="es" sz="1200" b="0" i="0" u="none" strike="noStrike" dirty="0">
                <a:highlight>
                  <a:srgbClr val="000000">
                    <a:alpha val="0"/>
                  </a:srgbClr>
                </a:highlight>
                <a:latin typeface="Calibri"/>
              </a:rPr>
              <a:t>se aplique sistemáticamente una lente de equidad racial en los procesos de toma de decisiones de las Juntas de Agua.</a:t>
            </a:r>
            <a:endParaRPr lang="en-US" dirty="0">
              <a:cs typeface="Calibri"/>
            </a:endParaRPr>
          </a:p>
          <a:p>
            <a:pPr marL="628650" lvl="1" indent="-171450" rtl="0">
              <a:buFont typeface="Arial" panose="020B0604020202020204" pitchFamily="34" charset="0"/>
              <a:buChar char="•"/>
            </a:pPr>
            <a:r>
              <a:rPr lang="es" sz="1200" b="0" i="0" u="none" strike="noStrike" dirty="0">
                <a:highlight>
                  <a:srgbClr val="000000">
                    <a:alpha val="0"/>
                  </a:srgbClr>
                </a:highlight>
                <a:latin typeface="Calibri"/>
              </a:rPr>
              <a:t>Aplicar una “lente de equidad racial” significa que las Juntas de Agua realizarán e incorporarán análisis de equidad racial en su trabajo en todo el estado considerando preguntas como “¿Cómo deben aplicarse y hacerse cumplir las leyes, regulaciones y políticas del agua de California para garantizar que la raza ya no prediga el acceso a los recursos de agua o la calidad de los mismos?”. </a:t>
            </a:r>
          </a:p>
          <a:p>
            <a:pPr marL="628650" lvl="1" indent="-171450" rtl="0">
              <a:buFont typeface="Arial" panose="020B0604020202020204" pitchFamily="34" charset="0"/>
              <a:buChar char="•"/>
            </a:pPr>
            <a:r>
              <a:rPr lang="es" sz="1200" b="0" i="0" u="none" strike="noStrike" dirty="0">
                <a:highlight>
                  <a:srgbClr val="000000">
                    <a:alpha val="0"/>
                  </a:srgbClr>
                </a:highlight>
                <a:latin typeface="Calibri"/>
              </a:rPr>
              <a:t>Por ejemplo, se pueden usar herramientas de mapeo demográfico para identificar las comunidades vulnerables más afectadas por la contaminación y dar prioridad a las cargas máximas diarias totales (TMDL) y a la limpieza de lugares en esas comunidades. </a:t>
            </a:r>
            <a:endParaRPr lang="en-US" dirty="0">
              <a:cs typeface="Calibri"/>
            </a:endParaRPr>
          </a:p>
          <a:p>
            <a:pPr marL="171450" indent="-171450">
              <a:buFont typeface="Arial" panose="020B0604020202020204" pitchFamily="34" charset="0"/>
              <a:buChar char="•"/>
            </a:pPr>
            <a:endParaRPr lang="en-US" dirty="0"/>
          </a:p>
          <a:p>
            <a:pPr marL="171450" indent="-171450" rtl="0">
              <a:buFont typeface="Arial" panose="020B0604020202020204" pitchFamily="34" charset="0"/>
              <a:buChar char="•"/>
            </a:pPr>
            <a:r>
              <a:rPr lang="es" sz="1200" b="0" i="0" u="none" strike="noStrike" dirty="0">
                <a:highlight>
                  <a:srgbClr val="000000">
                    <a:alpha val="0"/>
                  </a:srgbClr>
                </a:highlight>
                <a:latin typeface="Calibri"/>
                <a:cs typeface="Calibri"/>
              </a:rPr>
              <a:t>Esta visión se desarrolló durante el taller de visión del 3 de mayo de 2022. En el taller participaron personal de las Juntas de Agua, representantes tribales y representantes de la comunidad. El taller y la presentación de hoy del plan de acción son un hito en nuestro viaje hacia la equidad racial...</a:t>
            </a:r>
          </a:p>
        </p:txBody>
      </p:sp>
      <p:sp>
        <p:nvSpPr>
          <p:cNvPr id="4" name="Slide Number Placeholder 3"/>
          <p:cNvSpPr>
            <a:spLocks noGrp="1"/>
          </p:cNvSpPr>
          <p:nvPr>
            <p:ph type="sldNum" sz="quarter" idx="5"/>
          </p:nvPr>
        </p:nvSpPr>
        <p:spPr/>
        <p:txBody>
          <a:bodyPr/>
          <a:lstStyle/>
          <a:p>
            <a:fld id="{523F0E26-0314-4933-A553-AE7810414EA1}" type="slidenum">
              <a:rPr lang="en-US" smtClean="0"/>
              <a:t>7</a:t>
            </a:fld>
            <a:endParaRPr lang="en-US"/>
          </a:p>
        </p:txBody>
      </p:sp>
    </p:spTree>
    <p:extLst>
      <p:ext uri="{BB962C8B-B14F-4D97-AF65-F5344CB8AC3E}">
        <p14:creationId xmlns:p14="http://schemas.microsoft.com/office/powerpoint/2010/main" val="393799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10000"/>
              </a:lnSpc>
              <a:spcBef>
                <a:spcPts val="1000"/>
              </a:spcBef>
              <a:spcAft>
                <a:spcPts val="1200"/>
              </a:spcAft>
            </a:pPr>
            <a:r>
              <a:rPr lang="es" sz="1200" b="0" i="0" u="none" strike="noStrike" dirty="0">
                <a:highlight>
                  <a:srgbClr val="000000">
                    <a:alpha val="0"/>
                  </a:srgbClr>
                </a:highlight>
                <a:latin typeface="Calibri"/>
                <a:cs typeface="Calibri"/>
              </a:rPr>
              <a:t>Comenzó en 2016 y todo este trabajo está en curso...</a:t>
            </a:r>
          </a:p>
          <a:p>
            <a:pPr>
              <a:lnSpc>
                <a:spcPct val="110000"/>
              </a:lnSpc>
              <a:spcBef>
                <a:spcPts val="1000"/>
              </a:spcBef>
              <a:spcAft>
                <a:spcPts val="1200"/>
              </a:spcAft>
            </a:pPr>
            <a:r>
              <a:rPr lang="en-US" dirty="0">
                <a:cs typeface="Calibri"/>
              </a:rPr>
              <a:t> </a:t>
            </a:r>
          </a:p>
          <a:p>
            <a:pPr rtl="0">
              <a:lnSpc>
                <a:spcPct val="110000"/>
              </a:lnSpc>
              <a:spcBef>
                <a:spcPts val="1000"/>
              </a:spcBef>
              <a:spcAft>
                <a:spcPts val="1200"/>
              </a:spcAft>
            </a:pPr>
            <a:r>
              <a:rPr lang="es" sz="1200" b="0" i="0" u="none" strike="noStrike" dirty="0">
                <a:highlight>
                  <a:srgbClr val="000000">
                    <a:alpha val="0"/>
                  </a:srgbClr>
                </a:highlight>
                <a:latin typeface="Calibri"/>
              </a:rPr>
              <a:t>2016: En 2016, la Junta Estatal de Agua adoptó la Resolución sobre el Derecho Humano al Agua y varias Juntas Regionales de Agua adoptaron resoluciones sobre el derecho humano al agua posteriormente. El derecho humano al agua reconoce que toda persona en el estado tiene derecho a agua segura, limpia y asequible para el consumo humano, para cocinar y con fines sanitarios. </a:t>
            </a:r>
            <a:endParaRPr lang="en-US" dirty="0">
              <a:ea typeface="+mn-lt"/>
              <a:cs typeface="+mn-lt"/>
            </a:endParaRPr>
          </a:p>
          <a:p>
            <a:pPr>
              <a:lnSpc>
                <a:spcPct val="110000"/>
              </a:lnSpc>
              <a:spcBef>
                <a:spcPts val="1000"/>
              </a:spcBef>
              <a:spcAft>
                <a:spcPts val="1200"/>
              </a:spcAft>
              <a:defRPr/>
            </a:pPr>
            <a:endParaRPr lang="en-US" dirty="0"/>
          </a:p>
          <a:p>
            <a:pPr rtl="0">
              <a:defRPr/>
            </a:pPr>
            <a:r>
              <a:rPr lang="es" sz="1200" b="0" i="0" u="none" strike="noStrike" dirty="0">
                <a:highlight>
                  <a:srgbClr val="000000">
                    <a:alpha val="0"/>
                  </a:srgbClr>
                </a:highlight>
                <a:latin typeface="Calibri"/>
              </a:rPr>
              <a:t>En 2017, la Junta Estatal de Agua adoptó definiciones para los usos beneficiosos tribales en los planes de cuenca. </a:t>
            </a:r>
            <a:endParaRPr lang="en-US" dirty="0">
              <a:ea typeface="+mn-lt"/>
              <a:cs typeface="+mn-lt"/>
            </a:endParaRPr>
          </a:p>
          <a:p>
            <a:pPr>
              <a:defRPr/>
            </a:pPr>
            <a:endParaRPr lang="en-US" dirty="0"/>
          </a:p>
          <a:p>
            <a:pPr rtl="0">
              <a:defRPr/>
            </a:pPr>
            <a:r>
              <a:rPr lang="es" sz="1200" b="0" i="0" u="none" strike="noStrike" dirty="0">
                <a:highlight>
                  <a:srgbClr val="000000">
                    <a:alpha val="0"/>
                  </a:srgbClr>
                </a:highlight>
                <a:latin typeface="Calibri"/>
              </a:rPr>
              <a:t>2019: Las Juntas de Agua adoptaron la Política de Consulta Tribal, fortaleciendo el compromiso de las Juntas de Agua con una participación tribal significativa. </a:t>
            </a:r>
          </a:p>
          <a:p>
            <a:pPr>
              <a:defRPr/>
            </a:pPr>
            <a:endParaRPr lang="en-US" dirty="0"/>
          </a:p>
          <a:p>
            <a:pPr rtl="0">
              <a:defRPr/>
            </a:pPr>
            <a:r>
              <a:rPr lang="es" sz="1200" b="0" i="0" u="none" strike="noStrike" dirty="0">
                <a:highlight>
                  <a:srgbClr val="000000">
                    <a:alpha val="0"/>
                  </a:srgbClr>
                </a:highlight>
                <a:latin typeface="Calibri"/>
              </a:rPr>
              <a:t>2019: Se establece el Programa de Financiamiento Seguro y Asequible para la Equidad y la Resistencia (SAFER). SAFER</a:t>
            </a:r>
            <a:r>
              <a:rPr lang="es" sz="1200" b="0" i="0" u="none" strike="noStrike" dirty="0">
                <a:solidFill>
                  <a:srgbClr val="333333"/>
                </a:solidFill>
                <a:highlight>
                  <a:srgbClr val="000000">
                    <a:alpha val="0"/>
                  </a:srgbClr>
                </a:highlight>
                <a:latin typeface="Source Sans Pro"/>
              </a:rPr>
              <a:t> </a:t>
            </a:r>
            <a:r>
              <a:rPr lang="es" sz="1200" b="0" i="0" u="none" strike="noStrike" dirty="0">
                <a:solidFill>
                  <a:srgbClr val="000000"/>
                </a:solidFill>
                <a:highlight>
                  <a:srgbClr val="000000">
                    <a:alpha val="0"/>
                  </a:srgbClr>
                </a:highlight>
                <a:latin typeface="Calibri"/>
                <a:cs typeface="Calibri"/>
              </a:rPr>
              <a:t>“</a:t>
            </a:r>
            <a:r>
              <a:rPr lang="es" sz="1200" b="0" i="0" u="none" strike="noStrike" dirty="0">
                <a:solidFill>
                  <a:srgbClr val="333333"/>
                </a:solidFill>
                <a:highlight>
                  <a:srgbClr val="000000">
                    <a:alpha val="0"/>
                  </a:srgbClr>
                </a:highlight>
                <a:latin typeface="Source Sans Pro"/>
              </a:rPr>
              <a:t>es un conjunto de herramientas, fuentes de financiamiento y autoridades reguladoras diseñadas para garantizar que un millón de californianos que actualmente carecen de agua potable segura reciban agua potable segura y asequible lo antes posible. El programa SAFER también pretende alcanzar operaciones sostenibles para todos los sistemas de agua potable del estado y es un elemento crítico para lograr los objetivos de agua segura, accesible y asequible para todos los californianos”.</a:t>
            </a:r>
            <a:endParaRPr lang="en-US" dirty="0">
              <a:latin typeface="Source Sans Pro"/>
            </a:endParaRPr>
          </a:p>
          <a:p>
            <a:pPr>
              <a:defRPr/>
            </a:pPr>
            <a:endParaRPr lang="en-US" sz="1200" dirty="0"/>
          </a:p>
        </p:txBody>
      </p:sp>
      <p:sp>
        <p:nvSpPr>
          <p:cNvPr id="4" name="Slide Number Placeholder 3"/>
          <p:cNvSpPr>
            <a:spLocks noGrp="1"/>
          </p:cNvSpPr>
          <p:nvPr>
            <p:ph type="sldNum" sz="quarter" idx="5"/>
          </p:nvPr>
        </p:nvSpPr>
        <p:spPr/>
        <p:txBody>
          <a:bodyPr/>
          <a:lstStyle/>
          <a:p>
            <a:fld id="{06C3AB8B-9A85-4D3F-9570-6A64D0DB551D}" type="slidenum">
              <a:rPr lang="en-US" smtClean="0"/>
              <a:t>8</a:t>
            </a:fld>
            <a:endParaRPr lang="en-US"/>
          </a:p>
        </p:txBody>
      </p:sp>
    </p:spTree>
    <p:extLst>
      <p:ext uri="{BB962C8B-B14F-4D97-AF65-F5344CB8AC3E}">
        <p14:creationId xmlns:p14="http://schemas.microsoft.com/office/powerpoint/2010/main" val="46129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1000"/>
              </a:spcBef>
              <a:spcAft>
                <a:spcPts val="1200"/>
              </a:spcAft>
              <a:buFont typeface="Arial"/>
              <a:buNone/>
            </a:pPr>
            <a:endParaRPr lang="en-US" dirty="0">
              <a:ea typeface="+mn-lt"/>
              <a:cs typeface="+mn-lt"/>
            </a:endParaRPr>
          </a:p>
          <a:p>
            <a:pPr marL="285750" indent="-285750" rtl="0">
              <a:buFont typeface="Arial"/>
              <a:buChar char="•"/>
              <a:defRPr/>
            </a:pPr>
            <a:r>
              <a:rPr lang="es" sz="1200" b="0" i="0" u="none" strike="noStrike" dirty="0">
                <a:highlight>
                  <a:srgbClr val="000000">
                    <a:alpha val="0"/>
                  </a:srgbClr>
                </a:highlight>
                <a:latin typeface="Calibri"/>
                <a:ea typeface="+mn-lt"/>
                <a:cs typeface="+mn-lt"/>
              </a:rPr>
              <a:t>En 2018, las Juntas de Agua se unieron a la Alianza Gubernamental sobre Raza y Equidad (GARE) y al Equipo de la Agencia de Protección Ambiental de California (CalEPA) para el Avance de la Equidad Racial</a:t>
            </a:r>
          </a:p>
          <a:p>
            <a:pPr>
              <a:defRPr/>
            </a:pPr>
            <a:endParaRPr lang="en-US" dirty="0">
              <a:cs typeface="Calibri"/>
            </a:endParaRPr>
          </a:p>
          <a:p>
            <a:pPr marL="285750" indent="-285750" rtl="0">
              <a:buFont typeface="Arial"/>
              <a:buChar char="•"/>
            </a:pPr>
            <a:r>
              <a:rPr lang="es" sz="1200" b="0" i="0" u="none" strike="noStrike" dirty="0">
                <a:highlight>
                  <a:srgbClr val="000000">
                    <a:alpha val="0"/>
                  </a:srgbClr>
                </a:highlight>
                <a:latin typeface="Calibri"/>
                <a:ea typeface="+mn-lt"/>
                <a:cs typeface="+mn-lt"/>
              </a:rPr>
              <a:t>En 2020</a:t>
            </a:r>
            <a:r>
              <a:rPr lang="es" sz="1200" b="0" i="0" u="none" strike="noStrike" dirty="0">
                <a:highlight>
                  <a:srgbClr val="000000">
                    <a:alpha val="0"/>
                  </a:srgbClr>
                </a:highlight>
                <a:latin typeface="Arial"/>
                <a:cs typeface="Arial"/>
              </a:rPr>
              <a:t>, el personal de las Juntas del Agua presentó un marco para abordar la equidad racial como elemento informativo a la Junta Estatal de Agua. La Junta reconoció los efectos históricos del racismo institucional que debe abordar el gobierno y encargó al personal que desarrollara un plan de acción prioritario.</a:t>
            </a:r>
          </a:p>
          <a:p>
            <a:endParaRPr lang="en-US" dirty="0">
              <a:latin typeface="Arial"/>
              <a:cs typeface="Arial"/>
            </a:endParaRPr>
          </a:p>
          <a:p>
            <a:pPr marL="285750" indent="-285750" rtl="0">
              <a:buFont typeface="Arial"/>
              <a:buChar char="•"/>
            </a:pPr>
            <a:r>
              <a:rPr lang="es" sz="1200" b="0" i="0" u="none" strike="noStrike" dirty="0">
                <a:highlight>
                  <a:srgbClr val="000000">
                    <a:alpha val="0"/>
                  </a:srgbClr>
                </a:highlight>
                <a:latin typeface="Arial"/>
                <a:cs typeface="Arial"/>
              </a:rPr>
              <a:t>En otoño de 2020</a:t>
            </a:r>
            <a:r>
              <a:rPr lang="es" sz="1200" b="0" i="0" u="none" strike="noStrike" dirty="0">
                <a:highlight>
                  <a:srgbClr val="000000">
                    <a:alpha val="0"/>
                  </a:srgbClr>
                </a:highlight>
                <a:latin typeface="Arial"/>
                <a:ea typeface="+mn-lt"/>
                <a:cs typeface="Arial"/>
              </a:rPr>
              <a:t>,</a:t>
            </a:r>
            <a:r>
              <a:rPr lang="es" sz="1200" b="0" i="0" u="none" strike="noStrike" dirty="0">
                <a:highlight>
                  <a:srgbClr val="000000">
                    <a:alpha val="0"/>
                  </a:srgbClr>
                </a:highlight>
                <a:latin typeface="Arial"/>
                <a:cs typeface="Arial"/>
              </a:rPr>
              <a:t> la directora ejecutiva de la Junta Estatal de Agua, Eileen Sobeck, estableció un Equipo de Equidad Racial para avanzar en este trabajo. </a:t>
            </a:r>
            <a:r>
              <a:rPr lang="es" sz="1200" b="0" i="0" u="none" strike="noStrike" dirty="0">
                <a:highlight>
                  <a:srgbClr val="000000">
                    <a:alpha val="0"/>
                  </a:srgbClr>
                </a:highlight>
                <a:latin typeface="Arial"/>
                <a:ea typeface="+mn-lt"/>
                <a:cs typeface="Arial"/>
              </a:rPr>
              <a:t> El Equipo de Equidad Racial de las Juntas de Agua está compuesto por personal de las Juntas de Agua que representa todos los niveles de la organización e incluye personal de apoyo, ingenieros, científicos, tecnólogos y ejecutivos. </a:t>
            </a:r>
          </a:p>
          <a:p>
            <a:endParaRPr lang="en-US" dirty="0">
              <a:latin typeface="Arial"/>
              <a:ea typeface="+mn-lt"/>
              <a:cs typeface="Arial"/>
            </a:endParaRPr>
          </a:p>
          <a:p>
            <a:pPr rtl="0"/>
            <a:r>
              <a:rPr lang="es" sz="1200" b="0" i="0" u="none" strike="noStrike" dirty="0">
                <a:highlight>
                  <a:srgbClr val="000000">
                    <a:alpha val="0"/>
                  </a:srgbClr>
                </a:highlight>
                <a:latin typeface="Arial"/>
                <a:ea typeface="+mn-lt"/>
                <a:cs typeface="Arial"/>
              </a:rPr>
              <a:t>Al Equipo de Equidad Racial se le encomendaron tres grandes prioridades: </a:t>
            </a:r>
            <a:endParaRPr lang="en-US" dirty="0">
              <a:latin typeface="Calibri"/>
              <a:ea typeface="+mn-lt"/>
              <a:cs typeface="Calibri"/>
            </a:endParaRPr>
          </a:p>
          <a:p>
            <a:pPr rtl="0"/>
            <a:r>
              <a:rPr lang="es" sz="1200" b="0" i="0" u="none" strike="noStrike" dirty="0">
                <a:highlight>
                  <a:srgbClr val="000000">
                    <a:alpha val="0"/>
                  </a:srgbClr>
                </a:highlight>
                <a:latin typeface="Arial"/>
                <a:ea typeface="+mn-lt"/>
                <a:cs typeface="Arial"/>
              </a:rPr>
              <a:t>(1) establecer una base de compromiso interno y externo que valore la escucha y la colaboración para impulsar la acción; </a:t>
            </a:r>
            <a:endParaRPr lang="en-US" dirty="0">
              <a:latin typeface="Calibri" panose="020F0502020204030204"/>
              <a:ea typeface="+mn-lt"/>
              <a:cs typeface="Calibri"/>
            </a:endParaRPr>
          </a:p>
          <a:p>
            <a:pPr rtl="0"/>
            <a:r>
              <a:rPr lang="es" sz="1200" b="0" i="0" u="none" strike="noStrike" dirty="0">
                <a:highlight>
                  <a:srgbClr val="000000">
                    <a:alpha val="0"/>
                  </a:srgbClr>
                </a:highlight>
                <a:latin typeface="Arial"/>
                <a:ea typeface="+mn-lt"/>
                <a:cs typeface="Arial"/>
              </a:rPr>
              <a:t>(2) redactar una resolución sobre la equidad racial para que sea considerada para su adopción por la Junta Estatal de Agua y aprovechada por las nueve Juntas Regionales de Control de la Calidad de Agua (Juntas Regionales de Agua) para que adopten sus propias resoluciones; y </a:t>
            </a:r>
            <a:endParaRPr lang="en-US" dirty="0">
              <a:latin typeface="Calibri" panose="020F0502020204030204"/>
              <a:ea typeface="+mn-lt"/>
              <a:cs typeface="Calibri"/>
            </a:endParaRPr>
          </a:p>
          <a:p>
            <a:pPr rtl="0"/>
            <a:r>
              <a:rPr lang="es" sz="1200" b="0" i="0" u="none" strike="noStrike" dirty="0">
                <a:highlight>
                  <a:srgbClr val="000000">
                    <a:alpha val="0"/>
                  </a:srgbClr>
                </a:highlight>
                <a:latin typeface="Arial"/>
                <a:ea typeface="+mn-lt"/>
                <a:cs typeface="Arial"/>
              </a:rPr>
              <a:t>(3) desarrollar estrategias de equidad racial y planes de acción para impulsar los esfuerzos de los próximos años.</a:t>
            </a:r>
            <a:endParaRPr lang="en-US" dirty="0">
              <a:cs typeface="Calibri"/>
            </a:endParaRPr>
          </a:p>
          <a:p>
            <a:pPr marL="0" marR="0" lvl="0" indent="0" algn="l" defTabSz="914400">
              <a:lnSpc>
                <a:spcPct val="100000"/>
              </a:lnSpc>
              <a:spcBef>
                <a:spcPct val="0"/>
              </a:spcBef>
              <a:spcAft>
                <a:spcPct val="0"/>
              </a:spcAft>
              <a:buClrTx/>
              <a:buSzTx/>
              <a:buFontTx/>
              <a:buNone/>
              <a:defRPr/>
            </a:pPr>
            <a:endParaRPr lang="en-US" sz="1200" dirty="0">
              <a:latin typeface="Arial"/>
              <a:cs typeface="Arial"/>
            </a:endParaRPr>
          </a:p>
          <a:p>
            <a:pPr rtl="0"/>
            <a:r>
              <a:rPr lang="es" sz="1200" b="0" i="0" u="none" strike="noStrike" dirty="0">
                <a:highlight>
                  <a:srgbClr val="000000">
                    <a:alpha val="0"/>
                  </a:srgbClr>
                </a:highlight>
                <a:latin typeface="Arial"/>
                <a:cs typeface="Arial"/>
              </a:rPr>
              <a:t>En noviembre y diciembre de 2020, RET comenzó a desarrollar la Resolución RE organizando audiencias públicas para informar sobre el desarrollo de la resolución. </a:t>
            </a:r>
          </a:p>
          <a:p>
            <a:endParaRPr lang="en-US" dirty="0">
              <a:latin typeface="Arial"/>
              <a:cs typeface="Arial"/>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9</a:t>
            </a:fld>
            <a:endParaRPr lang="en-US"/>
          </a:p>
        </p:txBody>
      </p:sp>
    </p:spTree>
    <p:extLst>
      <p:ext uri="{BB962C8B-B14F-4D97-AF65-F5344CB8AC3E}">
        <p14:creationId xmlns:p14="http://schemas.microsoft.com/office/powerpoint/2010/main" val="1605143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66B0E-E483-4FEE-8D84-A0ADE38B6E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A83DE-6F33-46FC-ABF4-806425B3EEA5}"/>
              </a:ext>
            </a:extLst>
          </p:cNvPr>
          <p:cNvSpPr>
            <a:spLocks noGrp="1"/>
          </p:cNvSpPr>
          <p:nvPr>
            <p:ph type="ctrTitle"/>
          </p:nvPr>
        </p:nvSpPr>
        <p:spPr>
          <a:xfrm>
            <a:off x="1523999" y="136525"/>
            <a:ext cx="10483121" cy="2276891"/>
          </a:xfrm>
        </p:spPr>
        <p:txBody>
          <a:bodyPr anchor="t">
            <a:normAutofit/>
          </a:bodyPr>
          <a:lstStyle>
            <a:lvl1pPr algn="r">
              <a:defRPr sz="6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D7D661-7BB0-4687-9A64-1828D636818A}"/>
              </a:ext>
            </a:extLst>
          </p:cNvPr>
          <p:cNvSpPr>
            <a:spLocks noGrp="1"/>
          </p:cNvSpPr>
          <p:nvPr>
            <p:ph type="subTitle" idx="1"/>
          </p:nvPr>
        </p:nvSpPr>
        <p:spPr>
          <a:xfrm>
            <a:off x="2863120" y="2549941"/>
            <a:ext cx="9144000" cy="1152629"/>
          </a:xfrm>
        </p:spPr>
        <p:txBody>
          <a:bodyPr>
            <a:normAutofit/>
          </a:bodyPr>
          <a:lstStyle>
            <a:lvl1pPr marL="0" indent="0" algn="r">
              <a:buNone/>
              <a:defRPr sz="4000">
                <a:solidFill>
                  <a:schemeClr val="accent5">
                    <a:lumMod val="20000"/>
                    <a:lumOff val="8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AC4E27-E980-4F71-8F86-5CC9BE8405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3167" y="4684924"/>
            <a:ext cx="2225046" cy="1345285"/>
          </a:xfrm>
          <a:prstGeom prst="rect">
            <a:avLst/>
          </a:prstGeom>
        </p:spPr>
      </p:pic>
      <p:sp>
        <p:nvSpPr>
          <p:cNvPr id="19" name="Text Placeholder 18">
            <a:extLst>
              <a:ext uri="{FF2B5EF4-FFF2-40B4-BE49-F238E27FC236}">
                <a16:creationId xmlns:a16="http://schemas.microsoft.com/office/drawing/2014/main" id="{2D9558C0-FB6A-4F5E-9A90-0D6B3C7233EB}"/>
              </a:ext>
            </a:extLst>
          </p:cNvPr>
          <p:cNvSpPr>
            <a:spLocks noGrp="1"/>
          </p:cNvSpPr>
          <p:nvPr>
            <p:ph type="body" sz="quarter" idx="10" hasCustomPrompt="1"/>
          </p:nvPr>
        </p:nvSpPr>
        <p:spPr>
          <a:xfrm>
            <a:off x="1" y="6184757"/>
            <a:ext cx="12192000" cy="670258"/>
          </a:xfrm>
          <a:solidFill>
            <a:srgbClr val="004E7D"/>
          </a:solidFill>
        </p:spPr>
        <p:txBody>
          <a:bodyPr anchor="ctr">
            <a:normAutofit/>
          </a:bodyPr>
          <a:lstStyle>
            <a:lvl1pPr marL="0" indent="0" algn="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Add unit name, date</a:t>
            </a:r>
          </a:p>
        </p:txBody>
      </p:sp>
    </p:spTree>
    <p:extLst>
      <p:ext uri="{BB962C8B-B14F-4D97-AF65-F5344CB8AC3E}">
        <p14:creationId xmlns:p14="http://schemas.microsoft.com/office/powerpoint/2010/main" val="10729130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7AFE-6303-4132-8D78-A31B4C6801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11733-9A1B-424D-AA43-E76B2ABF56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9258B-C3D0-4320-AF7A-50272D649B69}"/>
              </a:ext>
            </a:extLst>
          </p:cNvPr>
          <p:cNvSpPr>
            <a:spLocks noGrp="1"/>
          </p:cNvSpPr>
          <p:nvPr>
            <p:ph type="dt" sz="half" idx="10"/>
          </p:nvPr>
        </p:nvSpPr>
        <p:spPr/>
        <p:txBody>
          <a:bodyPr/>
          <a:lstStyle/>
          <a:p>
            <a:fld id="{4A794E57-FEFB-4807-8349-5C94EC87045E}" type="datetimeFigureOut">
              <a:rPr lang="en-US" smtClean="0"/>
              <a:t>2/1/2023</a:t>
            </a:fld>
            <a:endParaRPr lang="en-US"/>
          </a:p>
        </p:txBody>
      </p:sp>
      <p:sp>
        <p:nvSpPr>
          <p:cNvPr id="5" name="Footer Placeholder 4">
            <a:extLst>
              <a:ext uri="{FF2B5EF4-FFF2-40B4-BE49-F238E27FC236}">
                <a16:creationId xmlns:a16="http://schemas.microsoft.com/office/drawing/2014/main" id="{20B1F8C7-82E5-4098-82EC-4B2744B41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861E5-168E-4ABF-98FE-0C07F0B8F972}"/>
              </a:ext>
            </a:extLst>
          </p:cNvPr>
          <p:cNvSpPr>
            <a:spLocks noGrp="1"/>
          </p:cNvSpPr>
          <p:nvPr>
            <p:ph type="sldNum" sz="quarter" idx="12"/>
          </p:nvPr>
        </p:nvSpPr>
        <p:spPr/>
        <p:txBody>
          <a:bodyPr/>
          <a:lstStyle/>
          <a:p>
            <a:fld id="{2329AEB2-06D5-4D95-B367-E8090175F51D}" type="slidenum">
              <a:rPr lang="en-US" smtClean="0"/>
              <a:t>‹#›</a:t>
            </a:fld>
            <a:endParaRPr lang="en-US"/>
          </a:p>
        </p:txBody>
      </p:sp>
    </p:spTree>
    <p:extLst>
      <p:ext uri="{BB962C8B-B14F-4D97-AF65-F5344CB8AC3E}">
        <p14:creationId xmlns:p14="http://schemas.microsoft.com/office/powerpoint/2010/main" val="29383189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CCCD-BE3E-4BBE-8F3C-A6E234612B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8908F-2518-4D08-84CB-1773F54369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B8DA8-831E-43C2-8E50-086721822A17}"/>
              </a:ext>
            </a:extLst>
          </p:cNvPr>
          <p:cNvSpPr>
            <a:spLocks noGrp="1"/>
          </p:cNvSpPr>
          <p:nvPr>
            <p:ph type="dt" sz="half" idx="10"/>
          </p:nvPr>
        </p:nvSpPr>
        <p:spPr/>
        <p:txBody>
          <a:bodyPr/>
          <a:lstStyle/>
          <a:p>
            <a:fld id="{E8CEC5BB-BA27-4E59-AB79-F139F2D33DB8}" type="datetimeFigureOut">
              <a:rPr lang="en-US" smtClean="0"/>
              <a:t>2/1/2023</a:t>
            </a:fld>
            <a:endParaRPr lang="en-US"/>
          </a:p>
        </p:txBody>
      </p:sp>
      <p:sp>
        <p:nvSpPr>
          <p:cNvPr id="5" name="Footer Placeholder 4">
            <a:extLst>
              <a:ext uri="{FF2B5EF4-FFF2-40B4-BE49-F238E27FC236}">
                <a16:creationId xmlns:a16="http://schemas.microsoft.com/office/drawing/2014/main" id="{F5D4D142-90BB-4AFE-8348-F4BED7F96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EB142-E566-4D33-B3E7-E48DEE265E9F}"/>
              </a:ext>
            </a:extLst>
          </p:cNvPr>
          <p:cNvSpPr>
            <a:spLocks noGrp="1"/>
          </p:cNvSpPr>
          <p:nvPr>
            <p:ph type="sldNum" sz="quarter" idx="12"/>
          </p:nvPr>
        </p:nvSpPr>
        <p:spPr/>
        <p:txBody>
          <a:bodyPr/>
          <a:lstStyle/>
          <a:p>
            <a:fld id="{46A8CD66-57EB-4D19-A58E-2EA04FE121E0}" type="slidenum">
              <a:rPr lang="en-US" smtClean="0"/>
              <a:t>‹#›</a:t>
            </a:fld>
            <a:endParaRPr lang="en-US"/>
          </a:p>
        </p:txBody>
      </p:sp>
    </p:spTree>
    <p:extLst>
      <p:ext uri="{BB962C8B-B14F-4D97-AF65-F5344CB8AC3E}">
        <p14:creationId xmlns:p14="http://schemas.microsoft.com/office/powerpoint/2010/main" val="24560362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66B0E-E483-4FEE-8D84-A0ADE38B6E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A83DE-6F33-46FC-ABF4-806425B3EEA5}"/>
              </a:ext>
            </a:extLst>
          </p:cNvPr>
          <p:cNvSpPr>
            <a:spLocks noGrp="1"/>
          </p:cNvSpPr>
          <p:nvPr>
            <p:ph type="ctrTitle"/>
          </p:nvPr>
        </p:nvSpPr>
        <p:spPr>
          <a:xfrm>
            <a:off x="1523999" y="136525"/>
            <a:ext cx="10483121" cy="2276891"/>
          </a:xfrm>
        </p:spPr>
        <p:txBody>
          <a:bodyPr anchor="t">
            <a:normAutofit/>
          </a:bodyPr>
          <a:lstStyle>
            <a:lvl1pPr algn="r">
              <a:defRPr sz="6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D7D661-7BB0-4687-9A64-1828D636818A}"/>
              </a:ext>
            </a:extLst>
          </p:cNvPr>
          <p:cNvSpPr>
            <a:spLocks noGrp="1"/>
          </p:cNvSpPr>
          <p:nvPr>
            <p:ph type="subTitle" idx="1"/>
          </p:nvPr>
        </p:nvSpPr>
        <p:spPr>
          <a:xfrm>
            <a:off x="2863120" y="2549941"/>
            <a:ext cx="9144000" cy="1152629"/>
          </a:xfrm>
        </p:spPr>
        <p:txBody>
          <a:bodyPr>
            <a:normAutofit/>
          </a:bodyPr>
          <a:lstStyle>
            <a:lvl1pPr marL="0" indent="0" algn="r">
              <a:buNone/>
              <a:defRPr sz="4000">
                <a:solidFill>
                  <a:schemeClr val="accent5">
                    <a:lumMod val="20000"/>
                    <a:lumOff val="8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AC4E27-E980-4F71-8F86-5CC9BE840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67" y="4684924"/>
            <a:ext cx="2225046" cy="1345285"/>
          </a:xfrm>
          <a:prstGeom prst="rect">
            <a:avLst/>
          </a:prstGeom>
        </p:spPr>
      </p:pic>
      <p:sp>
        <p:nvSpPr>
          <p:cNvPr id="19" name="Text Placeholder 18">
            <a:extLst>
              <a:ext uri="{FF2B5EF4-FFF2-40B4-BE49-F238E27FC236}">
                <a16:creationId xmlns:a16="http://schemas.microsoft.com/office/drawing/2014/main" id="{2D9558C0-FB6A-4F5E-9A90-0D6B3C7233EB}"/>
              </a:ext>
            </a:extLst>
          </p:cNvPr>
          <p:cNvSpPr>
            <a:spLocks noGrp="1"/>
          </p:cNvSpPr>
          <p:nvPr>
            <p:ph type="body" sz="quarter" idx="10" hasCustomPrompt="1"/>
          </p:nvPr>
        </p:nvSpPr>
        <p:spPr>
          <a:xfrm>
            <a:off x="1" y="6184757"/>
            <a:ext cx="12192000" cy="670258"/>
          </a:xfrm>
          <a:solidFill>
            <a:srgbClr val="004E7D"/>
          </a:solidFill>
        </p:spPr>
        <p:txBody>
          <a:bodyPr anchor="ctr">
            <a:normAutofit/>
          </a:bodyPr>
          <a:lstStyle>
            <a:lvl1pPr marL="0" indent="0" algn="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Add unit name, date</a:t>
            </a:r>
          </a:p>
        </p:txBody>
      </p:sp>
    </p:spTree>
    <p:extLst>
      <p:ext uri="{BB962C8B-B14F-4D97-AF65-F5344CB8AC3E}">
        <p14:creationId xmlns:p14="http://schemas.microsoft.com/office/powerpoint/2010/main" val="10729130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13126943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5DF6-9BB8-488B-9824-01BD900C653B}"/>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3490F0-8170-4391-A0D8-5BCDC25C7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23559519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BAD-B645-468D-A0A0-824BD868B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DD4BC-239F-4B09-82B8-E12498217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1B32B-1CA6-4C7E-9C3F-B8224781A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02A0BC9-CFE2-4DC0-AD67-FA502169F706}"/>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38153389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C4E0-EBAC-4E7C-BE28-BC0FFD07F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D8B0-934B-4C02-BD23-78E9CD5A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2C38B-656C-42A7-A45B-4523264C9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3314E-D827-488E-99B8-DF6687915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87AB4-C19B-4A84-AFAC-629878771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33140AC-0AF7-4644-B94F-AA172F30B9C4}"/>
              </a:ext>
            </a:extLst>
          </p:cNvPr>
          <p:cNvSpPr>
            <a:spLocks noGrp="1"/>
          </p:cNvSpPr>
          <p:nvPr>
            <p:ph type="sldNum" sz="quarter" idx="10"/>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7217326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8CD-4C6C-4B3F-B751-4FFF43BC5051}"/>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350CB95-F3D1-49A5-BC14-8EB7A27CD120}"/>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17238279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6AD44F-B14C-49C0-AED4-3E198278EE0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29497847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1753-75BC-4FDC-AE08-599116BA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28BBF5-709A-4722-B5F8-25FBC94C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58513D-2361-49C3-91F2-91FE1F67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4B372F2-DFE7-4D16-9E72-0BF710D2FB9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42145872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131269438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1EC3-AA2A-4057-A61B-9067410D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1CC7-C447-4EDF-914C-1D195793E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1F3ECE-0A62-4491-90EA-14E9675F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346D3DB-A94B-4828-AFE7-6B168D6EFBDB}"/>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96639855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AA4F-F7C5-4F1E-B565-B3F326875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FB3EC-F5BF-41AA-8C1C-0785889002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6865-0BC3-419C-B2A7-075C04443A1C}"/>
              </a:ext>
            </a:extLst>
          </p:cNvPr>
          <p:cNvSpPr>
            <a:spLocks noGrp="1"/>
          </p:cNvSpPr>
          <p:nvPr>
            <p:ph type="dt" sz="half" idx="10"/>
          </p:nvPr>
        </p:nvSpPr>
        <p:spPr/>
        <p:txBody>
          <a:bodyPr/>
          <a:lstStyle/>
          <a:p>
            <a:fld id="{A9BF902B-7D9B-4B89-ACA2-D6B47F1244F7}" type="datetimeFigureOut">
              <a:rPr lang="en-US" smtClean="0"/>
              <a:t>2/1/2023</a:t>
            </a:fld>
            <a:endParaRPr lang="en-US"/>
          </a:p>
        </p:txBody>
      </p:sp>
      <p:sp>
        <p:nvSpPr>
          <p:cNvPr id="5" name="Footer Placeholder 4">
            <a:extLst>
              <a:ext uri="{FF2B5EF4-FFF2-40B4-BE49-F238E27FC236}">
                <a16:creationId xmlns:a16="http://schemas.microsoft.com/office/drawing/2014/main" id="{D09A49B3-2208-4F13-B0BD-786C5E622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B7066-FD3D-43C1-9A1C-B6B0BB87FDC8}"/>
              </a:ext>
            </a:extLst>
          </p:cNvPr>
          <p:cNvSpPr>
            <a:spLocks noGrp="1"/>
          </p:cNvSpPr>
          <p:nvPr>
            <p:ph type="sldNum" sz="quarter" idx="12"/>
          </p:nvPr>
        </p:nvSpPr>
        <p:spPr/>
        <p:txBody>
          <a:bodyPr/>
          <a:lstStyle/>
          <a:p>
            <a:fld id="{790362DF-C9E3-43CD-9341-A46534176106}" type="slidenum">
              <a:rPr lang="en-US" smtClean="0"/>
              <a:t>‹#›</a:t>
            </a:fld>
            <a:endParaRPr lang="en-US"/>
          </a:p>
        </p:txBody>
      </p:sp>
    </p:spTree>
    <p:extLst>
      <p:ext uri="{BB962C8B-B14F-4D97-AF65-F5344CB8AC3E}">
        <p14:creationId xmlns:p14="http://schemas.microsoft.com/office/powerpoint/2010/main" val="11844107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66B0E-E483-4FEE-8D84-A0ADE38B6E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A83DE-6F33-46FC-ABF4-806425B3EEA5}"/>
              </a:ext>
            </a:extLst>
          </p:cNvPr>
          <p:cNvSpPr>
            <a:spLocks noGrp="1"/>
          </p:cNvSpPr>
          <p:nvPr>
            <p:ph type="ctrTitle"/>
          </p:nvPr>
        </p:nvSpPr>
        <p:spPr>
          <a:xfrm>
            <a:off x="1523999" y="136525"/>
            <a:ext cx="10483121" cy="2276891"/>
          </a:xfrm>
        </p:spPr>
        <p:txBody>
          <a:bodyPr anchor="t">
            <a:normAutofit/>
          </a:bodyPr>
          <a:lstStyle>
            <a:lvl1pPr algn="r">
              <a:defRPr sz="6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ED7D661-7BB0-4687-9A64-1828D636818A}"/>
              </a:ext>
            </a:extLst>
          </p:cNvPr>
          <p:cNvSpPr>
            <a:spLocks noGrp="1"/>
          </p:cNvSpPr>
          <p:nvPr>
            <p:ph type="subTitle" idx="1"/>
          </p:nvPr>
        </p:nvSpPr>
        <p:spPr>
          <a:xfrm>
            <a:off x="2863120" y="2549941"/>
            <a:ext cx="9144000" cy="1152629"/>
          </a:xfrm>
        </p:spPr>
        <p:txBody>
          <a:bodyPr>
            <a:normAutofit/>
          </a:bodyPr>
          <a:lstStyle>
            <a:lvl1pPr marL="0" indent="0" algn="r">
              <a:buNone/>
              <a:defRPr sz="4000">
                <a:solidFill>
                  <a:schemeClr val="accent5">
                    <a:lumMod val="20000"/>
                    <a:lumOff val="8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DDAC4E27-E980-4F71-8F86-5CC9BE840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67" y="4684924"/>
            <a:ext cx="2225046" cy="1345285"/>
          </a:xfrm>
          <a:prstGeom prst="rect">
            <a:avLst/>
          </a:prstGeom>
        </p:spPr>
      </p:pic>
      <p:sp>
        <p:nvSpPr>
          <p:cNvPr id="19" name="Text Placeholder 18">
            <a:extLst>
              <a:ext uri="{FF2B5EF4-FFF2-40B4-BE49-F238E27FC236}">
                <a16:creationId xmlns:a16="http://schemas.microsoft.com/office/drawing/2014/main" id="{2D9558C0-FB6A-4F5E-9A90-0D6B3C7233EB}"/>
              </a:ext>
            </a:extLst>
          </p:cNvPr>
          <p:cNvSpPr>
            <a:spLocks noGrp="1"/>
          </p:cNvSpPr>
          <p:nvPr>
            <p:ph type="body" sz="quarter" idx="10" hasCustomPrompt="1"/>
          </p:nvPr>
        </p:nvSpPr>
        <p:spPr>
          <a:xfrm>
            <a:off x="1" y="6184757"/>
            <a:ext cx="12192000" cy="670258"/>
          </a:xfrm>
          <a:solidFill>
            <a:srgbClr val="004E7D"/>
          </a:solidFill>
        </p:spPr>
        <p:txBody>
          <a:bodyPr anchor="ctr">
            <a:normAutofit/>
          </a:bodyPr>
          <a:lstStyle>
            <a:lvl1pPr marL="0" indent="0" algn="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unit name, date</a:t>
            </a:r>
          </a:p>
        </p:txBody>
      </p:sp>
    </p:spTree>
    <p:extLst>
      <p:ext uri="{BB962C8B-B14F-4D97-AF65-F5344CB8AC3E}">
        <p14:creationId xmlns:p14="http://schemas.microsoft.com/office/powerpoint/2010/main" val="1072913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312694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5DF6-9BB8-488B-9824-01BD900C653B}"/>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3490F0-8170-4391-A0D8-5BCDC25C7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355951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BAD-B645-468D-A0A0-824BD868BDEA}"/>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0EDD4BC-239F-4B09-82B8-E12498217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1B32B-1CA6-4C7E-9C3F-B8224781A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02A0BC9-CFE2-4DC0-AD67-FA502169F706}"/>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3815338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C4E0-EBAC-4E7C-BE28-BC0FFD07F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D8B0-934B-4C02-BD23-78E9CD5A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2C38B-656C-42A7-A45B-4523264C9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3314E-D827-488E-99B8-DF6687915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87AB4-C19B-4A84-AFAC-629878771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33140AC-0AF7-4644-B94F-AA172F30B9C4}"/>
              </a:ext>
            </a:extLst>
          </p:cNvPr>
          <p:cNvSpPr>
            <a:spLocks noGrp="1"/>
          </p:cNvSpPr>
          <p:nvPr>
            <p:ph type="sldNum" sz="quarter" idx="10"/>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721732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8CD-4C6C-4B3F-B751-4FFF43BC5051}"/>
              </a:ext>
            </a:extLst>
          </p:cNvPr>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C350CB95-F3D1-49A5-BC14-8EB7A27CD120}"/>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723827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6AD44F-B14C-49C0-AED4-3E198278EE0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949784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1753-75BC-4FDC-AE08-599116BA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C28BBF5-709A-4722-B5F8-25FBC94C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58513D-2361-49C3-91F2-91FE1F67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4B372F2-DFE7-4D16-9E72-0BF710D2FB9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421458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5DF6-9BB8-488B-9824-01BD900C653B}"/>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3490F0-8170-4391-A0D8-5BCDC25C7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235595196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1EC3-AA2A-4057-A61B-9067410D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1CC7-C447-4EDF-914C-1D195793E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1F3ECE-0A62-4491-90EA-14E9675F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346D3DB-A94B-4828-AFE7-6B168D6EFBDB}"/>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96639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BAD-B645-468D-A0A0-824BD868B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DD4BC-239F-4B09-82B8-E12498217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1B32B-1CA6-4C7E-9C3F-B8224781A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02A0BC9-CFE2-4DC0-AD67-FA502169F706}"/>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38153389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C4E0-EBAC-4E7C-BE28-BC0FFD07F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D8B0-934B-4C02-BD23-78E9CD5A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2C38B-656C-42A7-A45B-4523264C9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3314E-D827-488E-99B8-DF6687915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87AB4-C19B-4A84-AFAC-629878771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33140AC-0AF7-4644-B94F-AA172F30B9C4}"/>
              </a:ext>
            </a:extLst>
          </p:cNvPr>
          <p:cNvSpPr>
            <a:spLocks noGrp="1"/>
          </p:cNvSpPr>
          <p:nvPr>
            <p:ph type="sldNum" sz="quarter" idx="10"/>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7217326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8CD-4C6C-4B3F-B751-4FFF43BC5051}"/>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350CB95-F3D1-49A5-BC14-8EB7A27CD120}"/>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17238279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6AD44F-B14C-49C0-AED4-3E198278EE0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29497847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1753-75BC-4FDC-AE08-599116BA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28BBF5-709A-4722-B5F8-25FBC94C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58513D-2361-49C3-91F2-91FE1F67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4B372F2-DFE7-4D16-9E72-0BF710D2FB9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42145872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1EC3-AA2A-4057-A61B-9067410D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1CC7-C447-4EDF-914C-1D195793E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1F3ECE-0A62-4491-90EA-14E9675F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346D3DB-A94B-4828-AFE7-6B168D6EFBDB}"/>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Tree>
    <p:extLst>
      <p:ext uri="{BB962C8B-B14F-4D97-AF65-F5344CB8AC3E}">
        <p14:creationId xmlns:p14="http://schemas.microsoft.com/office/powerpoint/2010/main" val="9663985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jpe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E744356-6CB2-4833-9D39-4BFF84675439}"/>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7DB3DC-FA1C-495C-A457-8142B608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EEADB-4591-4818-A152-E71E2043C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16F29E-CD5C-4B44-9B8E-833F2FB9BC3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
        <p:nvSpPr>
          <p:cNvPr id="4" name="TextBox 3">
            <a:extLst>
              <a:ext uri="{FF2B5EF4-FFF2-40B4-BE49-F238E27FC236}">
                <a16:creationId xmlns:a16="http://schemas.microsoft.com/office/drawing/2014/main" id="{0488AE23-902A-43B4-80BC-34B0AD3F115B}"/>
              </a:ext>
            </a:extLst>
          </p:cNvPr>
          <p:cNvSpPr txBox="1"/>
          <p:nvPr userDrawn="1"/>
        </p:nvSpPr>
        <p:spPr>
          <a:xfrm>
            <a:off x="0" y="6396335"/>
            <a:ext cx="12192000" cy="461665"/>
          </a:xfrm>
          <a:prstGeom prst="rect">
            <a:avLst/>
          </a:prstGeom>
          <a:solidFill>
            <a:srgbClr val="004E7D"/>
          </a:solidFill>
        </p:spPr>
        <p:txBody>
          <a:bodyPr wrap="square" rtlCol="0" anchor="ctr">
            <a:spAutoFit/>
          </a:bodyPr>
          <a:lstStyle/>
          <a:p>
            <a:pPr algn="r"/>
            <a:r>
              <a:rPr lang="en-US" sz="2400">
                <a:solidFill>
                  <a:schemeClr val="bg1"/>
                </a:solidFill>
              </a:rPr>
              <a:t>California Water Boards</a:t>
            </a:r>
          </a:p>
        </p:txBody>
      </p:sp>
    </p:spTree>
    <p:extLst>
      <p:ext uri="{BB962C8B-B14F-4D97-AF65-F5344CB8AC3E}">
        <p14:creationId xmlns:p14="http://schemas.microsoft.com/office/powerpoint/2010/main" val="3563498256"/>
      </p:ext>
    </p:extLst>
  </p:cSld>
  <p:clrMap bg1="lt1" tx1="dk1" bg2="lt2" tx2="dk2" accent1="accent1" accent2="accent2" accent3="accent3" accent4="accent4" accent5="accent5" accent6="accent6" hlink="hlink" folHlink="folHlink"/>
  <p:sldLayoutIdLst>
    <p:sldLayoutId id="2147483750" r:id="rId1"/>
    <p:sldLayoutId id="2147483757" r:id="rId2"/>
    <p:sldLayoutId id="2147483718" r:id="rId3"/>
    <p:sldLayoutId id="2147483751" r:id="rId4"/>
    <p:sldLayoutId id="2147483752" r:id="rId5"/>
    <p:sldLayoutId id="2147483753" r:id="rId6"/>
    <p:sldLayoutId id="2147483754" r:id="rId7"/>
    <p:sldLayoutId id="2147483755" r:id="rId8"/>
    <p:sldLayoutId id="2147483756" r:id="rId9"/>
    <p:sldLayoutId id="2147483717" r:id="rId10"/>
    <p:sldLayoutId id="2147483720"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E744356-6CB2-4833-9D39-4BFF8467543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7DB3DC-FA1C-495C-A457-8142B608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EEADB-4591-4818-A152-E71E2043C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16F29E-CD5C-4B44-9B8E-833F2FB9BC3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t>‹#›</a:t>
            </a:fld>
            <a:endParaRPr lang="en-US"/>
          </a:p>
        </p:txBody>
      </p:sp>
      <p:sp>
        <p:nvSpPr>
          <p:cNvPr id="4" name="TextBox 3">
            <a:extLst>
              <a:ext uri="{FF2B5EF4-FFF2-40B4-BE49-F238E27FC236}">
                <a16:creationId xmlns:a16="http://schemas.microsoft.com/office/drawing/2014/main" id="{0488AE23-902A-43B4-80BC-34B0AD3F115B}"/>
              </a:ext>
            </a:extLst>
          </p:cNvPr>
          <p:cNvSpPr txBox="1"/>
          <p:nvPr userDrawn="1"/>
        </p:nvSpPr>
        <p:spPr>
          <a:xfrm>
            <a:off x="0" y="6396335"/>
            <a:ext cx="12192000" cy="461665"/>
          </a:xfrm>
          <a:prstGeom prst="rect">
            <a:avLst/>
          </a:prstGeom>
          <a:solidFill>
            <a:srgbClr val="004E7D"/>
          </a:solidFill>
        </p:spPr>
        <p:txBody>
          <a:bodyPr wrap="square" rtlCol="0" anchor="ctr">
            <a:spAutoFit/>
          </a:bodyPr>
          <a:lstStyle/>
          <a:p>
            <a:pPr algn="r"/>
            <a:r>
              <a:rPr lang="en-US" sz="2400">
                <a:solidFill>
                  <a:schemeClr val="bg1"/>
                </a:solidFill>
              </a:rPr>
              <a:t>California Water Boards</a:t>
            </a:r>
          </a:p>
        </p:txBody>
      </p:sp>
    </p:spTree>
    <p:extLst>
      <p:ext uri="{BB962C8B-B14F-4D97-AF65-F5344CB8AC3E}">
        <p14:creationId xmlns:p14="http://schemas.microsoft.com/office/powerpoint/2010/main" val="356349825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58" r:id="rId3"/>
    <p:sldLayoutId id="2147483733" r:id="rId4"/>
    <p:sldLayoutId id="2147483734" r:id="rId5"/>
    <p:sldLayoutId id="2147483735" r:id="rId6"/>
    <p:sldLayoutId id="2147483736" r:id="rId7"/>
    <p:sldLayoutId id="2147483737" r:id="rId8"/>
    <p:sldLayoutId id="2147483738" r:id="rId9"/>
    <p:sldLayoutId id="2147483661" r:id="rId10"/>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E744356-6CB2-4833-9D39-4BFF8467543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7DB3DC-FA1C-495C-A457-8142B608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ECEEADB-4591-4818-A152-E71E2043C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16F29E-CD5C-4B44-9B8E-833F2FB9BC3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
        <p:nvSpPr>
          <p:cNvPr id="4" name="TextBox 3">
            <a:extLst>
              <a:ext uri="{FF2B5EF4-FFF2-40B4-BE49-F238E27FC236}">
                <a16:creationId xmlns:a16="http://schemas.microsoft.com/office/drawing/2014/main" id="{0488AE23-902A-43B4-80BC-34B0AD3F115B}"/>
              </a:ext>
            </a:extLst>
          </p:cNvPr>
          <p:cNvSpPr txBox="1"/>
          <p:nvPr userDrawn="1"/>
        </p:nvSpPr>
        <p:spPr>
          <a:xfrm>
            <a:off x="0" y="6396335"/>
            <a:ext cx="12192000" cy="461665"/>
          </a:xfrm>
          <a:prstGeom prst="rect">
            <a:avLst/>
          </a:prstGeom>
          <a:solidFill>
            <a:srgbClr val="004E7D"/>
          </a:solidFill>
        </p:spPr>
        <p:txBody>
          <a:bodyPr wrap="square" rtlCol="0" anchor="ctr">
            <a:spAutoFit/>
          </a:bodyPr>
          <a:lstStyle/>
          <a:p>
            <a:pPr algn="r"/>
            <a:r>
              <a:rPr lang="en-US" sz="2400" dirty="0">
                <a:solidFill>
                  <a:schemeClr val="bg1"/>
                </a:solidFill>
              </a:rPr>
              <a:t>California Water Boards</a:t>
            </a:r>
          </a:p>
        </p:txBody>
      </p:sp>
    </p:spTree>
    <p:extLst>
      <p:ext uri="{BB962C8B-B14F-4D97-AF65-F5344CB8AC3E}">
        <p14:creationId xmlns:p14="http://schemas.microsoft.com/office/powerpoint/2010/main" val="356349825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cialequity@waterboards.ca.gov"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mailto:racialequity@waterboards.ca.gov"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A17AC-AE72-48DB-8E25-1A38E59CC9CA}"/>
              </a:ext>
            </a:extLst>
          </p:cNvPr>
          <p:cNvSpPr>
            <a:spLocks noGrp="1"/>
          </p:cNvSpPr>
          <p:nvPr>
            <p:ph type="sldNum" sz="quarter" idx="4"/>
          </p:nvPr>
        </p:nvSpPr>
        <p:spPr/>
        <p:txBody>
          <a:bodyPr/>
          <a:lstStyle/>
          <a:p>
            <a:fld id="{A15CFC30-E45D-4431-B46B-489B270F7815}" type="slidenum">
              <a:rPr lang="en-US" smtClean="0"/>
              <a:pPr/>
              <a:t>1</a:t>
            </a:fld>
            <a:endParaRPr lang="en-US"/>
          </a:p>
        </p:txBody>
      </p:sp>
      <p:sp>
        <p:nvSpPr>
          <p:cNvPr id="5" name="Title 8">
            <a:extLst>
              <a:ext uri="{FF2B5EF4-FFF2-40B4-BE49-F238E27FC236}">
                <a16:creationId xmlns:a16="http://schemas.microsoft.com/office/drawing/2014/main" id="{87F7A35B-E512-5A29-9B17-50E69191021A}"/>
              </a:ext>
            </a:extLst>
          </p:cNvPr>
          <p:cNvSpPr>
            <a:spLocks noGrp="1"/>
          </p:cNvSpPr>
          <p:nvPr>
            <p:ph type="title"/>
          </p:nvPr>
        </p:nvSpPr>
        <p:spPr>
          <a:xfrm>
            <a:off x="2610853" y="385345"/>
            <a:ext cx="6970294" cy="752475"/>
          </a:xfrm>
        </p:spPr>
        <p:txBody>
          <a:bodyPr>
            <a:noAutofit/>
          </a:bodyPr>
          <a:lstStyle/>
          <a:p>
            <a:r>
              <a:rPr lang="es-MX" sz="3200" b="1" dirty="0">
                <a:latin typeface="Arial"/>
                <a:cs typeface="Arial"/>
              </a:rPr>
              <a:t>Opción de Interpretación en Zoom </a:t>
            </a:r>
            <a:endParaRPr lang="es-MX" sz="3200" dirty="0"/>
          </a:p>
        </p:txBody>
      </p:sp>
      <p:sp>
        <p:nvSpPr>
          <p:cNvPr id="6" name="Text Placeholder 2">
            <a:extLst>
              <a:ext uri="{FF2B5EF4-FFF2-40B4-BE49-F238E27FC236}">
                <a16:creationId xmlns:a16="http://schemas.microsoft.com/office/drawing/2014/main" id="{A9B41790-07B7-446B-51A8-203571390AFE}"/>
              </a:ext>
            </a:extLst>
          </p:cNvPr>
          <p:cNvSpPr txBox="1">
            <a:spLocks/>
          </p:cNvSpPr>
          <p:nvPr/>
        </p:nvSpPr>
        <p:spPr>
          <a:xfrm>
            <a:off x="794810" y="1623171"/>
            <a:ext cx="8092516" cy="38617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dirty="0">
                <a:solidFill>
                  <a:schemeClr val="tx1">
                    <a:lumMod val="75000"/>
                    <a:lumOff val="25000"/>
                  </a:schemeClr>
                </a:solidFill>
                <a:latin typeface="Arial"/>
                <a:cs typeface="Arial"/>
              </a:rPr>
              <a:t>Seleccione el icono de interpretación desde los controles de la pantalla </a:t>
            </a:r>
          </a:p>
          <a:p>
            <a:pPr lvl="1"/>
            <a:r>
              <a:rPr lang="es-MX" sz="2800" dirty="0">
                <a:solidFill>
                  <a:schemeClr val="tx1">
                    <a:lumMod val="75000"/>
                    <a:lumOff val="25000"/>
                  </a:schemeClr>
                </a:solidFill>
                <a:latin typeface="Arial"/>
                <a:cs typeface="Arial"/>
              </a:rPr>
              <a:t>Haga clic en “</a:t>
            </a:r>
            <a:r>
              <a:rPr lang="es-MX" sz="2800" dirty="0" err="1">
                <a:solidFill>
                  <a:schemeClr val="tx1">
                    <a:lumMod val="75000"/>
                    <a:lumOff val="25000"/>
                  </a:schemeClr>
                </a:solidFill>
                <a:latin typeface="Arial"/>
                <a:cs typeface="Arial"/>
              </a:rPr>
              <a:t>Interpretation</a:t>
            </a:r>
            <a:r>
              <a:rPr lang="es-MX" sz="2800" dirty="0">
                <a:solidFill>
                  <a:schemeClr val="tx1">
                    <a:lumMod val="75000"/>
                    <a:lumOff val="25000"/>
                  </a:schemeClr>
                </a:solidFill>
                <a:latin typeface="Arial"/>
                <a:cs typeface="Arial"/>
              </a:rPr>
              <a:t>” en el menú</a:t>
            </a:r>
          </a:p>
          <a:p>
            <a:pPr lvl="1"/>
            <a:r>
              <a:rPr lang="es-MX" sz="2800" dirty="0">
                <a:solidFill>
                  <a:schemeClr val="tx1">
                    <a:lumMod val="75000"/>
                    <a:lumOff val="25000"/>
                  </a:schemeClr>
                </a:solidFill>
                <a:latin typeface="Arial"/>
                <a:cs typeface="Arial"/>
              </a:rPr>
              <a:t>Seleccione español </a:t>
            </a:r>
            <a:r>
              <a:rPr lang="en-US" sz="2800" dirty="0">
                <a:solidFill>
                  <a:schemeClr val="tx1">
                    <a:lumMod val="75000"/>
                    <a:lumOff val="25000"/>
                  </a:schemeClr>
                </a:solidFill>
                <a:latin typeface="Arial"/>
                <a:cs typeface="Arial"/>
              </a:rPr>
              <a:t>(</a:t>
            </a:r>
            <a:r>
              <a:rPr lang="en-US" sz="2800" i="1" dirty="0">
                <a:solidFill>
                  <a:schemeClr val="tx1">
                    <a:lumMod val="75000"/>
                    <a:lumOff val="25000"/>
                  </a:schemeClr>
                </a:solidFill>
                <a:latin typeface="Arial"/>
                <a:cs typeface="Arial"/>
              </a:rPr>
              <a:t>Spanish</a:t>
            </a:r>
            <a:r>
              <a:rPr lang="en-US" sz="2800" dirty="0">
                <a:solidFill>
                  <a:schemeClr val="tx1">
                    <a:lumMod val="75000"/>
                    <a:lumOff val="25000"/>
                  </a:schemeClr>
                </a:solidFill>
                <a:latin typeface="Arial"/>
                <a:cs typeface="Arial"/>
              </a:rPr>
              <a:t>)</a:t>
            </a:r>
          </a:p>
          <a:p>
            <a:pPr lvl="1"/>
            <a:r>
              <a:rPr lang="es-MX" sz="2800" dirty="0">
                <a:solidFill>
                  <a:schemeClr val="tx1">
                    <a:lumMod val="75000"/>
                    <a:lumOff val="25000"/>
                  </a:schemeClr>
                </a:solidFill>
                <a:latin typeface="Arial"/>
                <a:cs typeface="Arial"/>
              </a:rPr>
              <a:t>Seleccione la opción para poner el audio original en silencio (</a:t>
            </a:r>
            <a:r>
              <a:rPr lang="es-MX" sz="2800" i="1" dirty="0">
                <a:solidFill>
                  <a:schemeClr val="tx1">
                    <a:lumMod val="75000"/>
                    <a:lumOff val="25000"/>
                  </a:schemeClr>
                </a:solidFill>
                <a:latin typeface="Arial"/>
                <a:cs typeface="Arial"/>
              </a:rPr>
              <a:t>Mute Original Audio</a:t>
            </a:r>
            <a:r>
              <a:rPr lang="es-MX" sz="2800" dirty="0">
                <a:solidFill>
                  <a:schemeClr val="tx1">
                    <a:lumMod val="75000"/>
                    <a:lumOff val="25000"/>
                  </a:schemeClr>
                </a:solidFill>
                <a:latin typeface="Arial"/>
                <a:cs typeface="Arial"/>
              </a:rPr>
              <a:t>) </a:t>
            </a:r>
          </a:p>
          <a:p>
            <a:pPr marL="0" indent="0">
              <a:buNone/>
            </a:pPr>
            <a:endParaRPr lang="es-MX" dirty="0">
              <a:solidFill>
                <a:schemeClr val="tx1">
                  <a:lumMod val="75000"/>
                  <a:lumOff val="25000"/>
                </a:schemeClr>
              </a:solidFill>
              <a:latin typeface="Arial"/>
              <a:cs typeface="Arial"/>
            </a:endParaRPr>
          </a:p>
          <a:p>
            <a:pPr marL="0" indent="0">
              <a:buNone/>
            </a:pPr>
            <a:r>
              <a:rPr lang="es-MX" dirty="0">
                <a:solidFill>
                  <a:schemeClr val="tx1">
                    <a:lumMod val="75000"/>
                    <a:lumOff val="25000"/>
                  </a:schemeClr>
                </a:solidFill>
                <a:latin typeface="Arial"/>
                <a:cs typeface="Arial"/>
              </a:rPr>
              <a:t>Si necesita ayuda técnica, envíe un mensaje electrónico a: </a:t>
            </a:r>
            <a:r>
              <a:rPr lang="en-US" b="0" i="0" u="sng" strike="noStrike" dirty="0">
                <a:solidFill>
                  <a:srgbClr val="0563C1"/>
                </a:solidFill>
                <a:effectLst/>
                <a:latin typeface="Arial" panose="020B0604020202020204" pitchFamily="34" charset="0"/>
                <a:hlinkClick r:id="rId3"/>
              </a:rPr>
              <a:t>racialequity@waterboards.ca.gov</a:t>
            </a:r>
            <a:endParaRPr lang="es-MX" b="1" dirty="0">
              <a:solidFill>
                <a:srgbClr val="002060"/>
              </a:solidFill>
              <a:highlight>
                <a:srgbClr val="FFFF00"/>
              </a:highlight>
              <a:latin typeface="Arial"/>
              <a:cs typeface="Arial"/>
            </a:endParaRPr>
          </a:p>
        </p:txBody>
      </p:sp>
      <p:pic>
        <p:nvPicPr>
          <p:cNvPr id="7" name="Picture 6">
            <a:extLst>
              <a:ext uri="{FF2B5EF4-FFF2-40B4-BE49-F238E27FC236}">
                <a16:creationId xmlns:a16="http://schemas.microsoft.com/office/drawing/2014/main" id="{5AF98856-6846-2447-1B2A-4E9E1543C369}"/>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7264" t="65838" r="27263" b="4042"/>
          <a:stretch/>
        </p:blipFill>
        <p:spPr>
          <a:xfrm>
            <a:off x="9447555" y="1893340"/>
            <a:ext cx="1778383" cy="1007533"/>
          </a:xfrm>
          <a:prstGeom prst="rect">
            <a:avLst/>
          </a:prstGeom>
        </p:spPr>
      </p:pic>
      <p:pic>
        <p:nvPicPr>
          <p:cNvPr id="8" name="Picture 7">
            <a:extLst>
              <a:ext uri="{FF2B5EF4-FFF2-40B4-BE49-F238E27FC236}">
                <a16:creationId xmlns:a16="http://schemas.microsoft.com/office/drawing/2014/main" id="{3D9F6645-0553-E57C-DF48-134590894B6F}"/>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361" r="17045" b="28188"/>
          <a:stretch/>
        </p:blipFill>
        <p:spPr>
          <a:xfrm>
            <a:off x="9443270" y="3191667"/>
            <a:ext cx="1782668" cy="1530922"/>
          </a:xfrm>
          <a:prstGeom prst="rect">
            <a:avLst/>
          </a:prstGeom>
        </p:spPr>
      </p:pic>
    </p:spTree>
    <p:extLst>
      <p:ext uri="{BB962C8B-B14F-4D97-AF65-F5344CB8AC3E}">
        <p14:creationId xmlns:p14="http://schemas.microsoft.com/office/powerpoint/2010/main" val="172046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0DC0-5BA7-4EC2-BCAF-E77147B3DAB4}"/>
              </a:ext>
            </a:extLst>
          </p:cNvPr>
          <p:cNvSpPr>
            <a:spLocks noGrp="1"/>
          </p:cNvSpPr>
          <p:nvPr>
            <p:ph type="title"/>
          </p:nvPr>
        </p:nvSpPr>
        <p:spPr>
          <a:xfrm>
            <a:off x="475608" y="119819"/>
            <a:ext cx="11240784" cy="1325563"/>
          </a:xfrm>
        </p:spPr>
        <p:txBody>
          <a:bodyPr>
            <a:noAutofit/>
          </a:bodyPr>
          <a:lstStyle/>
          <a:p>
            <a:pPr algn="ctr" rtl="0"/>
            <a:r>
              <a:rPr lang="es" sz="4800" b="0" i="0" u="none" strike="noStrike" dirty="0">
                <a:solidFill>
                  <a:srgbClr val="1F4E79"/>
                </a:solidFill>
                <a:highlight>
                  <a:srgbClr val="000000">
                    <a:alpha val="0"/>
                  </a:srgbClr>
                </a:highlight>
                <a:latin typeface="Arial"/>
                <a:cs typeface="Arial"/>
              </a:rPr>
              <a:t>Nuestro Camino Hacia la Equidad Racial</a:t>
            </a:r>
            <a:endParaRPr lang="en-US" sz="4800" dirty="0">
              <a:solidFill>
                <a:schemeClr val="accent5">
                  <a:lumMod val="50000"/>
                </a:schemeClr>
              </a:solidFill>
            </a:endParaRPr>
          </a:p>
        </p:txBody>
      </p:sp>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9</a:t>
            </a:r>
            <a:endParaRPr lang="en-US"/>
          </a:p>
        </p:txBody>
      </p:sp>
      <p:graphicFrame>
        <p:nvGraphicFramePr>
          <p:cNvPr id="7" name="Diagram 6">
            <a:extLst>
              <a:ext uri="{FF2B5EF4-FFF2-40B4-BE49-F238E27FC236}">
                <a16:creationId xmlns:a16="http://schemas.microsoft.com/office/drawing/2014/main" id="{D3FD47F6-D2D5-E85F-17EA-3BCB94355D88}"/>
              </a:ext>
            </a:extLst>
          </p:cNvPr>
          <p:cNvGraphicFramePr/>
          <p:nvPr>
            <p:extLst>
              <p:ext uri="{D42A27DB-BD31-4B8C-83A1-F6EECF244321}">
                <p14:modId xmlns:p14="http://schemas.microsoft.com/office/powerpoint/2010/main" val="780089286"/>
              </p:ext>
            </p:extLst>
          </p:nvPr>
        </p:nvGraphicFramePr>
        <p:xfrm>
          <a:off x="838200" y="1200076"/>
          <a:ext cx="10515600" cy="5189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65427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19921" y="939355"/>
            <a:ext cx="12018475" cy="1528437"/>
          </a:xfrm>
        </p:spPr>
        <p:txBody>
          <a:bodyPr>
            <a:noAutofit/>
          </a:bodyPr>
          <a:lstStyle/>
          <a:p>
            <a:pPr rtl="0"/>
            <a:r>
              <a:rPr lang="es" sz="5400" b="0" i="0" u="none" strike="noStrike" dirty="0">
                <a:highlight>
                  <a:srgbClr val="000000">
                    <a:alpha val="0"/>
                  </a:srgbClr>
                </a:highlight>
                <a:latin typeface="Arial"/>
                <a:cs typeface="Arial"/>
              </a:rPr>
              <a:t>Plan de Acción para </a:t>
            </a:r>
            <a:br>
              <a:rPr lang="es" sz="5400" b="0" i="0" u="none" strike="noStrike" dirty="0">
                <a:highlight>
                  <a:srgbClr val="000000">
                    <a:alpha val="0"/>
                  </a:srgbClr>
                </a:highlight>
                <a:latin typeface="Arial"/>
                <a:cs typeface="Arial"/>
              </a:rPr>
            </a:br>
            <a:r>
              <a:rPr lang="es" sz="5400" b="0" i="0" u="none" strike="noStrike" dirty="0">
                <a:highlight>
                  <a:srgbClr val="000000">
                    <a:alpha val="0"/>
                  </a:srgbClr>
                </a:highlight>
                <a:latin typeface="Arial"/>
                <a:cs typeface="Arial"/>
              </a:rPr>
              <a:t>la Equidad Racial</a:t>
            </a:r>
            <a:br>
              <a:rPr lang="es" sz="5400" b="0" i="0" u="none" strike="noStrike" dirty="0">
                <a:highlight>
                  <a:srgbClr val="000000">
                    <a:alpha val="0"/>
                  </a:srgbClr>
                </a:highlight>
                <a:latin typeface="Arial"/>
                <a:cs typeface="Arial"/>
              </a:rPr>
            </a:br>
            <a:endParaRPr lang="en-US" sz="5400"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endParaRPr lang="en-US" dirty="0">
              <a:latin typeface="Arial"/>
              <a:cs typeface="Arial"/>
            </a:endParaRPr>
          </a:p>
        </p:txBody>
      </p:sp>
    </p:spTree>
    <p:extLst>
      <p:ext uri="{BB962C8B-B14F-4D97-AF65-F5344CB8AC3E}">
        <p14:creationId xmlns:p14="http://schemas.microsoft.com/office/powerpoint/2010/main" val="7947368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0DC0-5BA7-4EC2-BCAF-E77147B3DAB4}"/>
              </a:ext>
            </a:extLst>
          </p:cNvPr>
          <p:cNvSpPr>
            <a:spLocks noGrp="1"/>
          </p:cNvSpPr>
          <p:nvPr>
            <p:ph type="title"/>
          </p:nvPr>
        </p:nvSpPr>
        <p:spPr>
          <a:xfrm>
            <a:off x="838200" y="0"/>
            <a:ext cx="10515600" cy="1224742"/>
          </a:xfrm>
        </p:spPr>
        <p:txBody>
          <a:bodyPr>
            <a:noAutofit/>
          </a:bodyPr>
          <a:lstStyle/>
          <a:p>
            <a:pPr algn="ctr" rtl="0"/>
            <a:r>
              <a:rPr lang="es" sz="4800" b="0" i="0" u="none" strike="noStrike" dirty="0">
                <a:solidFill>
                  <a:srgbClr val="1F4E79"/>
                </a:solidFill>
                <a:highlight>
                  <a:srgbClr val="000000">
                    <a:alpha val="0"/>
                  </a:srgbClr>
                </a:highlight>
                <a:latin typeface="Arial"/>
                <a:cs typeface="Arial"/>
              </a:rPr>
              <a:t>Desarrollo del Plan de Acción</a:t>
            </a:r>
            <a:endParaRPr lang="en-US" sz="4800" dirty="0">
              <a:solidFill>
                <a:schemeClr val="accent5">
                  <a:lumMod val="50000"/>
                </a:schemeClr>
              </a:solidFill>
            </a:endParaRPr>
          </a:p>
        </p:txBody>
      </p:sp>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11</a:t>
            </a:r>
            <a:endParaRPr lang="en-US"/>
          </a:p>
        </p:txBody>
      </p:sp>
      <p:sp>
        <p:nvSpPr>
          <p:cNvPr id="4" name="TextBox 3">
            <a:extLst>
              <a:ext uri="{FF2B5EF4-FFF2-40B4-BE49-F238E27FC236}">
                <a16:creationId xmlns:a16="http://schemas.microsoft.com/office/drawing/2014/main" id="{FFEF034A-DB32-4495-8901-FB19EADD0095}"/>
              </a:ext>
            </a:extLst>
          </p:cNvPr>
          <p:cNvSpPr txBox="1"/>
          <p:nvPr/>
        </p:nvSpPr>
        <p:spPr>
          <a:xfrm>
            <a:off x="139473" y="1003069"/>
            <a:ext cx="11913053" cy="5079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lnSpc>
                <a:spcPct val="150000"/>
              </a:lnSpc>
              <a:spcAft>
                <a:spcPts val="100"/>
              </a:spcAft>
            </a:pPr>
            <a:r>
              <a:rPr lang="es" sz="2800" b="0" i="0" u="none" strike="noStrike" dirty="0">
                <a:highlight>
                  <a:srgbClr val="000000">
                    <a:alpha val="0"/>
                  </a:srgbClr>
                </a:highlight>
                <a:latin typeface="Arial"/>
                <a:cs typeface="Arial"/>
              </a:rPr>
              <a:t>Directrices de la Resolución:</a:t>
            </a:r>
          </a:p>
          <a:p>
            <a:pPr marL="971550" lvl="1" indent="-514350" rtl="0">
              <a:spcAft>
                <a:spcPts val="1200"/>
              </a:spcAft>
              <a:buFont typeface="Arial" panose="020B0604020202020204" pitchFamily="34" charset="0"/>
              <a:buChar char="•"/>
            </a:pPr>
            <a:r>
              <a:rPr lang="es" sz="2600" b="0" i="0" u="none" strike="noStrike" dirty="0">
                <a:highlight>
                  <a:srgbClr val="000000">
                    <a:alpha val="0"/>
                  </a:srgbClr>
                </a:highlight>
                <a:latin typeface="Arial"/>
                <a:cs typeface="Arial"/>
              </a:rPr>
              <a:t>Normalizar las conversaciones sobre igualdad racial</a:t>
            </a:r>
          </a:p>
          <a:p>
            <a:pPr marL="971550" lvl="1" indent="-514350" rtl="0">
              <a:spcAft>
                <a:spcPts val="1200"/>
              </a:spcAft>
              <a:buFont typeface="Arial" panose="020B0604020202020204" pitchFamily="34" charset="0"/>
              <a:buChar char="•"/>
            </a:pPr>
            <a:r>
              <a:rPr lang="es" sz="2600" b="0" i="0" u="none" strike="noStrike" dirty="0">
                <a:highlight>
                  <a:srgbClr val="000000">
                    <a:alpha val="0"/>
                  </a:srgbClr>
                </a:highlight>
                <a:latin typeface="Arial"/>
                <a:cs typeface="Arial"/>
              </a:rPr>
              <a:t>Fomentar una fuerza laboral que integre la equidad racial en su trabajo</a:t>
            </a:r>
          </a:p>
          <a:p>
            <a:pPr marL="971550" lvl="1" indent="-514350" rtl="0">
              <a:spcAft>
                <a:spcPts val="1200"/>
              </a:spcAft>
              <a:buFont typeface="Arial" panose="020B0604020202020204" pitchFamily="34" charset="0"/>
              <a:buChar char="•"/>
            </a:pPr>
            <a:r>
              <a:rPr lang="es" sz="2600" b="0" i="0" u="none" strike="noStrike" dirty="0">
                <a:highlight>
                  <a:srgbClr val="000000">
                    <a:alpha val="0"/>
                  </a:srgbClr>
                </a:highlight>
                <a:latin typeface="Arial"/>
                <a:cs typeface="Arial"/>
              </a:rPr>
              <a:t>Comunicar con las tribus y comunidades de personas negras, nativas y de color y comprometerse con ellas de forma efectiva</a:t>
            </a:r>
          </a:p>
          <a:p>
            <a:pPr marL="971550" lvl="1" indent="-514350" rtl="0">
              <a:spcAft>
                <a:spcPts val="1200"/>
              </a:spcAft>
              <a:buFont typeface="Arial" panose="020B0604020202020204" pitchFamily="34" charset="0"/>
              <a:buChar char="•"/>
            </a:pPr>
            <a:r>
              <a:rPr lang="es" sz="2600" b="0" i="0" u="none" strike="noStrike" dirty="0">
                <a:highlight>
                  <a:srgbClr val="000000">
                    <a:alpha val="0"/>
                  </a:srgbClr>
                </a:highlight>
                <a:latin typeface="Arial"/>
                <a:cs typeface="Arial"/>
              </a:rPr>
              <a:t>Desarrollar el plan en el plazo de un año a partir de la adopción de la Resolución sobre Equidad Racial</a:t>
            </a:r>
          </a:p>
          <a:p>
            <a:pPr marL="971550" lvl="1" indent="-514350" rtl="0">
              <a:spcAft>
                <a:spcPts val="1200"/>
              </a:spcAft>
              <a:buFont typeface="Arial" panose="020B0604020202020204" pitchFamily="34" charset="0"/>
              <a:buChar char="•"/>
            </a:pPr>
            <a:r>
              <a:rPr lang="es" sz="2600" b="0" i="0" u="none" strike="noStrike" dirty="0">
                <a:highlight>
                  <a:srgbClr val="000000">
                    <a:alpha val="0"/>
                  </a:srgbClr>
                </a:highlight>
                <a:latin typeface="Arial"/>
                <a:cs typeface="Arial"/>
              </a:rPr>
              <a:t>Basarse en métricas para evaluar los progresos</a:t>
            </a:r>
          </a:p>
          <a:p>
            <a:pPr marL="971550" lvl="1" indent="-514350" rtl="0">
              <a:spcAft>
                <a:spcPts val="1200"/>
              </a:spcAft>
              <a:buFont typeface="Arial" panose="020B0604020202020204" pitchFamily="34" charset="0"/>
              <a:buChar char="•"/>
            </a:pPr>
            <a:r>
              <a:rPr lang="es" sz="2600" b="0" i="0" u="none" strike="noStrike" dirty="0">
                <a:highlight>
                  <a:srgbClr val="000000">
                    <a:alpha val="0"/>
                  </a:srgbClr>
                </a:highlight>
                <a:latin typeface="Arial"/>
                <a:cs typeface="Arial"/>
              </a:rPr>
              <a:t>Incorporar todas las divisiones, oficinas y programas de la Junta Estatal del Agua y abordar todos los aspectos de nuestro trabajo</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7714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8E2203-515A-3737-D8B7-2045550613AF}"/>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12</a:t>
            </a:r>
            <a:endParaRPr lang="en-US"/>
          </a:p>
        </p:txBody>
      </p:sp>
      <p:graphicFrame>
        <p:nvGraphicFramePr>
          <p:cNvPr id="1201" name="Diagram 1201">
            <a:extLst>
              <a:ext uri="{FF2B5EF4-FFF2-40B4-BE49-F238E27FC236}">
                <a16:creationId xmlns:a16="http://schemas.microsoft.com/office/drawing/2014/main" id="{0E054ED8-E655-9885-5BBB-419BC1C1A48D}"/>
              </a:ext>
            </a:extLst>
          </p:cNvPr>
          <p:cNvGraphicFramePr/>
          <p:nvPr>
            <p:extLst>
              <p:ext uri="{D42A27DB-BD31-4B8C-83A1-F6EECF244321}">
                <p14:modId xmlns:p14="http://schemas.microsoft.com/office/powerpoint/2010/main" val="2030580307"/>
              </p:ext>
            </p:extLst>
          </p:nvPr>
        </p:nvGraphicFramePr>
        <p:xfrm>
          <a:off x="1348940" y="1321090"/>
          <a:ext cx="9494119" cy="4933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CE970D06-BEAF-1F4C-4C7F-9BF246EF3632}"/>
              </a:ext>
            </a:extLst>
          </p:cNvPr>
          <p:cNvSpPr txBox="1">
            <a:spLocks noGrp="1"/>
          </p:cNvSpPr>
          <p:nvPr>
            <p:ph type="title" idx="4294967295"/>
          </p:nvPr>
        </p:nvSpPr>
        <p:spPr>
          <a:xfrm>
            <a:off x="838200" y="0"/>
            <a:ext cx="10515600" cy="1325563"/>
          </a:xfrm>
          <a:prstGeom prst="rect">
            <a:avLst/>
          </a:prstGeom>
          <a:no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ct val="0"/>
              </a:spcAft>
              <a:buClrTx/>
              <a:buSzTx/>
              <a:buFontTx/>
              <a:buNone/>
              <a:defRPr/>
            </a:pPr>
            <a:r>
              <a:rPr kumimoji="0" lang="es" sz="4800" b="0" i="0" u="none" strike="noStrike" kern="1200" cap="none" spc="0" normalizeH="0" baseline="0" noProof="0" dirty="0">
                <a:solidFill>
                  <a:srgbClr val="1F4E79"/>
                </a:solidFill>
                <a:highlight>
                  <a:srgbClr val="000000">
                    <a:alpha val="0"/>
                  </a:srgbClr>
                </a:highlight>
                <a:uLnTx/>
                <a:uFillTx/>
                <a:latin typeface="Arial"/>
                <a:ea typeface="+mj-ea"/>
                <a:cs typeface="Arial"/>
              </a:rPr>
              <a:t>Desarrollo del Plan de Acción</a:t>
            </a:r>
            <a:endParaRPr kumimoji="0" lang="en-US" sz="48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327750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14</a:t>
            </a:r>
            <a:endParaRPr lang="en-US"/>
          </a:p>
        </p:txBody>
      </p:sp>
      <p:sp>
        <p:nvSpPr>
          <p:cNvPr id="8" name="Text Placeholder 2">
            <a:extLst>
              <a:ext uri="{FF2B5EF4-FFF2-40B4-BE49-F238E27FC236}">
                <a16:creationId xmlns:a16="http://schemas.microsoft.com/office/drawing/2014/main" id="{3C746335-0180-4982-9585-3A0A61B181C5}"/>
              </a:ext>
            </a:extLst>
          </p:cNvPr>
          <p:cNvSpPr txBox="1"/>
          <p:nvPr/>
        </p:nvSpPr>
        <p:spPr>
          <a:xfrm>
            <a:off x="7839104" y="1986752"/>
            <a:ext cx="4250227" cy="436314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fontAlgn="ctr">
              <a:lnSpc>
                <a:spcPct val="107000"/>
              </a:lnSpc>
              <a:spcBef>
                <a:spcPct val="0"/>
              </a:spcBef>
              <a:buNone/>
            </a:pPr>
            <a:r>
              <a:rPr lang="es" sz="2000" b="1" i="0" u="none" strike="noStrike" kern="1200" dirty="0">
                <a:highlight>
                  <a:srgbClr val="000000">
                    <a:alpha val="0"/>
                  </a:srgbClr>
                </a:highlight>
                <a:latin typeface="Arial"/>
                <a:ea typeface="Calibri"/>
                <a:cs typeface="Times New Roman"/>
              </a:rPr>
              <a:t>A Nivel Estatal </a:t>
            </a:r>
            <a:r>
              <a:rPr lang="es" sz="2000" b="0" i="0" u="none" strike="noStrike" kern="1200" dirty="0">
                <a:highlight>
                  <a:srgbClr val="000000">
                    <a:alpha val="0"/>
                  </a:srgbClr>
                </a:highlight>
                <a:latin typeface="Arial"/>
                <a:ea typeface="Calibri"/>
                <a:cs typeface="Times New Roman"/>
              </a:rPr>
              <a:t>(20 de julio)</a:t>
            </a:r>
            <a:endParaRPr lang="en-US" sz="2000" i="0" u="none" strike="noStrike" dirty="0">
              <a:effectLst/>
              <a:latin typeface="Arial"/>
              <a:cs typeface="Times New Roman"/>
            </a:endParaRPr>
          </a:p>
          <a:p>
            <a:pPr marL="0" indent="0" rtl="0" fontAlgn="ctr">
              <a:lnSpc>
                <a:spcPct val="107000"/>
              </a:lnSpc>
              <a:spcBef>
                <a:spcPct val="0"/>
              </a:spcBef>
              <a:buNone/>
            </a:pPr>
            <a:r>
              <a:rPr lang="es" sz="2000" b="0" i="0" u="none" strike="noStrike" kern="1200" dirty="0">
                <a:highlight>
                  <a:srgbClr val="000000">
                    <a:alpha val="0"/>
                  </a:srgbClr>
                </a:highlight>
                <a:latin typeface="Arial"/>
                <a:ea typeface="Calibri"/>
                <a:cs typeface="Times New Roman"/>
              </a:rPr>
              <a:t>Virtual</a:t>
            </a:r>
          </a:p>
          <a:p>
            <a:pPr marL="0" indent="0" fontAlgn="ctr">
              <a:lnSpc>
                <a:spcPct val="107000"/>
              </a:lnSpc>
              <a:spcBef>
                <a:spcPct val="0"/>
              </a:spcBef>
              <a:buNone/>
            </a:pPr>
            <a:endParaRPr lang="en-US" sz="2000" i="0" u="none" strike="noStrike" kern="1200" dirty="0">
              <a:effectLst/>
              <a:latin typeface="Arial" panose="020B0604020202020204" pitchFamily="34" charset="0"/>
              <a:ea typeface="Calibri" panose="020F0502020204030204" pitchFamily="34" charset="0"/>
              <a:cs typeface="Times New Roman" panose="02020603050405020304" pitchFamily="18" charset="0"/>
            </a:endParaRPr>
          </a:p>
          <a:p>
            <a:pPr marL="0" indent="0" rtl="0" fontAlgn="ctr">
              <a:lnSpc>
                <a:spcPct val="107000"/>
              </a:lnSpc>
              <a:spcBef>
                <a:spcPct val="0"/>
              </a:spcBef>
              <a:buNone/>
            </a:pPr>
            <a:r>
              <a:rPr lang="es" sz="2000" b="1" i="0" u="none" strike="noStrike" kern="1200" dirty="0">
                <a:highlight>
                  <a:srgbClr val="000000">
                    <a:alpha val="0"/>
                  </a:srgbClr>
                </a:highlight>
                <a:latin typeface="Arial"/>
                <a:ea typeface="Calibri"/>
                <a:cs typeface="Times New Roman"/>
              </a:rPr>
              <a:t>Norte de California</a:t>
            </a:r>
            <a:r>
              <a:rPr lang="es" sz="2000" b="0" i="0" u="none" strike="noStrike" kern="1200" dirty="0">
                <a:highlight>
                  <a:srgbClr val="000000">
                    <a:alpha val="0"/>
                  </a:srgbClr>
                </a:highlight>
                <a:latin typeface="Arial"/>
                <a:ea typeface="Calibri"/>
                <a:cs typeface="Times New Roman"/>
              </a:rPr>
              <a:t> (21 de julio)</a:t>
            </a:r>
          </a:p>
          <a:p>
            <a:pPr marL="0" indent="0" rtl="0" fontAlgn="ctr">
              <a:lnSpc>
                <a:spcPct val="107000"/>
              </a:lnSpc>
              <a:spcBef>
                <a:spcPct val="0"/>
              </a:spcBef>
              <a:buNone/>
            </a:pPr>
            <a:r>
              <a:rPr lang="es" sz="2000" b="0" i="0" u="none" strike="noStrike" kern="1200" dirty="0">
                <a:highlight>
                  <a:srgbClr val="000000">
                    <a:alpha val="0"/>
                  </a:srgbClr>
                </a:highlight>
                <a:latin typeface="Arial"/>
                <a:ea typeface="Calibri"/>
                <a:cs typeface="Times New Roman"/>
              </a:rPr>
              <a:t>Híbrido/Redding</a:t>
            </a:r>
          </a:p>
          <a:p>
            <a:pPr marL="0" indent="0" fontAlgn="ctr">
              <a:lnSpc>
                <a:spcPct val="107000"/>
              </a:lnSpc>
              <a:spcBef>
                <a:spcPct val="0"/>
              </a:spcBef>
              <a:buNone/>
            </a:pPr>
            <a:endParaRPr lang="en-US" sz="2000" i="0" u="none" strike="noStrike" kern="1200" dirty="0">
              <a:effectLst/>
              <a:latin typeface="Arial" panose="020B0604020202020204" pitchFamily="34" charset="0"/>
              <a:ea typeface="Calibri" panose="020F0502020204030204" pitchFamily="34" charset="0"/>
              <a:cs typeface="Times New Roman" panose="02020603050405020304" pitchFamily="18" charset="0"/>
            </a:endParaRPr>
          </a:p>
          <a:p>
            <a:pPr marL="0" indent="0" rtl="0" fontAlgn="ctr">
              <a:lnSpc>
                <a:spcPct val="107000"/>
              </a:lnSpc>
              <a:spcBef>
                <a:spcPct val="0"/>
              </a:spcBef>
              <a:buNone/>
            </a:pPr>
            <a:r>
              <a:rPr lang="es" sz="2000" b="1" i="0" u="none" strike="noStrike" kern="1200" dirty="0">
                <a:highlight>
                  <a:srgbClr val="000000">
                    <a:alpha val="0"/>
                  </a:srgbClr>
                </a:highlight>
                <a:latin typeface="Arial"/>
                <a:ea typeface="Calibri"/>
                <a:cs typeface="Times New Roman"/>
              </a:rPr>
              <a:t>Sur de California</a:t>
            </a:r>
            <a:r>
              <a:rPr lang="es" sz="2000" b="0" i="0" u="none" strike="noStrike" kern="1200" dirty="0">
                <a:highlight>
                  <a:srgbClr val="000000">
                    <a:alpha val="0"/>
                  </a:srgbClr>
                </a:highlight>
                <a:latin typeface="Arial"/>
                <a:ea typeface="Calibri"/>
                <a:cs typeface="Times New Roman"/>
              </a:rPr>
              <a:t> (25 de julio)</a:t>
            </a:r>
            <a:endParaRPr lang="en-US" sz="2000" i="0" u="none" strike="noStrike" dirty="0">
              <a:effectLst/>
              <a:latin typeface="Arial"/>
              <a:cs typeface="Times New Roman"/>
            </a:endParaRPr>
          </a:p>
          <a:p>
            <a:pPr marL="0" indent="0" rtl="0" fontAlgn="ctr">
              <a:lnSpc>
                <a:spcPct val="107000"/>
              </a:lnSpc>
              <a:spcBef>
                <a:spcPct val="0"/>
              </a:spcBef>
              <a:buNone/>
            </a:pPr>
            <a:r>
              <a:rPr lang="es" sz="2000" b="0" i="0" u="none" strike="noStrike" kern="1200" dirty="0">
                <a:highlight>
                  <a:srgbClr val="000000">
                    <a:alpha val="0"/>
                  </a:srgbClr>
                </a:highlight>
                <a:latin typeface="Arial"/>
                <a:ea typeface="Calibri"/>
                <a:cs typeface="Times New Roman"/>
              </a:rPr>
              <a:t>Híbrido/Mecca</a:t>
            </a:r>
          </a:p>
          <a:p>
            <a:pPr marL="0" indent="0" fontAlgn="ctr">
              <a:lnSpc>
                <a:spcPct val="107000"/>
              </a:lnSpc>
              <a:spcBef>
                <a:spcPct val="0"/>
              </a:spcBef>
              <a:buNone/>
            </a:pPr>
            <a:endParaRPr lang="en-US" sz="2000" i="0" u="none" strike="noStrike" kern="1200" dirty="0">
              <a:effectLst/>
              <a:latin typeface="Arial" panose="020B0604020202020204" pitchFamily="34" charset="0"/>
              <a:ea typeface="Calibri" panose="020F0502020204030204" pitchFamily="34" charset="0"/>
              <a:cs typeface="Times New Roman" panose="02020603050405020304" pitchFamily="18" charset="0"/>
            </a:endParaRPr>
          </a:p>
          <a:p>
            <a:pPr marL="0" indent="0" rtl="0" fontAlgn="ctr">
              <a:lnSpc>
                <a:spcPct val="107000"/>
              </a:lnSpc>
              <a:spcBef>
                <a:spcPct val="0"/>
              </a:spcBef>
              <a:buNone/>
            </a:pPr>
            <a:r>
              <a:rPr lang="es" sz="2000" b="1" i="0" u="none" strike="noStrike" kern="1200" dirty="0">
                <a:highlight>
                  <a:srgbClr val="000000">
                    <a:alpha val="0"/>
                  </a:srgbClr>
                </a:highlight>
                <a:latin typeface="Arial"/>
                <a:ea typeface="Calibri"/>
                <a:cs typeface="Times New Roman"/>
              </a:rPr>
              <a:t>Centro de California</a:t>
            </a:r>
            <a:r>
              <a:rPr lang="es" sz="2000" b="0" i="0" u="none" strike="noStrike" kern="1200" dirty="0">
                <a:highlight>
                  <a:srgbClr val="000000">
                    <a:alpha val="0"/>
                  </a:srgbClr>
                </a:highlight>
                <a:latin typeface="Arial"/>
                <a:ea typeface="Calibri"/>
                <a:cs typeface="Times New Roman"/>
              </a:rPr>
              <a:t> (27 de julio)</a:t>
            </a:r>
          </a:p>
          <a:p>
            <a:pPr marL="0" indent="0" rtl="0" fontAlgn="ctr">
              <a:lnSpc>
                <a:spcPct val="107000"/>
              </a:lnSpc>
              <a:spcBef>
                <a:spcPct val="0"/>
              </a:spcBef>
              <a:buNone/>
            </a:pPr>
            <a:r>
              <a:rPr lang="es" sz="2000" b="0" i="0" u="none" strike="noStrike" kern="1200" dirty="0">
                <a:highlight>
                  <a:srgbClr val="000000">
                    <a:alpha val="0"/>
                  </a:srgbClr>
                </a:highlight>
                <a:latin typeface="Arial"/>
                <a:ea typeface="Calibri"/>
                <a:cs typeface="Times New Roman"/>
              </a:rPr>
              <a:t>Híbrido/Visalia</a:t>
            </a:r>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838200" y="23510"/>
            <a:ext cx="10515600" cy="1325563"/>
          </a:xfrm>
        </p:spPr>
        <p:txBody>
          <a:bodyPr>
            <a:noAutofit/>
          </a:bodyPr>
          <a:lstStyle/>
          <a:p>
            <a:pPr algn="ctr" rtl="0"/>
            <a:r>
              <a:rPr lang="es" sz="4800" b="0" i="0" u="none" strike="noStrike" dirty="0">
                <a:solidFill>
                  <a:srgbClr val="1F4E79"/>
                </a:solidFill>
                <a:highlight>
                  <a:srgbClr val="000000">
                    <a:alpha val="0"/>
                  </a:srgbClr>
                </a:highlight>
                <a:latin typeface="Arial"/>
                <a:cs typeface="Arial"/>
              </a:rPr>
              <a:t>Talleres Públicos </a:t>
            </a:r>
          </a:p>
        </p:txBody>
      </p:sp>
      <p:grpSp>
        <p:nvGrpSpPr>
          <p:cNvPr id="2" name="Group 1">
            <a:extLst>
              <a:ext uri="{FF2B5EF4-FFF2-40B4-BE49-F238E27FC236}">
                <a16:creationId xmlns:a16="http://schemas.microsoft.com/office/drawing/2014/main" id="{307BA4C1-A908-7942-5E59-EF141CA65971}"/>
              </a:ext>
            </a:extLst>
          </p:cNvPr>
          <p:cNvGrpSpPr/>
          <p:nvPr/>
        </p:nvGrpSpPr>
        <p:grpSpPr>
          <a:xfrm>
            <a:off x="242241" y="1452081"/>
            <a:ext cx="2258717" cy="2590763"/>
            <a:chOff x="54688" y="1303504"/>
            <a:chExt cx="2258717" cy="2590763"/>
          </a:xfrm>
        </p:grpSpPr>
        <p:sp>
          <p:nvSpPr>
            <p:cNvPr id="10" name="Rectangle 9">
              <a:extLst>
                <a:ext uri="{FF2B5EF4-FFF2-40B4-BE49-F238E27FC236}">
                  <a16:creationId xmlns:a16="http://schemas.microsoft.com/office/drawing/2014/main" id="{3318E55D-EA9A-F35D-18A5-D2119B584F63}"/>
                </a:ext>
              </a:extLst>
            </p:cNvPr>
            <p:cNvSpPr/>
            <p:nvPr/>
          </p:nvSpPr>
          <p:spPr>
            <a:xfrm>
              <a:off x="54688" y="1303504"/>
              <a:ext cx="2258717" cy="2590763"/>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DDCE4160-A15D-7406-4823-5389AEEF3E24}"/>
                </a:ext>
              </a:extLst>
            </p:cNvPr>
            <p:cNvPicPr>
              <a:picLocks noChangeAspect="1"/>
            </p:cNvPicPr>
            <p:nvPr/>
          </p:nvPicPr>
          <p:blipFill>
            <a:blip r:embed="rId3"/>
            <a:stretch>
              <a:fillRect/>
            </a:stretch>
          </p:blipFill>
          <p:spPr>
            <a:xfrm>
              <a:off x="111094" y="1977892"/>
              <a:ext cx="752223" cy="972652"/>
            </a:xfrm>
            <a:prstGeom prst="rect">
              <a:avLst/>
            </a:prstGeom>
          </p:spPr>
        </p:pic>
        <p:pic>
          <p:nvPicPr>
            <p:cNvPr id="12" name="Picture 11">
              <a:extLst>
                <a:ext uri="{FF2B5EF4-FFF2-40B4-BE49-F238E27FC236}">
                  <a16:creationId xmlns:a16="http://schemas.microsoft.com/office/drawing/2014/main" id="{4526587F-EFA2-C6D4-096B-07DC2E14753B}"/>
                </a:ext>
              </a:extLst>
            </p:cNvPr>
            <p:cNvPicPr>
              <a:picLocks noChangeAspect="1"/>
            </p:cNvPicPr>
            <p:nvPr/>
          </p:nvPicPr>
          <p:blipFill>
            <a:blip r:embed="rId4"/>
            <a:stretch>
              <a:fillRect/>
            </a:stretch>
          </p:blipFill>
          <p:spPr>
            <a:xfrm>
              <a:off x="952855" y="3166938"/>
              <a:ext cx="656974" cy="655615"/>
            </a:xfrm>
            <a:prstGeom prst="rect">
              <a:avLst/>
            </a:prstGeom>
          </p:spPr>
        </p:pic>
        <p:pic>
          <p:nvPicPr>
            <p:cNvPr id="13" name="Picture 12">
              <a:extLst>
                <a:ext uri="{FF2B5EF4-FFF2-40B4-BE49-F238E27FC236}">
                  <a16:creationId xmlns:a16="http://schemas.microsoft.com/office/drawing/2014/main" id="{24B8FD45-08A3-0FB5-9A17-8870D7205C24}"/>
                </a:ext>
              </a:extLst>
            </p:cNvPr>
            <p:cNvPicPr>
              <a:picLocks noChangeAspect="1"/>
            </p:cNvPicPr>
            <p:nvPr/>
          </p:nvPicPr>
          <p:blipFill>
            <a:blip r:embed="rId5"/>
            <a:stretch>
              <a:fillRect/>
            </a:stretch>
          </p:blipFill>
          <p:spPr>
            <a:xfrm>
              <a:off x="113731" y="1383356"/>
              <a:ext cx="679051" cy="578822"/>
            </a:xfrm>
            <a:prstGeom prst="rect">
              <a:avLst/>
            </a:prstGeom>
          </p:spPr>
        </p:pic>
        <p:pic>
          <p:nvPicPr>
            <p:cNvPr id="14" name="Picture 13">
              <a:extLst>
                <a:ext uri="{FF2B5EF4-FFF2-40B4-BE49-F238E27FC236}">
                  <a16:creationId xmlns:a16="http://schemas.microsoft.com/office/drawing/2014/main" id="{2FEBC88C-5B6E-FA0C-6F31-C8FF07A9D777}"/>
                </a:ext>
              </a:extLst>
            </p:cNvPr>
            <p:cNvPicPr>
              <a:picLocks noChangeAspect="1"/>
            </p:cNvPicPr>
            <p:nvPr/>
          </p:nvPicPr>
          <p:blipFill>
            <a:blip r:embed="rId6"/>
            <a:stretch>
              <a:fillRect/>
            </a:stretch>
          </p:blipFill>
          <p:spPr>
            <a:xfrm>
              <a:off x="1039283" y="1380747"/>
              <a:ext cx="835465" cy="797507"/>
            </a:xfrm>
            <a:prstGeom prst="rect">
              <a:avLst/>
            </a:prstGeom>
          </p:spPr>
        </p:pic>
        <p:pic>
          <p:nvPicPr>
            <p:cNvPr id="15" name="Picture 14">
              <a:extLst>
                <a:ext uri="{FF2B5EF4-FFF2-40B4-BE49-F238E27FC236}">
                  <a16:creationId xmlns:a16="http://schemas.microsoft.com/office/drawing/2014/main" id="{D08ACBDC-CA36-B4C5-8B4F-752F48FBB220}"/>
                </a:ext>
              </a:extLst>
            </p:cNvPr>
            <p:cNvPicPr>
              <a:picLocks noChangeAspect="1"/>
            </p:cNvPicPr>
            <p:nvPr/>
          </p:nvPicPr>
          <p:blipFill>
            <a:blip r:embed="rId7"/>
            <a:stretch>
              <a:fillRect/>
            </a:stretch>
          </p:blipFill>
          <p:spPr>
            <a:xfrm>
              <a:off x="1602960" y="2258415"/>
              <a:ext cx="622867" cy="1044933"/>
            </a:xfrm>
            <a:prstGeom prst="rect">
              <a:avLst/>
            </a:prstGeom>
          </p:spPr>
        </p:pic>
        <p:pic>
          <p:nvPicPr>
            <p:cNvPr id="16" name="Picture 15">
              <a:extLst>
                <a:ext uri="{FF2B5EF4-FFF2-40B4-BE49-F238E27FC236}">
                  <a16:creationId xmlns:a16="http://schemas.microsoft.com/office/drawing/2014/main" id="{014831C4-9B30-F70F-A2BC-D11321387743}"/>
                </a:ext>
              </a:extLst>
            </p:cNvPr>
            <p:cNvPicPr>
              <a:picLocks noChangeAspect="1"/>
            </p:cNvPicPr>
            <p:nvPr/>
          </p:nvPicPr>
          <p:blipFill>
            <a:blip r:embed="rId8"/>
            <a:stretch>
              <a:fillRect/>
            </a:stretch>
          </p:blipFill>
          <p:spPr>
            <a:xfrm>
              <a:off x="113255" y="3027543"/>
              <a:ext cx="624743" cy="825544"/>
            </a:xfrm>
            <a:prstGeom prst="rect">
              <a:avLst/>
            </a:prstGeom>
          </p:spPr>
        </p:pic>
        <p:pic>
          <p:nvPicPr>
            <p:cNvPr id="17" name="Picture 16">
              <a:extLst>
                <a:ext uri="{FF2B5EF4-FFF2-40B4-BE49-F238E27FC236}">
                  <a16:creationId xmlns:a16="http://schemas.microsoft.com/office/drawing/2014/main" id="{274084FF-CF34-75D1-3528-E90FFAB884DB}"/>
                </a:ext>
              </a:extLst>
            </p:cNvPr>
            <p:cNvPicPr>
              <a:picLocks noChangeAspect="1"/>
            </p:cNvPicPr>
            <p:nvPr/>
          </p:nvPicPr>
          <p:blipFill>
            <a:blip r:embed="rId9"/>
            <a:stretch>
              <a:fillRect/>
            </a:stretch>
          </p:blipFill>
          <p:spPr>
            <a:xfrm>
              <a:off x="951739" y="2123549"/>
              <a:ext cx="562759" cy="1007795"/>
            </a:xfrm>
            <a:prstGeom prst="rect">
              <a:avLst/>
            </a:prstGeom>
          </p:spPr>
        </p:pic>
      </p:grpSp>
      <p:pic>
        <p:nvPicPr>
          <p:cNvPr id="7" name="Picture 6">
            <a:extLst>
              <a:ext uri="{FF2B5EF4-FFF2-40B4-BE49-F238E27FC236}">
                <a16:creationId xmlns:a16="http://schemas.microsoft.com/office/drawing/2014/main" id="{11996BEF-78B5-4E72-2858-0D3BA40FB6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88014" y="4140589"/>
            <a:ext cx="2915400" cy="2182957"/>
          </a:xfrm>
          <a:prstGeom prst="rect">
            <a:avLst/>
          </a:prstGeom>
        </p:spPr>
      </p:pic>
      <p:pic>
        <p:nvPicPr>
          <p:cNvPr id="4" name="Picture 5">
            <a:extLst>
              <a:ext uri="{FF2B5EF4-FFF2-40B4-BE49-F238E27FC236}">
                <a16:creationId xmlns:a16="http://schemas.microsoft.com/office/drawing/2014/main" id="{111EA0C3-CA20-B243-A07A-AB8FA7DF1F7C}"/>
              </a:ext>
            </a:extLst>
          </p:cNvPr>
          <p:cNvPicPr>
            <a:picLocks noChangeAspect="1"/>
          </p:cNvPicPr>
          <p:nvPr/>
        </p:nvPicPr>
        <p:blipFill>
          <a:blip r:embed="rId11"/>
          <a:stretch>
            <a:fillRect/>
          </a:stretch>
        </p:blipFill>
        <p:spPr>
          <a:xfrm>
            <a:off x="4523118" y="3909923"/>
            <a:ext cx="3160143" cy="2373701"/>
          </a:xfrm>
          <a:prstGeom prst="rect">
            <a:avLst/>
          </a:prstGeom>
        </p:spPr>
      </p:pic>
      <p:pic>
        <p:nvPicPr>
          <p:cNvPr id="6" name="Picture 18">
            <a:extLst>
              <a:ext uri="{FF2B5EF4-FFF2-40B4-BE49-F238E27FC236}">
                <a16:creationId xmlns:a16="http://schemas.microsoft.com/office/drawing/2014/main" id="{E3F8EEF9-1FA8-B8FF-B992-6EC18090D877}"/>
              </a:ext>
            </a:extLst>
          </p:cNvPr>
          <p:cNvPicPr>
            <a:picLocks noChangeAspect="1"/>
          </p:cNvPicPr>
          <p:nvPr/>
        </p:nvPicPr>
        <p:blipFill>
          <a:blip r:embed="rId12"/>
          <a:stretch>
            <a:fillRect/>
          </a:stretch>
        </p:blipFill>
        <p:spPr>
          <a:xfrm>
            <a:off x="2682815" y="1451394"/>
            <a:ext cx="3275162" cy="2459966"/>
          </a:xfrm>
          <a:prstGeom prst="rect">
            <a:avLst/>
          </a:prstGeom>
        </p:spPr>
      </p:pic>
    </p:spTree>
    <p:extLst>
      <p:ext uri="{BB962C8B-B14F-4D97-AF65-F5344CB8AC3E}">
        <p14:creationId xmlns:p14="http://schemas.microsoft.com/office/powerpoint/2010/main" val="31983448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9901-CDAB-46BF-E403-FD5FACF1789B}"/>
              </a:ext>
            </a:extLst>
          </p:cNvPr>
          <p:cNvSpPr>
            <a:spLocks noGrp="1"/>
          </p:cNvSpPr>
          <p:nvPr>
            <p:ph type="title"/>
          </p:nvPr>
        </p:nvSpPr>
        <p:spPr>
          <a:xfrm>
            <a:off x="1767669" y="4385"/>
            <a:ext cx="8637468" cy="1062873"/>
          </a:xfrm>
        </p:spPr>
        <p:txBody>
          <a:bodyPr>
            <a:noAutofit/>
          </a:bodyPr>
          <a:lstStyle/>
          <a:p>
            <a:pPr algn="ctr" rtl="0"/>
            <a:r>
              <a:rPr lang="es" sz="4800" b="0" i="0" u="none" strike="noStrike">
                <a:solidFill>
                  <a:srgbClr val="1F4E79"/>
                </a:solidFill>
                <a:highlight>
                  <a:srgbClr val="000000">
                    <a:alpha val="0"/>
                  </a:srgbClr>
                </a:highlight>
                <a:latin typeface="Arial"/>
                <a:cs typeface="Arial"/>
              </a:rPr>
              <a:t>Desarrollo del Plan de Acción</a:t>
            </a:r>
            <a:endParaRPr lang="en-US">
              <a:solidFill>
                <a:schemeClr val="accent5">
                  <a:lumMod val="50000"/>
                </a:schemeClr>
              </a:solidFill>
              <a:latin typeface="Arial"/>
              <a:cs typeface="Arial"/>
            </a:endParaRPr>
          </a:p>
        </p:txBody>
      </p:sp>
      <p:sp>
        <p:nvSpPr>
          <p:cNvPr id="3" name="Slide Number Placeholder 2">
            <a:extLst>
              <a:ext uri="{FF2B5EF4-FFF2-40B4-BE49-F238E27FC236}">
                <a16:creationId xmlns:a16="http://schemas.microsoft.com/office/drawing/2014/main" id="{2E8E2203-515A-3737-D8B7-2045550613AF}"/>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13</a:t>
            </a:r>
            <a:endParaRPr lang="en-US"/>
          </a:p>
        </p:txBody>
      </p:sp>
      <p:graphicFrame>
        <p:nvGraphicFramePr>
          <p:cNvPr id="1201" name="Diagram 1201">
            <a:extLst>
              <a:ext uri="{FF2B5EF4-FFF2-40B4-BE49-F238E27FC236}">
                <a16:creationId xmlns:a16="http://schemas.microsoft.com/office/drawing/2014/main" id="{0E054ED8-E655-9885-5BBB-419BC1C1A48D}"/>
              </a:ext>
            </a:extLst>
          </p:cNvPr>
          <p:cNvGraphicFramePr/>
          <p:nvPr>
            <p:extLst>
              <p:ext uri="{D42A27DB-BD31-4B8C-83A1-F6EECF244321}">
                <p14:modId xmlns:p14="http://schemas.microsoft.com/office/powerpoint/2010/main" val="53651614"/>
              </p:ext>
            </p:extLst>
          </p:nvPr>
        </p:nvGraphicFramePr>
        <p:xfrm>
          <a:off x="1247559" y="970252"/>
          <a:ext cx="9696882" cy="5284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8474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AA68C8-3C09-03A0-4522-592960022182}"/>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15</a:t>
            </a:r>
            <a:endParaRPr lang="en-US"/>
          </a:p>
        </p:txBody>
      </p:sp>
      <p:sp>
        <p:nvSpPr>
          <p:cNvPr id="4" name="Title 1">
            <a:extLst>
              <a:ext uri="{FF2B5EF4-FFF2-40B4-BE49-F238E27FC236}">
                <a16:creationId xmlns:a16="http://schemas.microsoft.com/office/drawing/2014/main" id="{963234C7-4490-63CB-CFAD-392E807796D7}"/>
              </a:ext>
            </a:extLst>
          </p:cNvPr>
          <p:cNvSpPr>
            <a:spLocks noGrp="1"/>
          </p:cNvSpPr>
          <p:nvPr>
            <p:ph type="title"/>
          </p:nvPr>
        </p:nvSpPr>
        <p:spPr>
          <a:xfrm>
            <a:off x="838200" y="46613"/>
            <a:ext cx="10515600" cy="1325563"/>
          </a:xfrm>
        </p:spPr>
        <p:txBody>
          <a:bodyPr>
            <a:noAutofit/>
          </a:bodyPr>
          <a:lstStyle/>
          <a:p>
            <a:pPr algn="ctr" rtl="0"/>
            <a:r>
              <a:rPr lang="es" sz="4800" b="0" i="0" u="none" strike="noStrike" dirty="0">
                <a:solidFill>
                  <a:srgbClr val="1F4E79"/>
                </a:solidFill>
                <a:highlight>
                  <a:srgbClr val="000000">
                    <a:alpha val="0"/>
                  </a:srgbClr>
                </a:highlight>
                <a:latin typeface="Arial"/>
                <a:cs typeface="Arial"/>
              </a:rPr>
              <a:t>Resumen de Comentarios</a:t>
            </a:r>
            <a:endParaRPr lang="en-US" sz="4800" dirty="0">
              <a:solidFill>
                <a:schemeClr val="accent5">
                  <a:lumMod val="50000"/>
                </a:schemeClr>
              </a:solidFill>
            </a:endParaRPr>
          </a:p>
        </p:txBody>
      </p:sp>
      <p:sp>
        <p:nvSpPr>
          <p:cNvPr id="7" name="TextBox 6">
            <a:extLst>
              <a:ext uri="{FF2B5EF4-FFF2-40B4-BE49-F238E27FC236}">
                <a16:creationId xmlns:a16="http://schemas.microsoft.com/office/drawing/2014/main" id="{920B70D3-5F58-9999-E77E-07423354CC17}"/>
              </a:ext>
            </a:extLst>
          </p:cNvPr>
          <p:cNvSpPr txBox="1"/>
          <p:nvPr/>
        </p:nvSpPr>
        <p:spPr>
          <a:xfrm>
            <a:off x="563880" y="1891937"/>
            <a:ext cx="11064240" cy="34836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rtl="0">
              <a:spcAft>
                <a:spcPts val="1200"/>
              </a:spcAft>
              <a:buFont typeface="Arial"/>
              <a:buChar char="•"/>
            </a:pPr>
            <a:r>
              <a:rPr lang="es" sz="2800" b="0" i="0" u="none" strike="noStrike" dirty="0">
                <a:highlight>
                  <a:srgbClr val="000000">
                    <a:alpha val="0"/>
                  </a:srgbClr>
                </a:highlight>
                <a:latin typeface="Arial"/>
                <a:cs typeface="Arial"/>
              </a:rPr>
              <a:t>Se recibieron 47 series de comentarios escritos del público y 32 series de comentarios de empleados de las Juntas de Agua.</a:t>
            </a:r>
            <a:endParaRPr lang="en-US" sz="2800" dirty="0">
              <a:latin typeface="Calibri"/>
              <a:cs typeface="Calibri"/>
            </a:endParaRPr>
          </a:p>
          <a:p>
            <a:pPr marL="457200" indent="-457200" rtl="0">
              <a:spcAft>
                <a:spcPts val="1200"/>
              </a:spcAft>
              <a:buFont typeface="Arial"/>
              <a:buChar char="•"/>
            </a:pPr>
            <a:r>
              <a:rPr lang="es" sz="2800" b="0" i="0" u="none" strike="noStrike" dirty="0">
                <a:highlight>
                  <a:srgbClr val="000000">
                    <a:alpha val="0"/>
                  </a:srgbClr>
                </a:highlight>
                <a:latin typeface="Arial"/>
                <a:cs typeface="Arial"/>
              </a:rPr>
              <a:t>Muchos de los comentarios recibidos simplemente expresaban apoyo u oposición al trabajo de las Juntas del Agua sobre equidad racial.</a:t>
            </a:r>
            <a:endParaRPr lang="en-US" sz="2800" dirty="0">
              <a:latin typeface="Calibri" panose="020F0502020204030204"/>
              <a:cs typeface="Calibri"/>
            </a:endParaRPr>
          </a:p>
          <a:p>
            <a:pPr marL="457200" indent="-457200" rtl="0">
              <a:spcAft>
                <a:spcPts val="1200"/>
              </a:spcAft>
              <a:buFont typeface="Arial"/>
              <a:buChar char="•"/>
            </a:pPr>
            <a:r>
              <a:rPr lang="es" sz="2800" b="0" i="0" u="none" strike="noStrike" dirty="0">
                <a:highlight>
                  <a:srgbClr val="000000">
                    <a:alpha val="0"/>
                  </a:srgbClr>
                </a:highlight>
                <a:latin typeface="Arial"/>
                <a:cs typeface="Arial"/>
              </a:rPr>
              <a:t>Muchos pidieron aclaraciones o detalles, y varios sugirieron una redacción adicional o modificada. </a:t>
            </a:r>
            <a:endParaRPr lang="en-US" sz="2800" dirty="0">
              <a:latin typeface="Calibri" panose="020F0502020204030204"/>
              <a:cs typeface="Calibri"/>
            </a:endParaRPr>
          </a:p>
        </p:txBody>
      </p:sp>
    </p:spTree>
    <p:extLst>
      <p:ext uri="{BB962C8B-B14F-4D97-AF65-F5344CB8AC3E}">
        <p14:creationId xmlns:p14="http://schemas.microsoft.com/office/powerpoint/2010/main" val="32938350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AA68C8-3C09-03A0-4522-592960022182}"/>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16</a:t>
            </a:r>
            <a:endParaRPr lang="en-US"/>
          </a:p>
        </p:txBody>
      </p:sp>
      <p:sp>
        <p:nvSpPr>
          <p:cNvPr id="4" name="Title 1">
            <a:extLst>
              <a:ext uri="{FF2B5EF4-FFF2-40B4-BE49-F238E27FC236}">
                <a16:creationId xmlns:a16="http://schemas.microsoft.com/office/drawing/2014/main" id="{963234C7-4490-63CB-CFAD-392E807796D7}"/>
              </a:ext>
            </a:extLst>
          </p:cNvPr>
          <p:cNvSpPr>
            <a:spLocks noGrp="1"/>
          </p:cNvSpPr>
          <p:nvPr>
            <p:ph type="title"/>
          </p:nvPr>
        </p:nvSpPr>
        <p:spPr>
          <a:xfrm>
            <a:off x="838200" y="84135"/>
            <a:ext cx="10515600" cy="1046295"/>
          </a:xfrm>
        </p:spPr>
        <p:txBody>
          <a:bodyPr>
            <a:noAutofit/>
          </a:bodyPr>
          <a:lstStyle/>
          <a:p>
            <a:pPr algn="ctr" rtl="0"/>
            <a:r>
              <a:rPr lang="es" sz="2800" b="0" i="0" u="none" strike="noStrike" dirty="0">
                <a:solidFill>
                  <a:srgbClr val="1F4E79"/>
                </a:solidFill>
                <a:highlight>
                  <a:srgbClr val="000000">
                    <a:alpha val="0"/>
                  </a:srgbClr>
                </a:highlight>
                <a:latin typeface="Arial"/>
                <a:cs typeface="Arial"/>
              </a:rPr>
              <a:t>Resumen de los Temas Predominantes en los Comentarios</a:t>
            </a:r>
            <a:endParaRPr lang="en-US" sz="2800" dirty="0">
              <a:solidFill>
                <a:schemeClr val="accent5">
                  <a:lumMod val="50000"/>
                </a:schemeClr>
              </a:solidFill>
            </a:endParaRPr>
          </a:p>
        </p:txBody>
      </p:sp>
      <p:graphicFrame>
        <p:nvGraphicFramePr>
          <p:cNvPr id="2" name="Table 4">
            <a:extLst>
              <a:ext uri="{FF2B5EF4-FFF2-40B4-BE49-F238E27FC236}">
                <a16:creationId xmlns:a16="http://schemas.microsoft.com/office/drawing/2014/main" id="{0EB7E15E-6FDB-BC78-C1F7-7721D0561134}"/>
              </a:ext>
            </a:extLst>
          </p:cNvPr>
          <p:cNvGraphicFramePr>
            <a:graphicFrameLocks noGrp="1"/>
          </p:cNvGraphicFramePr>
          <p:nvPr>
            <p:extLst>
              <p:ext uri="{D42A27DB-BD31-4B8C-83A1-F6EECF244321}">
                <p14:modId xmlns:p14="http://schemas.microsoft.com/office/powerpoint/2010/main" val="4059738019"/>
              </p:ext>
            </p:extLst>
          </p:nvPr>
        </p:nvGraphicFramePr>
        <p:xfrm>
          <a:off x="379477" y="1130430"/>
          <a:ext cx="11433046" cy="5151120"/>
        </p:xfrm>
        <a:graphic>
          <a:graphicData uri="http://schemas.openxmlformats.org/drawingml/2006/table">
            <a:tbl>
              <a:tblPr firstRow="1" bandRow="1">
                <a:tableStyleId>{5C22544A-7EE6-4342-B048-85BDC9FD1C3A}</a:tableStyleId>
              </a:tblPr>
              <a:tblGrid>
                <a:gridCol w="4654825">
                  <a:extLst>
                    <a:ext uri="{9D8B030D-6E8A-4147-A177-3AD203B41FA5}">
                      <a16:colId xmlns:a16="http://schemas.microsoft.com/office/drawing/2014/main" val="2322881439"/>
                    </a:ext>
                  </a:extLst>
                </a:gridCol>
                <a:gridCol w="6778221">
                  <a:extLst>
                    <a:ext uri="{9D8B030D-6E8A-4147-A177-3AD203B41FA5}">
                      <a16:colId xmlns:a16="http://schemas.microsoft.com/office/drawing/2014/main" val="2280551246"/>
                    </a:ext>
                  </a:extLst>
                </a:gridCol>
              </a:tblGrid>
              <a:tr h="575292">
                <a:tc>
                  <a:txBody>
                    <a:bodyPr/>
                    <a:lstStyle/>
                    <a:p>
                      <a:pPr rtl="0"/>
                      <a:r>
                        <a:rPr lang="es" sz="1600" b="1" i="0" u="none" strike="noStrike" dirty="0">
                          <a:highlight>
                            <a:srgbClr val="000000">
                              <a:alpha val="0"/>
                            </a:srgbClr>
                          </a:highlight>
                          <a:latin typeface="Arial"/>
                          <a:cs typeface="Arial"/>
                        </a:rPr>
                        <a:t>Tema del comentario</a:t>
                      </a:r>
                    </a:p>
                  </a:txBody>
                  <a:tcPr/>
                </a:tc>
                <a:tc>
                  <a:txBody>
                    <a:bodyPr/>
                    <a:lstStyle/>
                    <a:p>
                      <a:pPr rtl="0"/>
                      <a:r>
                        <a:rPr lang="es" sz="1600" b="1" i="0" u="none" strike="noStrike" dirty="0">
                          <a:highlight>
                            <a:srgbClr val="000000">
                              <a:alpha val="0"/>
                            </a:srgbClr>
                          </a:highlight>
                          <a:latin typeface="Arial"/>
                          <a:cs typeface="Arial"/>
                        </a:rPr>
                        <a:t>Cómo se abordó en el Plan de Acción para la Equidad Racial </a:t>
                      </a:r>
                      <a:br>
                        <a:rPr lang="es" sz="1600" b="1" i="0" u="none" strike="noStrike" dirty="0">
                          <a:highlight>
                            <a:srgbClr val="000000">
                              <a:alpha val="0"/>
                            </a:srgbClr>
                          </a:highlight>
                          <a:latin typeface="Arial"/>
                          <a:cs typeface="Arial"/>
                        </a:rPr>
                      </a:br>
                      <a:r>
                        <a:rPr lang="es" sz="1600" b="1" i="0" u="none" strike="noStrike" dirty="0">
                          <a:highlight>
                            <a:srgbClr val="000000">
                              <a:alpha val="0"/>
                            </a:srgbClr>
                          </a:highlight>
                          <a:latin typeface="Arial"/>
                          <a:cs typeface="Arial"/>
                        </a:rPr>
                        <a:t>2023-2025 </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8142296"/>
                  </a:ext>
                </a:extLst>
              </a:tr>
              <a:tr h="2301168">
                <a:tc>
                  <a:txBody>
                    <a:bodyPr/>
                    <a:lstStyle/>
                    <a:p>
                      <a:pPr rtl="0"/>
                      <a:r>
                        <a:rPr lang="es" sz="1800" b="0" i="0" u="none" strike="noStrike" dirty="0">
                          <a:highlight>
                            <a:srgbClr val="000000">
                              <a:alpha val="0"/>
                            </a:srgbClr>
                          </a:highlight>
                          <a:latin typeface="Arial"/>
                          <a:cs typeface="Arial"/>
                        </a:rPr>
                        <a:t>Recursos para nuevas acciones</a:t>
                      </a:r>
                    </a:p>
                  </a:txBody>
                  <a:tcPr/>
                </a:tc>
                <a:tc>
                  <a:txBody>
                    <a:bodyPr/>
                    <a:lstStyle/>
                    <a:p>
                      <a:pPr marL="285750" indent="-285750" rtl="0">
                        <a:buFont typeface="Arial" panose="020B0604020202020204" pitchFamily="34" charset="0"/>
                        <a:buChar char="•"/>
                      </a:pPr>
                      <a:r>
                        <a:rPr lang="es" sz="1800" b="0" i="0" u="none" strike="noStrike" dirty="0">
                          <a:highlight>
                            <a:srgbClr val="000000">
                              <a:alpha val="0"/>
                            </a:srgbClr>
                          </a:highlight>
                          <a:latin typeface="Arial"/>
                          <a:cs typeface="Arial"/>
                        </a:rPr>
                        <a:t>Las acciones que requieren nuevo personal o recursos se marcan con (R) en la columna “Etapa” para identificar dónde se necesitan recursos </a:t>
                      </a:r>
                      <a:endParaRPr lang="en-US" sz="18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es" sz="1800" b="0" i="0" u="none" strike="noStrike" dirty="0">
                          <a:highlight>
                            <a:srgbClr val="000000">
                              <a:alpha val="0"/>
                            </a:srgbClr>
                          </a:highlight>
                          <a:latin typeface="Arial"/>
                          <a:cs typeface="Arial"/>
                        </a:rPr>
                        <a:t>Texto agregado: “Muchas acciones se apoyarán con los recursos existentes en el programa”... “Muchas acciones se apoyan unas en otras a medida que se ejecutan”</a:t>
                      </a:r>
                    </a:p>
                    <a:p>
                      <a:pPr marL="285750" indent="-285750" rtl="0">
                        <a:buFont typeface="Arial" panose="020B0604020202020204" pitchFamily="34" charset="0"/>
                        <a:buChar char="•"/>
                      </a:pPr>
                      <a:r>
                        <a:rPr lang="es" sz="1800" b="0" i="0" u="none" strike="noStrike" dirty="0">
                          <a:highlight>
                            <a:srgbClr val="000000">
                              <a:alpha val="0"/>
                            </a:srgbClr>
                          </a:highlight>
                          <a:latin typeface="Arial"/>
                          <a:cs typeface="Arial"/>
                        </a:rPr>
                        <a:t>Las nuevas acciones, cuya ejecución puede requerir recursos adicionales, se incluyen en el plan bajo “Acciones futuras”</a:t>
                      </a: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29281865"/>
                  </a:ext>
                </a:extLst>
              </a:tr>
              <a:tr h="1808061">
                <a:tc>
                  <a:txBody>
                    <a:bodyPr/>
                    <a:lstStyle/>
                    <a:p>
                      <a:pPr rtl="0"/>
                      <a:r>
                        <a:rPr lang="es" sz="1800" b="0" i="0" u="none" strike="noStrike">
                          <a:highlight>
                            <a:srgbClr val="000000">
                              <a:alpha val="0"/>
                            </a:srgbClr>
                          </a:highlight>
                          <a:latin typeface="Arial"/>
                          <a:cs typeface="Arial"/>
                        </a:rPr>
                        <a:t>Rendición de cuentas sobre la implementación del Plan de Acción para la Equidad Racial </a:t>
                      </a:r>
                      <a:endParaRPr lang="en-US" sz="1800">
                        <a:latin typeface="Arial" panose="020B0604020202020204" pitchFamily="34" charset="0"/>
                        <a:cs typeface="Arial" panose="020B0604020202020204" pitchFamily="34" charset="0"/>
                      </a:endParaRPr>
                    </a:p>
                    <a:p>
                      <a:endParaRPr lang="en-US" sz="1800">
                        <a:latin typeface="Arial" panose="020B0604020202020204" pitchFamily="34" charset="0"/>
                        <a:cs typeface="Arial" panose="020B0604020202020204" pitchFamily="34" charset="0"/>
                      </a:endParaRPr>
                    </a:p>
                  </a:txBody>
                  <a:tcPr/>
                </a:tc>
                <a:tc>
                  <a:txBody>
                    <a:bodyPr/>
                    <a:lstStyle/>
                    <a:p>
                      <a:pPr marL="285750" indent="-285750" rtl="0">
                        <a:buFont typeface="Arial" panose="020B0604020202020204" pitchFamily="34" charset="0"/>
                        <a:buChar char="•"/>
                      </a:pPr>
                      <a:r>
                        <a:rPr lang="es" sz="1800" b="0" i="0" u="none" strike="noStrike" dirty="0">
                          <a:highlight>
                            <a:srgbClr val="000000">
                              <a:alpha val="0"/>
                            </a:srgbClr>
                          </a:highlight>
                          <a:latin typeface="Arial"/>
                          <a:cs typeface="Arial"/>
                        </a:rPr>
                        <a:t>Indicadores de resultados desarrollados para las “Acciones de 2023”</a:t>
                      </a:r>
                    </a:p>
                    <a:p>
                      <a:pPr marL="285750" indent="-285750" rtl="0">
                        <a:buFont typeface="Arial" panose="020B0604020202020204" pitchFamily="34" charset="0"/>
                        <a:buChar char="•"/>
                      </a:pPr>
                      <a:r>
                        <a:rPr lang="es" sz="1800" b="0" i="0" u="none" strike="noStrike" dirty="0">
                          <a:highlight>
                            <a:srgbClr val="000000">
                              <a:alpha val="0"/>
                            </a:srgbClr>
                          </a:highlight>
                          <a:latin typeface="Arial"/>
                          <a:cs typeface="Arial"/>
                        </a:rPr>
                        <a:t>El Plan de Acción para la Equidad Racial se evaluará anualmente</a:t>
                      </a:r>
                    </a:p>
                    <a:p>
                      <a:pPr marL="285750" indent="-285750" rtl="0">
                        <a:buFont typeface="Arial" panose="020B0604020202020204" pitchFamily="34" charset="0"/>
                        <a:buChar char="•"/>
                      </a:pPr>
                      <a:r>
                        <a:rPr lang="es" sz="1800" b="0" i="0" u="none" strike="noStrike" dirty="0">
                          <a:highlight>
                            <a:srgbClr val="000000">
                              <a:alpha val="0"/>
                            </a:srgbClr>
                          </a:highlight>
                          <a:latin typeface="Arial"/>
                          <a:cs typeface="Arial"/>
                        </a:rPr>
                        <a:t>Actualización anual del Plan de Acción para la Equidad Racial a la Junta Estatal del Agua</a:t>
                      </a:r>
                    </a:p>
                    <a:p>
                      <a:pPr marL="285750" indent="-285750" rtl="0">
                        <a:buFont typeface="Arial" panose="020B0604020202020204" pitchFamily="34" charset="0"/>
                        <a:buChar char="•"/>
                      </a:pPr>
                      <a:r>
                        <a:rPr lang="es" sz="1800" b="0" i="0" u="none" strike="noStrike" dirty="0">
                          <a:highlight>
                            <a:srgbClr val="000000">
                              <a:alpha val="0"/>
                            </a:srgbClr>
                          </a:highlight>
                          <a:latin typeface="Arial"/>
                          <a:cs typeface="Arial"/>
                        </a:rPr>
                        <a:t>Nuevas acciones agregadas</a:t>
                      </a:r>
                    </a:p>
                  </a:txBody>
                  <a:tcPr/>
                </a:tc>
                <a:extLst>
                  <a:ext uri="{0D108BD9-81ED-4DB2-BD59-A6C34878D82A}">
                    <a16:rowId xmlns:a16="http://schemas.microsoft.com/office/drawing/2014/main" val="969524698"/>
                  </a:ext>
                </a:extLst>
              </a:tr>
            </a:tbl>
          </a:graphicData>
        </a:graphic>
      </p:graphicFrame>
    </p:spTree>
    <p:extLst>
      <p:ext uri="{BB962C8B-B14F-4D97-AF65-F5344CB8AC3E}">
        <p14:creationId xmlns:p14="http://schemas.microsoft.com/office/powerpoint/2010/main" val="41367518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AA68C8-3C09-03A0-4522-592960022182}"/>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17</a:t>
            </a:r>
            <a:endParaRPr lang="en-US"/>
          </a:p>
        </p:txBody>
      </p:sp>
      <p:graphicFrame>
        <p:nvGraphicFramePr>
          <p:cNvPr id="2" name="Table 4">
            <a:extLst>
              <a:ext uri="{FF2B5EF4-FFF2-40B4-BE49-F238E27FC236}">
                <a16:creationId xmlns:a16="http://schemas.microsoft.com/office/drawing/2014/main" id="{0EB7E15E-6FDB-BC78-C1F7-7721D0561134}"/>
              </a:ext>
            </a:extLst>
          </p:cNvPr>
          <p:cNvGraphicFramePr>
            <a:graphicFrameLocks noGrp="1"/>
          </p:cNvGraphicFramePr>
          <p:nvPr>
            <p:extLst>
              <p:ext uri="{D42A27DB-BD31-4B8C-83A1-F6EECF244321}">
                <p14:modId xmlns:p14="http://schemas.microsoft.com/office/powerpoint/2010/main" val="946754693"/>
              </p:ext>
            </p:extLst>
          </p:nvPr>
        </p:nvGraphicFramePr>
        <p:xfrm>
          <a:off x="289560" y="1280161"/>
          <a:ext cx="11433047" cy="4786133"/>
        </p:xfrm>
        <a:graphic>
          <a:graphicData uri="http://schemas.openxmlformats.org/drawingml/2006/table">
            <a:tbl>
              <a:tblPr firstRow="1" bandRow="1">
                <a:tableStyleId>{5C22544A-7EE6-4342-B048-85BDC9FD1C3A}</a:tableStyleId>
              </a:tblPr>
              <a:tblGrid>
                <a:gridCol w="4208549">
                  <a:extLst>
                    <a:ext uri="{9D8B030D-6E8A-4147-A177-3AD203B41FA5}">
                      <a16:colId xmlns:a16="http://schemas.microsoft.com/office/drawing/2014/main" val="2322881439"/>
                    </a:ext>
                  </a:extLst>
                </a:gridCol>
                <a:gridCol w="7224498">
                  <a:extLst>
                    <a:ext uri="{9D8B030D-6E8A-4147-A177-3AD203B41FA5}">
                      <a16:colId xmlns:a16="http://schemas.microsoft.com/office/drawing/2014/main" val="2280551246"/>
                    </a:ext>
                  </a:extLst>
                </a:gridCol>
              </a:tblGrid>
              <a:tr h="370509">
                <a:tc>
                  <a:txBody>
                    <a:bodyPr/>
                    <a:lstStyle/>
                    <a:p>
                      <a:pPr rtl="0"/>
                      <a:r>
                        <a:rPr lang="es" sz="1600" b="1" i="0" u="none" strike="noStrike" dirty="0">
                          <a:highlight>
                            <a:srgbClr val="000000">
                              <a:alpha val="0"/>
                            </a:srgbClr>
                          </a:highlight>
                          <a:latin typeface="Arial"/>
                          <a:cs typeface="Arial"/>
                        </a:rPr>
                        <a:t>Tema del comentario</a:t>
                      </a:r>
                    </a:p>
                  </a:txBody>
                  <a:tcPr/>
                </a:tc>
                <a:tc>
                  <a:txBody>
                    <a:bodyPr/>
                    <a:lstStyle/>
                    <a:p>
                      <a:pPr rtl="0"/>
                      <a:r>
                        <a:rPr lang="es" sz="1600" b="1" i="0" u="none" strike="noStrike" dirty="0">
                          <a:highlight>
                            <a:srgbClr val="000000">
                              <a:alpha val="0"/>
                            </a:srgbClr>
                          </a:highlight>
                          <a:latin typeface="Arial"/>
                          <a:cs typeface="Arial"/>
                        </a:rPr>
                        <a:t>Cómo se abordó en el Plan de Acción para la Equidad Racial 2023-2025 </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8142296"/>
                  </a:ext>
                </a:extLst>
              </a:tr>
              <a:tr h="1855304">
                <a:tc>
                  <a:txBody>
                    <a:bodyPr/>
                    <a:lstStyle/>
                    <a:p>
                      <a:pPr lvl="0" rtl="0"/>
                      <a:r>
                        <a:rPr lang="es" sz="1800" b="0" i="0" u="none" strike="noStrike" dirty="0">
                          <a:highlight>
                            <a:srgbClr val="000000">
                              <a:alpha val="0"/>
                            </a:srgbClr>
                          </a:highlight>
                          <a:latin typeface="Arial"/>
                          <a:cs typeface="Arial"/>
                        </a:rPr>
                        <a:t>Soberanía tribal, compromiso tribal significativo </a:t>
                      </a:r>
                      <a:endParaRPr lang="en-US" sz="1800" dirty="0"/>
                    </a:p>
                  </a:txBody>
                  <a:tcPr anchor="ctr"/>
                </a:tc>
                <a:tc>
                  <a:txBody>
                    <a:bodyPr/>
                    <a:lstStyle/>
                    <a:p>
                      <a:pPr marL="0" lvl="0" indent="0" rtl="0">
                        <a:buNone/>
                      </a:pPr>
                      <a:r>
                        <a:rPr lang="es" sz="1800" b="0" i="0" u="none" strike="noStrike" dirty="0">
                          <a:highlight>
                            <a:srgbClr val="000000">
                              <a:alpha val="0"/>
                            </a:srgbClr>
                          </a:highlight>
                          <a:latin typeface="Arial"/>
                          <a:cs typeface="Arial"/>
                        </a:rPr>
                        <a:t>Varias acciones revisadas o agregadas en la Dirección estratégica 3</a:t>
                      </a:r>
                    </a:p>
                  </a:txBody>
                  <a:tcPr anchor="ctr"/>
                </a:tc>
                <a:extLst>
                  <a:ext uri="{0D108BD9-81ED-4DB2-BD59-A6C34878D82A}">
                    <a16:rowId xmlns:a16="http://schemas.microsoft.com/office/drawing/2014/main" val="4129281865"/>
                  </a:ext>
                </a:extLst>
              </a:tr>
              <a:tr h="2473609">
                <a:tc>
                  <a:txBody>
                    <a:bodyPr/>
                    <a:lstStyle/>
                    <a:p>
                      <a:pPr lvl="0" rtl="0"/>
                      <a:r>
                        <a:rPr lang="es" sz="1800" b="0" i="0" u="none" strike="noStrike">
                          <a:highlight>
                            <a:srgbClr val="000000">
                              <a:alpha val="0"/>
                            </a:srgbClr>
                          </a:highlight>
                          <a:latin typeface="Arial"/>
                          <a:cs typeface="Arial"/>
                        </a:rPr>
                        <a:t>Priorización de fondos para el desarrollo de capacidades comunitarias</a:t>
                      </a:r>
                      <a:endParaRPr lang="en-US" sz="1800" i="0">
                        <a:latin typeface="Arial"/>
                        <a:cs typeface="Arial"/>
                      </a:endParaRPr>
                    </a:p>
                    <a:p>
                      <a:endParaRPr lang="en-US" sz="1800">
                        <a:latin typeface="Arial" panose="020B0604020202020204" pitchFamily="34" charset="0"/>
                        <a:cs typeface="Arial" panose="020B0604020202020204" pitchFamily="34" charset="0"/>
                      </a:endParaRPr>
                    </a:p>
                  </a:txBody>
                  <a:tcPr anchor="ctr"/>
                </a:tc>
                <a:tc>
                  <a:txBody>
                    <a:bodyPr/>
                    <a:lstStyle/>
                    <a:p>
                      <a:pPr lvl="0" rtl="0"/>
                      <a:r>
                        <a:rPr lang="es" sz="1800" b="0" i="0" u="none" strike="noStrike" dirty="0">
                          <a:highlight>
                            <a:srgbClr val="000000">
                              <a:alpha val="0"/>
                            </a:srgbClr>
                          </a:highlight>
                          <a:latin typeface="Arial"/>
                          <a:cs typeface="Arial"/>
                        </a:rPr>
                        <a:t>Acción bajo el Objetivo 3b:</a:t>
                      </a:r>
                    </a:p>
                    <a:p>
                      <a:pPr lvl="1" rtl="0"/>
                      <a:r>
                        <a:rPr lang="es" sz="1800" b="0" i="0" u="none" strike="noStrike" dirty="0">
                          <a:highlight>
                            <a:srgbClr val="000000">
                              <a:alpha val="0"/>
                            </a:srgbClr>
                          </a:highlight>
                          <a:latin typeface="Arial"/>
                          <a:cs typeface="Arial"/>
                        </a:rPr>
                        <a:t>“Desarrollar un fondo de prueba de capacitación comunitaria para:</a:t>
                      </a:r>
                      <a:endParaRPr lang="en-US" sz="1800" i="0" dirty="0">
                        <a:latin typeface="Arial"/>
                        <a:cs typeface="Arial"/>
                      </a:endParaRPr>
                    </a:p>
                    <a:p>
                      <a:pPr lvl="2" rtl="0"/>
                      <a:r>
                        <a:rPr lang="es" sz="1800" b="0" i="0" u="none" strike="noStrike" dirty="0">
                          <a:highlight>
                            <a:srgbClr val="000000">
                              <a:alpha val="0"/>
                            </a:srgbClr>
                          </a:highlight>
                          <a:latin typeface="Arial"/>
                          <a:cs typeface="Arial"/>
                        </a:rPr>
                        <a:t>1.) compensar a los socios tribales y de comunidades de personas BIPOC (personas negras, nativas y de color) por su tiempo y experiencia; y</a:t>
                      </a:r>
                      <a:endParaRPr lang="en-US" sz="1800" i="0" dirty="0">
                        <a:latin typeface="Arial"/>
                        <a:cs typeface="Arial"/>
                      </a:endParaRPr>
                    </a:p>
                    <a:p>
                      <a:pPr lvl="2" rtl="0"/>
                      <a:r>
                        <a:rPr lang="es" sz="1800" b="0" i="0" u="none" strike="noStrike" dirty="0">
                          <a:highlight>
                            <a:srgbClr val="000000">
                              <a:alpha val="0"/>
                            </a:srgbClr>
                          </a:highlight>
                          <a:latin typeface="Arial"/>
                          <a:cs typeface="Arial"/>
                        </a:rPr>
                        <a:t>2.) apoyar proyectos dirigidos por tribus y comunidades que aborden proyectos de limpieza ambiental.”</a:t>
                      </a:r>
                      <a:endParaRPr lang="en-US" sz="1800" i="0" dirty="0">
                        <a:latin typeface="Arial"/>
                        <a:cs typeface="Arial"/>
                      </a:endParaRPr>
                    </a:p>
                    <a:p>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69524698"/>
                  </a:ext>
                </a:extLst>
              </a:tr>
            </a:tbl>
          </a:graphicData>
        </a:graphic>
      </p:graphicFrame>
      <p:sp>
        <p:nvSpPr>
          <p:cNvPr id="7" name="Title 1">
            <a:extLst>
              <a:ext uri="{FF2B5EF4-FFF2-40B4-BE49-F238E27FC236}">
                <a16:creationId xmlns:a16="http://schemas.microsoft.com/office/drawing/2014/main" id="{5FEF99E9-8E4C-6D86-F835-8DBA6ADDF9A1}"/>
              </a:ext>
            </a:extLst>
          </p:cNvPr>
          <p:cNvSpPr txBox="1">
            <a:spLocks/>
          </p:cNvSpPr>
          <p:nvPr/>
        </p:nvSpPr>
        <p:spPr>
          <a:xfrm>
            <a:off x="748283" y="182562"/>
            <a:ext cx="10515600" cy="1046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s" sz="2800" b="0" i="0" u="none" strike="noStrike" dirty="0">
                <a:solidFill>
                  <a:srgbClr val="1F4E79"/>
                </a:solidFill>
                <a:highlight>
                  <a:srgbClr val="000000">
                    <a:alpha val="0"/>
                  </a:srgbClr>
                </a:highlight>
                <a:latin typeface="Arial"/>
                <a:cs typeface="Arial"/>
              </a:rPr>
              <a:t>Resumen de los Temas Predominantes en los Comentarios</a:t>
            </a:r>
            <a:endParaRPr lang="en-US" sz="2800" dirty="0">
              <a:solidFill>
                <a:schemeClr val="accent5">
                  <a:lumMod val="50000"/>
                </a:schemeClr>
              </a:solidFill>
            </a:endParaRPr>
          </a:p>
        </p:txBody>
      </p:sp>
    </p:spTree>
    <p:extLst>
      <p:ext uri="{BB962C8B-B14F-4D97-AF65-F5344CB8AC3E}">
        <p14:creationId xmlns:p14="http://schemas.microsoft.com/office/powerpoint/2010/main" val="945764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AA68C8-3C09-03A0-4522-592960022182}"/>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18</a:t>
            </a:r>
            <a:endParaRPr lang="en-US"/>
          </a:p>
        </p:txBody>
      </p:sp>
      <p:graphicFrame>
        <p:nvGraphicFramePr>
          <p:cNvPr id="2" name="Table 4">
            <a:extLst>
              <a:ext uri="{FF2B5EF4-FFF2-40B4-BE49-F238E27FC236}">
                <a16:creationId xmlns:a16="http://schemas.microsoft.com/office/drawing/2014/main" id="{0EB7E15E-6FDB-BC78-C1F7-7721D0561134}"/>
              </a:ext>
            </a:extLst>
          </p:cNvPr>
          <p:cNvGraphicFramePr>
            <a:graphicFrameLocks noGrp="1"/>
          </p:cNvGraphicFramePr>
          <p:nvPr>
            <p:extLst>
              <p:ext uri="{D42A27DB-BD31-4B8C-83A1-F6EECF244321}">
                <p14:modId xmlns:p14="http://schemas.microsoft.com/office/powerpoint/2010/main" val="1483084646"/>
              </p:ext>
            </p:extLst>
          </p:nvPr>
        </p:nvGraphicFramePr>
        <p:xfrm>
          <a:off x="379476" y="1839639"/>
          <a:ext cx="11433047" cy="3178722"/>
        </p:xfrm>
        <a:graphic>
          <a:graphicData uri="http://schemas.openxmlformats.org/drawingml/2006/table">
            <a:tbl>
              <a:tblPr firstRow="1" bandRow="1">
                <a:tableStyleId>{5C22544A-7EE6-4342-B048-85BDC9FD1C3A}</a:tableStyleId>
              </a:tblPr>
              <a:tblGrid>
                <a:gridCol w="4984404">
                  <a:extLst>
                    <a:ext uri="{9D8B030D-6E8A-4147-A177-3AD203B41FA5}">
                      <a16:colId xmlns:a16="http://schemas.microsoft.com/office/drawing/2014/main" val="2322881439"/>
                    </a:ext>
                  </a:extLst>
                </a:gridCol>
                <a:gridCol w="6448643">
                  <a:extLst>
                    <a:ext uri="{9D8B030D-6E8A-4147-A177-3AD203B41FA5}">
                      <a16:colId xmlns:a16="http://schemas.microsoft.com/office/drawing/2014/main" val="2280551246"/>
                    </a:ext>
                  </a:extLst>
                </a:gridCol>
              </a:tblGrid>
              <a:tr h="618402">
                <a:tc>
                  <a:txBody>
                    <a:bodyPr/>
                    <a:lstStyle/>
                    <a:p>
                      <a:pPr rtl="0"/>
                      <a:r>
                        <a:rPr lang="es" sz="1600" b="1" i="0" u="none" strike="noStrike" dirty="0">
                          <a:highlight>
                            <a:srgbClr val="000000">
                              <a:alpha val="0"/>
                            </a:srgbClr>
                          </a:highlight>
                          <a:latin typeface="Arial"/>
                          <a:cs typeface="Arial"/>
                        </a:rPr>
                        <a:t>Tema del comentario</a:t>
                      </a:r>
                    </a:p>
                  </a:txBody>
                  <a:tcPr/>
                </a:tc>
                <a:tc>
                  <a:txBody>
                    <a:bodyPr/>
                    <a:lstStyle/>
                    <a:p>
                      <a:pPr rtl="0"/>
                      <a:r>
                        <a:rPr lang="es" sz="1600" b="1" i="0" u="none" strike="noStrike" dirty="0">
                          <a:highlight>
                            <a:srgbClr val="000000">
                              <a:alpha val="0"/>
                            </a:srgbClr>
                          </a:highlight>
                          <a:latin typeface="Arial"/>
                          <a:cs typeface="Arial"/>
                        </a:rPr>
                        <a:t>Cómo se abordó en el Plan de Acción para la Equidad Racial 2023-2025</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8142296"/>
                  </a:ext>
                </a:extLst>
              </a:tr>
              <a:tr h="2421492">
                <a:tc>
                  <a:txBody>
                    <a:bodyPr/>
                    <a:lstStyle/>
                    <a:p>
                      <a:pPr lvl="0" algn="l" defTabSz="4627563" rtl="0">
                        <a:buNone/>
                      </a:pPr>
                      <a:r>
                        <a:rPr lang="es" sz="1800" b="0" i="0" u="none" strike="noStrike" baseline="0" noProof="0" dirty="0">
                          <a:solidFill>
                            <a:srgbClr val="000000"/>
                          </a:solidFill>
                          <a:highlight>
                            <a:srgbClr val="000000">
                              <a:alpha val="0"/>
                            </a:srgbClr>
                          </a:highlight>
                          <a:latin typeface="Arial"/>
                        </a:rPr>
                        <a:t>Los requisitos de caudal dentro del cauce pueden tener impactos negativos en las comunidadesde personas BIPOC, incluidos los usos beneficiosos tribales y los recursos culturales, y los ecosistemas relacionados, especialmente el Plan de Control de Calidad de Agua del Delta de la Bahía y sus impactos potenciales en las comunidades del Valle de San Joaquín.</a:t>
                      </a:r>
                    </a:p>
                  </a:txBody>
                  <a:tcPr anchor="ctr"/>
                </a:tc>
                <a:tc>
                  <a:txBody>
                    <a:bodyPr/>
                    <a:lstStyle/>
                    <a:p>
                      <a:pPr marL="285750" lvl="0" indent="-285750" rtl="0">
                        <a:buFont typeface="Arial"/>
                        <a:buChar char="•"/>
                      </a:pPr>
                      <a:r>
                        <a:rPr lang="es" sz="1800" b="0" i="0" u="none" strike="noStrike" baseline="0" noProof="0" dirty="0">
                          <a:solidFill>
                            <a:srgbClr val="000000"/>
                          </a:solidFill>
                          <a:highlight>
                            <a:srgbClr val="000000">
                              <a:alpha val="0"/>
                            </a:srgbClr>
                          </a:highlight>
                          <a:latin typeface="Arial"/>
                        </a:rPr>
                        <a:t>Acción modificada sobre los requisitos de caudal para incluir la consideración de los impactos existentes en las comunidadesde personas BIPOC (Objetivo 1b) </a:t>
                      </a:r>
                      <a:endParaRPr lang="en-US" sz="1800" dirty="0">
                        <a:latin typeface="Arial"/>
                        <a:cs typeface="Arial"/>
                      </a:endParaRPr>
                    </a:p>
                    <a:p>
                      <a:pPr marL="285750" lvl="0" indent="-285750" rtl="0">
                        <a:buFont typeface="Arial"/>
                        <a:buChar char="•"/>
                      </a:pPr>
                      <a:r>
                        <a:rPr lang="es" sz="1800" b="0" i="0" u="none" strike="noStrike" baseline="0" noProof="0" dirty="0">
                          <a:solidFill>
                            <a:srgbClr val="000000"/>
                          </a:solidFill>
                          <a:highlight>
                            <a:srgbClr val="000000">
                              <a:alpha val="0"/>
                            </a:srgbClr>
                          </a:highlight>
                          <a:latin typeface="Arial"/>
                        </a:rPr>
                        <a:t>Acción agregada para la relación con las tribus sobre la implementación del Plan del Delta de la Bahía</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29281865"/>
                  </a:ext>
                </a:extLst>
              </a:tr>
            </a:tbl>
          </a:graphicData>
        </a:graphic>
      </p:graphicFrame>
      <p:sp>
        <p:nvSpPr>
          <p:cNvPr id="7" name="Title 1">
            <a:extLst>
              <a:ext uri="{FF2B5EF4-FFF2-40B4-BE49-F238E27FC236}">
                <a16:creationId xmlns:a16="http://schemas.microsoft.com/office/drawing/2014/main" id="{1993480F-D0BA-7E02-9FE5-C7CED5D5FC3B}"/>
              </a:ext>
            </a:extLst>
          </p:cNvPr>
          <p:cNvSpPr txBox="1">
            <a:spLocks/>
          </p:cNvSpPr>
          <p:nvPr/>
        </p:nvSpPr>
        <p:spPr>
          <a:xfrm>
            <a:off x="838199" y="182562"/>
            <a:ext cx="10515600" cy="1046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s" sz="2800" b="0" i="0" u="none" strike="noStrike" dirty="0">
                <a:solidFill>
                  <a:srgbClr val="1F4E79"/>
                </a:solidFill>
                <a:highlight>
                  <a:srgbClr val="000000">
                    <a:alpha val="0"/>
                  </a:srgbClr>
                </a:highlight>
                <a:latin typeface="Arial"/>
                <a:cs typeface="Arial"/>
              </a:rPr>
              <a:t>Resumen de los Temas Predominantes en los Comentarios</a:t>
            </a:r>
            <a:endParaRPr lang="en-US" sz="2800" dirty="0">
              <a:solidFill>
                <a:schemeClr val="accent5">
                  <a:lumMod val="50000"/>
                </a:schemeClr>
              </a:solidFill>
            </a:endParaRPr>
          </a:p>
        </p:txBody>
      </p:sp>
    </p:spTree>
    <p:extLst>
      <p:ext uri="{BB962C8B-B14F-4D97-AF65-F5344CB8AC3E}">
        <p14:creationId xmlns:p14="http://schemas.microsoft.com/office/powerpoint/2010/main" val="2462380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2800" b="0" i="0" u="none" strike="noStrike" dirty="0">
                <a:highlight>
                  <a:srgbClr val="000000">
                    <a:alpha val="0"/>
                  </a:srgbClr>
                </a:highlight>
                <a:latin typeface="Arial"/>
                <a:cs typeface="Arial"/>
              </a:rPr>
              <a:t>Reunión de la Junta Estatal del Agua | 18 de enero de 2023</a:t>
            </a:r>
          </a:p>
        </p:txBody>
      </p:sp>
      <p:sp>
        <p:nvSpPr>
          <p:cNvPr id="3" name="Title 2">
            <a:extLst>
              <a:ext uri="{FF2B5EF4-FFF2-40B4-BE49-F238E27FC236}">
                <a16:creationId xmlns:a16="http://schemas.microsoft.com/office/drawing/2014/main" id="{AF1AF6B0-8EA4-4CB5-A82B-93EF9594CC5F}"/>
              </a:ext>
            </a:extLst>
          </p:cNvPr>
          <p:cNvSpPr txBox="1">
            <a:spLocks noGrp="1"/>
          </p:cNvSpPr>
          <p:nvPr>
            <p:ph type="title" idx="4294967295"/>
          </p:nvPr>
        </p:nvSpPr>
        <p:spPr>
          <a:xfrm>
            <a:off x="2308616" y="603666"/>
            <a:ext cx="9727672" cy="2560773"/>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s" sz="4400" b="1" i="0" u="none" strike="noStrike" kern="1200" cap="none" spc="0" normalizeH="0" baseline="0" noProof="0" dirty="0">
                <a:solidFill>
                  <a:srgbClr val="FFFFFF"/>
                </a:solidFill>
                <a:highlight>
                  <a:srgbClr val="000000">
                    <a:alpha val="0"/>
                  </a:srgbClr>
                </a:highlight>
                <a:uLnTx/>
                <a:uFillTx/>
                <a:latin typeface="Arial"/>
                <a:ea typeface="+mn-ea"/>
                <a:cs typeface="Arial"/>
              </a:rPr>
              <a:t>Junta Estatal de Control de Recursos del Agua </a:t>
            </a:r>
            <a:endParaRPr kumimoji="0" lang="en-US" sz="4400" b="0" i="0" u="none" strike="noStrike" kern="1200" cap="none" spc="0" normalizeH="0" baseline="0" noProof="0" dirty="0">
              <a:ln>
                <a:noFill/>
              </a:ln>
              <a:solidFill>
                <a:schemeClr val="bg1"/>
              </a:solidFill>
              <a:effectLst/>
              <a:uLnTx/>
              <a:uFillTx/>
              <a:latin typeface="+mn-lt"/>
              <a:ea typeface="+mn-ea"/>
              <a:cs typeface="Calibri"/>
            </a:endParaRPr>
          </a:p>
          <a:p>
            <a:pPr marL="0" marR="0" lvl="0" indent="0" algn="r" defTabSz="914400" rtl="0" eaLnBrk="1" fontAlgn="auto" latinLnBrk="0" hangingPunct="1">
              <a:lnSpc>
                <a:spcPct val="100000"/>
              </a:lnSpc>
              <a:spcBef>
                <a:spcPct val="0"/>
              </a:spcBef>
              <a:spcAft>
                <a:spcPct val="0"/>
              </a:spcAft>
              <a:buClrTx/>
              <a:buSzTx/>
              <a:buFontTx/>
              <a:buNone/>
              <a:defRPr/>
            </a:pPr>
            <a:r>
              <a:rPr kumimoji="0" lang="es" sz="4000" b="1" i="0" u="none" strike="noStrike" kern="1200" cap="none" spc="0" normalizeH="0" baseline="0" noProof="0" dirty="0">
                <a:solidFill>
                  <a:srgbClr val="FFFFFF"/>
                </a:solidFill>
                <a:highlight>
                  <a:srgbClr val="000000">
                    <a:alpha val="0"/>
                  </a:srgbClr>
                </a:highlight>
                <a:uLnTx/>
                <a:uFillTx/>
                <a:latin typeface="Arial"/>
                <a:ea typeface="+mn-ea"/>
                <a:cs typeface="Arial"/>
              </a:rPr>
              <a:t>Plan de Acción para la </a:t>
            </a:r>
            <a:br>
              <a:rPr kumimoji="0" lang="es" sz="4000" b="1" i="0" u="none" strike="noStrike" kern="1200" cap="none" spc="0" normalizeH="0" baseline="0" noProof="0" dirty="0">
                <a:solidFill>
                  <a:srgbClr val="FFFFFF"/>
                </a:solidFill>
                <a:highlight>
                  <a:srgbClr val="000000">
                    <a:alpha val="0"/>
                  </a:srgbClr>
                </a:highlight>
                <a:uLnTx/>
                <a:uFillTx/>
                <a:latin typeface="Arial"/>
                <a:ea typeface="+mn-ea"/>
                <a:cs typeface="Arial"/>
              </a:rPr>
            </a:br>
            <a:r>
              <a:rPr kumimoji="0" lang="es" sz="4000" b="1" i="0" u="none" strike="noStrike" kern="1200" cap="none" spc="0" normalizeH="0" baseline="0" noProof="0" dirty="0">
                <a:solidFill>
                  <a:srgbClr val="FFFFFF"/>
                </a:solidFill>
                <a:highlight>
                  <a:srgbClr val="000000">
                    <a:alpha val="0"/>
                  </a:srgbClr>
                </a:highlight>
                <a:uLnTx/>
                <a:uFillTx/>
                <a:latin typeface="Arial"/>
                <a:ea typeface="+mn-ea"/>
                <a:cs typeface="Arial"/>
              </a:rPr>
              <a:t>Equidad Racial</a:t>
            </a:r>
            <a:r>
              <a:rPr kumimoji="0" lang="es" sz="3600" b="0" i="0" u="none" strike="noStrike" kern="1200" cap="none" spc="0" normalizeH="0" baseline="0" noProof="0" dirty="0">
                <a:solidFill>
                  <a:srgbClr val="FFFFFF"/>
                </a:solidFill>
                <a:highlight>
                  <a:srgbClr val="000000">
                    <a:alpha val="0"/>
                  </a:srgbClr>
                </a:highlight>
                <a:uLnTx/>
                <a:uFillTx/>
                <a:latin typeface="Arial"/>
                <a:ea typeface="+mn-ea"/>
                <a:cs typeface="Arial"/>
              </a:rPr>
              <a:t> </a:t>
            </a:r>
            <a:br>
              <a:rPr kumimoji="0" lang="es" sz="3600" b="0" i="0" u="none" strike="noStrike" kern="1200" cap="none" spc="0" normalizeH="0" baseline="0" noProof="0" dirty="0">
                <a:solidFill>
                  <a:srgbClr val="000000"/>
                </a:solidFill>
                <a:highlight>
                  <a:srgbClr val="000000">
                    <a:alpha val="0"/>
                  </a:srgbClr>
                </a:highlight>
                <a:uLnTx/>
                <a:uFillTx/>
                <a:latin typeface="Arial"/>
                <a:ea typeface="+mn-ea"/>
                <a:cs typeface="+mn-cs"/>
              </a:rPr>
            </a:br>
            <a:br>
              <a:rPr kumimoji="0" lang="es" sz="3600" b="0" i="0" u="none" strike="noStrike" kern="1200" cap="none" spc="0" normalizeH="0" baseline="0" noProof="0" dirty="0">
                <a:solidFill>
                  <a:srgbClr val="000000"/>
                </a:solidFill>
                <a:highlight>
                  <a:srgbClr val="000000">
                    <a:alpha val="0"/>
                  </a:srgbClr>
                </a:highlight>
                <a:uLnTx/>
                <a:uFillTx/>
                <a:latin typeface="Arial"/>
                <a:ea typeface="+mn-ea"/>
                <a:cs typeface="Arial"/>
              </a:rPr>
            </a:b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6" name="TextBox 1">
            <a:extLst>
              <a:ext uri="{FF2B5EF4-FFF2-40B4-BE49-F238E27FC236}">
                <a16:creationId xmlns:a16="http://schemas.microsoft.com/office/drawing/2014/main" id="{0CCF8606-8762-EDD0-0977-48CB7A175B24}"/>
              </a:ext>
            </a:extLst>
          </p:cNvPr>
          <p:cNvSpPr txBox="1"/>
          <p:nvPr/>
        </p:nvSpPr>
        <p:spPr>
          <a:xfrm>
            <a:off x="4871255" y="3415014"/>
            <a:ext cx="726335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s" sz="1800" b="0" i="0" u="none" strike="noStrike" dirty="0">
                <a:solidFill>
                  <a:srgbClr val="FFFFFF"/>
                </a:solidFill>
                <a:highlight>
                  <a:srgbClr val="000000">
                    <a:alpha val="0"/>
                  </a:srgbClr>
                </a:highlight>
                <a:latin typeface="Arial"/>
                <a:cs typeface="Arial"/>
              </a:rPr>
              <a:t>Celia Pazos, Junta Regional del Agua de Santa Ana </a:t>
            </a:r>
            <a:endParaRPr lang="en-US" dirty="0">
              <a:solidFill>
                <a:schemeClr val="bg1"/>
              </a:solidFill>
              <a:highlight>
                <a:srgbClr val="FFFF00"/>
              </a:highlight>
              <a:latin typeface="Arial"/>
              <a:cs typeface="Arial"/>
            </a:endParaRPr>
          </a:p>
        </p:txBody>
      </p:sp>
    </p:spTree>
    <p:extLst>
      <p:ext uri="{BB962C8B-B14F-4D97-AF65-F5344CB8AC3E}">
        <p14:creationId xmlns:p14="http://schemas.microsoft.com/office/powerpoint/2010/main" val="31903784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19</a:t>
            </a:r>
            <a:endParaRPr lang="en-US"/>
          </a:p>
        </p:txBody>
      </p:sp>
      <p:sp>
        <p:nvSpPr>
          <p:cNvPr id="8" name="Text Placeholder 2">
            <a:extLst>
              <a:ext uri="{FF2B5EF4-FFF2-40B4-BE49-F238E27FC236}">
                <a16:creationId xmlns:a16="http://schemas.microsoft.com/office/drawing/2014/main" id="{3C746335-0180-4982-9585-3A0A61B181C5}"/>
              </a:ext>
            </a:extLst>
          </p:cNvPr>
          <p:cNvSpPr txBox="1"/>
          <p:nvPr/>
        </p:nvSpPr>
        <p:spPr>
          <a:xfrm>
            <a:off x="644722" y="1590311"/>
            <a:ext cx="10709078" cy="437673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nSpc>
                <a:spcPct val="100000"/>
              </a:lnSpc>
              <a:spcBef>
                <a:spcPct val="0"/>
              </a:spcBef>
              <a:spcAft>
                <a:spcPts val="1200"/>
              </a:spcAft>
            </a:pPr>
            <a:r>
              <a:rPr lang="es" sz="2400" b="0" i="0" u="none" strike="noStrike" dirty="0">
                <a:solidFill>
                  <a:srgbClr val="000000"/>
                </a:solidFill>
                <a:highlight>
                  <a:srgbClr val="000000">
                    <a:alpha val="0"/>
                  </a:srgbClr>
                </a:highlight>
                <a:latin typeface="Arial"/>
                <a:ea typeface="Arial"/>
                <a:cs typeface="Arial"/>
              </a:rPr>
              <a:t>Acciones examinadas por el personal de las Juntas del Agua, revisadas para que sean específicas y mensurables.</a:t>
            </a:r>
          </a:p>
          <a:p>
            <a:pPr algn="l" rtl="0" fontAlgn="base">
              <a:buFont typeface="Arial" panose="020B0604020202020204" pitchFamily="34" charset="0"/>
              <a:buChar char="•"/>
            </a:pPr>
            <a:r>
              <a:rPr lang="es" sz="2400" b="0" i="0" u="none" strike="noStrike" dirty="0">
                <a:solidFill>
                  <a:srgbClr val="000000"/>
                </a:solidFill>
                <a:highlight>
                  <a:srgbClr val="000000">
                    <a:alpha val="0"/>
                  </a:srgbClr>
                </a:highlight>
                <a:latin typeface="Arial"/>
              </a:rPr>
              <a:t>Tipos de acción revisados:</a:t>
            </a:r>
          </a:p>
          <a:p>
            <a:pPr lvl="1" rtl="0" fontAlgn="base"/>
            <a:r>
              <a:rPr lang="es" b="0" i="0" u="none" strike="noStrike" dirty="0">
                <a:solidFill>
                  <a:srgbClr val="000000"/>
                </a:solidFill>
                <a:highlight>
                  <a:srgbClr val="000000">
                    <a:alpha val="0"/>
                  </a:srgbClr>
                </a:highlight>
                <a:latin typeface="Arial"/>
                <a:ea typeface="Arial"/>
              </a:rPr>
              <a:t>Acciones para 2023: acciones que comenzarán, continuarán o finalizarán en 2023. Se desarrollaron indicadores de resultados para estas acciones y los avances se evaluarán durante la actualización anual de la Junta. </a:t>
            </a:r>
          </a:p>
          <a:p>
            <a:pPr lvl="1" rtl="0" fontAlgn="base"/>
            <a:r>
              <a:rPr lang="es" b="0" i="0" u="none" strike="noStrike" dirty="0">
                <a:solidFill>
                  <a:srgbClr val="000000"/>
                </a:solidFill>
                <a:highlight>
                  <a:srgbClr val="000000">
                    <a:alpha val="0"/>
                  </a:srgbClr>
                </a:highlight>
                <a:latin typeface="Arial"/>
                <a:ea typeface="Arial"/>
              </a:rPr>
              <a:t>Acciones futuras: acciones que no se iniciarán, continuarán o finalizarán en 2023. Estas acciones se evaluarán durante la actualización anual de la Junta y su prioridad podrá modificarse a medida que se completen otras acciones. </a:t>
            </a:r>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741461" y="0"/>
            <a:ext cx="10515600" cy="1325563"/>
          </a:xfrm>
        </p:spPr>
        <p:txBody>
          <a:bodyPr>
            <a:noAutofit/>
          </a:bodyPr>
          <a:lstStyle/>
          <a:p>
            <a:pPr algn="ctr" rtl="0"/>
            <a:r>
              <a:rPr lang="es" sz="4800" b="0" i="0" u="none" strike="noStrike" dirty="0">
                <a:solidFill>
                  <a:srgbClr val="1F4E79"/>
                </a:solidFill>
                <a:highlight>
                  <a:srgbClr val="000000">
                    <a:alpha val="0"/>
                  </a:srgbClr>
                </a:highlight>
                <a:latin typeface="Arial"/>
                <a:cs typeface="Arial"/>
              </a:rPr>
              <a:t>Resumen de los Cambios Realizados</a:t>
            </a:r>
            <a:endParaRPr lang="en-US" sz="48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070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20</a:t>
            </a:r>
            <a:endParaRPr lang="en-US"/>
          </a:p>
        </p:txBody>
      </p:sp>
      <p:sp>
        <p:nvSpPr>
          <p:cNvPr id="8" name="Text Placeholder 2">
            <a:extLst>
              <a:ext uri="{FF2B5EF4-FFF2-40B4-BE49-F238E27FC236}">
                <a16:creationId xmlns:a16="http://schemas.microsoft.com/office/drawing/2014/main" id="{3C746335-0180-4982-9585-3A0A61B181C5}"/>
              </a:ext>
            </a:extLst>
          </p:cNvPr>
          <p:cNvSpPr txBox="1"/>
          <p:nvPr/>
        </p:nvSpPr>
        <p:spPr>
          <a:xfrm>
            <a:off x="429491" y="1159308"/>
            <a:ext cx="11333018" cy="506281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buFont typeface="Arial" panose="020B0604020202020204" pitchFamily="34" charset="0"/>
              <a:buChar char="•"/>
            </a:pPr>
            <a:r>
              <a:rPr lang="es" sz="2400" b="0" i="0" u="none" strike="noStrike" dirty="0">
                <a:solidFill>
                  <a:srgbClr val="000000"/>
                </a:solidFill>
                <a:highlight>
                  <a:srgbClr val="000000">
                    <a:alpha val="0"/>
                  </a:srgbClr>
                </a:highlight>
                <a:latin typeface="Arial"/>
              </a:rPr>
              <a:t>Tipos de etapa revisados:</a:t>
            </a:r>
          </a:p>
          <a:p>
            <a:pPr lvl="1" rtl="0" fontAlgn="base"/>
            <a:r>
              <a:rPr lang="es" sz="2200" b="0" i="0" u="none" strike="noStrike" dirty="0">
                <a:solidFill>
                  <a:srgbClr val="000000"/>
                </a:solidFill>
                <a:highlight>
                  <a:srgbClr val="000000">
                    <a:alpha val="0"/>
                  </a:srgbClr>
                </a:highlight>
                <a:latin typeface="Arial"/>
              </a:rPr>
              <a:t>Etapa 1: Preparación o determinación del alcance aún no iniciados </a:t>
            </a:r>
          </a:p>
          <a:p>
            <a:pPr lvl="1" rtl="0" fontAlgn="base"/>
            <a:r>
              <a:rPr lang="es" sz="2200" b="0" i="0" u="none" strike="noStrike" dirty="0">
                <a:solidFill>
                  <a:srgbClr val="000000"/>
                </a:solidFill>
                <a:highlight>
                  <a:srgbClr val="000000">
                    <a:alpha val="0"/>
                  </a:srgbClr>
                </a:highlight>
                <a:latin typeface="Arial"/>
              </a:rPr>
              <a:t>Etapa 2: Preparación, determinación del alcance, recopilación de datos, obtención de financiamiento y recursos </a:t>
            </a:r>
          </a:p>
          <a:p>
            <a:pPr lvl="1" rtl="0" fontAlgn="base"/>
            <a:r>
              <a:rPr lang="es" sz="2200" b="0" i="0" u="none" strike="noStrike" dirty="0">
                <a:solidFill>
                  <a:srgbClr val="000000"/>
                </a:solidFill>
                <a:highlight>
                  <a:srgbClr val="000000">
                    <a:alpha val="0"/>
                  </a:srgbClr>
                </a:highlight>
                <a:latin typeface="Arial"/>
              </a:rPr>
              <a:t>Etapa 3: Trabajos en curso  </a:t>
            </a:r>
          </a:p>
          <a:p>
            <a:pPr lvl="1" rtl="0" fontAlgn="base"/>
            <a:r>
              <a:rPr lang="es" sz="2200" b="0" i="0" u="none" strike="noStrike" dirty="0">
                <a:solidFill>
                  <a:srgbClr val="000000"/>
                </a:solidFill>
                <a:highlight>
                  <a:srgbClr val="000000">
                    <a:alpha val="0"/>
                  </a:srgbClr>
                </a:highlight>
                <a:latin typeface="Arial"/>
              </a:rPr>
              <a:t>Etapa 4: Acción completada o al menos un ciclo de acción continua completado; el monitoreo y la evaluación de la acción están completos o en curso </a:t>
            </a:r>
          </a:p>
          <a:p>
            <a:pPr lvl="1" rtl="0" fontAlgn="base"/>
            <a:r>
              <a:rPr lang="es" sz="2200" b="0" i="0" u="none" strike="noStrike" dirty="0">
                <a:solidFill>
                  <a:srgbClr val="000000"/>
                </a:solidFill>
                <a:highlight>
                  <a:srgbClr val="000000">
                    <a:alpha val="0"/>
                  </a:srgbClr>
                </a:highlight>
                <a:latin typeface="Arial"/>
              </a:rPr>
              <a:t>(R): Necesita nuevo personal o nuevos recursos para iniciar o completar la acción </a:t>
            </a:r>
          </a:p>
          <a:p>
            <a:pPr rtl="0" fontAlgn="base"/>
            <a:r>
              <a:rPr lang="es" sz="2400" b="0" i="0" u="none" strike="noStrike" dirty="0">
                <a:solidFill>
                  <a:srgbClr val="000000"/>
                </a:solidFill>
                <a:highlight>
                  <a:srgbClr val="000000">
                    <a:alpha val="0"/>
                  </a:srgbClr>
                </a:highlight>
                <a:latin typeface="Arial"/>
              </a:rPr>
              <a:t>Declaraciones de “desafío” actualizadas para reflejar el trabajo en curso sobre </a:t>
            </a:r>
            <a:br>
              <a:rPr lang="es" sz="2400" b="0" i="0" u="none" strike="noStrike" dirty="0">
                <a:solidFill>
                  <a:srgbClr val="000000"/>
                </a:solidFill>
                <a:highlight>
                  <a:srgbClr val="000000">
                    <a:alpha val="0"/>
                  </a:srgbClr>
                </a:highlight>
                <a:latin typeface="Arial"/>
              </a:rPr>
            </a:br>
            <a:r>
              <a:rPr lang="es" sz="2400" b="0" i="0" u="none" strike="noStrike" dirty="0">
                <a:solidFill>
                  <a:srgbClr val="000000"/>
                </a:solidFill>
                <a:highlight>
                  <a:srgbClr val="000000">
                    <a:alpha val="0"/>
                  </a:srgbClr>
                </a:highlight>
                <a:latin typeface="Arial"/>
              </a:rPr>
              <a:t>equidad racial </a:t>
            </a:r>
          </a:p>
          <a:p>
            <a:pPr rtl="0" fontAlgn="base"/>
            <a:r>
              <a:rPr lang="es" sz="2400" b="0" i="0" u="none" strike="noStrike" dirty="0">
                <a:solidFill>
                  <a:srgbClr val="000000"/>
                </a:solidFill>
                <a:highlight>
                  <a:srgbClr val="000000">
                    <a:alpha val="0"/>
                  </a:srgbClr>
                </a:highlight>
                <a:latin typeface="Arial"/>
              </a:rPr>
              <a:t>Indicadores de resultados desarrollados para cada una de las “Acciones de 2023” </a:t>
            </a:r>
          </a:p>
          <a:p>
            <a:pPr lvl="1" rtl="0" fontAlgn="base"/>
            <a:r>
              <a:rPr lang="es" sz="2200" b="0" i="0" u="none" strike="noStrike" dirty="0">
                <a:solidFill>
                  <a:srgbClr val="000000"/>
                </a:solidFill>
                <a:highlight>
                  <a:srgbClr val="000000">
                    <a:alpha val="0"/>
                  </a:srgbClr>
                </a:highlight>
                <a:latin typeface="Arial"/>
              </a:rPr>
              <a:t>Medidas de rendimiento cuantitativas y objetivos cualitativos para evaluar los progresos y el éxito de cada acción</a:t>
            </a:r>
            <a:endParaRPr lang="en-US" sz="2200" dirty="0">
              <a:solidFill>
                <a:srgbClr val="000000"/>
              </a:solidFill>
              <a:ea typeface="Arial" panose="020B0604020202020204" pitchFamily="34" charset="0"/>
            </a:endParaRPr>
          </a:p>
          <a:p>
            <a:pPr lvl="1" fontAlgn="base"/>
            <a:endParaRPr lang="en-US" sz="1800" dirty="0">
              <a:solidFill>
                <a:srgbClr val="000000"/>
              </a:solidFill>
              <a:ea typeface="Arial" panose="020B0604020202020204" pitchFamily="34" charset="0"/>
            </a:endParaRPr>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741461" y="0"/>
            <a:ext cx="10515600" cy="1325563"/>
          </a:xfrm>
        </p:spPr>
        <p:txBody>
          <a:bodyPr>
            <a:noAutofit/>
          </a:bodyPr>
          <a:lstStyle/>
          <a:p>
            <a:pPr algn="ctr" rtl="0"/>
            <a:r>
              <a:rPr lang="es" sz="4800" b="0" i="0" u="none" strike="noStrike" dirty="0">
                <a:solidFill>
                  <a:srgbClr val="1F4E79"/>
                </a:solidFill>
                <a:highlight>
                  <a:srgbClr val="000000">
                    <a:alpha val="0"/>
                  </a:srgbClr>
                </a:highlight>
                <a:latin typeface="Arial"/>
                <a:cs typeface="Arial"/>
              </a:rPr>
              <a:t>Resumen de los Cambios Realizados</a:t>
            </a:r>
            <a:endParaRPr lang="en-US" sz="48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9209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C7E77EEF-594D-FDD0-E899-2549EEE47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876" y="1838799"/>
            <a:ext cx="6093584" cy="4360620"/>
          </a:xfrm>
          <a:prstGeom prst="rect">
            <a:avLst/>
          </a:prstGeom>
        </p:spPr>
      </p:pic>
      <p:sp>
        <p:nvSpPr>
          <p:cNvPr id="2" name="Title 1">
            <a:extLst>
              <a:ext uri="{FF2B5EF4-FFF2-40B4-BE49-F238E27FC236}">
                <a16:creationId xmlns:a16="http://schemas.microsoft.com/office/drawing/2014/main" id="{8160C4A3-82B9-8DD8-23F9-DE34CFA0D8B8}"/>
              </a:ext>
            </a:extLst>
          </p:cNvPr>
          <p:cNvSpPr>
            <a:spLocks noGrp="1"/>
          </p:cNvSpPr>
          <p:nvPr>
            <p:ph type="title"/>
          </p:nvPr>
        </p:nvSpPr>
        <p:spPr>
          <a:xfrm>
            <a:off x="478766" y="185412"/>
            <a:ext cx="4813320" cy="1702087"/>
          </a:xfrm>
          <a:solidFill>
            <a:schemeClr val="bg1">
              <a:alpha val="60000"/>
            </a:schemeClr>
          </a:solidFill>
        </p:spPr>
        <p:txBody>
          <a:bodyPr>
            <a:noAutofit/>
          </a:bodyPr>
          <a:lstStyle/>
          <a:p>
            <a:pPr rtl="0"/>
            <a:r>
              <a:rPr lang="es" sz="3600" b="1" i="0" u="none" strike="noStrike" dirty="0">
                <a:solidFill>
                  <a:srgbClr val="2F5597"/>
                </a:solidFill>
                <a:highlight>
                  <a:srgbClr val="000000">
                    <a:alpha val="0"/>
                  </a:srgbClr>
                </a:highlight>
                <a:latin typeface="Arial"/>
                <a:cs typeface="Arial"/>
              </a:rPr>
              <a:t>Estructura</a:t>
            </a:r>
            <a:br>
              <a:rPr lang="es" sz="3600" b="1" i="0" u="none" strike="noStrike" dirty="0">
                <a:solidFill>
                  <a:srgbClr val="2F5597"/>
                </a:solidFill>
                <a:highlight>
                  <a:srgbClr val="000000">
                    <a:alpha val="0"/>
                  </a:srgbClr>
                </a:highlight>
                <a:latin typeface="Arial"/>
                <a:cs typeface="Arial"/>
              </a:rPr>
            </a:br>
            <a:r>
              <a:rPr lang="es" sz="3600" b="1" i="0" u="none" strike="noStrike" dirty="0">
                <a:solidFill>
                  <a:srgbClr val="2F5597"/>
                </a:solidFill>
                <a:highlight>
                  <a:srgbClr val="000000">
                    <a:alpha val="0"/>
                  </a:srgbClr>
                </a:highlight>
                <a:latin typeface="Arial"/>
                <a:cs typeface="Arial"/>
              </a:rPr>
              <a:t> del Plan de Acción  </a:t>
            </a:r>
          </a:p>
        </p:txBody>
      </p:sp>
      <p:sp>
        <p:nvSpPr>
          <p:cNvPr id="4" name="Slide Number Placeholder 3">
            <a:extLst>
              <a:ext uri="{FF2B5EF4-FFF2-40B4-BE49-F238E27FC236}">
                <a16:creationId xmlns:a16="http://schemas.microsoft.com/office/drawing/2014/main" id="{2270D4F2-814C-1CA5-93BA-E951AB861151}"/>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Arial"/>
                <a:cs typeface="Arial"/>
              </a:rPr>
              <a:t>21</a:t>
            </a: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E91A8F9-9EF3-0986-4C25-F6351B4BC0D5}"/>
              </a:ext>
            </a:extLst>
          </p:cNvPr>
          <p:cNvSpPr txBox="1"/>
          <p:nvPr/>
        </p:nvSpPr>
        <p:spPr>
          <a:xfrm>
            <a:off x="5292086" y="525041"/>
            <a:ext cx="400929" cy="584775"/>
          </a:xfrm>
          <a:prstGeom prst="rect">
            <a:avLst/>
          </a:prstGeom>
          <a:noFill/>
        </p:spPr>
        <p:txBody>
          <a:bodyPr wrap="square" rtlCol="0">
            <a:noAutofit/>
          </a:bodyPr>
          <a:lstStyle/>
          <a:p>
            <a:pPr rtl="0"/>
            <a:r>
              <a:rPr lang="es" sz="3200" b="1" i="0" u="none" strike="noStrike" dirty="0">
                <a:solidFill>
                  <a:srgbClr val="FF0000"/>
                </a:solidFill>
                <a:highlight>
                  <a:srgbClr val="000000">
                    <a:alpha val="0"/>
                  </a:srgbClr>
                </a:highlight>
                <a:latin typeface="Arial"/>
                <a:cs typeface="Arial"/>
              </a:rPr>
              <a:t>1</a:t>
            </a:r>
          </a:p>
        </p:txBody>
      </p:sp>
      <p:sp>
        <p:nvSpPr>
          <p:cNvPr id="6" name="Text Placeholder 5">
            <a:extLst>
              <a:ext uri="{FF2B5EF4-FFF2-40B4-BE49-F238E27FC236}">
                <a16:creationId xmlns:a16="http://schemas.microsoft.com/office/drawing/2014/main" id="{E375BC9C-9E94-3F88-BB87-8F2DD6DE5F10}"/>
              </a:ext>
            </a:extLst>
          </p:cNvPr>
          <p:cNvSpPr>
            <a:spLocks noGrp="1"/>
          </p:cNvSpPr>
          <p:nvPr>
            <p:ph type="body" sz="quarter" idx="11"/>
          </p:nvPr>
        </p:nvSpPr>
        <p:spPr>
          <a:xfrm>
            <a:off x="264376" y="1774963"/>
            <a:ext cx="6398635" cy="4265608"/>
          </a:xfrm>
          <a:noFill/>
        </p:spPr>
        <p:txBody>
          <a:bodyPr vert="horz" lIns="91440" tIns="45720" rIns="91440" bIns="45720" rtlCol="0" anchor="t">
            <a:noAutofit/>
          </a:bodyPr>
          <a:lstStyle/>
          <a:p>
            <a:pPr marL="457200" indent="-457200" algn="l" defTabSz="682625" rtl="0" fontAlgn="base">
              <a:lnSpc>
                <a:spcPct val="100000"/>
              </a:lnSpc>
              <a:buFont typeface="+mj-lt"/>
              <a:buAutoNum type="arabicPeriod"/>
            </a:pPr>
            <a:r>
              <a:rPr lang="es" sz="2000" b="0" i="0" u="none" strike="noStrike" dirty="0">
                <a:solidFill>
                  <a:srgbClr val="000000"/>
                </a:solidFill>
                <a:highlight>
                  <a:srgbClr val="000000">
                    <a:alpha val="0"/>
                  </a:srgbClr>
                </a:highlight>
                <a:latin typeface="Arial"/>
                <a:ea typeface="Roboto"/>
                <a:cs typeface="Arial"/>
              </a:rPr>
              <a:t>Visión = </a:t>
            </a:r>
            <a:br>
              <a:rPr lang="es" sz="2000" b="0" i="0" u="none" strike="noStrike" dirty="0">
                <a:solidFill>
                  <a:srgbClr val="000000"/>
                </a:solidFill>
                <a:highlight>
                  <a:srgbClr val="000000">
                    <a:alpha val="0"/>
                  </a:srgbClr>
                </a:highlight>
                <a:latin typeface="Arial"/>
                <a:ea typeface="Roboto"/>
                <a:cs typeface="Arial"/>
              </a:rPr>
            </a:br>
            <a:r>
              <a:rPr lang="es" sz="2000" b="0" i="0" u="none" strike="noStrike" dirty="0">
                <a:solidFill>
                  <a:srgbClr val="000000"/>
                </a:solidFill>
                <a:highlight>
                  <a:srgbClr val="000000">
                    <a:alpha val="0"/>
                  </a:srgbClr>
                </a:highlight>
                <a:latin typeface="Arial"/>
                <a:ea typeface="Roboto"/>
                <a:cs typeface="Arial"/>
              </a:rPr>
              <a:t>	</a:t>
            </a:r>
            <a:r>
              <a:rPr lang="es" sz="2000" b="1" i="0" u="none" strike="noStrike" dirty="0">
                <a:solidFill>
                  <a:srgbClr val="000000"/>
                </a:solidFill>
                <a:highlight>
                  <a:srgbClr val="000000">
                    <a:alpha val="0"/>
                  </a:srgbClr>
                </a:highlight>
                <a:latin typeface="Arial"/>
                <a:ea typeface="Roboto"/>
                <a:cs typeface="Arial"/>
              </a:rPr>
              <a:t>Dónde</a:t>
            </a:r>
            <a:r>
              <a:rPr lang="es" sz="2000" b="0" i="0" u="none" strike="noStrike" dirty="0">
                <a:solidFill>
                  <a:srgbClr val="000000"/>
                </a:solidFill>
                <a:highlight>
                  <a:srgbClr val="000000">
                    <a:alpha val="0"/>
                  </a:srgbClr>
                </a:highlight>
                <a:latin typeface="Arial"/>
                <a:ea typeface="Roboto"/>
                <a:cs typeface="Arial"/>
              </a:rPr>
              <a:t> queremos llegar</a:t>
            </a:r>
            <a:endParaRPr lang="en-US" sz="2000" b="0" i="0" dirty="0">
              <a:solidFill>
                <a:srgbClr val="000000"/>
              </a:solidFill>
              <a:effectLst/>
              <a:latin typeface="Arial"/>
              <a:cs typeface="Arial"/>
            </a:endParaRPr>
          </a:p>
          <a:p>
            <a:pPr marL="457200" indent="-457200" defTabSz="682625" rtl="0" fontAlgn="base">
              <a:lnSpc>
                <a:spcPct val="100000"/>
              </a:lnSpc>
              <a:buFont typeface="+mj-lt"/>
              <a:buAutoNum type="arabicPeriod"/>
            </a:pPr>
            <a:r>
              <a:rPr lang="es" sz="2000" b="0" i="0" u="none" strike="noStrike" dirty="0">
                <a:solidFill>
                  <a:srgbClr val="000000"/>
                </a:solidFill>
                <a:highlight>
                  <a:srgbClr val="000000">
                    <a:alpha val="0"/>
                  </a:srgbClr>
                </a:highlight>
                <a:latin typeface="Arial"/>
                <a:ea typeface="Roboto"/>
                <a:cs typeface="Arial"/>
              </a:rPr>
              <a:t>Direcciones estratégicas = </a:t>
            </a:r>
            <a:br>
              <a:rPr lang="es" sz="2000" b="0" i="0" u="none" strike="noStrike" dirty="0">
                <a:solidFill>
                  <a:srgbClr val="000000"/>
                </a:solidFill>
                <a:highlight>
                  <a:srgbClr val="000000">
                    <a:alpha val="0"/>
                  </a:srgbClr>
                </a:highlight>
                <a:latin typeface="Arial"/>
                <a:ea typeface="Roboto"/>
                <a:cs typeface="Arial"/>
              </a:rPr>
            </a:br>
            <a:r>
              <a:rPr lang="es" sz="2000" b="0" i="0" u="none" strike="noStrike" dirty="0">
                <a:solidFill>
                  <a:srgbClr val="000000"/>
                </a:solidFill>
                <a:highlight>
                  <a:srgbClr val="000000">
                    <a:alpha val="0"/>
                  </a:srgbClr>
                </a:highlight>
                <a:latin typeface="Arial"/>
                <a:ea typeface="Roboto"/>
                <a:cs typeface="Arial"/>
              </a:rPr>
              <a:t>	</a:t>
            </a:r>
            <a:r>
              <a:rPr lang="es" sz="2000" b="1" i="0" u="none" strike="noStrike" dirty="0">
                <a:solidFill>
                  <a:srgbClr val="000000"/>
                </a:solidFill>
                <a:highlight>
                  <a:srgbClr val="000000">
                    <a:alpha val="0"/>
                  </a:srgbClr>
                </a:highlight>
                <a:latin typeface="Arial"/>
                <a:ea typeface="Roboto"/>
                <a:cs typeface="Arial"/>
              </a:rPr>
              <a:t>Cómo</a:t>
            </a:r>
            <a:r>
              <a:rPr lang="es" sz="2000" b="0" i="0" u="none" strike="noStrike" dirty="0">
                <a:solidFill>
                  <a:srgbClr val="000000"/>
                </a:solidFill>
                <a:highlight>
                  <a:srgbClr val="000000">
                    <a:alpha val="0"/>
                  </a:srgbClr>
                </a:highlight>
                <a:latin typeface="Arial"/>
                <a:ea typeface="Roboto"/>
                <a:cs typeface="Arial"/>
              </a:rPr>
              <a:t> alcanzaremos nuestra visión</a:t>
            </a:r>
            <a:endParaRPr lang="en-US" sz="2000" b="0" i="0" dirty="0">
              <a:solidFill>
                <a:srgbClr val="000000"/>
              </a:solidFill>
              <a:effectLst/>
              <a:latin typeface="Arial"/>
              <a:cs typeface="Arial"/>
            </a:endParaRPr>
          </a:p>
          <a:p>
            <a:pPr marL="457200" indent="-457200" defTabSz="682625" rtl="0" fontAlgn="base">
              <a:lnSpc>
                <a:spcPct val="100000"/>
              </a:lnSpc>
              <a:buFont typeface="+mj-lt"/>
              <a:buAutoNum type="arabicPeriod"/>
            </a:pPr>
            <a:r>
              <a:rPr lang="es" sz="2000" b="0" i="0" u="none" strike="noStrike" dirty="0">
                <a:solidFill>
                  <a:srgbClr val="000000"/>
                </a:solidFill>
                <a:highlight>
                  <a:srgbClr val="000000">
                    <a:alpha val="0"/>
                  </a:srgbClr>
                </a:highlight>
                <a:latin typeface="Arial"/>
                <a:ea typeface="Roboto"/>
                <a:cs typeface="Arial"/>
              </a:rPr>
              <a:t>Objetivos = </a:t>
            </a:r>
            <a:br>
              <a:rPr lang="es" sz="2000" b="0" i="0" u="none" strike="noStrike" dirty="0">
                <a:solidFill>
                  <a:srgbClr val="000000"/>
                </a:solidFill>
                <a:highlight>
                  <a:srgbClr val="000000">
                    <a:alpha val="0"/>
                  </a:srgbClr>
                </a:highlight>
                <a:latin typeface="Arial"/>
                <a:ea typeface="Roboto"/>
                <a:cs typeface="Arial"/>
              </a:rPr>
            </a:br>
            <a:r>
              <a:rPr lang="es" sz="2000" b="0" i="0" u="none" strike="noStrike" dirty="0">
                <a:solidFill>
                  <a:srgbClr val="000000"/>
                </a:solidFill>
                <a:highlight>
                  <a:srgbClr val="000000">
                    <a:alpha val="0"/>
                  </a:srgbClr>
                </a:highlight>
                <a:latin typeface="Arial"/>
                <a:ea typeface="Roboto"/>
                <a:cs typeface="Arial"/>
              </a:rPr>
              <a:t>	</a:t>
            </a:r>
            <a:r>
              <a:rPr lang="es" sz="2000" b="1" i="0" u="none" strike="noStrike" dirty="0">
                <a:highlight>
                  <a:srgbClr val="000000">
                    <a:alpha val="0"/>
                  </a:srgbClr>
                </a:highlight>
                <a:latin typeface="Arial"/>
                <a:ea typeface="Roboto"/>
                <a:cs typeface="Arial"/>
              </a:rPr>
              <a:t>Resultados</a:t>
            </a:r>
            <a:r>
              <a:rPr lang="es" sz="2000" b="0" i="0" u="none" strike="noStrike" dirty="0">
                <a:solidFill>
                  <a:srgbClr val="000000"/>
                </a:solidFill>
                <a:highlight>
                  <a:srgbClr val="000000">
                    <a:alpha val="0"/>
                  </a:srgbClr>
                </a:highlight>
                <a:latin typeface="Arial"/>
                <a:ea typeface="Roboto"/>
                <a:cs typeface="Arial"/>
              </a:rPr>
              <a:t> que buscamos</a:t>
            </a:r>
            <a:endParaRPr lang="en-US" sz="2000" dirty="0">
              <a:solidFill>
                <a:srgbClr val="000000"/>
              </a:solidFill>
              <a:latin typeface="Arial"/>
              <a:ea typeface="Roboto"/>
              <a:cs typeface="Arial"/>
            </a:endParaRPr>
          </a:p>
          <a:p>
            <a:pPr marL="457200" indent="-457200" rtl="0">
              <a:lnSpc>
                <a:spcPct val="100000"/>
              </a:lnSpc>
              <a:buFont typeface="+mj-lt"/>
              <a:buAutoNum type="arabicPeriod"/>
              <a:tabLst>
                <a:tab pos="682625" algn="l"/>
              </a:tabLst>
            </a:pPr>
            <a:r>
              <a:rPr lang="es" sz="2000" b="0" i="0" u="none" strike="noStrike" dirty="0">
                <a:highlight>
                  <a:srgbClr val="000000">
                    <a:alpha val="0"/>
                  </a:srgbClr>
                </a:highlight>
                <a:latin typeface="Arial"/>
                <a:ea typeface="Roboto"/>
                <a:cs typeface="Arial"/>
              </a:rPr>
              <a:t>Acciones = </a:t>
            </a:r>
            <a:br>
              <a:rPr lang="es" sz="2000" b="0" i="0" u="none" strike="noStrike" dirty="0">
                <a:highlight>
                  <a:srgbClr val="000000">
                    <a:alpha val="0"/>
                  </a:srgbClr>
                </a:highlight>
                <a:latin typeface="Arial"/>
                <a:ea typeface="Roboto"/>
                <a:cs typeface="Arial"/>
              </a:rPr>
            </a:br>
            <a:r>
              <a:rPr lang="es" sz="2000" b="0" i="0" u="none" strike="noStrike" dirty="0">
                <a:highlight>
                  <a:srgbClr val="000000">
                    <a:alpha val="0"/>
                  </a:srgbClr>
                </a:highlight>
                <a:latin typeface="Arial"/>
                <a:ea typeface="Roboto"/>
                <a:cs typeface="Arial"/>
              </a:rPr>
              <a:t>	</a:t>
            </a:r>
            <a:r>
              <a:rPr lang="es" sz="2000" b="1" i="0" u="none" strike="noStrike" dirty="0">
                <a:highlight>
                  <a:srgbClr val="000000">
                    <a:alpha val="0"/>
                  </a:srgbClr>
                </a:highlight>
                <a:latin typeface="Arial"/>
                <a:ea typeface="Roboto"/>
                <a:cs typeface="Arial"/>
              </a:rPr>
              <a:t>Qué</a:t>
            </a:r>
            <a:r>
              <a:rPr lang="es" sz="2000" b="0" i="0" u="none" strike="noStrike" dirty="0">
                <a:highlight>
                  <a:srgbClr val="000000">
                    <a:alpha val="0"/>
                  </a:srgbClr>
                </a:highlight>
                <a:latin typeface="Arial"/>
                <a:ea typeface="Roboto"/>
                <a:cs typeface="Arial"/>
              </a:rPr>
              <a:t> debemos hacer para alcanzar </a:t>
            </a:r>
            <a:br>
              <a:rPr lang="es" sz="2000" b="0" i="0" u="none" strike="noStrike" dirty="0">
                <a:highlight>
                  <a:srgbClr val="000000">
                    <a:alpha val="0"/>
                  </a:srgbClr>
                </a:highlight>
                <a:latin typeface="Arial"/>
                <a:ea typeface="Roboto"/>
                <a:cs typeface="Arial"/>
              </a:rPr>
            </a:br>
            <a:r>
              <a:rPr lang="es" sz="2000" b="0" i="0" u="none" strike="noStrike" dirty="0">
                <a:highlight>
                  <a:srgbClr val="000000">
                    <a:alpha val="0"/>
                  </a:srgbClr>
                </a:highlight>
                <a:latin typeface="Arial"/>
                <a:ea typeface="Roboto"/>
                <a:cs typeface="Arial"/>
              </a:rPr>
              <a:t>nuestros objetivos</a:t>
            </a:r>
          </a:p>
        </p:txBody>
      </p:sp>
      <p:sp>
        <p:nvSpPr>
          <p:cNvPr id="15" name="Arrow: Bent 14">
            <a:extLst>
              <a:ext uri="{FF2B5EF4-FFF2-40B4-BE49-F238E27FC236}">
                <a16:creationId xmlns:a16="http://schemas.microsoft.com/office/drawing/2014/main" id="{F3FA9CA0-43AD-54B7-D09F-693C39A710ED}"/>
              </a:ext>
            </a:extLst>
          </p:cNvPr>
          <p:cNvSpPr/>
          <p:nvPr/>
        </p:nvSpPr>
        <p:spPr>
          <a:xfrm rot="5400000">
            <a:off x="7244599" y="956122"/>
            <a:ext cx="4060674" cy="3197097"/>
          </a:xfrm>
          <a:prstGeom prst="bentArrow">
            <a:avLst>
              <a:gd name="adj1" fmla="val 23907"/>
              <a:gd name="adj2" fmla="val 27295"/>
              <a:gd name="adj3" fmla="val 24018"/>
              <a:gd name="adj4" fmla="val 20454"/>
            </a:avLst>
          </a:prstGeom>
          <a:solidFill>
            <a:srgbClr val="BCCCEA">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pic>
        <p:nvPicPr>
          <p:cNvPr id="10" name="Picture 9" descr="A picture containing logo&#10;&#10;Description automatically generated">
            <a:extLst>
              <a:ext uri="{FF2B5EF4-FFF2-40B4-BE49-F238E27FC236}">
                <a16:creationId xmlns:a16="http://schemas.microsoft.com/office/drawing/2014/main" id="{BC29B1CB-991F-C577-ECBE-B2EC59ECB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498" y="339746"/>
            <a:ext cx="2341639" cy="1314466"/>
          </a:xfrm>
          <a:prstGeom prst="rect">
            <a:avLst/>
          </a:prstGeom>
        </p:spPr>
      </p:pic>
      <p:sp>
        <p:nvSpPr>
          <p:cNvPr id="18" name="TextBox 17">
            <a:extLst>
              <a:ext uri="{FF2B5EF4-FFF2-40B4-BE49-F238E27FC236}">
                <a16:creationId xmlns:a16="http://schemas.microsoft.com/office/drawing/2014/main" id="{4BD7D578-5016-C299-0712-278DCF26D443}"/>
              </a:ext>
            </a:extLst>
          </p:cNvPr>
          <p:cNvSpPr txBox="1"/>
          <p:nvPr/>
        </p:nvSpPr>
        <p:spPr>
          <a:xfrm>
            <a:off x="7260975" y="1718048"/>
            <a:ext cx="400929" cy="584775"/>
          </a:xfrm>
          <a:prstGeom prst="rect">
            <a:avLst/>
          </a:prstGeom>
          <a:noFill/>
        </p:spPr>
        <p:txBody>
          <a:bodyPr wrap="square" rtlCol="0">
            <a:noAutofit/>
          </a:bodyPr>
          <a:lstStyle/>
          <a:p>
            <a:pPr rtl="0"/>
            <a:r>
              <a:rPr lang="es" sz="3200" b="1" i="0" u="none" strike="noStrike" dirty="0">
                <a:solidFill>
                  <a:srgbClr val="FF0000"/>
                </a:solidFill>
                <a:highlight>
                  <a:srgbClr val="000000">
                    <a:alpha val="0"/>
                  </a:srgbClr>
                </a:highlight>
                <a:latin typeface="Arial"/>
                <a:cs typeface="Arial"/>
              </a:rPr>
              <a:t>2</a:t>
            </a:r>
          </a:p>
        </p:txBody>
      </p:sp>
      <p:sp>
        <p:nvSpPr>
          <p:cNvPr id="19" name="TextBox 18">
            <a:extLst>
              <a:ext uri="{FF2B5EF4-FFF2-40B4-BE49-F238E27FC236}">
                <a16:creationId xmlns:a16="http://schemas.microsoft.com/office/drawing/2014/main" id="{53C4B8A5-CF6F-8930-8DE0-8E9C0670FC72}"/>
              </a:ext>
            </a:extLst>
          </p:cNvPr>
          <p:cNvSpPr txBox="1"/>
          <p:nvPr/>
        </p:nvSpPr>
        <p:spPr>
          <a:xfrm>
            <a:off x="5507033" y="2676290"/>
            <a:ext cx="400929" cy="584775"/>
          </a:xfrm>
          <a:prstGeom prst="rect">
            <a:avLst/>
          </a:prstGeom>
          <a:noFill/>
        </p:spPr>
        <p:txBody>
          <a:bodyPr wrap="square" rtlCol="0">
            <a:noAutofit/>
          </a:bodyPr>
          <a:lstStyle/>
          <a:p>
            <a:pPr rtl="0"/>
            <a:r>
              <a:rPr lang="es" sz="3200" b="1" dirty="0">
                <a:solidFill>
                  <a:srgbClr val="FF0000"/>
                </a:solidFill>
                <a:highlight>
                  <a:srgbClr val="000000">
                    <a:alpha val="0"/>
                  </a:srgbClr>
                </a:highlight>
                <a:latin typeface="Arial"/>
                <a:cs typeface="Arial"/>
              </a:rPr>
              <a:t>3</a:t>
            </a:r>
            <a:endParaRPr lang="es" sz="3200" b="1" i="0" u="none" strike="noStrike" dirty="0">
              <a:solidFill>
                <a:srgbClr val="FF0000"/>
              </a:solidFill>
              <a:highlight>
                <a:srgbClr val="000000">
                  <a:alpha val="0"/>
                </a:srgbClr>
              </a:highlight>
              <a:latin typeface="Arial"/>
              <a:cs typeface="Arial"/>
            </a:endParaRPr>
          </a:p>
        </p:txBody>
      </p:sp>
      <p:sp>
        <p:nvSpPr>
          <p:cNvPr id="20" name="TextBox 19">
            <a:extLst>
              <a:ext uri="{FF2B5EF4-FFF2-40B4-BE49-F238E27FC236}">
                <a16:creationId xmlns:a16="http://schemas.microsoft.com/office/drawing/2014/main" id="{F8D8DE18-1F56-3412-AF69-D01CF93FF672}"/>
              </a:ext>
            </a:extLst>
          </p:cNvPr>
          <p:cNvSpPr txBox="1"/>
          <p:nvPr/>
        </p:nvSpPr>
        <p:spPr>
          <a:xfrm>
            <a:off x="5475579" y="5455796"/>
            <a:ext cx="400929" cy="584775"/>
          </a:xfrm>
          <a:prstGeom prst="rect">
            <a:avLst/>
          </a:prstGeom>
          <a:noFill/>
        </p:spPr>
        <p:txBody>
          <a:bodyPr wrap="square" rtlCol="0">
            <a:noAutofit/>
          </a:bodyPr>
          <a:lstStyle/>
          <a:p>
            <a:pPr rtl="0"/>
            <a:r>
              <a:rPr lang="es" sz="3200" b="1" dirty="0">
                <a:solidFill>
                  <a:srgbClr val="FF0000"/>
                </a:solidFill>
                <a:highlight>
                  <a:srgbClr val="000000">
                    <a:alpha val="0"/>
                  </a:srgbClr>
                </a:highlight>
                <a:latin typeface="Arial"/>
                <a:cs typeface="Arial"/>
              </a:rPr>
              <a:t>4</a:t>
            </a:r>
            <a:endParaRPr lang="es" sz="3200" b="1" i="0" u="none" strike="noStrike" dirty="0">
              <a:solidFill>
                <a:srgbClr val="FF0000"/>
              </a:solidFill>
              <a:highlight>
                <a:srgbClr val="000000">
                  <a:alpha val="0"/>
                </a:srgbClr>
              </a:highlight>
              <a:latin typeface="Arial"/>
              <a:cs typeface="Arial"/>
            </a:endParaRPr>
          </a:p>
        </p:txBody>
      </p:sp>
    </p:spTree>
    <p:extLst>
      <p:ext uri="{BB962C8B-B14F-4D97-AF65-F5344CB8AC3E}">
        <p14:creationId xmlns:p14="http://schemas.microsoft.com/office/powerpoint/2010/main" val="1027408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22</a:t>
            </a:r>
            <a:endParaRPr lang="en-US"/>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838199" y="127125"/>
            <a:ext cx="10515600" cy="1325563"/>
          </a:xfrm>
        </p:spPr>
        <p:txBody>
          <a:bodyPr>
            <a:noAutofit/>
          </a:bodyPr>
          <a:lstStyle/>
          <a:p>
            <a:pPr algn="ctr" rtl="0"/>
            <a:r>
              <a:rPr lang="es" sz="4800" b="0" i="0" u="none" strike="noStrike">
                <a:solidFill>
                  <a:srgbClr val="1F4E79"/>
                </a:solidFill>
                <a:highlight>
                  <a:srgbClr val="000000">
                    <a:alpha val="0"/>
                  </a:srgbClr>
                </a:highlight>
                <a:latin typeface="Arial"/>
                <a:cs typeface="Arial"/>
              </a:rPr>
              <a:t>Estructura del Plan de Acción</a:t>
            </a:r>
            <a:endParaRPr lang="en-US" sz="480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8DD87C53-11A2-31AB-1712-F39FCD29A627}"/>
              </a:ext>
            </a:extLst>
          </p:cNvPr>
          <p:cNvGraphicFramePr>
            <a:graphicFrameLocks noGrp="1"/>
          </p:cNvGraphicFramePr>
          <p:nvPr>
            <p:extLst>
              <p:ext uri="{D42A27DB-BD31-4B8C-83A1-F6EECF244321}">
                <p14:modId xmlns:p14="http://schemas.microsoft.com/office/powerpoint/2010/main" val="3496425919"/>
              </p:ext>
            </p:extLst>
          </p:nvPr>
        </p:nvGraphicFramePr>
        <p:xfrm>
          <a:off x="989814" y="1317958"/>
          <a:ext cx="10363985" cy="5005995"/>
        </p:xfrm>
        <a:graphic>
          <a:graphicData uri="http://schemas.openxmlformats.org/drawingml/2006/table">
            <a:tbl>
              <a:tblPr firstRow="1" bandRow="1">
                <a:tableStyleId>{5C22544A-7EE6-4342-B048-85BDC9FD1C3A}</a:tableStyleId>
              </a:tblPr>
              <a:tblGrid>
                <a:gridCol w="2266733">
                  <a:extLst>
                    <a:ext uri="{9D8B030D-6E8A-4147-A177-3AD203B41FA5}">
                      <a16:colId xmlns:a16="http://schemas.microsoft.com/office/drawing/2014/main" val="2433380996"/>
                    </a:ext>
                  </a:extLst>
                </a:gridCol>
                <a:gridCol w="1221185">
                  <a:extLst>
                    <a:ext uri="{9D8B030D-6E8A-4147-A177-3AD203B41FA5}">
                      <a16:colId xmlns:a16="http://schemas.microsoft.com/office/drawing/2014/main" val="2174675508"/>
                    </a:ext>
                  </a:extLst>
                </a:gridCol>
                <a:gridCol w="1348033">
                  <a:extLst>
                    <a:ext uri="{9D8B030D-6E8A-4147-A177-3AD203B41FA5}">
                      <a16:colId xmlns:a16="http://schemas.microsoft.com/office/drawing/2014/main" val="3017560134"/>
                    </a:ext>
                  </a:extLst>
                </a:gridCol>
                <a:gridCol w="2772803">
                  <a:extLst>
                    <a:ext uri="{9D8B030D-6E8A-4147-A177-3AD203B41FA5}">
                      <a16:colId xmlns:a16="http://schemas.microsoft.com/office/drawing/2014/main" val="2497465156"/>
                    </a:ext>
                  </a:extLst>
                </a:gridCol>
                <a:gridCol w="2755231">
                  <a:extLst>
                    <a:ext uri="{9D8B030D-6E8A-4147-A177-3AD203B41FA5}">
                      <a16:colId xmlns:a16="http://schemas.microsoft.com/office/drawing/2014/main" val="1021172845"/>
                    </a:ext>
                  </a:extLst>
                </a:gridCol>
              </a:tblGrid>
              <a:tr h="758265">
                <a:tc>
                  <a:txBody>
                    <a:bodyPr/>
                    <a:lstStyle/>
                    <a:p>
                      <a:pPr rtl="0"/>
                      <a:r>
                        <a:rPr lang="es" sz="1800" b="1" i="0" u="none" strike="noStrike" dirty="0">
                          <a:solidFill>
                            <a:srgbClr val="000000"/>
                          </a:solidFill>
                          <a:highlight>
                            <a:srgbClr val="000000">
                              <a:alpha val="0"/>
                            </a:srgbClr>
                          </a:highlight>
                          <a:latin typeface="Arial"/>
                          <a:cs typeface="Arial"/>
                        </a:rPr>
                        <a:t>Acciones</a:t>
                      </a:r>
                    </a:p>
                  </a:txBody>
                  <a:tcPr>
                    <a:solidFill>
                      <a:schemeClr val="accent1">
                        <a:lumMod val="40000"/>
                        <a:lumOff val="60000"/>
                      </a:schemeClr>
                    </a:solidFill>
                  </a:tcPr>
                </a:tc>
                <a:tc>
                  <a:txBody>
                    <a:bodyPr/>
                    <a:lstStyle/>
                    <a:p>
                      <a:pPr algn="ctr" rtl="0"/>
                      <a:r>
                        <a:rPr lang="es" sz="1800" b="1" i="0" u="none" strike="noStrike" dirty="0">
                          <a:solidFill>
                            <a:srgbClr val="000000"/>
                          </a:solidFill>
                          <a:highlight>
                            <a:srgbClr val="000000">
                              <a:alpha val="0"/>
                            </a:srgbClr>
                          </a:highlight>
                          <a:latin typeface="Arial"/>
                          <a:cs typeface="Arial"/>
                        </a:rPr>
                        <a:t>Función principal</a:t>
                      </a:r>
                    </a:p>
                  </a:txBody>
                  <a:tcPr>
                    <a:solidFill>
                      <a:schemeClr val="accent1">
                        <a:lumMod val="40000"/>
                        <a:lumOff val="60000"/>
                      </a:schemeClr>
                    </a:solidFill>
                  </a:tcPr>
                </a:tc>
                <a:tc>
                  <a:txBody>
                    <a:bodyPr/>
                    <a:lstStyle/>
                    <a:p>
                      <a:pPr algn="ctr" rtl="0"/>
                      <a:r>
                        <a:rPr lang="es" sz="1800" b="1" i="0" u="none" strike="noStrike" dirty="0">
                          <a:solidFill>
                            <a:srgbClr val="000000"/>
                          </a:solidFill>
                          <a:highlight>
                            <a:srgbClr val="000000">
                              <a:alpha val="0"/>
                            </a:srgbClr>
                          </a:highlight>
                          <a:latin typeface="Arial"/>
                          <a:cs typeface="Arial"/>
                        </a:rPr>
                        <a:t>Funciones de apoyo</a:t>
                      </a:r>
                    </a:p>
                  </a:txBody>
                  <a:tcPr>
                    <a:solidFill>
                      <a:schemeClr val="accent1">
                        <a:lumMod val="40000"/>
                        <a:lumOff val="60000"/>
                      </a:schemeClr>
                    </a:solidFill>
                  </a:tcPr>
                </a:tc>
                <a:tc>
                  <a:txBody>
                    <a:bodyPr/>
                    <a:lstStyle/>
                    <a:p>
                      <a:pPr algn="ctr" rtl="0"/>
                      <a:r>
                        <a:rPr lang="es" sz="1800" b="1" i="0" u="none" strike="noStrike" dirty="0">
                          <a:solidFill>
                            <a:srgbClr val="000000"/>
                          </a:solidFill>
                          <a:highlight>
                            <a:srgbClr val="000000">
                              <a:alpha val="0"/>
                            </a:srgbClr>
                          </a:highlight>
                          <a:latin typeface="Arial"/>
                          <a:cs typeface="Arial"/>
                        </a:rPr>
                        <a:t>Etapa</a:t>
                      </a:r>
                      <a:endParaRPr lang="en-US" sz="18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rtl="0"/>
                      <a:r>
                        <a:rPr lang="es" sz="1800" b="1" i="0" u="none" strike="noStrike" dirty="0">
                          <a:solidFill>
                            <a:srgbClr val="000000"/>
                          </a:solidFill>
                          <a:highlight>
                            <a:srgbClr val="000000">
                              <a:alpha val="0"/>
                            </a:srgbClr>
                          </a:highlight>
                          <a:latin typeface="Arial"/>
                          <a:cs typeface="Arial"/>
                        </a:rPr>
                        <a:t>Indicadores de rendimiento</a:t>
                      </a:r>
                    </a:p>
                  </a:txBody>
                  <a:tcPr>
                    <a:solidFill>
                      <a:schemeClr val="accent1">
                        <a:lumMod val="40000"/>
                        <a:lumOff val="60000"/>
                      </a:schemeClr>
                    </a:solidFill>
                  </a:tcPr>
                </a:tc>
                <a:extLst>
                  <a:ext uri="{0D108BD9-81ED-4DB2-BD59-A6C34878D82A}">
                    <a16:rowId xmlns:a16="http://schemas.microsoft.com/office/drawing/2014/main" val="2589090804"/>
                  </a:ext>
                </a:extLst>
              </a:tr>
              <a:tr h="386714">
                <a:tc gridSpan="5">
                  <a:txBody>
                    <a:bodyPr/>
                    <a:lstStyle/>
                    <a:p>
                      <a:pPr rtl="0"/>
                      <a:r>
                        <a:rPr lang="es" sz="1400" b="1" i="0" u="none" strike="noStrike" dirty="0">
                          <a:solidFill>
                            <a:srgbClr val="F2F2F2"/>
                          </a:solidFill>
                          <a:highlight>
                            <a:srgbClr val="000000">
                              <a:alpha val="0"/>
                            </a:srgbClr>
                          </a:highlight>
                          <a:latin typeface="Arial"/>
                          <a:cs typeface="Arial"/>
                        </a:rPr>
                        <a:t>Acciones de 2023 </a:t>
                      </a:r>
                    </a:p>
                  </a:txBody>
                  <a:tcPr>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8331436"/>
                  </a:ext>
                </a:extLst>
              </a:tr>
              <a:tr h="173542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400" b="0" i="0" u="none" strike="noStrike">
                          <a:highlight>
                            <a:srgbClr val="000000">
                              <a:alpha val="0"/>
                            </a:srgbClr>
                          </a:highlight>
                          <a:latin typeface="Arial"/>
                          <a:cs typeface="Arial"/>
                        </a:rPr>
                        <a:t>Acciones que iniciarán, continuarán o finalizarán en 2023</a:t>
                      </a:r>
                    </a:p>
                  </a:txBody>
                  <a:tcPr anchor="ctr">
                    <a:solidFill>
                      <a:srgbClr val="C8B8D4"/>
                    </a:solidFill>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400" b="0" i="0" u="none" strike="noStrike" dirty="0">
                          <a:highlight>
                            <a:srgbClr val="000000">
                              <a:alpha val="0"/>
                            </a:srgbClr>
                          </a:highlight>
                          <a:latin typeface="Arial"/>
                          <a:cs typeface="Arial"/>
                        </a:rPr>
                        <a:t>Se desarrollaron indicadores de resultados para estas acciones y los avances se evaluarán durante la actualización anual de la Junta.</a:t>
                      </a:r>
                    </a:p>
                  </a:txBody>
                  <a:tcPr>
                    <a:solidFill>
                      <a:srgbClr val="C8B8D4"/>
                    </a:solidFill>
                  </a:tcPr>
                </a:tc>
                <a:extLst>
                  <a:ext uri="{0D108BD9-81ED-4DB2-BD59-A6C34878D82A}">
                    <a16:rowId xmlns:a16="http://schemas.microsoft.com/office/drawing/2014/main" val="3196859577"/>
                  </a:ext>
                </a:extLst>
              </a:tr>
              <a:tr h="390176">
                <a:tc gridSpan="5">
                  <a:txBody>
                    <a:bodyPr/>
                    <a:lstStyle/>
                    <a:p>
                      <a:pPr rtl="0"/>
                      <a:r>
                        <a:rPr lang="es" sz="1400" b="1" i="0" u="none" strike="noStrike">
                          <a:solidFill>
                            <a:srgbClr val="F2F2F2"/>
                          </a:solidFill>
                          <a:highlight>
                            <a:srgbClr val="000000">
                              <a:alpha val="0"/>
                            </a:srgbClr>
                          </a:highlight>
                          <a:latin typeface="Arial"/>
                          <a:cs typeface="Arial"/>
                        </a:rPr>
                        <a:t>Acciones futuras </a:t>
                      </a:r>
                    </a:p>
                  </a:txBody>
                  <a:tcPr>
                    <a:solidFill>
                      <a:srgbClr val="0079A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9658466"/>
                  </a:ext>
                </a:extLst>
              </a:tr>
              <a:tr h="173542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400" b="0" i="0" u="none" strike="noStrike">
                          <a:solidFill>
                            <a:srgbClr val="000000"/>
                          </a:solidFill>
                          <a:highlight>
                            <a:srgbClr val="000000">
                              <a:alpha val="0"/>
                            </a:srgbClr>
                          </a:highlight>
                          <a:latin typeface="Arial"/>
                          <a:cs typeface="Arial"/>
                        </a:rPr>
                        <a:t>Acciones que </a:t>
                      </a:r>
                      <a:r>
                        <a:rPr lang="es" sz="1400" b="1" i="0" u="none" strike="noStrike">
                          <a:solidFill>
                            <a:srgbClr val="000000"/>
                          </a:solidFill>
                          <a:highlight>
                            <a:srgbClr val="000000">
                              <a:alpha val="0"/>
                            </a:srgbClr>
                          </a:highlight>
                          <a:latin typeface="Arial"/>
                          <a:cs typeface="Arial"/>
                        </a:rPr>
                        <a:t>no</a:t>
                      </a:r>
                      <a:r>
                        <a:rPr lang="es" sz="1400" b="0" i="0" u="none" strike="noStrike">
                          <a:solidFill>
                            <a:srgbClr val="000000"/>
                          </a:solidFill>
                          <a:highlight>
                            <a:srgbClr val="000000">
                              <a:alpha val="0"/>
                            </a:srgbClr>
                          </a:highlight>
                          <a:latin typeface="Arial"/>
                          <a:cs typeface="Arial"/>
                        </a:rPr>
                        <a:t> iniciarán, continuarán o finalizarán en 2023</a:t>
                      </a:r>
                      <a:endParaRPr lang="en-US" sz="1400">
                        <a:latin typeface="Arial" panose="020B0604020202020204" pitchFamily="34" charset="0"/>
                        <a:cs typeface="Arial" panose="020B0604020202020204" pitchFamily="34" charset="0"/>
                      </a:endParaRPr>
                    </a:p>
                  </a:txBody>
                  <a:tcPr anchor="ctr">
                    <a:solidFill>
                      <a:srgbClr val="C4DEE8"/>
                    </a:solidFill>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400" b="0" i="0" u="none" strike="noStrike" dirty="0">
                          <a:solidFill>
                            <a:srgbClr val="000000"/>
                          </a:solidFill>
                          <a:highlight>
                            <a:srgbClr val="000000">
                              <a:alpha val="0"/>
                            </a:srgbClr>
                          </a:highlight>
                          <a:latin typeface="Arial"/>
                          <a:cs typeface="Arial"/>
                        </a:rPr>
                        <a:t>Estas acciones se evaluarán durante la actualización anual de la Junta y su prioridad podrá modificarse a medida que se completen otras acciones.  </a:t>
                      </a:r>
                      <a:endParaRPr lang="en-US" sz="1400" dirty="0">
                        <a:latin typeface="Arial" panose="020B0604020202020204" pitchFamily="34" charset="0"/>
                        <a:cs typeface="Arial" panose="020B0604020202020204" pitchFamily="34" charset="0"/>
                      </a:endParaRPr>
                    </a:p>
                  </a:txBody>
                  <a:tcPr>
                    <a:solidFill>
                      <a:srgbClr val="C4DEE8"/>
                    </a:solidFill>
                  </a:tcPr>
                </a:tc>
                <a:extLst>
                  <a:ext uri="{0D108BD9-81ED-4DB2-BD59-A6C34878D82A}">
                    <a16:rowId xmlns:a16="http://schemas.microsoft.com/office/drawing/2014/main" val="2169486744"/>
                  </a:ext>
                </a:extLst>
              </a:tr>
            </a:tbl>
          </a:graphicData>
        </a:graphic>
      </p:graphicFrame>
      <p:sp>
        <p:nvSpPr>
          <p:cNvPr id="10" name="TextBox 9">
            <a:extLst>
              <a:ext uri="{FF2B5EF4-FFF2-40B4-BE49-F238E27FC236}">
                <a16:creationId xmlns:a16="http://schemas.microsoft.com/office/drawing/2014/main" id="{CAABA9EA-E75D-EDB7-E628-BCDB963D79B7}"/>
              </a:ext>
            </a:extLst>
          </p:cNvPr>
          <p:cNvSpPr txBox="1"/>
          <p:nvPr/>
        </p:nvSpPr>
        <p:spPr>
          <a:xfrm>
            <a:off x="3367685" y="2643521"/>
            <a:ext cx="2326105" cy="3467594"/>
          </a:xfrm>
          <a:prstGeom prst="rect">
            <a:avLst/>
          </a:prstGeom>
          <a:solidFill>
            <a:srgbClr val="F2F2F2"/>
          </a:solidFill>
          <a:ln>
            <a:solidFill>
              <a:srgbClr val="002060"/>
            </a:solidFill>
          </a:ln>
        </p:spPr>
        <p:txBody>
          <a:bodyPr wrap="square">
            <a:noAutofit/>
          </a:bodyPr>
          <a:lstStyle/>
          <a:p>
            <a:pPr marL="0" marR="0" indent="0" rtl="0">
              <a:lnSpc>
                <a:spcPct val="115000"/>
              </a:lnSpc>
              <a:spcBef>
                <a:spcPct val="0"/>
              </a:spcBef>
              <a:spcAft>
                <a:spcPts val="1200"/>
              </a:spcAft>
              <a:buNone/>
            </a:pPr>
            <a:r>
              <a:rPr lang="es" sz="1800" b="1" i="0" u="none" strike="noStrike" dirty="0">
                <a:solidFill>
                  <a:srgbClr val="000000"/>
                </a:solidFill>
                <a:highlight>
                  <a:srgbClr val="000000">
                    <a:alpha val="0"/>
                  </a:srgbClr>
                </a:highlight>
                <a:latin typeface="Arial"/>
                <a:ea typeface="Arial"/>
                <a:cs typeface="Arial"/>
              </a:rPr>
              <a:t>Función principal</a:t>
            </a:r>
            <a:r>
              <a:rPr lang="es" sz="1800" b="0" i="0" u="none" strike="noStrike" dirty="0">
                <a:solidFill>
                  <a:srgbClr val="000000"/>
                </a:solidFill>
                <a:highlight>
                  <a:srgbClr val="000000">
                    <a:alpha val="0"/>
                  </a:srgbClr>
                </a:highlight>
                <a:latin typeface="Arial"/>
                <a:ea typeface="Arial"/>
                <a:cs typeface="Arial"/>
              </a:rPr>
              <a:t>: División u oficina responsable de la implementación de las acciones.</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indent="0" rtl="0">
              <a:lnSpc>
                <a:spcPct val="115000"/>
              </a:lnSpc>
              <a:spcBef>
                <a:spcPct val="0"/>
              </a:spcBef>
              <a:spcAft>
                <a:spcPts val="1200"/>
              </a:spcAft>
              <a:buNone/>
            </a:pPr>
            <a:r>
              <a:rPr lang="es" sz="1800" b="1" i="0" u="none" strike="noStrike" dirty="0">
                <a:solidFill>
                  <a:srgbClr val="000000"/>
                </a:solidFill>
                <a:highlight>
                  <a:srgbClr val="000000">
                    <a:alpha val="0"/>
                  </a:srgbClr>
                </a:highlight>
                <a:latin typeface="Arial"/>
                <a:ea typeface="Arial"/>
                <a:cs typeface="Arial"/>
              </a:rPr>
              <a:t>Función de apoyo:</a:t>
            </a:r>
            <a:r>
              <a:rPr lang="es" sz="1800" b="0" i="0" u="none" strike="noStrike" dirty="0">
                <a:solidFill>
                  <a:srgbClr val="000000"/>
                </a:solidFill>
                <a:highlight>
                  <a:srgbClr val="000000">
                    <a:alpha val="0"/>
                  </a:srgbClr>
                </a:highlight>
                <a:latin typeface="Arial"/>
                <a:ea typeface="Arial"/>
                <a:cs typeface="Arial"/>
              </a:rPr>
              <a:t> Divisiones u oficinas que apoyan la implementación de las acciones.</a:t>
            </a:r>
            <a:endParaRPr lang="en-US" sz="1800" dirty="0">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954F556-AF95-BE42-D566-76384826484F}"/>
              </a:ext>
            </a:extLst>
          </p:cNvPr>
          <p:cNvSpPr txBox="1"/>
          <p:nvPr/>
        </p:nvSpPr>
        <p:spPr>
          <a:xfrm>
            <a:off x="6010977" y="2643521"/>
            <a:ext cx="2474490" cy="3467594"/>
          </a:xfrm>
          <a:prstGeom prst="rect">
            <a:avLst/>
          </a:prstGeom>
          <a:solidFill>
            <a:srgbClr val="F2F2F2"/>
          </a:solidFill>
          <a:ln>
            <a:solidFill>
              <a:srgbClr val="002060"/>
            </a:solidFill>
          </a:ln>
        </p:spPr>
        <p:txBody>
          <a:bodyPr wrap="square" anchor="ctr">
            <a:noAutofit/>
          </a:bodyPr>
          <a:lstStyle/>
          <a:p>
            <a:pPr algn="l" rtl="0" fontAlgn="base"/>
            <a:r>
              <a:rPr lang="es" sz="1800" b="1" i="0" u="none" strike="noStrike" dirty="0">
                <a:solidFill>
                  <a:srgbClr val="000000"/>
                </a:solidFill>
                <a:highlight>
                  <a:srgbClr val="000000">
                    <a:alpha val="0"/>
                  </a:srgbClr>
                </a:highlight>
                <a:latin typeface="Arial"/>
                <a:cs typeface="Arial"/>
              </a:rPr>
              <a:t>Etapa:</a:t>
            </a:r>
            <a:r>
              <a:rPr lang="es" sz="1800" b="0" i="0" u="none" strike="noStrike" dirty="0">
                <a:solidFill>
                  <a:srgbClr val="000000"/>
                </a:solidFill>
                <a:highlight>
                  <a:srgbClr val="000000">
                    <a:alpha val="0"/>
                  </a:srgbClr>
                </a:highlight>
                <a:latin typeface="Arial"/>
                <a:cs typeface="Arial"/>
              </a:rPr>
              <a:t> El progreso </a:t>
            </a:r>
            <a:br>
              <a:rPr lang="es" sz="1800" b="0" i="0" u="none" strike="noStrike" dirty="0">
                <a:solidFill>
                  <a:srgbClr val="000000"/>
                </a:solidFill>
                <a:highlight>
                  <a:srgbClr val="000000">
                    <a:alpha val="0"/>
                  </a:srgbClr>
                </a:highlight>
                <a:latin typeface="Arial"/>
                <a:cs typeface="Arial"/>
              </a:rPr>
            </a:br>
            <a:r>
              <a:rPr lang="es" sz="1800" b="0" i="0" u="none" strike="noStrike" dirty="0">
                <a:solidFill>
                  <a:srgbClr val="000000"/>
                </a:solidFill>
                <a:highlight>
                  <a:srgbClr val="000000">
                    <a:alpha val="0"/>
                  </a:srgbClr>
                </a:highlight>
                <a:latin typeface="Arial"/>
                <a:cs typeface="Arial"/>
              </a:rPr>
              <a:t>de cada acción se mide por etapas del proyecto a partir de finales de 2022. </a:t>
            </a:r>
            <a:br>
              <a:rPr lang="es" sz="1800" b="0" i="0" u="none" strike="noStrike" dirty="0">
                <a:solidFill>
                  <a:srgbClr val="000000"/>
                </a:solidFill>
                <a:highlight>
                  <a:srgbClr val="000000">
                    <a:alpha val="0"/>
                  </a:srgbClr>
                </a:highlight>
                <a:latin typeface="Arial"/>
                <a:cs typeface="Arial"/>
              </a:rPr>
            </a:br>
            <a:r>
              <a:rPr lang="es" sz="1800" b="0" i="0" u="none" strike="noStrike" dirty="0">
                <a:solidFill>
                  <a:srgbClr val="000000"/>
                </a:solidFill>
                <a:highlight>
                  <a:srgbClr val="000000">
                    <a:alpha val="0"/>
                  </a:srgbClr>
                </a:highlight>
                <a:latin typeface="Arial"/>
                <a:cs typeface="Arial"/>
              </a:rPr>
              <a:t>Las etapas se usarán para evaluar y controlar los progresos en el futuro. </a:t>
            </a:r>
          </a:p>
        </p:txBody>
      </p:sp>
      <p:sp>
        <p:nvSpPr>
          <p:cNvPr id="4" name="TextBox 3">
            <a:extLst>
              <a:ext uri="{FF2B5EF4-FFF2-40B4-BE49-F238E27FC236}">
                <a16:creationId xmlns:a16="http://schemas.microsoft.com/office/drawing/2014/main" id="{AA5E2772-C9DD-C23A-AFE2-080152C6C617}"/>
              </a:ext>
            </a:extLst>
          </p:cNvPr>
          <p:cNvSpPr txBox="1"/>
          <p:nvPr/>
        </p:nvSpPr>
        <p:spPr>
          <a:xfrm>
            <a:off x="504780" y="1214388"/>
            <a:ext cx="400929" cy="584775"/>
          </a:xfrm>
          <a:prstGeom prst="rect">
            <a:avLst/>
          </a:prstGeom>
          <a:noFill/>
        </p:spPr>
        <p:txBody>
          <a:bodyPr wrap="square" rtlCol="0">
            <a:noAutofit/>
          </a:bodyPr>
          <a:lstStyle/>
          <a:p>
            <a:pPr rtl="0"/>
            <a:r>
              <a:rPr lang="es" sz="3200" b="1" i="0" u="none" strike="noStrike">
                <a:solidFill>
                  <a:srgbClr val="FF0000"/>
                </a:solidFill>
                <a:highlight>
                  <a:srgbClr val="000000">
                    <a:alpha val="0"/>
                  </a:srgbClr>
                </a:highlight>
                <a:latin typeface="Arial"/>
                <a:cs typeface="Arial"/>
              </a:rPr>
              <a:t>4</a:t>
            </a:r>
          </a:p>
        </p:txBody>
      </p:sp>
    </p:spTree>
    <p:extLst>
      <p:ext uri="{BB962C8B-B14F-4D97-AF65-F5344CB8AC3E}">
        <p14:creationId xmlns:p14="http://schemas.microsoft.com/office/powerpoint/2010/main" val="9043232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19921" y="715999"/>
            <a:ext cx="12018475" cy="2861438"/>
          </a:xfrm>
        </p:spPr>
        <p:txBody>
          <a:bodyPr>
            <a:noAutofit/>
          </a:bodyPr>
          <a:lstStyle/>
          <a:p>
            <a:pPr rtl="0"/>
            <a:r>
              <a:rPr lang="es" sz="6000" b="0" i="0" u="none" strike="noStrike" dirty="0">
                <a:highlight>
                  <a:srgbClr val="000000">
                    <a:alpha val="0"/>
                  </a:srgbClr>
                </a:highlight>
                <a:latin typeface="Arial"/>
                <a:cs typeface="Arial"/>
              </a:rPr>
              <a:t>Acciones para la Equidad Racial </a:t>
            </a:r>
            <a:br>
              <a:rPr lang="es" sz="6000" b="0" i="0" u="none" strike="noStrike" dirty="0">
                <a:highlight>
                  <a:srgbClr val="000000">
                    <a:alpha val="0"/>
                  </a:srgbClr>
                </a:highlight>
                <a:latin typeface="Arial"/>
                <a:cs typeface="Arial"/>
              </a:rPr>
            </a:br>
            <a:r>
              <a:rPr lang="es" sz="6000" b="0" i="0" u="none" strike="noStrike" dirty="0">
                <a:highlight>
                  <a:srgbClr val="000000">
                    <a:alpha val="0"/>
                  </a:srgbClr>
                </a:highlight>
                <a:latin typeface="Arial"/>
                <a:cs typeface="Arial"/>
              </a:rPr>
              <a:t>de las Divisiones y Oficinas</a:t>
            </a:r>
            <a:endParaRPr lang="en-US" sz="6000"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Tree>
    <p:extLst>
      <p:ext uri="{BB962C8B-B14F-4D97-AF65-F5344CB8AC3E}">
        <p14:creationId xmlns:p14="http://schemas.microsoft.com/office/powerpoint/2010/main" val="11515608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9"/>
            <a:ext cx="10374554" cy="2235020"/>
          </a:xfrm>
        </p:spPr>
        <p:txBody>
          <a:bodyPr>
            <a:noAutofit/>
          </a:bodyPr>
          <a:lstStyle/>
          <a:p>
            <a:pPr rtl="0"/>
            <a:r>
              <a:rPr lang="es" sz="6600" b="0" i="0" u="none" strike="noStrike">
                <a:highlight>
                  <a:srgbClr val="000000">
                    <a:alpha val="0"/>
                  </a:srgbClr>
                </a:highlight>
                <a:latin typeface="Arial"/>
                <a:cs typeface="Arial"/>
              </a:rPr>
              <a:t>Oficina de Comunicación</a:t>
            </a:r>
            <a:br>
              <a:rPr lang="es" sz="6600" b="0" i="0" u="none" strike="noStrike">
                <a:highlight>
                  <a:srgbClr val="000000">
                    <a:alpha val="0"/>
                  </a:srgbClr>
                </a:highlight>
                <a:latin typeface="Arial"/>
                <a:cs typeface="Arial"/>
              </a:rPr>
            </a:b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3" name="TextBox 1">
            <a:extLst>
              <a:ext uri="{FF2B5EF4-FFF2-40B4-BE49-F238E27FC236}">
                <a16:creationId xmlns:a16="http://schemas.microsoft.com/office/drawing/2014/main" id="{0CCF8606-8762-EDD0-0977-48CB7A175B24}"/>
              </a:ext>
            </a:extLst>
          </p:cNvPr>
          <p:cNvSpPr txBox="1"/>
          <p:nvPr/>
        </p:nvSpPr>
        <p:spPr>
          <a:xfrm>
            <a:off x="4728380" y="3094009"/>
            <a:ext cx="72633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s" sz="1800" b="0" i="0" u="none" strike="noStrike" dirty="0">
                <a:solidFill>
                  <a:srgbClr val="FFFFFF"/>
                </a:solidFill>
                <a:highlight>
                  <a:srgbClr val="000000">
                    <a:alpha val="0"/>
                  </a:srgbClr>
                </a:highlight>
                <a:latin typeface="Arial"/>
                <a:cs typeface="Arial"/>
              </a:rPr>
              <a:t>Nefretiri Cooley, Directora Adjunta</a:t>
            </a:r>
            <a:endParaRPr lang="en-US" dirty="0">
              <a:solidFill>
                <a:schemeClr val="bg1"/>
              </a:solidFill>
              <a:highlight>
                <a:srgbClr val="FFFF00"/>
              </a:highlight>
              <a:latin typeface="Calibri"/>
              <a:cs typeface="Calibri"/>
            </a:endParaRPr>
          </a:p>
          <a:p>
            <a:pPr algn="r"/>
            <a:endParaRPr lang="en-US" dirty="0">
              <a:solidFill>
                <a:schemeClr val="bg1"/>
              </a:solidFill>
              <a:highlight>
                <a:srgbClr val="FFFF00"/>
              </a:highlight>
              <a:latin typeface="Arial"/>
              <a:cs typeface="Arial"/>
            </a:endParaRPr>
          </a:p>
        </p:txBody>
      </p:sp>
    </p:spTree>
    <p:extLst>
      <p:ext uri="{BB962C8B-B14F-4D97-AF65-F5344CB8AC3E}">
        <p14:creationId xmlns:p14="http://schemas.microsoft.com/office/powerpoint/2010/main" val="15012087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Comunicación</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25</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709864" y="1280328"/>
            <a:ext cx="10134600" cy="815608"/>
          </a:xfrm>
          <a:prstGeom prst="rect">
            <a:avLst/>
          </a:prstGeom>
          <a:noFill/>
        </p:spPr>
        <p:txBody>
          <a:bodyPr wrap="square" rtlCol="0">
            <a:noAutofit/>
          </a:bodyPr>
          <a:lstStyle/>
          <a:p>
            <a:pPr rtl="0">
              <a:spcAft>
                <a:spcPts val="600"/>
              </a:spcAft>
            </a:pPr>
            <a:r>
              <a:rPr lang="es" sz="2200" b="1" i="0" u="none" strike="noStrike" dirty="0">
                <a:highlight>
                  <a:srgbClr val="000000">
                    <a:alpha val="0"/>
                  </a:srgbClr>
                </a:highlight>
                <a:latin typeface="Arial"/>
                <a:cs typeface="Arial"/>
              </a:rPr>
              <a:t>Dirección estratégica </a:t>
            </a:r>
            <a:r>
              <a:rPr lang="es" sz="2200" b="1" dirty="0">
                <a:highlight>
                  <a:srgbClr val="000000">
                    <a:alpha val="0"/>
                  </a:srgbClr>
                </a:highlight>
                <a:latin typeface="Arial"/>
                <a:cs typeface="Arial"/>
              </a:rPr>
              <a:t>#</a:t>
            </a:r>
            <a:r>
              <a:rPr lang="es" sz="2200" b="1" i="0" u="none" strike="noStrike" dirty="0">
                <a:highlight>
                  <a:srgbClr val="000000">
                    <a:alpha val="0"/>
                  </a:srgbClr>
                </a:highlight>
                <a:latin typeface="Arial"/>
                <a:cs typeface="Arial"/>
              </a:rPr>
              <a:t>1: Integrar la equidad racial, medir el impacto</a:t>
            </a:r>
          </a:p>
          <a:p>
            <a:pPr rtl="0">
              <a:spcAft>
                <a:spcPts val="600"/>
              </a:spcAft>
            </a:pPr>
            <a:r>
              <a:rPr lang="es" sz="2000" b="0" i="1" u="none" strike="noStrike" dirty="0">
                <a:highlight>
                  <a:srgbClr val="000000">
                    <a:alpha val="0"/>
                  </a:srgbClr>
                </a:highlight>
                <a:latin typeface="Arial"/>
                <a:cs typeface="Arial"/>
              </a:rPr>
              <a:t>Objetivo 1a: Los datos de la Junta del Agua son accesibles, equitativos y culturalmente relevantes</a:t>
            </a:r>
            <a:r>
              <a:rPr lang="es" sz="2000" b="0" i="0" u="none" strike="noStrike" dirty="0">
                <a:highlight>
                  <a:srgbClr val="000000">
                    <a:alpha val="0"/>
                  </a:srgbClr>
                </a:highlight>
                <a:latin typeface="Arial"/>
                <a:cs typeface="Arial"/>
              </a:rPr>
              <a:t>.</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553697754"/>
              </p:ext>
            </p:extLst>
          </p:nvPr>
        </p:nvGraphicFramePr>
        <p:xfrm>
          <a:off x="360947" y="2461439"/>
          <a:ext cx="11470106" cy="2300626"/>
        </p:xfrm>
        <a:graphic>
          <a:graphicData uri="http://schemas.openxmlformats.org/drawingml/2006/table">
            <a:tbl>
              <a:tblPr firstRow="1" bandRow="1">
                <a:tableStyleId>{21E4AEA4-8DFA-4A89-87EB-49C32662AFE0}</a:tableStyleId>
              </a:tblPr>
              <a:tblGrid>
                <a:gridCol w="5153236">
                  <a:extLst>
                    <a:ext uri="{9D8B030D-6E8A-4147-A177-3AD203B41FA5}">
                      <a16:colId xmlns:a16="http://schemas.microsoft.com/office/drawing/2014/main" val="3925299443"/>
                    </a:ext>
                  </a:extLst>
                </a:gridCol>
                <a:gridCol w="1369241">
                  <a:extLst>
                    <a:ext uri="{9D8B030D-6E8A-4147-A177-3AD203B41FA5}">
                      <a16:colId xmlns:a16="http://schemas.microsoft.com/office/drawing/2014/main" val="1466655220"/>
                    </a:ext>
                  </a:extLst>
                </a:gridCol>
                <a:gridCol w="927406">
                  <a:extLst>
                    <a:ext uri="{9D8B030D-6E8A-4147-A177-3AD203B41FA5}">
                      <a16:colId xmlns:a16="http://schemas.microsoft.com/office/drawing/2014/main" val="2201115090"/>
                    </a:ext>
                  </a:extLst>
                </a:gridCol>
                <a:gridCol w="4020223">
                  <a:extLst>
                    <a:ext uri="{9D8B030D-6E8A-4147-A177-3AD203B41FA5}">
                      <a16:colId xmlns:a16="http://schemas.microsoft.com/office/drawing/2014/main" val="835236820"/>
                    </a:ext>
                  </a:extLst>
                </a:gridCol>
              </a:tblGrid>
              <a:tr h="414809">
                <a:tc>
                  <a:txBody>
                    <a:bodyPr/>
                    <a:lstStyle/>
                    <a:p>
                      <a:pPr algn="ctr" rtl="0" fontAlgn="b"/>
                      <a:r>
                        <a:rPr lang="es" sz="2000" b="1" i="0" u="none" strike="noStrike" dirty="0">
                          <a:solidFill>
                            <a:srgbClr val="FFFFFF"/>
                          </a:solidFill>
                          <a:highlight>
                            <a:srgbClr val="000000">
                              <a:alpha val="0"/>
                            </a:srgbClr>
                          </a:highlight>
                          <a:latin typeface="Arial"/>
                          <a:cs typeface="Arial"/>
                        </a:rPr>
                        <a:t>Acción</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2000" b="1" i="0" u="none" strike="noStrike" dirty="0">
                          <a:solidFill>
                            <a:srgbClr val="FFFFFF"/>
                          </a:solidFill>
                          <a:highlight>
                            <a:srgbClr val="000000">
                              <a:alpha val="0"/>
                            </a:srgbClr>
                          </a:highlight>
                          <a:latin typeface="Arial"/>
                          <a:cs typeface="Arial"/>
                        </a:rPr>
                        <a:t>Apoyo </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2000" b="1" i="0" u="none" strike="noStrike" dirty="0">
                          <a:solidFill>
                            <a:srgbClr val="FFFFFF"/>
                          </a:solidFill>
                          <a:highlight>
                            <a:srgbClr val="000000">
                              <a:alpha val="0"/>
                            </a:srgbClr>
                          </a:highlight>
                          <a:latin typeface="Arial"/>
                          <a:cs typeface="Arial"/>
                        </a:rPr>
                        <a:t>Etapa</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2000" b="1" i="0" u="none" strike="noStrike" dirty="0">
                          <a:solidFill>
                            <a:srgbClr val="FFFFFF"/>
                          </a:solidFill>
                          <a:highlight>
                            <a:srgbClr val="000000">
                              <a:alpha val="0"/>
                            </a:srgbClr>
                          </a:highlight>
                          <a:latin typeface="Arial"/>
                          <a:cs typeface="Arial"/>
                        </a:rPr>
                        <a:t>Indicador de rendimiento</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1885817">
                <a:tc>
                  <a:txBody>
                    <a:bodyPr/>
                    <a:lstStyle/>
                    <a:p>
                      <a:pPr marL="182880" algn="l" rtl="0" fontAlgn="ctr"/>
                      <a:r>
                        <a:rPr lang="es" sz="2200" b="0" i="0" u="none" strike="noStrike" dirty="0">
                          <a:solidFill>
                            <a:srgbClr val="000000"/>
                          </a:solidFill>
                          <a:highlight>
                            <a:srgbClr val="000000">
                              <a:alpha val="0"/>
                            </a:srgbClr>
                          </a:highlight>
                          <a:latin typeface="Arial"/>
                          <a:cs typeface="Arial"/>
                        </a:rPr>
                        <a:t>Actualizar la página web sobre equidad racial de la Junta Estatal del Agua para incluir una página de seguimiento y medición de los avances en el Plan de Acción para la Equidad Racial. </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182880" algn="ctr" rtl="0" fontAlgn="ctr"/>
                      <a:r>
                        <a:rPr lang="es" sz="2200" b="0" i="0" u="none" strike="noStrike">
                          <a:solidFill>
                            <a:srgbClr val="000000"/>
                          </a:solidFill>
                          <a:highlight>
                            <a:srgbClr val="000000">
                              <a:alpha val="0"/>
                            </a:srgbClr>
                          </a:highlight>
                          <a:latin typeface="Arial"/>
                          <a:cs typeface="Arial"/>
                        </a:rPr>
                        <a:t>DIT </a:t>
                      </a:r>
                      <a:endParaRPr lang="en-US"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ctr" rtl="0" fontAlgn="ctr"/>
                      <a:r>
                        <a:rPr lang="es" sz="2200" b="0" i="0" u="none" strike="noStrike">
                          <a:solidFill>
                            <a:srgbClr val="000000"/>
                          </a:solidFill>
                          <a:highlight>
                            <a:srgbClr val="000000">
                              <a:alpha val="0"/>
                            </a:srgbClr>
                          </a:highlight>
                          <a:latin typeface="Arial"/>
                          <a:cs typeface="Arial"/>
                        </a:rPr>
                        <a:t>1</a:t>
                      </a:r>
                      <a:endParaRPr lang="en-US"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182880" algn="ctr" rtl="0" fontAlgn="ctr"/>
                      <a:r>
                        <a:rPr lang="es" sz="2200" b="0" i="0" u="none" strike="noStrike" dirty="0">
                          <a:solidFill>
                            <a:srgbClr val="000000"/>
                          </a:solidFill>
                          <a:highlight>
                            <a:srgbClr val="000000">
                              <a:alpha val="0"/>
                            </a:srgbClr>
                          </a:highlight>
                          <a:latin typeface="Arial"/>
                          <a:cs typeface="Arial"/>
                        </a:rPr>
                        <a:t>Página web actualizada</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1184338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a:highlight>
                  <a:srgbClr val="000000">
                    <a:alpha val="0"/>
                  </a:srgbClr>
                </a:highlight>
                <a:latin typeface="Arial"/>
              </a:rPr>
              <a:t>Función principal: comunicación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28</a:t>
            </a:r>
            <a:endParaRPr lang="en-US"/>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895011355"/>
              </p:ext>
            </p:extLst>
          </p:nvPr>
        </p:nvGraphicFramePr>
        <p:xfrm>
          <a:off x="360945" y="2874694"/>
          <a:ext cx="11470106" cy="1904365"/>
        </p:xfrm>
        <a:graphic>
          <a:graphicData uri="http://schemas.openxmlformats.org/drawingml/2006/table">
            <a:tbl>
              <a:tblPr firstRow="1" bandRow="1">
                <a:tableStyleId>{21E4AEA4-8DFA-4A89-87EB-49C32662AFE0}</a:tableStyleId>
              </a:tblPr>
              <a:tblGrid>
                <a:gridCol w="4628148">
                  <a:extLst>
                    <a:ext uri="{9D8B030D-6E8A-4147-A177-3AD203B41FA5}">
                      <a16:colId xmlns:a16="http://schemas.microsoft.com/office/drawing/2014/main" val="3925299443"/>
                    </a:ext>
                  </a:extLst>
                </a:gridCol>
                <a:gridCol w="1074821">
                  <a:extLst>
                    <a:ext uri="{9D8B030D-6E8A-4147-A177-3AD203B41FA5}">
                      <a16:colId xmlns:a16="http://schemas.microsoft.com/office/drawing/2014/main" val="1466655220"/>
                    </a:ext>
                  </a:extLst>
                </a:gridCol>
                <a:gridCol w="1010652">
                  <a:extLst>
                    <a:ext uri="{9D8B030D-6E8A-4147-A177-3AD203B41FA5}">
                      <a16:colId xmlns:a16="http://schemas.microsoft.com/office/drawing/2014/main" val="2201115090"/>
                    </a:ext>
                  </a:extLst>
                </a:gridCol>
                <a:gridCol w="4756485">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Etapa</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182880" algn="l" rtl="0" fontAlgn="ctr"/>
                      <a:r>
                        <a:rPr lang="es" sz="2000" b="0" i="0" u="none" strike="noStrike" dirty="0">
                          <a:solidFill>
                            <a:srgbClr val="000000"/>
                          </a:solidFill>
                          <a:highlight>
                            <a:srgbClr val="000000">
                              <a:alpha val="0"/>
                            </a:srgbClr>
                          </a:highlight>
                          <a:latin typeface="Arial"/>
                          <a:cs typeface="Arial"/>
                        </a:rPr>
                        <a:t>Revisar las páginas web y las instrucciones sobre comentarios públicos de las Juntas del Agua para describir mejor el proceso y mejorar el acceso a la participación.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182880" algn="ctr" rtl="0" fontAlgn="ctr"/>
                      <a:r>
                        <a:rPr lang="es" sz="2000" b="0" i="0" u="none" strike="noStrike">
                          <a:solidFill>
                            <a:srgbClr val="000000"/>
                          </a:solidFill>
                          <a:highlight>
                            <a:srgbClr val="000000">
                              <a:alpha val="0"/>
                            </a:srgbClr>
                          </a:highlight>
                          <a:latin typeface="Arial"/>
                          <a:cs typeface="Arial"/>
                        </a:rPr>
                        <a:t>OPP</a:t>
                      </a:r>
                    </a:p>
                    <a:p>
                      <a:pPr marL="182880" algn="ctr" rtl="0" fontAlgn="ctr"/>
                      <a:r>
                        <a:rPr lang="es" sz="2000" b="0" i="0" u="none" strike="noStrike">
                          <a:solidFill>
                            <a:srgbClr val="000000"/>
                          </a:solidFill>
                          <a:highlight>
                            <a:srgbClr val="000000">
                              <a:alpha val="0"/>
                            </a:srgbClr>
                          </a:highlight>
                          <a:latin typeface="Arial"/>
                          <a:cs typeface="Arial"/>
                        </a:rPr>
                        <a:t>DIT</a:t>
                      </a:r>
                    </a:p>
                  </a:txBody>
                  <a:tcPr marL="9525" marR="9525" marT="9525" marB="0" anchor="ctr"/>
                </a:tc>
                <a:tc>
                  <a:txBody>
                    <a:bodyPr/>
                    <a:lstStyle/>
                    <a:p>
                      <a:pPr marL="0" indent="0" algn="ctr" rtl="0" fontAlgn="ctr"/>
                      <a:r>
                        <a:rPr lang="es" sz="2000" b="0" i="0" u="none" strike="noStrike">
                          <a:solidFill>
                            <a:srgbClr val="000000"/>
                          </a:solidFill>
                          <a:highlight>
                            <a:srgbClr val="000000">
                              <a:alpha val="0"/>
                            </a:srgbClr>
                          </a:highlight>
                          <a:latin typeface="Arial"/>
                          <a:cs typeface="Arial"/>
                        </a:rPr>
                        <a:t>1</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000" b="0" i="0" u="none" strike="noStrike" kern="1200" dirty="0">
                          <a:solidFill>
                            <a:srgbClr val="000000"/>
                          </a:solidFill>
                          <a:highlight>
                            <a:srgbClr val="000000">
                              <a:alpha val="0"/>
                            </a:srgbClr>
                          </a:highlight>
                          <a:latin typeface="Arial"/>
                          <a:ea typeface="+mn-ea"/>
                          <a:cs typeface="Arial"/>
                        </a:rPr>
                        <a:t>Revisión de la página web completada</a:t>
                      </a:r>
                    </a:p>
                  </a:txBody>
                  <a:tcPr marL="9525" marR="9525" marT="9525" marB="0" anchor="ctr"/>
                </a:tc>
                <a:extLst>
                  <a:ext uri="{0D108BD9-81ED-4DB2-BD59-A6C34878D82A}">
                    <a16:rowId xmlns:a16="http://schemas.microsoft.com/office/drawing/2014/main" val="1926547812"/>
                  </a:ext>
                </a:extLst>
              </a:tr>
            </a:tbl>
          </a:graphicData>
        </a:graphic>
      </p:graphicFrame>
      <p:sp>
        <p:nvSpPr>
          <p:cNvPr id="3" name="TextBox 2">
            <a:extLst>
              <a:ext uri="{FF2B5EF4-FFF2-40B4-BE49-F238E27FC236}">
                <a16:creationId xmlns:a16="http://schemas.microsoft.com/office/drawing/2014/main" id="{FBFBA449-6AE3-FF58-252F-BE4AA5A510BD}"/>
              </a:ext>
            </a:extLst>
          </p:cNvPr>
          <p:cNvSpPr txBox="1"/>
          <p:nvPr/>
        </p:nvSpPr>
        <p:spPr>
          <a:xfrm>
            <a:off x="360946" y="1280328"/>
            <a:ext cx="11470105" cy="1462872"/>
          </a:xfrm>
          <a:prstGeom prst="rect">
            <a:avLst/>
          </a:prstGeom>
          <a:noFill/>
        </p:spPr>
        <p:txBody>
          <a:bodyPr wrap="square" rtlCol="0">
            <a:noAutofit/>
          </a:bodyPr>
          <a:lstStyle/>
          <a:p>
            <a:pPr rtl="0">
              <a:spcAft>
                <a:spcPts val="600"/>
              </a:spcAft>
            </a:pPr>
            <a:r>
              <a:rPr lang="es" sz="2200" b="1" i="0" u="none" strike="noStrike" dirty="0">
                <a:highlight>
                  <a:srgbClr val="000000">
                    <a:alpha val="0"/>
                  </a:srgbClr>
                </a:highlight>
                <a:latin typeface="Arial"/>
                <a:cs typeface="Arial"/>
              </a:rPr>
              <a:t>Dirección estratégica #3: Activar la sabiduría de la comunidad BIPOC y el Poder Compartido</a:t>
            </a:r>
          </a:p>
          <a:p>
            <a:pPr rtl="0">
              <a:spcAft>
                <a:spcPts val="600"/>
              </a:spcAft>
            </a:pPr>
            <a:r>
              <a:rPr lang="es" sz="2000" b="0" i="1" u="none" strike="noStrike" dirty="0">
                <a:highlight>
                  <a:srgbClr val="000000">
                    <a:alpha val="0"/>
                  </a:srgbClr>
                </a:highlight>
                <a:latin typeface="Arial"/>
                <a:cs typeface="Arial"/>
              </a:rPr>
              <a:t>Objetivo 3a: Comprometerse con las comunidades de personas BIPOC proporcionando servicios de acceso lingüístico eficaces y comunicaciones accesibles.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3572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Autofit/>
          </a:bodyPr>
          <a:lstStyle/>
          <a:p>
            <a:pPr rtl="0"/>
            <a:r>
              <a:rPr lang="es" sz="6600" b="0" i="0" u="none" strike="noStrike" dirty="0">
                <a:highlight>
                  <a:srgbClr val="000000">
                    <a:alpha val="0"/>
                  </a:srgbClr>
                </a:highlight>
                <a:latin typeface="Arial"/>
                <a:cs typeface="Arial"/>
              </a:rPr>
              <a:t>Oficina de </a:t>
            </a:r>
            <a:br>
              <a:rPr lang="es" sz="6600" b="0" i="0" u="none" strike="noStrike" dirty="0">
                <a:highlight>
                  <a:srgbClr val="000000">
                    <a:alpha val="0"/>
                  </a:srgbClr>
                </a:highlight>
                <a:latin typeface="Arial"/>
                <a:cs typeface="Arial"/>
              </a:rPr>
            </a:br>
            <a:r>
              <a:rPr lang="es" sz="6600" b="0" i="0" u="none" strike="noStrike" dirty="0">
                <a:highlight>
                  <a:srgbClr val="000000">
                    <a:alpha val="0"/>
                  </a:srgbClr>
                </a:highlight>
                <a:latin typeface="Arial"/>
                <a:cs typeface="Arial"/>
              </a:rPr>
              <a:t>Asuntos Públicos</a:t>
            </a:r>
            <a:endParaRPr lang="en-US"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Tree>
    <p:extLst>
      <p:ext uri="{BB962C8B-B14F-4D97-AF65-F5344CB8AC3E}">
        <p14:creationId xmlns:p14="http://schemas.microsoft.com/office/powerpoint/2010/main" val="16180121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OPA</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30</a:t>
            </a:r>
            <a:endParaRPr lang="en-US"/>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160511524"/>
              </p:ext>
            </p:extLst>
          </p:nvPr>
        </p:nvGraphicFramePr>
        <p:xfrm>
          <a:off x="360947" y="2741677"/>
          <a:ext cx="11470106" cy="2809240"/>
        </p:xfrm>
        <a:graphic>
          <a:graphicData uri="http://schemas.openxmlformats.org/drawingml/2006/table">
            <a:tbl>
              <a:tblPr firstRow="1" bandRow="1">
                <a:tableStyleId>{21E4AEA4-8DFA-4A89-87EB-49C32662AFE0}</a:tableStyleId>
              </a:tblPr>
              <a:tblGrid>
                <a:gridCol w="4771886">
                  <a:extLst>
                    <a:ext uri="{9D8B030D-6E8A-4147-A177-3AD203B41FA5}">
                      <a16:colId xmlns:a16="http://schemas.microsoft.com/office/drawing/2014/main" val="3925299443"/>
                    </a:ext>
                  </a:extLst>
                </a:gridCol>
                <a:gridCol w="1133856">
                  <a:extLst>
                    <a:ext uri="{9D8B030D-6E8A-4147-A177-3AD203B41FA5}">
                      <a16:colId xmlns:a16="http://schemas.microsoft.com/office/drawing/2014/main" val="1466655220"/>
                    </a:ext>
                  </a:extLst>
                </a:gridCol>
                <a:gridCol w="804672">
                  <a:extLst>
                    <a:ext uri="{9D8B030D-6E8A-4147-A177-3AD203B41FA5}">
                      <a16:colId xmlns:a16="http://schemas.microsoft.com/office/drawing/2014/main" val="2201115090"/>
                    </a:ext>
                  </a:extLst>
                </a:gridCol>
                <a:gridCol w="4759692">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a:solidFill>
                            <a:srgbClr val="FFFFFF"/>
                          </a:solidFill>
                          <a:highlight>
                            <a:srgbClr val="000000">
                              <a:alpha val="0"/>
                            </a:srgbClr>
                          </a:highlight>
                          <a:latin typeface="Arial"/>
                          <a:cs typeface="Arial"/>
                        </a:rPr>
                        <a:t>Etapa</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Indicadores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rtl="0"/>
                      <a:r>
                        <a:rPr lang="es" sz="2000" b="0" i="0" u="none" strike="noStrike" kern="1200" dirty="0">
                          <a:solidFill>
                            <a:srgbClr val="000000"/>
                          </a:solidFill>
                          <a:highlight>
                            <a:srgbClr val="000000">
                              <a:alpha val="0"/>
                            </a:srgbClr>
                          </a:highlight>
                          <a:latin typeface="Arial"/>
                          <a:ea typeface="+mn-ea"/>
                          <a:cs typeface="Arial"/>
                        </a:rPr>
                        <a:t>Cultivar las relaciones con los medios de comunicación étnicos y multilingües de las comunidades de personas BIPOC y fomentar capacidad para explicar y contextualizar la información sobre las políticas del agua.</a:t>
                      </a:r>
                    </a:p>
                  </a:txBody>
                  <a:tcPr marL="63500" marR="63500" marT="63500" marB="63500" anchor="ctr"/>
                </a:tc>
                <a:tc>
                  <a:txBody>
                    <a:bodyPr/>
                    <a:lstStyle/>
                    <a:p>
                      <a:pPr marL="0" marR="0" rtl="0">
                        <a:lnSpc>
                          <a:spcPct val="115000"/>
                        </a:lnSpc>
                        <a:spcBef>
                          <a:spcPct val="0"/>
                        </a:spcBef>
                        <a:spcAft>
                          <a:spcPct val="0"/>
                        </a:spcAft>
                      </a:pPr>
                      <a:r>
                        <a:rPr lang="es" sz="2000" b="0" i="0" u="none" strike="noStrike">
                          <a:highlight>
                            <a:srgbClr val="000000">
                              <a:alpha val="0"/>
                            </a:srgbClr>
                          </a:highlight>
                          <a:latin typeface="Arial"/>
                          <a:ea typeface="Calibri"/>
                          <a:cs typeface="Arial"/>
                        </a:rPr>
                        <a:t>Com.</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rtl="0">
                        <a:lnSpc>
                          <a:spcPct val="115000"/>
                        </a:lnSpc>
                        <a:spcBef>
                          <a:spcPct val="0"/>
                        </a:spcBef>
                        <a:spcAft>
                          <a:spcPct val="0"/>
                        </a:spcAft>
                      </a:pPr>
                      <a:r>
                        <a:rPr lang="es" sz="2000" b="0" i="0" u="none" strike="noStrike">
                          <a:highlight>
                            <a:srgbClr val="000000">
                              <a:alpha val="0"/>
                            </a:srgbClr>
                          </a:highlight>
                          <a:latin typeface="Arial"/>
                          <a:ea typeface="Calibri"/>
                          <a:cs typeface="Arial"/>
                        </a:rPr>
                        <a:t>1(R)</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algn="l" defTabSz="914400" rtl="0" eaLnBrk="1" latinLnBrk="0" hangingPunct="1"/>
                      <a:r>
                        <a:rPr lang="es" sz="2000" b="0" i="0" u="none" strike="noStrike" kern="1200" dirty="0">
                          <a:solidFill>
                            <a:srgbClr val="000000"/>
                          </a:solidFill>
                          <a:highlight>
                            <a:srgbClr val="000000">
                              <a:alpha val="0"/>
                            </a:srgbClr>
                          </a:highlight>
                          <a:latin typeface="Arial"/>
                          <a:ea typeface="+mn-ea"/>
                          <a:cs typeface="Arial"/>
                        </a:rPr>
                        <a:t>Cantidad de conversaciones directas con profesionales de los medios de comunicación étnicos y multilingües de las comunidades de personas BIPOC</a:t>
                      </a:r>
                    </a:p>
                    <a:p>
                      <a:pPr marL="0" algn="l" defTabSz="914400" rtl="0" eaLnBrk="1" latinLnBrk="0" hangingPunct="1"/>
                      <a:r>
                        <a:rPr lang="en-US" sz="2000" kern="1200" dirty="0">
                          <a:solidFill>
                            <a:schemeClr val="dk1"/>
                          </a:solidFill>
                          <a:effectLst/>
                          <a:latin typeface="Arial" panose="020B0604020202020204" pitchFamily="34" charset="0"/>
                          <a:ea typeface="+mn-ea"/>
                          <a:cs typeface="Arial" panose="020B0604020202020204" pitchFamily="34" charset="0"/>
                        </a:rPr>
                        <a:t> </a:t>
                      </a:r>
                    </a:p>
                    <a:p>
                      <a:pPr marL="0" algn="l" defTabSz="914400" rtl="0" eaLnBrk="1" latinLnBrk="0" hangingPunct="1"/>
                      <a:r>
                        <a:rPr lang="es" sz="2000" b="0" i="0" u="none" strike="noStrike" kern="1200" dirty="0">
                          <a:solidFill>
                            <a:srgbClr val="000000"/>
                          </a:solidFill>
                          <a:highlight>
                            <a:srgbClr val="000000">
                              <a:alpha val="0"/>
                            </a:srgbClr>
                          </a:highlight>
                          <a:latin typeface="Arial"/>
                          <a:ea typeface="+mn-ea"/>
                          <a:cs typeface="Arial"/>
                        </a:rPr>
                        <a:t>Cantidad de artículos publicados en nuevos medios de comunicación multilingües</a:t>
                      </a:r>
                    </a:p>
                  </a:txBody>
                  <a:tcPr marL="68580" marR="68580" marT="0" marB="0" anchor="ctr"/>
                </a:tc>
                <a:extLst>
                  <a:ext uri="{0D108BD9-81ED-4DB2-BD59-A6C34878D82A}">
                    <a16:rowId xmlns:a16="http://schemas.microsoft.com/office/drawing/2014/main" val="1926547812"/>
                  </a:ext>
                </a:extLst>
              </a:tr>
            </a:tbl>
          </a:graphicData>
        </a:graphic>
      </p:graphicFrame>
      <p:sp>
        <p:nvSpPr>
          <p:cNvPr id="3" name="TextBox 2">
            <a:extLst>
              <a:ext uri="{FF2B5EF4-FFF2-40B4-BE49-F238E27FC236}">
                <a16:creationId xmlns:a16="http://schemas.microsoft.com/office/drawing/2014/main" id="{8A27FF27-0A0D-1860-5FA6-AEFC25937EFA}"/>
              </a:ext>
            </a:extLst>
          </p:cNvPr>
          <p:cNvSpPr txBox="1"/>
          <p:nvPr/>
        </p:nvSpPr>
        <p:spPr>
          <a:xfrm>
            <a:off x="360946" y="1280328"/>
            <a:ext cx="11470105" cy="1462872"/>
          </a:xfrm>
          <a:prstGeom prst="rect">
            <a:avLst/>
          </a:prstGeom>
          <a:noFill/>
        </p:spPr>
        <p:txBody>
          <a:bodyPr wrap="square" rtlCol="0">
            <a:noAutofit/>
          </a:bodyPr>
          <a:lstStyle/>
          <a:p>
            <a:pPr rtl="0">
              <a:spcAft>
                <a:spcPts val="600"/>
              </a:spcAft>
            </a:pPr>
            <a:r>
              <a:rPr lang="es" sz="2200" b="1" i="0" u="none" strike="noStrike" dirty="0">
                <a:highlight>
                  <a:srgbClr val="000000">
                    <a:alpha val="0"/>
                  </a:srgbClr>
                </a:highlight>
                <a:latin typeface="Arial"/>
                <a:cs typeface="Arial"/>
              </a:rPr>
              <a:t>Dirección estratégica #3: Activar la sabiduría de la comunidad BIPOC y el Poder Compartido</a:t>
            </a:r>
          </a:p>
          <a:p>
            <a:pPr rtl="0">
              <a:spcAft>
                <a:spcPts val="600"/>
              </a:spcAft>
            </a:pPr>
            <a:r>
              <a:rPr lang="es" sz="2000" b="0" i="1" u="none" strike="noStrike" dirty="0">
                <a:highlight>
                  <a:srgbClr val="000000">
                    <a:alpha val="0"/>
                  </a:srgbClr>
                </a:highlight>
                <a:latin typeface="Arial"/>
                <a:cs typeface="Arial"/>
              </a:rPr>
              <a:t>Objetivo 3a: Comprometerse con las comunidades de personas BIPOC proporcionando servicios de acceso lingüístico eficaces y comunicaciones accesibles.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9253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2</a:t>
            </a:r>
            <a:endParaRPr lang="en-US"/>
          </a:p>
        </p:txBody>
      </p:sp>
      <p:pic>
        <p:nvPicPr>
          <p:cNvPr id="2" name="Picture 3" descr="Racial Equity Inclusion Logo with 'Thank You'">
            <a:extLst>
              <a:ext uri="{FF2B5EF4-FFF2-40B4-BE49-F238E27FC236}">
                <a16:creationId xmlns:a16="http://schemas.microsoft.com/office/drawing/2014/main" id="{404100CD-761D-F54F-CBCF-592B2A82C7F9}"/>
              </a:ext>
            </a:extLst>
          </p:cNvPr>
          <p:cNvPicPr>
            <a:picLocks noChangeAspect="1"/>
          </p:cNvPicPr>
          <p:nvPr/>
        </p:nvPicPr>
        <p:blipFill>
          <a:blip r:embed="rId3"/>
          <a:stretch>
            <a:fillRect/>
          </a:stretch>
        </p:blipFill>
        <p:spPr>
          <a:xfrm>
            <a:off x="2912853" y="365125"/>
            <a:ext cx="6366293" cy="6139002"/>
          </a:xfrm>
          <a:prstGeom prst="rect">
            <a:avLst/>
          </a:prstGeom>
        </p:spPr>
      </p:pic>
      <p:sp>
        <p:nvSpPr>
          <p:cNvPr id="14" name="Title 13">
            <a:extLst>
              <a:ext uri="{FF2B5EF4-FFF2-40B4-BE49-F238E27FC236}">
                <a16:creationId xmlns:a16="http://schemas.microsoft.com/office/drawing/2014/main" id="{EE25AB5A-8E98-D597-60E5-54D2ECD1B00F}"/>
              </a:ext>
            </a:extLst>
          </p:cNvPr>
          <p:cNvSpPr>
            <a:spLocks noGrp="1"/>
          </p:cNvSpPr>
          <p:nvPr>
            <p:ph type="title" idx="4294967295"/>
          </p:nvPr>
        </p:nvSpPr>
        <p:spPr>
          <a:xfrm>
            <a:off x="2462458" y="2573055"/>
            <a:ext cx="7267082" cy="1200329"/>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4800" b="1" i="0" u="none" strike="noStrike" kern="1200" cap="none" spc="0" normalizeH="0" baseline="0" noProof="0" dirty="0">
                <a:solidFill>
                  <a:srgbClr val="FFFFFF"/>
                </a:solidFill>
                <a:highlight>
                  <a:srgbClr val="000000">
                    <a:alpha val="0"/>
                  </a:srgbClr>
                </a:highlight>
                <a:uLnTx/>
                <a:uFillTx/>
                <a:latin typeface="Calibri"/>
                <a:ea typeface="+mn-ea"/>
                <a:cs typeface="+mn-cs"/>
              </a:rPr>
              <a:t>Muchas gracias</a:t>
            </a:r>
          </a:p>
        </p:txBody>
      </p:sp>
    </p:spTree>
    <p:extLst>
      <p:ext uri="{BB962C8B-B14F-4D97-AF65-F5344CB8AC3E}">
        <p14:creationId xmlns:p14="http://schemas.microsoft.com/office/powerpoint/2010/main" val="37040139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OPA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31</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6" y="1280328"/>
            <a:ext cx="11470106" cy="1730000"/>
          </a:xfrm>
          <a:prstGeom prst="rect">
            <a:avLst/>
          </a:prstGeom>
          <a:noFill/>
        </p:spPr>
        <p:txBody>
          <a:bodyPr wrap="square" rtlCol="0">
            <a:noAutofit/>
          </a:bodyPr>
          <a:lstStyle/>
          <a:p>
            <a:pPr rtl="0">
              <a:spcAft>
                <a:spcPts val="600"/>
              </a:spcAft>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#3: </a:t>
            </a:r>
            <a:r>
              <a:rPr lang="es" sz="2200" b="1" i="0" u="none" strike="noStrike" dirty="0">
                <a:highlight>
                  <a:srgbClr val="000000">
                    <a:alpha val="0"/>
                  </a:srgbClr>
                </a:highlight>
                <a:latin typeface="Arial"/>
                <a:cs typeface="Arial"/>
              </a:rPr>
              <a:t>Activar la sabiduría de la comunidad BIPOC y el Poder Compartido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3b: Eliminar las barreras para el acceso y la participación de las comunidades en la toma de decisiones sobre el agua, proporcionando recursos para el desarrollo de capacidades, incluidos el financiamiento, la capacitación y la educación.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734065301"/>
              </p:ext>
            </p:extLst>
          </p:nvPr>
        </p:nvGraphicFramePr>
        <p:xfrm>
          <a:off x="360947" y="3108089"/>
          <a:ext cx="11470106" cy="2692400"/>
        </p:xfrm>
        <a:graphic>
          <a:graphicData uri="http://schemas.openxmlformats.org/drawingml/2006/table">
            <a:tbl>
              <a:tblPr firstRow="1" bandRow="1">
                <a:tableStyleId>{21E4AEA4-8DFA-4A89-87EB-49C32662AFE0}</a:tableStyleId>
              </a:tblPr>
              <a:tblGrid>
                <a:gridCol w="4771886">
                  <a:extLst>
                    <a:ext uri="{9D8B030D-6E8A-4147-A177-3AD203B41FA5}">
                      <a16:colId xmlns:a16="http://schemas.microsoft.com/office/drawing/2014/main" val="3925299443"/>
                    </a:ext>
                  </a:extLst>
                </a:gridCol>
                <a:gridCol w="1133856">
                  <a:extLst>
                    <a:ext uri="{9D8B030D-6E8A-4147-A177-3AD203B41FA5}">
                      <a16:colId xmlns:a16="http://schemas.microsoft.com/office/drawing/2014/main" val="1466655220"/>
                    </a:ext>
                  </a:extLst>
                </a:gridCol>
                <a:gridCol w="804672">
                  <a:extLst>
                    <a:ext uri="{9D8B030D-6E8A-4147-A177-3AD203B41FA5}">
                      <a16:colId xmlns:a16="http://schemas.microsoft.com/office/drawing/2014/main" val="2201115090"/>
                    </a:ext>
                  </a:extLst>
                </a:gridCol>
                <a:gridCol w="4759692">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rtl="0"/>
                      <a:r>
                        <a:rPr lang="es" sz="1800" b="0" i="0" u="none" strike="noStrike" kern="1200" dirty="0">
                          <a:solidFill>
                            <a:srgbClr val="000000"/>
                          </a:solidFill>
                          <a:highlight>
                            <a:srgbClr val="000000">
                              <a:alpha val="0"/>
                            </a:srgbClr>
                          </a:highlight>
                          <a:latin typeface="Arial"/>
                          <a:ea typeface="+mn-ea"/>
                          <a:cs typeface="Arial"/>
                        </a:rPr>
                        <a:t>En consulta con las comunidades de personas BIPOC, las organizaciones no gubernamentales y las tribus, expandimos las listas de distribución de prensa con un lente de equidad racial y agregamos contactos con medios de comunicación que representen a las comunidades de personas BIPOC y estén conectados con ellas.</a:t>
                      </a: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a:solidFill>
                            <a:srgbClr val="000000"/>
                          </a:solidFill>
                          <a:highlight>
                            <a:srgbClr val="000000">
                              <a:alpha val="0"/>
                            </a:srgbClr>
                          </a:highlight>
                          <a:latin typeface="Arial"/>
                          <a:ea typeface="Arial"/>
                          <a:cs typeface="Arial"/>
                        </a:rPr>
                        <a:t>OPP</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a:highlight>
                            <a:srgbClr val="000000">
                              <a:alpha val="0"/>
                            </a:srgbClr>
                          </a:highlight>
                          <a:latin typeface="Arial"/>
                          <a:ea typeface="Calibri"/>
                          <a:cs typeface="Arial"/>
                        </a:rPr>
                        <a:t>1</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1800" b="0" i="0" u="none" strike="noStrike" dirty="0">
                          <a:solidFill>
                            <a:srgbClr val="000000"/>
                          </a:solidFill>
                          <a:highlight>
                            <a:srgbClr val="000000">
                              <a:alpha val="0"/>
                            </a:srgbClr>
                          </a:highlight>
                          <a:latin typeface="Arial"/>
                          <a:ea typeface="Arial"/>
                          <a:cs typeface="Arial"/>
                        </a:rPr>
                        <a:t>Número de nuevos contactos en los medios de comunicación que representen a las comunidades de personas BIPOC y estén conectados con ellas </a:t>
                      </a:r>
                      <a:endParaRPr lang="en-US" sz="18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130717396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Autofit/>
          </a:bodyPr>
          <a:lstStyle/>
          <a:p>
            <a:pPr rtl="0"/>
            <a:r>
              <a:rPr lang="es" sz="6600" b="0" i="0" u="none" strike="noStrike" dirty="0">
                <a:highlight>
                  <a:srgbClr val="000000">
                    <a:alpha val="0"/>
                  </a:srgbClr>
                </a:highlight>
                <a:latin typeface="Arial"/>
                <a:cs typeface="Arial"/>
              </a:rPr>
              <a:t>Oficina de </a:t>
            </a:r>
            <a:br>
              <a:rPr lang="es" sz="6600" b="0" i="0" u="none" strike="noStrike" dirty="0">
                <a:highlight>
                  <a:srgbClr val="000000">
                    <a:alpha val="0"/>
                  </a:srgbClr>
                </a:highlight>
                <a:latin typeface="Arial"/>
                <a:cs typeface="Arial"/>
              </a:rPr>
            </a:br>
            <a:r>
              <a:rPr lang="es" sz="6600" b="0" i="0" u="none" strike="noStrike" dirty="0">
                <a:highlight>
                  <a:srgbClr val="000000">
                    <a:alpha val="0"/>
                  </a:srgbClr>
                </a:highlight>
                <a:latin typeface="Arial"/>
                <a:cs typeface="Arial"/>
              </a:rPr>
              <a:t>Participación Pública</a:t>
            </a:r>
            <a:endParaRPr lang="en-US"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Tree>
    <p:extLst>
      <p:ext uri="{BB962C8B-B14F-4D97-AF65-F5344CB8AC3E}">
        <p14:creationId xmlns:p14="http://schemas.microsoft.com/office/powerpoint/2010/main" val="8322551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a:t>
            </a:r>
            <a:r>
              <a:rPr lang="es" sz="4400" b="0" i="0" u="none" strike="noStrike">
                <a:highlight>
                  <a:srgbClr val="000000">
                    <a:alpha val="0"/>
                  </a:srgbClr>
                </a:highlight>
                <a:latin typeface="Arial"/>
              </a:rPr>
              <a:t>: OPP</a:t>
            </a:r>
            <a:endParaRPr lang="es" sz="4400" b="0" i="0" u="none" strike="noStrike" dirty="0">
              <a:highlight>
                <a:srgbClr val="000000">
                  <a:alpha val="0"/>
                </a:srgbClr>
              </a:highlight>
              <a:latin typeface="Arial"/>
            </a:endParaRP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34</a:t>
            </a:r>
            <a:endParaRPr lang="en-US"/>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246314948"/>
              </p:ext>
            </p:extLst>
          </p:nvPr>
        </p:nvGraphicFramePr>
        <p:xfrm>
          <a:off x="360945" y="3248574"/>
          <a:ext cx="11470106" cy="2220659"/>
        </p:xfrm>
        <a:graphic>
          <a:graphicData uri="http://schemas.openxmlformats.org/drawingml/2006/table">
            <a:tbl>
              <a:tblPr firstRow="1" bandRow="1">
                <a:tableStyleId>{21E4AEA4-8DFA-4A89-87EB-49C32662AFE0}</a:tableStyleId>
              </a:tblPr>
              <a:tblGrid>
                <a:gridCol w="5332718">
                  <a:extLst>
                    <a:ext uri="{9D8B030D-6E8A-4147-A177-3AD203B41FA5}">
                      <a16:colId xmlns:a16="http://schemas.microsoft.com/office/drawing/2014/main" val="3925299443"/>
                    </a:ext>
                  </a:extLst>
                </a:gridCol>
                <a:gridCol w="1170432">
                  <a:extLst>
                    <a:ext uri="{9D8B030D-6E8A-4147-A177-3AD203B41FA5}">
                      <a16:colId xmlns:a16="http://schemas.microsoft.com/office/drawing/2014/main" val="1466655220"/>
                    </a:ext>
                  </a:extLst>
                </a:gridCol>
                <a:gridCol w="926592">
                  <a:extLst>
                    <a:ext uri="{9D8B030D-6E8A-4147-A177-3AD203B41FA5}">
                      <a16:colId xmlns:a16="http://schemas.microsoft.com/office/drawing/2014/main" val="2201115090"/>
                    </a:ext>
                  </a:extLst>
                </a:gridCol>
                <a:gridCol w="4040364">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15000"/>
                        </a:lnSpc>
                        <a:spcBef>
                          <a:spcPct val="0"/>
                        </a:spcBef>
                        <a:spcAft>
                          <a:spcPct val="0"/>
                        </a:spcAft>
                      </a:pPr>
                      <a:r>
                        <a:rPr lang="es" sz="2000" b="0" i="0" u="none" strike="noStrike" dirty="0">
                          <a:highlight>
                            <a:srgbClr val="000000">
                              <a:alpha val="0"/>
                            </a:srgbClr>
                          </a:highlight>
                          <a:latin typeface="Arial"/>
                          <a:ea typeface="Arial"/>
                        </a:rPr>
                        <a:t>Finalizar el documento de orientación sobre el acceso lingüístico y brindar capacitación al personal de las Juntas del Agua sobre las leyes de acceso lingüístico y las mejores prácticas.</a:t>
                      </a:r>
                    </a:p>
                  </a:txBody>
                  <a:tcPr marL="63500" marR="63500" marT="63500" marB="63500" anchor="ctr"/>
                </a:tc>
                <a:tc>
                  <a:txBody>
                    <a:bodyPr/>
                    <a:lstStyle/>
                    <a:p>
                      <a:pPr marL="0" marR="0" algn="ctr" rtl="0">
                        <a:lnSpc>
                          <a:spcPct val="115000"/>
                        </a:lnSpc>
                        <a:spcBef>
                          <a:spcPct val="0"/>
                        </a:spcBef>
                        <a:spcAft>
                          <a:spcPct val="0"/>
                        </a:spcAft>
                      </a:pPr>
                      <a:r>
                        <a:rPr lang="es" sz="2000" b="0" i="0" u="none" strike="noStrike">
                          <a:solidFill>
                            <a:srgbClr val="000000"/>
                          </a:solidFill>
                          <a:highlight>
                            <a:srgbClr val="000000">
                              <a:alpha val="0"/>
                            </a:srgbClr>
                          </a:highlight>
                          <a:latin typeface="Arial"/>
                          <a:ea typeface="Arial"/>
                        </a:rPr>
                        <a:t>EEO</a:t>
                      </a:r>
                    </a:p>
                    <a:p>
                      <a:pPr marL="0" marR="0" algn="ctr" rtl="0">
                        <a:lnSpc>
                          <a:spcPct val="115000"/>
                        </a:lnSpc>
                        <a:spcBef>
                          <a:spcPct val="0"/>
                        </a:spcBef>
                        <a:spcAft>
                          <a:spcPct val="0"/>
                        </a:spcAft>
                      </a:pPr>
                      <a:r>
                        <a:rPr lang="es" sz="2000" b="0" i="0" u="none" strike="noStrike">
                          <a:solidFill>
                            <a:srgbClr val="000000"/>
                          </a:solidFill>
                          <a:highlight>
                            <a:srgbClr val="000000">
                              <a:alpha val="0"/>
                            </a:srgbClr>
                          </a:highlight>
                          <a:latin typeface="Arial"/>
                          <a:ea typeface="Arial"/>
                        </a:rPr>
                        <a:t>OCC </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2000" b="0" i="0" u="none" strike="noStrike">
                          <a:highlight>
                            <a:srgbClr val="000000">
                              <a:alpha val="0"/>
                            </a:srgbClr>
                          </a:highlight>
                          <a:latin typeface="Arial"/>
                          <a:ea typeface="Calibri"/>
                        </a:rPr>
                        <a:t>3</a:t>
                      </a:r>
                      <a:endParaRPr lang="en-US" sz="2000">
                        <a:effectLst/>
                        <a:latin typeface="Arial" panose="020B0604020202020204" pitchFamily="34" charset="0"/>
                        <a:ea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2000" b="0" i="0" u="none" strike="noStrike" dirty="0">
                          <a:highlight>
                            <a:srgbClr val="000000">
                              <a:alpha val="0"/>
                            </a:srgbClr>
                          </a:highlight>
                          <a:latin typeface="Arial"/>
                          <a:ea typeface="Calibri"/>
                        </a:rPr>
                        <a:t>Orientación completada</a:t>
                      </a:r>
                      <a:endParaRPr lang="en-US" sz="20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122152364"/>
                  </a:ext>
                </a:extLst>
              </a:tr>
            </a:tbl>
          </a:graphicData>
        </a:graphic>
      </p:graphicFrame>
      <p:sp>
        <p:nvSpPr>
          <p:cNvPr id="3" name="TextBox 2">
            <a:extLst>
              <a:ext uri="{FF2B5EF4-FFF2-40B4-BE49-F238E27FC236}">
                <a16:creationId xmlns:a16="http://schemas.microsoft.com/office/drawing/2014/main" id="{5583F156-C42F-618D-CD15-71E2C2EF7DBB}"/>
              </a:ext>
            </a:extLst>
          </p:cNvPr>
          <p:cNvSpPr txBox="1"/>
          <p:nvPr/>
        </p:nvSpPr>
        <p:spPr>
          <a:xfrm>
            <a:off x="360946" y="1280328"/>
            <a:ext cx="11470105" cy="1462872"/>
          </a:xfrm>
          <a:prstGeom prst="rect">
            <a:avLst/>
          </a:prstGeom>
          <a:noFill/>
        </p:spPr>
        <p:txBody>
          <a:bodyPr wrap="square" rtlCol="0">
            <a:noAutofit/>
          </a:bodyPr>
          <a:lstStyle/>
          <a:p>
            <a:pPr rtl="0">
              <a:spcAft>
                <a:spcPts val="600"/>
              </a:spcAft>
            </a:pPr>
            <a:r>
              <a:rPr lang="es" sz="2200" b="1" i="0" u="none" strike="noStrike" dirty="0">
                <a:highlight>
                  <a:srgbClr val="000000">
                    <a:alpha val="0"/>
                  </a:srgbClr>
                </a:highlight>
                <a:latin typeface="Arial"/>
                <a:cs typeface="Arial"/>
              </a:rPr>
              <a:t>Dirección estratégica </a:t>
            </a:r>
            <a:r>
              <a:rPr lang="es" sz="2200" b="1" dirty="0">
                <a:highlight>
                  <a:srgbClr val="000000">
                    <a:alpha val="0"/>
                  </a:srgbClr>
                </a:highlight>
                <a:latin typeface="Arial"/>
                <a:cs typeface="Arial"/>
              </a:rPr>
              <a:t>#</a:t>
            </a:r>
            <a:r>
              <a:rPr lang="es" sz="2200" b="1" i="0" u="none" strike="noStrike" dirty="0">
                <a:highlight>
                  <a:srgbClr val="000000">
                    <a:alpha val="0"/>
                  </a:srgbClr>
                </a:highlight>
                <a:latin typeface="Arial"/>
                <a:cs typeface="Arial"/>
              </a:rPr>
              <a:t>3: Activar la sabiduría de la comunidad BIPOC y el Poder Compartido</a:t>
            </a:r>
          </a:p>
          <a:p>
            <a:pPr rtl="0">
              <a:spcAft>
                <a:spcPts val="600"/>
              </a:spcAft>
            </a:pPr>
            <a:r>
              <a:rPr lang="es" sz="2000" b="0" i="1" u="none" strike="noStrike" dirty="0">
                <a:highlight>
                  <a:srgbClr val="000000">
                    <a:alpha val="0"/>
                  </a:srgbClr>
                </a:highlight>
                <a:latin typeface="Arial"/>
                <a:cs typeface="Arial"/>
              </a:rPr>
              <a:t>Objetivo 3a: Comprometerse con las comunidades de personas BIPOC proporcionando servicios de acceso lingüístico eficaces y comunicaciones accesibles.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28806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OPP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37</a:t>
            </a:r>
            <a:endParaRPr lang="en-US"/>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249240036"/>
              </p:ext>
            </p:extLst>
          </p:nvPr>
        </p:nvGraphicFramePr>
        <p:xfrm>
          <a:off x="360946" y="2763544"/>
          <a:ext cx="11470106" cy="3599180"/>
        </p:xfrm>
        <a:graphic>
          <a:graphicData uri="http://schemas.openxmlformats.org/drawingml/2006/table">
            <a:tbl>
              <a:tblPr firstRow="1" bandRow="1">
                <a:tableStyleId>{21E4AEA4-8DFA-4A89-87EB-49C32662AFE0}</a:tableStyleId>
              </a:tblPr>
              <a:tblGrid>
                <a:gridCol w="3973547">
                  <a:extLst>
                    <a:ext uri="{9D8B030D-6E8A-4147-A177-3AD203B41FA5}">
                      <a16:colId xmlns:a16="http://schemas.microsoft.com/office/drawing/2014/main" val="3925299443"/>
                    </a:ext>
                  </a:extLst>
                </a:gridCol>
                <a:gridCol w="1615044">
                  <a:extLst>
                    <a:ext uri="{9D8B030D-6E8A-4147-A177-3AD203B41FA5}">
                      <a16:colId xmlns:a16="http://schemas.microsoft.com/office/drawing/2014/main" val="1466655220"/>
                    </a:ext>
                  </a:extLst>
                </a:gridCol>
                <a:gridCol w="783771">
                  <a:extLst>
                    <a:ext uri="{9D8B030D-6E8A-4147-A177-3AD203B41FA5}">
                      <a16:colId xmlns:a16="http://schemas.microsoft.com/office/drawing/2014/main" val="2201115090"/>
                    </a:ext>
                  </a:extLst>
                </a:gridCol>
                <a:gridCol w="5097744">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rtl="0"/>
                      <a:r>
                        <a:rPr lang="es" sz="1850" b="0" i="0" u="none" strike="noStrike" kern="1200" dirty="0">
                          <a:solidFill>
                            <a:srgbClr val="000000"/>
                          </a:solidFill>
                          <a:highlight>
                            <a:srgbClr val="000000">
                              <a:alpha val="0"/>
                            </a:srgbClr>
                          </a:highlight>
                          <a:latin typeface="Arial"/>
                          <a:ea typeface="+mn-ea"/>
                          <a:cs typeface="Arial"/>
                        </a:rPr>
                        <a:t>Coordinar la segunda cohorte del Grupo de Asesoramiento y Capacitación para capacitar al personal de las Juntas del Agua sobre cómo relacionarse con las comunidades de forma efectiva, cómo diseñar y administrar los procesos de participación y cómo afrontar conversaciones difíciles, y proporcionar capacitación en equidad racial.</a:t>
                      </a:r>
                    </a:p>
                  </a:txBody>
                  <a:tcPr marL="63500" marR="63500" marT="63500" marB="63500" anchor="ctr"/>
                </a:tc>
                <a:tc>
                  <a:txBody>
                    <a:bodyPr/>
                    <a:lstStyle/>
                    <a:p>
                      <a:pPr marL="0" marR="0" algn="ctr" rtl="0">
                        <a:lnSpc>
                          <a:spcPct val="115000"/>
                        </a:lnSpc>
                        <a:spcBef>
                          <a:spcPct val="0"/>
                        </a:spcBef>
                        <a:spcAft>
                          <a:spcPct val="0"/>
                        </a:spcAft>
                      </a:pPr>
                      <a:r>
                        <a:rPr lang="es" sz="1850" b="0" i="0" u="none" strike="noStrike" dirty="0">
                          <a:solidFill>
                            <a:srgbClr val="000000"/>
                          </a:solidFill>
                          <a:highlight>
                            <a:srgbClr val="000000">
                              <a:alpha val="0"/>
                            </a:srgbClr>
                          </a:highlight>
                          <a:latin typeface="Arial"/>
                          <a:ea typeface="Arial"/>
                          <a:cs typeface="Arial"/>
                        </a:rPr>
                        <a:t>Cohorte de capacitación en equidad racial</a:t>
                      </a:r>
                      <a:endParaRPr lang="en-US" sz="185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850" b="0" i="0" u="none" strike="noStrike">
                          <a:highlight>
                            <a:srgbClr val="000000">
                              <a:alpha val="0"/>
                            </a:srgbClr>
                          </a:highlight>
                          <a:latin typeface="Arial"/>
                          <a:ea typeface="Calibri"/>
                          <a:cs typeface="Arial"/>
                        </a:rPr>
                        <a:t>3</a:t>
                      </a:r>
                      <a:endParaRPr lang="en-US" sz="185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1850" b="0" i="0" u="none" strike="noStrike" dirty="0">
                          <a:solidFill>
                            <a:srgbClr val="000000"/>
                          </a:solidFill>
                          <a:highlight>
                            <a:srgbClr val="000000">
                              <a:alpha val="0"/>
                            </a:srgbClr>
                          </a:highlight>
                          <a:latin typeface="Arial"/>
                          <a:ea typeface="Calibri"/>
                          <a:cs typeface="Arial"/>
                        </a:rPr>
                        <a:t>Cantidad de miembros del personal capacitados y certificados como moderadores de las Juntas del Agua</a:t>
                      </a:r>
                      <a:endParaRPr lang="en-US" sz="185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ct val="0"/>
                        </a:spcBef>
                        <a:spcAft>
                          <a:spcPct val="0"/>
                        </a:spcAft>
                      </a:pPr>
                      <a:r>
                        <a:rPr lang="en-US" sz="185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5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ct val="0"/>
                        </a:spcBef>
                        <a:spcAft>
                          <a:spcPct val="0"/>
                        </a:spcAft>
                      </a:pPr>
                      <a:r>
                        <a:rPr lang="es" sz="1850" b="0" i="0" u="none" strike="noStrike" dirty="0">
                          <a:solidFill>
                            <a:srgbClr val="000000"/>
                          </a:solidFill>
                          <a:highlight>
                            <a:srgbClr val="000000">
                              <a:alpha val="0"/>
                            </a:srgbClr>
                          </a:highlight>
                          <a:latin typeface="Arial"/>
                          <a:ea typeface="Calibri"/>
                          <a:cs typeface="Arial"/>
                        </a:rPr>
                        <a:t>Cantidad de reuniones/capacitaciones/talleres moderados por miembros del Grupo de Asesoramiento y Capacitación </a:t>
                      </a:r>
                      <a:endParaRPr lang="en-US" sz="185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
        <p:nvSpPr>
          <p:cNvPr id="3" name="TextBox 2">
            <a:extLst>
              <a:ext uri="{FF2B5EF4-FFF2-40B4-BE49-F238E27FC236}">
                <a16:creationId xmlns:a16="http://schemas.microsoft.com/office/drawing/2014/main" id="{CC19744E-A1A8-747A-4B85-BB4D772E3FD0}"/>
              </a:ext>
            </a:extLst>
          </p:cNvPr>
          <p:cNvSpPr txBox="1"/>
          <p:nvPr/>
        </p:nvSpPr>
        <p:spPr>
          <a:xfrm>
            <a:off x="360946" y="1280328"/>
            <a:ext cx="11470106" cy="1435163"/>
          </a:xfrm>
          <a:prstGeom prst="rect">
            <a:avLst/>
          </a:prstGeom>
          <a:noFill/>
        </p:spPr>
        <p:txBody>
          <a:bodyPr wrap="square" rtlCol="0">
            <a:noAutofit/>
          </a:bodyPr>
          <a:lstStyle/>
          <a:p>
            <a:pPr rtl="0">
              <a:spcAft>
                <a:spcPts val="600"/>
              </a:spcAft>
            </a:pPr>
            <a:r>
              <a:rPr kumimoji="0" lang="es" sz="20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#3: </a:t>
            </a:r>
            <a:r>
              <a:rPr lang="es" sz="2000" b="1" i="0" u="none" strike="noStrike" dirty="0">
                <a:highlight>
                  <a:srgbClr val="000000">
                    <a:alpha val="0"/>
                  </a:srgbClr>
                </a:highlight>
                <a:latin typeface="Arial"/>
                <a:cs typeface="Arial"/>
              </a:rPr>
              <a:t>Activar la sabiduría de la comunidad BIPOC y el Poder Compartido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3b: Eliminar las barreras para el acceso y la participación de las comunidades en la toma de decisiones sobre el agua, proporcionando recursos para el desarrollo de capacidades, incluidos el financiamiento, la capacitación y la educación.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5636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OPP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38</a:t>
            </a:r>
            <a:endParaRPr lang="en-US"/>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56632192"/>
              </p:ext>
            </p:extLst>
          </p:nvPr>
        </p:nvGraphicFramePr>
        <p:xfrm>
          <a:off x="360946" y="3235037"/>
          <a:ext cx="11470106" cy="2571179"/>
        </p:xfrm>
        <a:graphic>
          <a:graphicData uri="http://schemas.openxmlformats.org/drawingml/2006/table">
            <a:tbl>
              <a:tblPr firstRow="1" bandRow="1">
                <a:tableStyleId>{21E4AEA4-8DFA-4A89-87EB-49C32662AFE0}</a:tableStyleId>
              </a:tblPr>
              <a:tblGrid>
                <a:gridCol w="5247374">
                  <a:extLst>
                    <a:ext uri="{9D8B030D-6E8A-4147-A177-3AD203B41FA5}">
                      <a16:colId xmlns:a16="http://schemas.microsoft.com/office/drawing/2014/main" val="3925299443"/>
                    </a:ext>
                  </a:extLst>
                </a:gridCol>
                <a:gridCol w="1133856">
                  <a:extLst>
                    <a:ext uri="{9D8B030D-6E8A-4147-A177-3AD203B41FA5}">
                      <a16:colId xmlns:a16="http://schemas.microsoft.com/office/drawing/2014/main" val="1466655220"/>
                    </a:ext>
                  </a:extLst>
                </a:gridCol>
                <a:gridCol w="731520">
                  <a:extLst>
                    <a:ext uri="{9D8B030D-6E8A-4147-A177-3AD203B41FA5}">
                      <a16:colId xmlns:a16="http://schemas.microsoft.com/office/drawing/2014/main" val="2201115090"/>
                    </a:ext>
                  </a:extLst>
                </a:gridCol>
                <a:gridCol w="4357356">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15000"/>
                        </a:lnSpc>
                        <a:spcBef>
                          <a:spcPct val="0"/>
                        </a:spcBef>
                        <a:spcAft>
                          <a:spcPct val="0"/>
                        </a:spcAft>
                      </a:pPr>
                      <a:r>
                        <a:rPr lang="es" sz="2000" b="0" i="0" u="none" strike="noStrike" dirty="0">
                          <a:solidFill>
                            <a:srgbClr val="000000"/>
                          </a:solidFill>
                          <a:highlight>
                            <a:srgbClr val="000000">
                              <a:alpha val="0"/>
                            </a:srgbClr>
                          </a:highlight>
                          <a:latin typeface="Arial"/>
                          <a:ea typeface="Calibri"/>
                        </a:rPr>
                        <a:t>Desarrollar orientaciones y plantillas para desarrollar planes de alcance y compromiso que apoyen la participación pública equitativa, el compromiso y las asociaciones comunitarias y tribales.</a:t>
                      </a:r>
                    </a:p>
                    <a:p>
                      <a:pPr marL="0" marR="0">
                        <a:lnSpc>
                          <a:spcPct val="115000"/>
                        </a:lnSpc>
                        <a:spcBef>
                          <a:spcPct val="0"/>
                        </a:spcBef>
                        <a:spcAft>
                          <a:spcPct val="0"/>
                        </a:spcAft>
                      </a:pP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2000" b="0" i="0" u="none" strike="noStrike" dirty="0">
                          <a:solidFill>
                            <a:srgbClr val="000000"/>
                          </a:solidFill>
                          <a:highlight>
                            <a:srgbClr val="000000">
                              <a:alpha val="0"/>
                            </a:srgbClr>
                          </a:highlight>
                          <a:latin typeface="Arial"/>
                          <a:ea typeface="Arial"/>
                        </a:rPr>
                        <a:t>Com.</a:t>
                      </a:r>
                      <a:endParaRPr lang="en-US" sz="2000" dirty="0">
                        <a:effectLst/>
                        <a:latin typeface="Arial"/>
                        <a:ea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2000" b="0" i="0" u="none" strike="noStrike">
                          <a:highlight>
                            <a:srgbClr val="000000">
                              <a:alpha val="0"/>
                            </a:srgbClr>
                          </a:highlight>
                          <a:latin typeface="Arial"/>
                          <a:ea typeface="Calibri"/>
                        </a:rPr>
                        <a:t>2</a:t>
                      </a:r>
                      <a:endParaRPr lang="en-US" sz="20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nSpc>
                          <a:spcPct val="115000"/>
                        </a:lnSpc>
                        <a:spcBef>
                          <a:spcPct val="0"/>
                        </a:spcBef>
                        <a:spcAft>
                          <a:spcPct val="0"/>
                        </a:spcAft>
                      </a:pPr>
                      <a:r>
                        <a:rPr lang="en-US" sz="2000" dirty="0">
                          <a:solidFill>
                            <a:srgbClr val="000000"/>
                          </a:solidFill>
                          <a:effectLst/>
                          <a:latin typeface="Arial" panose="020B0604020202020204" pitchFamily="34" charset="0"/>
                          <a:ea typeface="Calibri" panose="020F0502020204030204" pitchFamily="34" charset="0"/>
                        </a:rPr>
                        <a:t> </a:t>
                      </a:r>
                      <a:endParaRPr lang="en-US" sz="2000" dirty="0">
                        <a:effectLst/>
                        <a:latin typeface="Arial" panose="020B0604020202020204" pitchFamily="34" charset="0"/>
                        <a:ea typeface="Arial" panose="020B0604020202020204" pitchFamily="34" charset="0"/>
                      </a:endParaRPr>
                    </a:p>
                    <a:p>
                      <a:pPr marL="0" marR="0" rtl="0">
                        <a:lnSpc>
                          <a:spcPct val="115000"/>
                        </a:lnSpc>
                        <a:spcBef>
                          <a:spcPct val="0"/>
                        </a:spcBef>
                        <a:spcAft>
                          <a:spcPct val="0"/>
                        </a:spcAft>
                      </a:pPr>
                      <a:r>
                        <a:rPr lang="es" sz="2000" b="0" i="0" u="none" strike="noStrike" dirty="0">
                          <a:solidFill>
                            <a:srgbClr val="000000"/>
                          </a:solidFill>
                          <a:highlight>
                            <a:srgbClr val="000000">
                              <a:alpha val="0"/>
                            </a:srgbClr>
                          </a:highlight>
                          <a:latin typeface="Arial"/>
                          <a:ea typeface="Calibri"/>
                        </a:rPr>
                        <a:t>Documento de orientación sobre mejores prácticas completado</a:t>
                      </a:r>
                      <a:endParaRPr lang="en-US" sz="20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
        <p:nvSpPr>
          <p:cNvPr id="3" name="TextBox 2">
            <a:extLst>
              <a:ext uri="{FF2B5EF4-FFF2-40B4-BE49-F238E27FC236}">
                <a16:creationId xmlns:a16="http://schemas.microsoft.com/office/drawing/2014/main" id="{5895AC52-38DD-3B93-3DAD-D74860AED0EB}"/>
              </a:ext>
            </a:extLst>
          </p:cNvPr>
          <p:cNvSpPr txBox="1"/>
          <p:nvPr/>
        </p:nvSpPr>
        <p:spPr>
          <a:xfrm>
            <a:off x="360946" y="1280328"/>
            <a:ext cx="11470106" cy="1730000"/>
          </a:xfrm>
          <a:prstGeom prst="rect">
            <a:avLst/>
          </a:prstGeom>
          <a:noFill/>
        </p:spPr>
        <p:txBody>
          <a:bodyPr wrap="square" rtlCol="0">
            <a:noAutofit/>
          </a:bodyPr>
          <a:lstStyle/>
          <a:p>
            <a:pPr rtl="0">
              <a:spcAft>
                <a:spcPts val="600"/>
              </a:spcAft>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#3: </a:t>
            </a:r>
            <a:r>
              <a:rPr lang="es" sz="2200" b="1" i="0" u="none" strike="noStrike" dirty="0">
                <a:highlight>
                  <a:srgbClr val="000000">
                    <a:alpha val="0"/>
                  </a:srgbClr>
                </a:highlight>
                <a:latin typeface="Arial"/>
                <a:cs typeface="Arial"/>
              </a:rPr>
              <a:t>Activar la sabiduría de la comunidad BIPOC y el Poder Compartido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3b: Eliminar las barreras para el acceso y la participación de las comunidades en la toma de decisiones sobre el agua, proporcionando recursos para el desarrollo de capacidades, incluidos el financiamiento, la capacitación y la educación.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47394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OPP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39</a:t>
            </a:r>
            <a:endParaRPr lang="en-US"/>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258533559"/>
              </p:ext>
            </p:extLst>
          </p:nvPr>
        </p:nvGraphicFramePr>
        <p:xfrm>
          <a:off x="360946" y="3092553"/>
          <a:ext cx="11470106" cy="2571179"/>
        </p:xfrm>
        <a:graphic>
          <a:graphicData uri="http://schemas.openxmlformats.org/drawingml/2006/table">
            <a:tbl>
              <a:tblPr firstRow="1" bandRow="1">
                <a:tableStyleId>{21E4AEA4-8DFA-4A89-87EB-49C32662AFE0}</a:tableStyleId>
              </a:tblPr>
              <a:tblGrid>
                <a:gridCol w="5442446">
                  <a:extLst>
                    <a:ext uri="{9D8B030D-6E8A-4147-A177-3AD203B41FA5}">
                      <a16:colId xmlns:a16="http://schemas.microsoft.com/office/drawing/2014/main" val="3925299443"/>
                    </a:ext>
                  </a:extLst>
                </a:gridCol>
                <a:gridCol w="1231392">
                  <a:extLst>
                    <a:ext uri="{9D8B030D-6E8A-4147-A177-3AD203B41FA5}">
                      <a16:colId xmlns:a16="http://schemas.microsoft.com/office/drawing/2014/main" val="1466655220"/>
                    </a:ext>
                  </a:extLst>
                </a:gridCol>
                <a:gridCol w="804398">
                  <a:extLst>
                    <a:ext uri="{9D8B030D-6E8A-4147-A177-3AD203B41FA5}">
                      <a16:colId xmlns:a16="http://schemas.microsoft.com/office/drawing/2014/main" val="2201115090"/>
                    </a:ext>
                  </a:extLst>
                </a:gridCol>
                <a:gridCol w="3991870">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a:solidFill>
                            <a:srgbClr val="FFFFFF"/>
                          </a:solidFill>
                          <a:highlight>
                            <a:srgbClr val="000000">
                              <a:alpha val="0"/>
                            </a:srgbClr>
                          </a:highlight>
                          <a:latin typeface="Arial"/>
                          <a:cs typeface="Arial"/>
                        </a:rPr>
                        <a:t>Apoyo </a:t>
                      </a:r>
                      <a:endParaRPr lang="en-US" sz="16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15000"/>
                        </a:lnSpc>
                        <a:spcBef>
                          <a:spcPct val="0"/>
                        </a:spcBef>
                        <a:spcAft>
                          <a:spcPct val="0"/>
                        </a:spcAft>
                      </a:pPr>
                      <a:r>
                        <a:rPr lang="es" sz="2000" b="0" i="0" u="none" strike="noStrike">
                          <a:solidFill>
                            <a:srgbClr val="000000"/>
                          </a:solidFill>
                          <a:highlight>
                            <a:srgbClr val="000000">
                              <a:alpha val="0"/>
                            </a:srgbClr>
                          </a:highlight>
                          <a:latin typeface="Arial" panose="020B0604020202020204" pitchFamily="34" charset="0"/>
                          <a:ea typeface="Calibri"/>
                          <a:cs typeface="Arial" panose="020B0604020202020204" pitchFamily="34" charset="0"/>
                        </a:rPr>
                        <a:t>Desarrollar un fondo piloto de capacitación comunitaria para 1) compensar a los socios comunitarios tribales y de personas BIPOC por su tiempo y experiencia, y 2) apoyar proyectos dirigidos por tribus y comunidades que aborden proyectos de limpieza ambiental.</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2000" b="0" i="0" u="none" strike="noStrike" dirty="0">
                          <a:highlight>
                            <a:srgbClr val="000000">
                              <a:alpha val="0"/>
                            </a:srgbClr>
                          </a:highlight>
                          <a:latin typeface="Arial" panose="020B0604020202020204" pitchFamily="34" charset="0"/>
                          <a:ea typeface="Arial"/>
                          <a:cs typeface="Arial" panose="020B0604020202020204" pitchFamily="34" charset="0"/>
                        </a:rPr>
                        <a:t>DFA</a:t>
                      </a:r>
                    </a:p>
                    <a:p>
                      <a:pPr marL="0" marR="0" algn="ctr" rtl="0">
                        <a:lnSpc>
                          <a:spcPct val="115000"/>
                        </a:lnSpc>
                        <a:spcBef>
                          <a:spcPct val="0"/>
                        </a:spcBef>
                        <a:spcAft>
                          <a:spcPct val="0"/>
                        </a:spcAft>
                      </a:pPr>
                      <a:r>
                        <a:rPr lang="es" sz="2000" b="0" i="0" u="none" strike="noStrike" dirty="0">
                          <a:highlight>
                            <a:srgbClr val="000000">
                              <a:alpha val="0"/>
                            </a:srgbClr>
                          </a:highlight>
                          <a:latin typeface="Arial" panose="020B0604020202020204" pitchFamily="34" charset="0"/>
                          <a:ea typeface="Arial"/>
                          <a:cs typeface="Arial" panose="020B0604020202020204" pitchFamily="34" charset="0"/>
                        </a:rPr>
                        <a:t>OE</a:t>
                      </a:r>
                    </a:p>
                    <a:p>
                      <a:pPr marL="0" marR="0" algn="ctr" rtl="0">
                        <a:lnSpc>
                          <a:spcPct val="115000"/>
                        </a:lnSpc>
                        <a:spcBef>
                          <a:spcPct val="0"/>
                        </a:spcBef>
                        <a:spcAft>
                          <a:spcPct val="0"/>
                        </a:spcAft>
                      </a:pPr>
                      <a:r>
                        <a:rPr lang="es" sz="2000" b="0" i="0" u="none" strike="noStrike" dirty="0">
                          <a:solidFill>
                            <a:srgbClr val="000000"/>
                          </a:solidFill>
                          <a:highlight>
                            <a:srgbClr val="000000">
                              <a:alpha val="0"/>
                            </a:srgbClr>
                          </a:highlight>
                          <a:latin typeface="Arial" panose="020B0604020202020204" pitchFamily="34" charset="0"/>
                          <a:ea typeface="Arial"/>
                          <a:cs typeface="Arial" panose="020B0604020202020204" pitchFamily="34" charset="0"/>
                        </a:rPr>
                        <a:t>Regiones</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2000" b="0" i="0" u="none" strike="noStrike" dirty="0">
                          <a:highlight>
                            <a:srgbClr val="000000">
                              <a:alpha val="0"/>
                            </a:srgbClr>
                          </a:highlight>
                          <a:latin typeface="Arial" panose="020B0604020202020204" pitchFamily="34" charset="0"/>
                          <a:ea typeface="Calibri"/>
                          <a:cs typeface="Arial" panose="020B0604020202020204" pitchFamily="34" charset="0"/>
                        </a:rPr>
                        <a:t>2</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ES" sz="2000" dirty="0">
                          <a:highlight>
                            <a:srgbClr val="000000">
                              <a:alpha val="0"/>
                            </a:srgbClr>
                          </a:highlight>
                          <a:latin typeface="Arial" panose="020B0604020202020204" pitchFamily="34" charset="0"/>
                          <a:cs typeface="Arial" panose="020B0604020202020204" pitchFamily="34" charset="0"/>
                        </a:rPr>
                        <a:t>Presentación a la Junta del acta piloto de financiación completada</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4401003"/>
                  </a:ext>
                </a:extLst>
              </a:tr>
            </a:tbl>
          </a:graphicData>
        </a:graphic>
      </p:graphicFrame>
      <p:sp>
        <p:nvSpPr>
          <p:cNvPr id="3" name="TextBox 2">
            <a:extLst>
              <a:ext uri="{FF2B5EF4-FFF2-40B4-BE49-F238E27FC236}">
                <a16:creationId xmlns:a16="http://schemas.microsoft.com/office/drawing/2014/main" id="{98B21F9B-7AE7-3433-E090-F0D98AFE8CF6}"/>
              </a:ext>
            </a:extLst>
          </p:cNvPr>
          <p:cNvSpPr txBox="1"/>
          <p:nvPr/>
        </p:nvSpPr>
        <p:spPr>
          <a:xfrm>
            <a:off x="360946" y="1280328"/>
            <a:ext cx="11470106" cy="1730000"/>
          </a:xfrm>
          <a:prstGeom prst="rect">
            <a:avLst/>
          </a:prstGeom>
          <a:noFill/>
        </p:spPr>
        <p:txBody>
          <a:bodyPr wrap="square" rtlCol="0">
            <a:noAutofit/>
          </a:bodyPr>
          <a:lstStyle/>
          <a:p>
            <a:pPr rtl="0">
              <a:spcAft>
                <a:spcPts val="600"/>
              </a:spcAft>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#3: </a:t>
            </a:r>
            <a:r>
              <a:rPr lang="es" sz="2200" b="1" i="0" u="none" strike="noStrike" dirty="0">
                <a:highlight>
                  <a:srgbClr val="000000">
                    <a:alpha val="0"/>
                  </a:srgbClr>
                </a:highlight>
                <a:latin typeface="Arial"/>
                <a:cs typeface="Arial"/>
              </a:rPr>
              <a:t>Activar la sabiduría de la comunidad BIPOC y el Poder Compartido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3b: Eliminar las barreras para el acceso y la participación de las comunidades en la toma de decisiones sobre el agua, proporcionando recursos para el desarrollo de capacidades, incluidos el financiamiento, la capacitación y la educación.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831694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OPP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40</a:t>
            </a:r>
            <a:endParaRPr lang="en-US"/>
          </a:p>
        </p:txBody>
      </p:sp>
      <p:graphicFrame>
        <p:nvGraphicFramePr>
          <p:cNvPr id="5" name="Table 16">
            <a:extLst>
              <a:ext uri="{FF2B5EF4-FFF2-40B4-BE49-F238E27FC236}">
                <a16:creationId xmlns:a16="http://schemas.microsoft.com/office/drawing/2014/main" id="{FB366C0A-7EE4-567C-2CCB-88BBB23C6DC9}"/>
              </a:ext>
            </a:extLst>
          </p:cNvPr>
          <p:cNvGraphicFramePr>
            <a:graphicFrameLocks noGrp="1"/>
          </p:cNvGraphicFramePr>
          <p:nvPr>
            <p:extLst>
              <p:ext uri="{D42A27DB-BD31-4B8C-83A1-F6EECF244321}">
                <p14:modId xmlns:p14="http://schemas.microsoft.com/office/powerpoint/2010/main" val="767868179"/>
              </p:ext>
            </p:extLst>
          </p:nvPr>
        </p:nvGraphicFramePr>
        <p:xfrm>
          <a:off x="307186" y="3429000"/>
          <a:ext cx="11470106" cy="2326640"/>
        </p:xfrm>
        <a:graphic>
          <a:graphicData uri="http://schemas.openxmlformats.org/drawingml/2006/table">
            <a:tbl>
              <a:tblPr firstRow="1" bandRow="1">
                <a:tableStyleId>{21E4AEA4-8DFA-4A89-87EB-49C32662AFE0}</a:tableStyleId>
              </a:tblPr>
              <a:tblGrid>
                <a:gridCol w="4846641">
                  <a:extLst>
                    <a:ext uri="{9D8B030D-6E8A-4147-A177-3AD203B41FA5}">
                      <a16:colId xmlns:a16="http://schemas.microsoft.com/office/drawing/2014/main" val="3925299443"/>
                    </a:ext>
                  </a:extLst>
                </a:gridCol>
                <a:gridCol w="1109472">
                  <a:extLst>
                    <a:ext uri="{9D8B030D-6E8A-4147-A177-3AD203B41FA5}">
                      <a16:colId xmlns:a16="http://schemas.microsoft.com/office/drawing/2014/main" val="1466655220"/>
                    </a:ext>
                  </a:extLst>
                </a:gridCol>
                <a:gridCol w="975360">
                  <a:extLst>
                    <a:ext uri="{9D8B030D-6E8A-4147-A177-3AD203B41FA5}">
                      <a16:colId xmlns:a16="http://schemas.microsoft.com/office/drawing/2014/main" val="2201115090"/>
                    </a:ext>
                  </a:extLst>
                </a:gridCol>
                <a:gridCol w="4538633">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a:solidFill>
                            <a:srgbClr val="FFFFFF"/>
                          </a:solidFill>
                          <a:highlight>
                            <a:srgbClr val="000000">
                              <a:alpha val="0"/>
                            </a:srgbClr>
                          </a:highlight>
                          <a:latin typeface="Arial"/>
                          <a:cs typeface="Arial"/>
                        </a:rPr>
                        <a:t>Etapa</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Indicadores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2000" b="0" i="0" u="none" strike="noStrike" kern="1200">
                          <a:solidFill>
                            <a:srgbClr val="000000"/>
                          </a:solidFill>
                          <a:highlight>
                            <a:srgbClr val="000000">
                              <a:alpha val="0"/>
                            </a:srgbClr>
                          </a:highlight>
                          <a:latin typeface="Arial"/>
                          <a:ea typeface="+mn-ea"/>
                          <a:cs typeface="Arial"/>
                        </a:rPr>
                        <a:t>Actualizar la página web de Asuntos Tribales para incluir una tabla de oportunidades actuales de consulta tribal para todos los proyectos de la Junta de Agua sujetos al Proyecto de Ley de la Asamblea AB 52.</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2000" b="0" i="0" u="none" strike="noStrike" dirty="0">
                          <a:highlight>
                            <a:srgbClr val="000000">
                              <a:alpha val="0"/>
                            </a:srgbClr>
                          </a:highlight>
                          <a:latin typeface="Arial"/>
                          <a:ea typeface="Arial"/>
                          <a:cs typeface="Arial"/>
                        </a:rPr>
                        <a:t>-</a:t>
                      </a:r>
                    </a:p>
                  </a:txBody>
                  <a:tcPr marL="63500" marR="63500" marT="63500" marB="63500" anchor="ctr"/>
                </a:tc>
                <a:tc>
                  <a:txBody>
                    <a:bodyPr/>
                    <a:lstStyle/>
                    <a:p>
                      <a:pPr marL="0" marR="0" algn="ctr" rtl="0">
                        <a:lnSpc>
                          <a:spcPct val="115000"/>
                        </a:lnSpc>
                        <a:spcBef>
                          <a:spcPct val="0"/>
                        </a:spcBef>
                        <a:spcAft>
                          <a:spcPct val="0"/>
                        </a:spcAft>
                      </a:pPr>
                      <a:r>
                        <a:rPr lang="es" sz="2000" b="0" i="0" u="none" strike="noStrike" dirty="0">
                          <a:highlight>
                            <a:srgbClr val="000000">
                              <a:alpha val="0"/>
                            </a:srgbClr>
                          </a:highlight>
                          <a:latin typeface="Arial"/>
                          <a:ea typeface="Calibri"/>
                          <a:cs typeface="Arial"/>
                        </a:rPr>
                        <a:t>1</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gn="ctr" rtl="0">
                        <a:lnSpc>
                          <a:spcPct val="115000"/>
                        </a:lnSpc>
                        <a:spcBef>
                          <a:spcPct val="0"/>
                        </a:spcBef>
                        <a:spcAft>
                          <a:spcPct val="0"/>
                        </a:spcAft>
                      </a:pPr>
                      <a:r>
                        <a:rPr lang="es" sz="2000" b="0" i="0" u="none" strike="noStrike" dirty="0">
                          <a:solidFill>
                            <a:srgbClr val="000000"/>
                          </a:solidFill>
                          <a:highlight>
                            <a:srgbClr val="000000">
                              <a:alpha val="0"/>
                            </a:srgbClr>
                          </a:highlight>
                          <a:latin typeface="Arial"/>
                          <a:ea typeface="Calibri"/>
                          <a:cs typeface="Arial"/>
                        </a:rPr>
                        <a:t>Página web completada</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ct val="0"/>
                        </a:spcBef>
                        <a:spcAft>
                          <a:spcPct val="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
        <p:nvSpPr>
          <p:cNvPr id="6" name="TextBox 5">
            <a:extLst>
              <a:ext uri="{FF2B5EF4-FFF2-40B4-BE49-F238E27FC236}">
                <a16:creationId xmlns:a16="http://schemas.microsoft.com/office/drawing/2014/main" id="{17E2EE3C-BD0A-C8B6-C25C-96964ED56E3B}"/>
              </a:ext>
            </a:extLst>
          </p:cNvPr>
          <p:cNvSpPr txBox="1"/>
          <p:nvPr/>
        </p:nvSpPr>
        <p:spPr>
          <a:xfrm>
            <a:off x="307186" y="1605107"/>
            <a:ext cx="11577625" cy="1442893"/>
          </a:xfrm>
          <a:prstGeom prst="rect">
            <a:avLst/>
          </a:prstGeom>
          <a:noFill/>
        </p:spPr>
        <p:txBody>
          <a:bodyPr wrap="square" rtlCol="0">
            <a:noAutofit/>
          </a:bodyPr>
          <a:lstStyle/>
          <a:p>
            <a:pPr rtl="0">
              <a:spcAft>
                <a:spcPts val="600"/>
              </a:spcAft>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#3: </a:t>
            </a:r>
            <a:r>
              <a:rPr lang="es" sz="2200" b="1" i="0" u="none" strike="noStrike" dirty="0">
                <a:highlight>
                  <a:srgbClr val="000000">
                    <a:alpha val="0"/>
                  </a:srgbClr>
                </a:highlight>
                <a:latin typeface="Arial"/>
                <a:cs typeface="Arial"/>
              </a:rPr>
              <a:t>Activar la sabiduría de la comunidad BIPOC y el Poder Compartido</a:t>
            </a:r>
          </a:p>
          <a:p>
            <a:pPr>
              <a:spcAft>
                <a:spcPts val="600"/>
              </a:spcAft>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3c: Consultar, colaborar y asociarse con las comunidades de personas BIPOC en los procesos de toma de decisiones.</a:t>
            </a:r>
          </a:p>
          <a:p>
            <a:pPr rtl="0">
              <a:spcAft>
                <a:spcPts val="600"/>
              </a:spcAft>
            </a:pPr>
            <a:endParaRPr lang="es" b="1" i="0" u="none" strike="noStrike" dirty="0">
              <a:highlight>
                <a:srgbClr val="000000">
                  <a:alpha val="0"/>
                </a:srgbClr>
              </a:highlight>
              <a:latin typeface="Arial"/>
              <a:cs typeface="Arial"/>
            </a:endParaRPr>
          </a:p>
        </p:txBody>
      </p:sp>
    </p:spTree>
    <p:extLst>
      <p:ext uri="{BB962C8B-B14F-4D97-AF65-F5344CB8AC3E}">
        <p14:creationId xmlns:p14="http://schemas.microsoft.com/office/powerpoint/2010/main" val="4202396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Autofit/>
          </a:bodyPr>
          <a:lstStyle/>
          <a:p>
            <a:pPr rtl="0"/>
            <a:r>
              <a:rPr lang="es" sz="6600" b="0" i="0" u="none" strike="noStrike">
                <a:highlight>
                  <a:srgbClr val="000000">
                    <a:alpha val="0"/>
                  </a:srgbClr>
                </a:highlight>
                <a:latin typeface="Arial"/>
                <a:cs typeface="Arial"/>
              </a:rPr>
              <a:t>División de Servicios Administrativos </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6" name="TextBox 5">
            <a:extLst>
              <a:ext uri="{FF2B5EF4-FFF2-40B4-BE49-F238E27FC236}">
                <a16:creationId xmlns:a16="http://schemas.microsoft.com/office/drawing/2014/main" id="{EB53C63B-6B4A-65B6-E64C-DEB0A43FCA70}"/>
              </a:ext>
            </a:extLst>
          </p:cNvPr>
          <p:cNvSpPr txBox="1"/>
          <p:nvPr/>
        </p:nvSpPr>
        <p:spPr>
          <a:xfrm>
            <a:off x="4728380" y="3094009"/>
            <a:ext cx="726335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s" sz="1800" b="0" i="0" u="none" strike="noStrike" dirty="0">
                <a:solidFill>
                  <a:srgbClr val="FFFFFF"/>
                </a:solidFill>
                <a:highlight>
                  <a:srgbClr val="000000">
                    <a:alpha val="0"/>
                  </a:srgbClr>
                </a:highlight>
                <a:latin typeface="Arial"/>
                <a:cs typeface="Arial"/>
              </a:rPr>
              <a:t>Lucia Neri, Jefa de Subdivisión</a:t>
            </a:r>
            <a:endParaRPr lang="en-US" dirty="0">
              <a:solidFill>
                <a:schemeClr val="bg1"/>
              </a:solidFill>
              <a:highlight>
                <a:srgbClr val="FFFF00"/>
              </a:highlight>
              <a:latin typeface="Calibri" panose="020F0502020204030204"/>
              <a:cs typeface="Calibri"/>
            </a:endParaRPr>
          </a:p>
        </p:txBody>
      </p:sp>
    </p:spTree>
    <p:extLst>
      <p:ext uri="{BB962C8B-B14F-4D97-AF65-F5344CB8AC3E}">
        <p14:creationId xmlns:p14="http://schemas.microsoft.com/office/powerpoint/2010/main" val="29986819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DAS</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43</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7" y="1505775"/>
            <a:ext cx="11585631" cy="815608"/>
          </a:xfrm>
          <a:prstGeom prst="rect">
            <a:avLst/>
          </a:prstGeom>
          <a:noFill/>
        </p:spPr>
        <p:txBody>
          <a:bodyPr wrap="square" rtlCol="0">
            <a:noAutofit/>
          </a:bodyPr>
          <a:lstStyle/>
          <a:p>
            <a:pPr rtl="0">
              <a:spcAft>
                <a:spcPts val="600"/>
              </a:spcAft>
            </a:pPr>
            <a:r>
              <a:rPr lang="es" sz="2200" b="1" i="0" u="none" strike="noStrike" dirty="0">
                <a:highlight>
                  <a:srgbClr val="000000">
                    <a:alpha val="0"/>
                  </a:srgbClr>
                </a:highlight>
                <a:latin typeface="Arial"/>
                <a:cs typeface="Arial"/>
              </a:rPr>
              <a:t>Dirección estratégica #2: Crear y mantener espacios de inclusión y pertenencia  </a:t>
            </a:r>
          </a:p>
          <a:p>
            <a:pPr rtl="0">
              <a:spcAft>
                <a:spcPts val="600"/>
              </a:spcAft>
            </a:pPr>
            <a:r>
              <a:rPr lang="es" sz="2000" b="0" i="1" u="none" strike="noStrike" dirty="0">
                <a:highlight>
                  <a:srgbClr val="000000">
                    <a:alpha val="0"/>
                  </a:srgbClr>
                </a:highlight>
                <a:latin typeface="Arial"/>
                <a:cs typeface="Arial"/>
              </a:rPr>
              <a:t>Objetivo 2a: El personal y la dirección de la Junta del Agua reflejan la diversidad de California.</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837009687"/>
              </p:ext>
            </p:extLst>
          </p:nvPr>
        </p:nvGraphicFramePr>
        <p:xfrm>
          <a:off x="360947" y="2539262"/>
          <a:ext cx="11470106" cy="3761411"/>
        </p:xfrm>
        <a:graphic>
          <a:graphicData uri="http://schemas.openxmlformats.org/drawingml/2006/table">
            <a:tbl>
              <a:tblPr firstRow="1" bandRow="1">
                <a:tableStyleId>{21E4AEA4-8DFA-4A89-87EB-49C32662AFE0}</a:tableStyleId>
              </a:tblPr>
              <a:tblGrid>
                <a:gridCol w="4291264">
                  <a:extLst>
                    <a:ext uri="{9D8B030D-6E8A-4147-A177-3AD203B41FA5}">
                      <a16:colId xmlns:a16="http://schemas.microsoft.com/office/drawing/2014/main" val="3925299443"/>
                    </a:ext>
                  </a:extLst>
                </a:gridCol>
                <a:gridCol w="1138989">
                  <a:extLst>
                    <a:ext uri="{9D8B030D-6E8A-4147-A177-3AD203B41FA5}">
                      <a16:colId xmlns:a16="http://schemas.microsoft.com/office/drawing/2014/main" val="1466655220"/>
                    </a:ext>
                  </a:extLst>
                </a:gridCol>
                <a:gridCol w="737937">
                  <a:extLst>
                    <a:ext uri="{9D8B030D-6E8A-4147-A177-3AD203B41FA5}">
                      <a16:colId xmlns:a16="http://schemas.microsoft.com/office/drawing/2014/main" val="2201115090"/>
                    </a:ext>
                  </a:extLst>
                </a:gridCol>
                <a:gridCol w="5301916">
                  <a:extLst>
                    <a:ext uri="{9D8B030D-6E8A-4147-A177-3AD203B41FA5}">
                      <a16:colId xmlns:a16="http://schemas.microsoft.com/office/drawing/2014/main" val="835236820"/>
                    </a:ext>
                  </a:extLst>
                </a:gridCol>
              </a:tblGrid>
              <a:tr h="399086">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Etapa</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Indicadores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2962397">
                <a:tc>
                  <a:txBody>
                    <a:bodyPr/>
                    <a:lstStyle/>
                    <a:p>
                      <a:pPr marL="182880" algn="l" rtl="0" fontAlgn="ctr"/>
                      <a:r>
                        <a:rPr lang="es" sz="2000" b="0" i="0" u="none" strike="noStrike" kern="1200" dirty="0">
                          <a:solidFill>
                            <a:srgbClr val="000000"/>
                          </a:solidFill>
                          <a:highlight>
                            <a:srgbClr val="000000">
                              <a:alpha val="0"/>
                            </a:srgbClr>
                          </a:highlight>
                          <a:latin typeface="Arial"/>
                          <a:ea typeface="+mn-ea"/>
                          <a:cs typeface="Arial"/>
                        </a:rPr>
                        <a:t>Aumentar la contratación para los puestos de trabajo y oportunidades de prácticas en escuelas secundarias, colegios comunitarios, universidades, redes de desarrollo de la fuerza laboral y grupos comunitarios que sirven a las comunidades de personas BIPOC en California. Colaborar con las Juntas Regionales del Agua en futuros esfuerzos de contratación.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182880" algn="ctr" rtl="0" fontAlgn="ctr"/>
                      <a:r>
                        <a:rPr lang="es" sz="2000" b="0" i="0" u="none" strike="noStrike">
                          <a:solidFill>
                            <a:srgbClr val="000000"/>
                          </a:solidFill>
                          <a:highlight>
                            <a:srgbClr val="000000">
                              <a:alpha val="0"/>
                            </a:srgbClr>
                          </a:highlight>
                          <a:latin typeface="Arial"/>
                          <a:cs typeface="Arial"/>
                        </a:rPr>
                        <a:t>TODOS</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 sz="2000" b="0" i="0" u="none" strike="noStrike" kern="1200" noProof="0">
                          <a:solidFill>
                            <a:srgbClr val="000000"/>
                          </a:solidFill>
                          <a:highlight>
                            <a:srgbClr val="000000">
                              <a:alpha val="0"/>
                            </a:srgbClr>
                          </a:highlight>
                          <a:latin typeface="Arial"/>
                          <a:ea typeface="+mn-ea"/>
                          <a:cs typeface="Arial"/>
                        </a:rPr>
                        <a:t>3</a:t>
                      </a:r>
                    </a:p>
                  </a:txBody>
                  <a:tcPr marL="9525" marR="9525" marT="9525" marB="0" anchor="ctr"/>
                </a:tc>
                <a:tc>
                  <a:txBody>
                    <a:bodyPr/>
                    <a:lstStyle/>
                    <a:p>
                      <a:pPr rtl="0"/>
                      <a:r>
                        <a:rPr lang="es" sz="2000" b="0" i="0" u="none" strike="noStrike" kern="1200">
                          <a:solidFill>
                            <a:srgbClr val="000000"/>
                          </a:solidFill>
                          <a:highlight>
                            <a:srgbClr val="000000">
                              <a:alpha val="0"/>
                            </a:srgbClr>
                          </a:highlight>
                          <a:latin typeface="Arial"/>
                          <a:ea typeface="+mn-ea"/>
                          <a:cs typeface="Arial"/>
                        </a:rPr>
                        <a:t>Dar seguimiento a la cantidad y el tipo de contrataciones, como ferias de empleo y visitas en persona.</a:t>
                      </a:r>
                      <a:endParaRPr lang="es" sz="2000" b="0" i="0" u="none" strike="noStrike" kern="1200" dirty="0">
                        <a:solidFill>
                          <a:srgbClr val="000000"/>
                        </a:solidFill>
                        <a:highlight>
                          <a:srgbClr val="000000">
                            <a:alpha val="0"/>
                          </a:srgbClr>
                        </a:highlight>
                        <a:latin typeface="Arial"/>
                        <a:ea typeface="+mn-ea"/>
                        <a:cs typeface="Arial"/>
                      </a:endParaRPr>
                    </a:p>
                  </a:txBody>
                  <a:tcPr marL="9525" marR="9525" marT="9525"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264170700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DAS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44</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6" y="1454055"/>
            <a:ext cx="11470106" cy="815608"/>
          </a:xfrm>
          <a:prstGeom prst="rect">
            <a:avLst/>
          </a:prstGeom>
          <a:noFill/>
        </p:spPr>
        <p:txBody>
          <a:bodyPr wrap="square" rtlCol="0">
            <a:noAutofit/>
          </a:bodyPr>
          <a:lstStyle/>
          <a:p>
            <a:pPr rtl="0">
              <a:spcAft>
                <a:spcPts val="600"/>
              </a:spcAft>
            </a:pPr>
            <a:r>
              <a:rPr lang="es" sz="2200" b="1" i="0" u="none" strike="noStrike" dirty="0">
                <a:highlight>
                  <a:srgbClr val="000000">
                    <a:alpha val="0"/>
                  </a:srgbClr>
                </a:highlight>
                <a:latin typeface="Arial"/>
                <a:cs typeface="Arial"/>
              </a:rPr>
              <a:t>Dirección estratégica #2: Crear y mantener espacios de inclusión y pertenencia  </a:t>
            </a:r>
          </a:p>
          <a:p>
            <a:pPr rtl="0">
              <a:spcAft>
                <a:spcPts val="600"/>
              </a:spcAft>
            </a:pPr>
            <a:r>
              <a:rPr lang="es" sz="2000" b="0" i="1" u="none" strike="noStrike" dirty="0">
                <a:highlight>
                  <a:srgbClr val="000000">
                    <a:alpha val="0"/>
                  </a:srgbClr>
                </a:highlight>
                <a:latin typeface="Arial"/>
                <a:cs typeface="Arial"/>
              </a:rPr>
              <a:t>Objetivo 2a: El personal y la dirección de la Junta del Agua reflejan la diversidad de California.</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539302884"/>
              </p:ext>
            </p:extLst>
          </p:nvPr>
        </p:nvGraphicFramePr>
        <p:xfrm>
          <a:off x="360946" y="2466418"/>
          <a:ext cx="11470106" cy="3850640"/>
        </p:xfrm>
        <a:graphic>
          <a:graphicData uri="http://schemas.openxmlformats.org/drawingml/2006/table">
            <a:tbl>
              <a:tblPr firstRow="1" bandRow="1">
                <a:tableStyleId>{21E4AEA4-8DFA-4A89-87EB-49C32662AFE0}</a:tableStyleId>
              </a:tblPr>
              <a:tblGrid>
                <a:gridCol w="5366086">
                  <a:extLst>
                    <a:ext uri="{9D8B030D-6E8A-4147-A177-3AD203B41FA5}">
                      <a16:colId xmlns:a16="http://schemas.microsoft.com/office/drawing/2014/main" val="3925299443"/>
                    </a:ext>
                  </a:extLst>
                </a:gridCol>
                <a:gridCol w="1156391">
                  <a:extLst>
                    <a:ext uri="{9D8B030D-6E8A-4147-A177-3AD203B41FA5}">
                      <a16:colId xmlns:a16="http://schemas.microsoft.com/office/drawing/2014/main" val="1466655220"/>
                    </a:ext>
                  </a:extLst>
                </a:gridCol>
                <a:gridCol w="927406">
                  <a:extLst>
                    <a:ext uri="{9D8B030D-6E8A-4147-A177-3AD203B41FA5}">
                      <a16:colId xmlns:a16="http://schemas.microsoft.com/office/drawing/2014/main" val="2201115090"/>
                    </a:ext>
                  </a:extLst>
                </a:gridCol>
                <a:gridCol w="4020223">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Etapa</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Indicadores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2000" b="0" i="0" u="none" strike="noStrike" dirty="0">
                          <a:solidFill>
                            <a:srgbClr val="000000"/>
                          </a:solidFill>
                          <a:highlight>
                            <a:srgbClr val="000000">
                              <a:alpha val="0"/>
                            </a:srgbClr>
                          </a:highlight>
                          <a:latin typeface="Arial"/>
                          <a:ea typeface="Calibri"/>
                        </a:rPr>
                        <a:t>Actualizar el sitio web de las Juntas del Agua para incluir orientación adicional para los posibles solicitantes sobre cómo navegar por el proceso de contratación del estado, centrándose en solicitar con éxito los puestos de la Junta del Agua.</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rtl="0">
                        <a:lnSpc>
                          <a:spcPct val="100000"/>
                        </a:lnSpc>
                        <a:spcBef>
                          <a:spcPct val="0"/>
                        </a:spcBef>
                        <a:spcAft>
                          <a:spcPct val="0"/>
                        </a:spcAft>
                      </a:pPr>
                      <a:r>
                        <a:rPr lang="es" sz="2000" b="0" i="0" u="none" strike="noStrike">
                          <a:highlight>
                            <a:srgbClr val="000000">
                              <a:alpha val="0"/>
                            </a:srgbClr>
                          </a:highlight>
                          <a:latin typeface="Arial"/>
                          <a:ea typeface="Calibri"/>
                        </a:rPr>
                        <a:t>TODOS</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defTabSz="914400" rtl="0" eaLnBrk="1" latinLnBrk="0" hangingPunct="1">
                        <a:lnSpc>
                          <a:spcPct val="100000"/>
                        </a:lnSpc>
                        <a:spcBef>
                          <a:spcPct val="0"/>
                        </a:spcBef>
                        <a:spcAft>
                          <a:spcPct val="0"/>
                        </a:spcAft>
                      </a:pPr>
                      <a:r>
                        <a:rPr lang="es" sz="2000" b="0" i="0" u="none" strike="noStrike" kern="1200" dirty="0">
                          <a:solidFill>
                            <a:srgbClr val="000000"/>
                          </a:solidFill>
                          <a:highlight>
                            <a:srgbClr val="000000">
                              <a:alpha val="0"/>
                            </a:srgbClr>
                          </a:highlight>
                          <a:latin typeface="Arial"/>
                          <a:ea typeface="+mn-ea"/>
                          <a:cs typeface="Arial"/>
                        </a:rPr>
                        <a:t>2</a:t>
                      </a:r>
                    </a:p>
                  </a:txBody>
                  <a:tcPr marL="68580" marR="68580" marT="0" marB="0" anchor="ctr"/>
                </a:tc>
                <a:tc>
                  <a:txBody>
                    <a:bodyPr/>
                    <a:lstStyle/>
                    <a:p>
                      <a:pPr marL="0" marR="0" rtl="0">
                        <a:lnSpc>
                          <a:spcPct val="100000"/>
                        </a:lnSpc>
                        <a:spcBef>
                          <a:spcPct val="0"/>
                        </a:spcBef>
                        <a:spcAft>
                          <a:spcPct val="0"/>
                        </a:spcAft>
                      </a:pPr>
                      <a:r>
                        <a:rPr lang="es" sz="2000" b="0" i="0" u="none" strike="noStrike">
                          <a:highlight>
                            <a:srgbClr val="000000">
                              <a:alpha val="0"/>
                            </a:srgbClr>
                          </a:highlight>
                          <a:latin typeface="Arial"/>
                          <a:ea typeface="Calibri"/>
                        </a:rPr>
                        <a:t>Las páginas web públicas de ayuda para el empleo se revisan y actualizan para ofrecer recursos adicionales a los posibles solicitantes.</a:t>
                      </a:r>
                    </a:p>
                    <a:p>
                      <a:pPr marL="0" marR="0">
                        <a:lnSpc>
                          <a:spcPct val="100000"/>
                        </a:lnSpc>
                        <a:spcBef>
                          <a:spcPct val="0"/>
                        </a:spcBef>
                        <a:spcAft>
                          <a:spcPct val="0"/>
                        </a:spcAft>
                      </a:pPr>
                      <a:endParaRPr lang="en-US" sz="20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r h="0">
                <a:tc>
                  <a:txBody>
                    <a:bodyPr/>
                    <a:lstStyle/>
                    <a:p>
                      <a:pPr marL="0" marR="0" rtl="0">
                        <a:lnSpc>
                          <a:spcPct val="100000"/>
                        </a:lnSpc>
                        <a:spcBef>
                          <a:spcPct val="0"/>
                        </a:spcBef>
                        <a:spcAft>
                          <a:spcPct val="0"/>
                        </a:spcAft>
                      </a:pPr>
                      <a:r>
                        <a:rPr lang="es" sz="2000" b="0" i="0" u="none" strike="noStrike">
                          <a:solidFill>
                            <a:srgbClr val="000000"/>
                          </a:solidFill>
                          <a:highlight>
                            <a:srgbClr val="000000">
                              <a:alpha val="0"/>
                            </a:srgbClr>
                          </a:highlight>
                          <a:latin typeface="Arial"/>
                          <a:ea typeface="Calibri"/>
                        </a:rPr>
                        <a:t>Exigir capacitación sobre prejuicios implícitos y equidad racial a todos los panelistas de contratación, supervisores y miembros de las Juntas Estatales y Regionales.</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rtl="0">
                        <a:lnSpc>
                          <a:spcPct val="100000"/>
                        </a:lnSpc>
                        <a:spcBef>
                          <a:spcPct val="0"/>
                        </a:spcBef>
                        <a:spcAft>
                          <a:spcPct val="0"/>
                        </a:spcAft>
                      </a:pPr>
                      <a:r>
                        <a:rPr lang="es" sz="2000" b="0" i="0" u="none" strike="noStrike">
                          <a:solidFill>
                            <a:srgbClr val="000000"/>
                          </a:solidFill>
                          <a:highlight>
                            <a:srgbClr val="000000">
                              <a:alpha val="0"/>
                            </a:srgbClr>
                          </a:highlight>
                          <a:latin typeface="Arial"/>
                          <a:ea typeface="Arial"/>
                        </a:rPr>
                        <a:t>ORPP</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defTabSz="914400" rtl="0" eaLnBrk="1" latinLnBrk="0" hangingPunct="1">
                        <a:lnSpc>
                          <a:spcPct val="100000"/>
                        </a:lnSpc>
                        <a:spcBef>
                          <a:spcPct val="0"/>
                        </a:spcBef>
                        <a:spcAft>
                          <a:spcPct val="0"/>
                        </a:spcAft>
                      </a:pPr>
                      <a:r>
                        <a:rPr lang="es" sz="2000" b="0" i="0" u="none" strike="noStrike" kern="1200">
                          <a:solidFill>
                            <a:srgbClr val="000000"/>
                          </a:solidFill>
                          <a:highlight>
                            <a:srgbClr val="000000">
                              <a:alpha val="0"/>
                            </a:srgbClr>
                          </a:highlight>
                          <a:latin typeface="Arial"/>
                          <a:ea typeface="+mn-ea"/>
                          <a:cs typeface="Arial"/>
                        </a:rPr>
                        <a:t>3</a:t>
                      </a:r>
                    </a:p>
                  </a:txBody>
                  <a:tcPr marL="68580" marR="68580" marT="0" marB="0" anchor="ctr"/>
                </a:tc>
                <a:tc>
                  <a:txBody>
                    <a:bodyPr/>
                    <a:lstStyle/>
                    <a:p>
                      <a:pPr marL="0" marR="0" rtl="0">
                        <a:lnSpc>
                          <a:spcPct val="100000"/>
                        </a:lnSpc>
                        <a:spcBef>
                          <a:spcPct val="0"/>
                        </a:spcBef>
                        <a:spcAft>
                          <a:spcPct val="0"/>
                        </a:spcAft>
                      </a:pPr>
                      <a:r>
                        <a:rPr lang="es" sz="2000" b="0" i="0" u="none" strike="noStrike" dirty="0">
                          <a:highlight>
                            <a:srgbClr val="000000">
                              <a:alpha val="0"/>
                            </a:srgbClr>
                          </a:highlight>
                          <a:latin typeface="Arial"/>
                          <a:ea typeface="Calibri"/>
                        </a:rPr>
                        <a:t>Desarrollo de un plan para brindar capacitación y exigir al personal capacitación sobre prejuicios implícitos y equidad racial antes de enero de 2024.</a:t>
                      </a:r>
                      <a:endParaRPr lang="en-US" sz="20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262385025"/>
                  </a:ext>
                </a:extLst>
              </a:tr>
            </a:tbl>
          </a:graphicData>
        </a:graphic>
      </p:graphicFrame>
    </p:spTree>
    <p:extLst>
      <p:ext uri="{BB962C8B-B14F-4D97-AF65-F5344CB8AC3E}">
        <p14:creationId xmlns:p14="http://schemas.microsoft.com/office/powerpoint/2010/main" val="41433944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0DC0-5BA7-4EC2-BCAF-E77147B3DAB4}"/>
              </a:ext>
            </a:extLst>
          </p:cNvPr>
          <p:cNvSpPr>
            <a:spLocks noGrp="1"/>
          </p:cNvSpPr>
          <p:nvPr>
            <p:ph type="title"/>
          </p:nvPr>
        </p:nvSpPr>
        <p:spPr>
          <a:xfrm>
            <a:off x="838200" y="233865"/>
            <a:ext cx="10515600" cy="1325563"/>
          </a:xfrm>
        </p:spPr>
        <p:txBody>
          <a:bodyPr>
            <a:noAutofit/>
          </a:bodyPr>
          <a:lstStyle/>
          <a:p>
            <a:pPr algn="ctr" rtl="0"/>
            <a:r>
              <a:rPr lang="es" sz="4800" b="0" i="0" u="none" strike="noStrike" dirty="0">
                <a:solidFill>
                  <a:srgbClr val="1F4E79"/>
                </a:solidFill>
                <a:latin typeface="Arial"/>
                <a:cs typeface="Arial"/>
              </a:rPr>
              <a:t>Agenda</a:t>
            </a:r>
            <a:endParaRPr lang="en-US" sz="4800">
              <a:solidFill>
                <a:schemeClr val="accent5">
                  <a:lumMod val="50000"/>
                </a:schemeClr>
              </a:solidFill>
            </a:endParaRPr>
          </a:p>
        </p:txBody>
      </p:sp>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3</a:t>
            </a:r>
            <a:endParaRPr lang="en-US"/>
          </a:p>
        </p:txBody>
      </p:sp>
      <p:sp>
        <p:nvSpPr>
          <p:cNvPr id="4" name="TextBox 3">
            <a:extLst>
              <a:ext uri="{FF2B5EF4-FFF2-40B4-BE49-F238E27FC236}">
                <a16:creationId xmlns:a16="http://schemas.microsoft.com/office/drawing/2014/main" id="{FFEF034A-DB32-4495-8901-FB19EADD0095}"/>
              </a:ext>
            </a:extLst>
          </p:cNvPr>
          <p:cNvSpPr txBox="1"/>
          <p:nvPr/>
        </p:nvSpPr>
        <p:spPr>
          <a:xfrm>
            <a:off x="838519" y="1634252"/>
            <a:ext cx="11060555" cy="4126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14350" indent="-514350">
              <a:lnSpc>
                <a:spcPct val="150000"/>
              </a:lnSpc>
              <a:spcAft>
                <a:spcPts val="100"/>
              </a:spcAft>
              <a:buAutoNum type="arabicPeriod"/>
            </a:pPr>
            <a:r>
              <a:rPr lang="es" sz="2800" b="0" i="0" u="none" strike="noStrike" dirty="0">
                <a:latin typeface="Arial"/>
                <a:ea typeface="+mn-lt"/>
                <a:cs typeface="Arial"/>
              </a:rPr>
              <a:t>In</a:t>
            </a:r>
            <a:r>
              <a:rPr lang="es" sz="2800" b="0" i="0" u="none" strike="noStrike">
                <a:latin typeface="Arial"/>
                <a:ea typeface="+mn-lt"/>
                <a:cs typeface="Arial"/>
              </a:rPr>
              <a:t>formación </a:t>
            </a:r>
            <a:r>
              <a:rPr lang="es" sz="2800">
                <a:latin typeface="Arial"/>
                <a:ea typeface="+mn-lt"/>
                <a:cs typeface="Arial"/>
              </a:rPr>
              <a:t>General </a:t>
            </a:r>
            <a:endParaRPr lang="en-US" sz="2800">
              <a:latin typeface="Arial" panose="020B0604020202020204" pitchFamily="34" charset="0"/>
              <a:cs typeface="Arial" panose="020B0604020202020204" pitchFamily="34" charset="0"/>
            </a:endParaRPr>
          </a:p>
          <a:p>
            <a:pPr marL="514350" indent="-514350" rtl="0">
              <a:lnSpc>
                <a:spcPct val="150000"/>
              </a:lnSpc>
              <a:spcAft>
                <a:spcPts val="100"/>
              </a:spcAft>
              <a:buAutoNum type="arabicPeriod"/>
            </a:pPr>
            <a:r>
              <a:rPr lang="es" sz="2800" b="0" i="0" u="none" strike="noStrike" dirty="0">
                <a:latin typeface="Arial"/>
                <a:cs typeface="Arial"/>
              </a:rPr>
              <a:t>Proceso de </a:t>
            </a:r>
            <a:r>
              <a:rPr lang="es" sz="2800" dirty="0">
                <a:latin typeface="Arial"/>
                <a:cs typeface="Arial"/>
              </a:rPr>
              <a:t>Desarrollo</a:t>
            </a:r>
            <a:r>
              <a:rPr lang="es" sz="2800" b="0" i="0" u="none" strike="noStrike" dirty="0">
                <a:latin typeface="Arial"/>
                <a:cs typeface="Arial"/>
              </a:rPr>
              <a:t> del Plan de Acción para la Equidad Racial</a:t>
            </a:r>
          </a:p>
          <a:p>
            <a:pPr marL="514350" indent="-514350" rtl="0">
              <a:lnSpc>
                <a:spcPct val="150000"/>
              </a:lnSpc>
              <a:spcAft>
                <a:spcPts val="100"/>
              </a:spcAft>
              <a:buAutoNum type="arabicPeriod"/>
            </a:pPr>
            <a:r>
              <a:rPr lang="es" sz="2800" b="0" i="0" u="none" strike="noStrike">
                <a:latin typeface="Arial"/>
                <a:cs typeface="Arial"/>
              </a:rPr>
              <a:t>Descripción </a:t>
            </a:r>
            <a:r>
              <a:rPr lang="es" sz="2800">
                <a:latin typeface="Arial"/>
                <a:cs typeface="Arial"/>
              </a:rPr>
              <a:t>General</a:t>
            </a:r>
            <a:r>
              <a:rPr lang="es" sz="2800" b="0" i="0" u="none" strike="noStrike">
                <a:latin typeface="Arial"/>
                <a:cs typeface="Arial"/>
              </a:rPr>
              <a:t> del Plan de Acción para la Equidad Racial </a:t>
            </a:r>
            <a:r>
              <a:rPr lang="es" sz="2800" b="0" i="0" u="none" strike="noStrike" dirty="0">
                <a:latin typeface="Arial"/>
                <a:cs typeface="Arial"/>
              </a:rPr>
              <a:t>2023-2024</a:t>
            </a:r>
            <a:endParaRPr lang="en-US" sz="2800">
              <a:latin typeface="Arial" panose="020B0604020202020204" pitchFamily="34" charset="0"/>
              <a:cs typeface="Arial" panose="020B0604020202020204" pitchFamily="34" charset="0"/>
            </a:endParaRPr>
          </a:p>
          <a:p>
            <a:pPr marL="514350" indent="-514350">
              <a:lnSpc>
                <a:spcPct val="150000"/>
              </a:lnSpc>
              <a:spcAft>
                <a:spcPts val="100"/>
              </a:spcAft>
              <a:buFontTx/>
              <a:buAutoNum type="arabicPeriod"/>
            </a:pPr>
            <a:r>
              <a:rPr lang="es" sz="2800" b="0" i="0" u="none" strike="noStrike">
                <a:latin typeface="Arial"/>
                <a:cs typeface="Arial"/>
              </a:rPr>
              <a:t>Presentación de las </a:t>
            </a:r>
            <a:r>
              <a:rPr lang="es" sz="2800">
                <a:latin typeface="Arial"/>
                <a:cs typeface="Arial"/>
              </a:rPr>
              <a:t>Acciones </a:t>
            </a:r>
            <a:r>
              <a:rPr lang="es" sz="2800" b="0" i="0" u="none" strike="noStrike">
                <a:latin typeface="Arial"/>
                <a:cs typeface="Arial"/>
              </a:rPr>
              <a:t>de </a:t>
            </a:r>
            <a:r>
              <a:rPr lang="es" sz="2800">
                <a:latin typeface="Arial"/>
                <a:cs typeface="Arial"/>
              </a:rPr>
              <a:t>Cada División</a:t>
            </a:r>
            <a:r>
              <a:rPr lang="es" sz="2800" b="0" i="0" u="none" strike="noStrike">
                <a:latin typeface="Arial"/>
                <a:cs typeface="Arial"/>
              </a:rPr>
              <a:t> y </a:t>
            </a:r>
            <a:r>
              <a:rPr lang="es" sz="2800">
                <a:latin typeface="Arial"/>
                <a:cs typeface="Arial"/>
              </a:rPr>
              <a:t>Oficina </a:t>
            </a:r>
          </a:p>
          <a:p>
            <a:pPr marL="514350" indent="-514350">
              <a:lnSpc>
                <a:spcPct val="150000"/>
              </a:lnSpc>
              <a:spcAft>
                <a:spcPts val="100"/>
              </a:spcAft>
              <a:buFontTx/>
              <a:buAutoNum type="arabicPeriod"/>
            </a:pPr>
            <a:r>
              <a:rPr lang="es" sz="2800" b="0" i="0" u="none" strike="noStrike">
                <a:latin typeface="Arial"/>
                <a:cs typeface="Arial"/>
              </a:rPr>
              <a:t>Debate y </a:t>
            </a:r>
            <a:r>
              <a:rPr lang="es" sz="2800">
                <a:latin typeface="Arial"/>
                <a:cs typeface="Arial"/>
              </a:rPr>
              <a:t>Preguntas</a:t>
            </a:r>
            <a:r>
              <a:rPr lang="es" sz="2800" b="0" i="0" u="none" strike="noStrike">
                <a:latin typeface="Arial"/>
                <a:cs typeface="Arial"/>
              </a:rPr>
              <a:t> de la Junta</a:t>
            </a:r>
            <a:endParaRPr lang="en-US" sz="280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08181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DAS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45</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6" y="1724103"/>
            <a:ext cx="11470106" cy="815608"/>
          </a:xfrm>
          <a:prstGeom prst="rect">
            <a:avLst/>
          </a:prstGeom>
          <a:noFill/>
        </p:spPr>
        <p:txBody>
          <a:bodyPr wrap="square" rtlCol="0">
            <a:noAutofit/>
          </a:bodyPr>
          <a:lstStyle/>
          <a:p>
            <a:pPr rtl="0">
              <a:spcAft>
                <a:spcPts val="600"/>
              </a:spcAft>
            </a:pPr>
            <a:r>
              <a:rPr lang="es" sz="2200" b="1" i="0" u="none" strike="noStrike" dirty="0">
                <a:highlight>
                  <a:srgbClr val="000000">
                    <a:alpha val="0"/>
                  </a:srgbClr>
                </a:highlight>
                <a:latin typeface="Arial"/>
                <a:cs typeface="Arial"/>
              </a:rPr>
              <a:t>Dirección estratégica #2: Crear y mantener espacios de inclusión y pertenencia  </a:t>
            </a:r>
          </a:p>
          <a:p>
            <a:pPr rtl="0">
              <a:spcAft>
                <a:spcPts val="600"/>
              </a:spcAft>
            </a:pPr>
            <a:r>
              <a:rPr lang="es" sz="2000" b="0" i="1" u="none" strike="noStrike" dirty="0">
                <a:highlight>
                  <a:srgbClr val="000000">
                    <a:alpha val="0"/>
                  </a:srgbClr>
                </a:highlight>
                <a:latin typeface="Arial"/>
                <a:cs typeface="Arial"/>
              </a:rPr>
              <a:t>Objetivo 2a: El personal y la dirección de la Junta del Agua reflejan la diversidad de California.</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305179165"/>
              </p:ext>
            </p:extLst>
          </p:nvPr>
        </p:nvGraphicFramePr>
        <p:xfrm>
          <a:off x="360946" y="3006515"/>
          <a:ext cx="11470106" cy="2509520"/>
        </p:xfrm>
        <a:graphic>
          <a:graphicData uri="http://schemas.openxmlformats.org/drawingml/2006/table">
            <a:tbl>
              <a:tblPr firstRow="1" bandRow="1">
                <a:tableStyleId>{21E4AEA4-8DFA-4A89-87EB-49C32662AFE0}</a:tableStyleId>
              </a:tblPr>
              <a:tblGrid>
                <a:gridCol w="5366086">
                  <a:extLst>
                    <a:ext uri="{9D8B030D-6E8A-4147-A177-3AD203B41FA5}">
                      <a16:colId xmlns:a16="http://schemas.microsoft.com/office/drawing/2014/main" val="3925299443"/>
                    </a:ext>
                  </a:extLst>
                </a:gridCol>
                <a:gridCol w="1156391">
                  <a:extLst>
                    <a:ext uri="{9D8B030D-6E8A-4147-A177-3AD203B41FA5}">
                      <a16:colId xmlns:a16="http://schemas.microsoft.com/office/drawing/2014/main" val="1466655220"/>
                    </a:ext>
                  </a:extLst>
                </a:gridCol>
                <a:gridCol w="927406">
                  <a:extLst>
                    <a:ext uri="{9D8B030D-6E8A-4147-A177-3AD203B41FA5}">
                      <a16:colId xmlns:a16="http://schemas.microsoft.com/office/drawing/2014/main" val="2201115090"/>
                    </a:ext>
                  </a:extLst>
                </a:gridCol>
                <a:gridCol w="4020223">
                  <a:extLst>
                    <a:ext uri="{9D8B030D-6E8A-4147-A177-3AD203B41FA5}">
                      <a16:colId xmlns:a16="http://schemas.microsoft.com/office/drawing/2014/main" val="835236820"/>
                    </a:ext>
                  </a:extLst>
                </a:gridCol>
              </a:tblGrid>
              <a:tr h="370840">
                <a:tc>
                  <a:txBody>
                    <a:bodyPr/>
                    <a:lstStyle/>
                    <a:p>
                      <a:pPr algn="ctr" rtl="0" fontAlgn="b"/>
                      <a:r>
                        <a:rPr lang="es" sz="2000" b="1" i="0" u="none" strike="noStrike" dirty="0">
                          <a:solidFill>
                            <a:srgbClr val="FFFFFF"/>
                          </a:solidFill>
                          <a:highlight>
                            <a:srgbClr val="000000">
                              <a:alpha val="0"/>
                            </a:srgbClr>
                          </a:highlight>
                          <a:latin typeface="Arial"/>
                          <a:cs typeface="Arial"/>
                        </a:rPr>
                        <a:t>Acción</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2000" b="1" i="0" u="none" strike="noStrike" dirty="0">
                          <a:solidFill>
                            <a:srgbClr val="FFFFFF"/>
                          </a:solidFill>
                          <a:highlight>
                            <a:srgbClr val="000000">
                              <a:alpha val="0"/>
                            </a:srgbClr>
                          </a:highlight>
                          <a:latin typeface="Arial"/>
                          <a:cs typeface="Arial"/>
                        </a:rPr>
                        <a:t>Apoyo </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2000" b="1" i="0" u="none" strike="noStrike" dirty="0">
                          <a:solidFill>
                            <a:srgbClr val="FFFFFF"/>
                          </a:solidFill>
                          <a:highlight>
                            <a:srgbClr val="000000">
                              <a:alpha val="0"/>
                            </a:srgbClr>
                          </a:highlight>
                          <a:latin typeface="Arial"/>
                          <a:cs typeface="Arial"/>
                        </a:rPr>
                        <a:t>Etapa</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2000" b="1" i="0" u="none" strike="noStrike" dirty="0">
                          <a:solidFill>
                            <a:srgbClr val="FFFFFF"/>
                          </a:solidFill>
                          <a:highlight>
                            <a:srgbClr val="000000">
                              <a:alpha val="0"/>
                            </a:srgbClr>
                          </a:highlight>
                          <a:latin typeface="Arial"/>
                          <a:cs typeface="Arial"/>
                        </a:rPr>
                        <a:t>Indicadores de rendimiento</a:t>
                      </a:r>
                      <a:endParaRPr lang="en-US" sz="2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2200" b="0" i="0" u="none" strike="noStrike" kern="1200" dirty="0">
                          <a:solidFill>
                            <a:srgbClr val="000000"/>
                          </a:solidFill>
                          <a:highlight>
                            <a:srgbClr val="000000">
                              <a:alpha val="0"/>
                            </a:srgbClr>
                          </a:highlight>
                          <a:latin typeface="Arial"/>
                          <a:ea typeface="+mn-ea"/>
                          <a:cs typeface="Arial"/>
                        </a:rPr>
                        <a:t>Desarrollar un programa de empleo juvenil remunerado para que los estudiantes de secundaria trabajen en las oficinas de la Junta del Agua para ayudar a desarrollar la vía de empleo de la escuela secundaria a la Junta del Agua. </a:t>
                      </a:r>
                      <a:endParaRPr lang="en-US" sz="22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defTabSz="914400" rtl="0" eaLnBrk="1" latinLnBrk="0" hangingPunct="1">
                        <a:lnSpc>
                          <a:spcPct val="100000"/>
                        </a:lnSpc>
                        <a:spcBef>
                          <a:spcPct val="0"/>
                        </a:spcBef>
                        <a:spcAft>
                          <a:spcPct val="0"/>
                        </a:spcAft>
                      </a:pPr>
                      <a:r>
                        <a:rPr lang="es" sz="2200" b="0" i="0" u="none" strike="noStrike" kern="1200">
                          <a:solidFill>
                            <a:srgbClr val="000000"/>
                          </a:solidFill>
                          <a:highlight>
                            <a:srgbClr val="000000">
                              <a:alpha val="0"/>
                            </a:srgbClr>
                          </a:highlight>
                          <a:latin typeface="Arial"/>
                          <a:ea typeface="+mn-ea"/>
                          <a:cs typeface="Arial"/>
                        </a:rPr>
                        <a:t> -</a:t>
                      </a:r>
                    </a:p>
                  </a:txBody>
                  <a:tcPr marL="63500" marR="63500" marT="63500" marB="63500" anchor="ctr"/>
                </a:tc>
                <a:tc>
                  <a:txBody>
                    <a:bodyPr/>
                    <a:lstStyle/>
                    <a:p>
                      <a:pPr marL="0" marR="0" algn="ctr" defTabSz="914400" rtl="0" eaLnBrk="1" latinLnBrk="0" hangingPunct="1">
                        <a:lnSpc>
                          <a:spcPct val="100000"/>
                        </a:lnSpc>
                        <a:spcBef>
                          <a:spcPct val="0"/>
                        </a:spcBef>
                        <a:spcAft>
                          <a:spcPct val="0"/>
                        </a:spcAft>
                      </a:pPr>
                      <a:r>
                        <a:rPr lang="es" sz="2200" b="0" i="0" u="none" strike="noStrike" kern="1200">
                          <a:solidFill>
                            <a:srgbClr val="000000"/>
                          </a:solidFill>
                          <a:highlight>
                            <a:srgbClr val="000000">
                              <a:alpha val="0"/>
                            </a:srgbClr>
                          </a:highlight>
                          <a:latin typeface="Arial"/>
                          <a:ea typeface="+mn-ea"/>
                          <a:cs typeface="Arial"/>
                        </a:rPr>
                        <a:t>1</a:t>
                      </a:r>
                    </a:p>
                  </a:txBody>
                  <a:tcPr marL="68580" marR="68580" marT="0" marB="0" anchor="ctr"/>
                </a:tc>
                <a:tc>
                  <a:txBody>
                    <a:bodyPr/>
                    <a:lstStyle/>
                    <a:p>
                      <a:pPr marL="0" marR="0" rtl="0">
                        <a:lnSpc>
                          <a:spcPct val="100000"/>
                        </a:lnSpc>
                        <a:spcBef>
                          <a:spcPct val="0"/>
                        </a:spcBef>
                        <a:spcAft>
                          <a:spcPct val="0"/>
                        </a:spcAft>
                      </a:pPr>
                      <a:r>
                        <a:rPr lang="es" sz="2200" b="0" i="0" u="none" strike="noStrike" dirty="0">
                          <a:highlight>
                            <a:srgbClr val="000000">
                              <a:alpha val="0"/>
                            </a:srgbClr>
                          </a:highlight>
                          <a:latin typeface="Arial"/>
                          <a:ea typeface="Calibri"/>
                          <a:cs typeface="Arial"/>
                        </a:rPr>
                        <a:t>Desarrollar el programa de empleo para estudiantes de secundaria de la Junta del Agua y tenerlo listo para su implementación en el verano de 2024.</a:t>
                      </a:r>
                      <a:endParaRPr lang="en-US" sz="2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22643217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Autofit/>
          </a:bodyPr>
          <a:lstStyle/>
          <a:p>
            <a:pPr rtl="0"/>
            <a:r>
              <a:rPr lang="es" sz="6600" b="0" i="0" u="none" strike="noStrike" dirty="0">
                <a:highlight>
                  <a:srgbClr val="000000">
                    <a:alpha val="0"/>
                  </a:srgbClr>
                </a:highlight>
                <a:latin typeface="Arial"/>
                <a:cs typeface="Arial"/>
              </a:rPr>
              <a:t>División de </a:t>
            </a:r>
            <a:br>
              <a:rPr lang="es" sz="6600" b="0" i="0" u="none" strike="noStrike" dirty="0">
                <a:highlight>
                  <a:srgbClr val="000000">
                    <a:alpha val="0"/>
                  </a:srgbClr>
                </a:highlight>
                <a:latin typeface="Arial"/>
                <a:cs typeface="Arial"/>
              </a:rPr>
            </a:br>
            <a:r>
              <a:rPr lang="es" sz="6600" b="0" i="0" u="none" strike="noStrike" dirty="0">
                <a:highlight>
                  <a:srgbClr val="000000">
                    <a:alpha val="0"/>
                  </a:srgbClr>
                </a:highlight>
                <a:latin typeface="Arial"/>
                <a:cs typeface="Arial"/>
              </a:rPr>
              <a:t>Agua Potable</a:t>
            </a:r>
            <a:endParaRPr lang="en-US"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5" name="TextBox 4">
            <a:extLst>
              <a:ext uri="{FF2B5EF4-FFF2-40B4-BE49-F238E27FC236}">
                <a16:creationId xmlns:a16="http://schemas.microsoft.com/office/drawing/2014/main" id="{6D82E773-9EF4-3D3F-FCFA-2805ACA26072}"/>
              </a:ext>
            </a:extLst>
          </p:cNvPr>
          <p:cNvSpPr txBox="1"/>
          <p:nvPr/>
        </p:nvSpPr>
        <p:spPr>
          <a:xfrm>
            <a:off x="4728380" y="3094009"/>
            <a:ext cx="72633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0"/>
            <a:r>
              <a:rPr lang="es" sz="1800" b="0" i="0" u="none" strike="noStrike" dirty="0">
                <a:solidFill>
                  <a:srgbClr val="FFFFFF"/>
                </a:solidFill>
                <a:highlight>
                  <a:srgbClr val="000000">
                    <a:alpha val="0"/>
                  </a:srgbClr>
                </a:highlight>
                <a:latin typeface="Arial"/>
                <a:cs typeface="Arial"/>
              </a:rPr>
              <a:t>Darrin Polhemus, Director Adjunto</a:t>
            </a:r>
          </a:p>
          <a:p>
            <a:pPr algn="r"/>
            <a:endParaRPr lang="en-US" dirty="0">
              <a:highlight>
                <a:srgbClr val="FFFF00"/>
              </a:highlight>
              <a:latin typeface="Arial"/>
              <a:cs typeface="Arial"/>
            </a:endParaRPr>
          </a:p>
        </p:txBody>
      </p:sp>
    </p:spTree>
    <p:extLst>
      <p:ext uri="{BB962C8B-B14F-4D97-AF65-F5344CB8AC3E}">
        <p14:creationId xmlns:p14="http://schemas.microsoft.com/office/powerpoint/2010/main" val="298333105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DDW</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48</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7" y="1434216"/>
            <a:ext cx="11692508" cy="815608"/>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1a: Los datos de la Junta del Agua son accesibles, equitativos y culturalmente relevantes</a:t>
            </a:r>
            <a:r>
              <a:rPr kumimoji="0" lang="es" sz="2000" b="0" i="0" u="none" strike="noStrike" kern="1200" cap="none" spc="0" normalizeH="0" baseline="0" noProof="0" dirty="0">
                <a:solidFill>
                  <a:srgbClr val="000000"/>
                </a:solidFill>
                <a:highlight>
                  <a:srgbClr val="000000">
                    <a:alpha val="0"/>
                  </a:srgbClr>
                </a:highlight>
                <a:uLnTx/>
                <a:uFillTx/>
                <a:latin typeface="Arial"/>
                <a:ea typeface="+mn-ea"/>
                <a:cs typeface="Arial"/>
              </a:rPr>
              <a:t>.</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451862274"/>
              </p:ext>
            </p:extLst>
          </p:nvPr>
        </p:nvGraphicFramePr>
        <p:xfrm>
          <a:off x="360947" y="2426740"/>
          <a:ext cx="11470106" cy="3565525"/>
        </p:xfrm>
        <a:graphic>
          <a:graphicData uri="http://schemas.openxmlformats.org/drawingml/2006/table">
            <a:tbl>
              <a:tblPr firstRow="1" bandRow="1">
                <a:tableStyleId>{21E4AEA4-8DFA-4A89-87EB-49C32662AFE0}</a:tableStyleId>
              </a:tblPr>
              <a:tblGrid>
                <a:gridCol w="4981074">
                  <a:extLst>
                    <a:ext uri="{9D8B030D-6E8A-4147-A177-3AD203B41FA5}">
                      <a16:colId xmlns:a16="http://schemas.microsoft.com/office/drawing/2014/main" val="3925299443"/>
                    </a:ext>
                  </a:extLst>
                </a:gridCol>
                <a:gridCol w="1171074">
                  <a:extLst>
                    <a:ext uri="{9D8B030D-6E8A-4147-A177-3AD203B41FA5}">
                      <a16:colId xmlns:a16="http://schemas.microsoft.com/office/drawing/2014/main" val="1466655220"/>
                    </a:ext>
                  </a:extLst>
                </a:gridCol>
                <a:gridCol w="834189">
                  <a:extLst>
                    <a:ext uri="{9D8B030D-6E8A-4147-A177-3AD203B41FA5}">
                      <a16:colId xmlns:a16="http://schemas.microsoft.com/office/drawing/2014/main" val="2201115090"/>
                    </a:ext>
                  </a:extLst>
                </a:gridCol>
                <a:gridCol w="4483769">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a:solidFill>
                            <a:srgbClr val="FFFFFF"/>
                          </a:solidFill>
                          <a:highlight>
                            <a:srgbClr val="000000">
                              <a:alpha val="0"/>
                            </a:srgbClr>
                          </a:highlight>
                          <a:latin typeface="Arial"/>
                          <a:cs typeface="Arial"/>
                        </a:rPr>
                        <a:t>Etapa</a:t>
                      </a:r>
                      <a:endParaRPr lang="en-US" sz="18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Indicadores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370840">
                <a:tc>
                  <a:txBody>
                    <a:bodyPr/>
                    <a:lstStyle/>
                    <a:p>
                      <a:pPr marL="182880" algn="l" rtl="0" fontAlgn="ctr"/>
                      <a:r>
                        <a:rPr lang="es" sz="1900" b="0" i="0" u="none" strike="noStrike" kern="1200" dirty="0">
                          <a:solidFill>
                            <a:srgbClr val="000000"/>
                          </a:solidFill>
                          <a:highlight>
                            <a:srgbClr val="000000">
                              <a:alpha val="0"/>
                            </a:srgbClr>
                          </a:highlight>
                          <a:latin typeface="Arial"/>
                          <a:ea typeface="+mn-ea"/>
                          <a:cs typeface="Arial"/>
                        </a:rPr>
                        <a:t>Incorporar el análisis de la equidad racial en la evaluación anual de las necesidades de agua potable, incluyendo una medición de la cantidad de comunidades de personas BIPOC afectadas por los contaminantes primarios y secundarios en el agua potable y la falta de asequibilidad del agua. Trabajar con la Agencia de Protección Ambiental (EPA) de EE. UU. para aplicar un análisis similar a los sistemas de agua tribales regulados a nivel federal. </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algn="ctr" rtl="0">
                        <a:lnSpc>
                          <a:spcPct val="115000"/>
                        </a:lnSpc>
                        <a:spcBef>
                          <a:spcPct val="0"/>
                        </a:spcBef>
                        <a:spcAft>
                          <a:spcPct val="0"/>
                        </a:spcAft>
                      </a:pPr>
                      <a:r>
                        <a:rPr lang="es" sz="1900" b="0" i="0" u="none" strike="noStrike">
                          <a:highlight>
                            <a:srgbClr val="000000">
                              <a:alpha val="0"/>
                            </a:srgbClr>
                          </a:highlight>
                          <a:latin typeface="Arial"/>
                          <a:ea typeface="Calibri"/>
                          <a:cs typeface="Arial"/>
                        </a:rPr>
                        <a:t>DFA</a:t>
                      </a:r>
                    </a:p>
                    <a:p>
                      <a:pPr marL="0" marR="0" algn="ctr" rtl="0">
                        <a:lnSpc>
                          <a:spcPct val="115000"/>
                        </a:lnSpc>
                        <a:spcBef>
                          <a:spcPct val="0"/>
                        </a:spcBef>
                        <a:spcAft>
                          <a:spcPct val="0"/>
                        </a:spcAft>
                      </a:pPr>
                      <a:r>
                        <a:rPr lang="es" sz="1900" b="0" i="0" u="none" strike="noStrike">
                          <a:highlight>
                            <a:srgbClr val="000000">
                              <a:alpha val="0"/>
                            </a:srgbClr>
                          </a:highlight>
                          <a:latin typeface="Arial"/>
                          <a:ea typeface="Calibri"/>
                          <a:cs typeface="Arial"/>
                        </a:rPr>
                        <a:t>OPP</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900" b="0" i="0" u="none" strike="noStrike">
                          <a:highlight>
                            <a:srgbClr val="000000">
                              <a:alpha val="0"/>
                            </a:srgbClr>
                          </a:highlight>
                          <a:latin typeface="Arial"/>
                          <a:ea typeface="Calibri"/>
                          <a:cs typeface="Arial"/>
                        </a:rPr>
                        <a:t>3</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1900" b="0" i="0" u="none" strike="noStrike" dirty="0">
                          <a:highlight>
                            <a:srgbClr val="000000">
                              <a:alpha val="0"/>
                            </a:srgbClr>
                          </a:highlight>
                          <a:latin typeface="Arial"/>
                          <a:ea typeface="Calibri"/>
                          <a:cs typeface="Arial"/>
                        </a:rPr>
                        <a:t>Cada Evaluación de Necesidades futura incluirá la valoración.</a:t>
                      </a:r>
                      <a:endParaRPr lang="en-US" sz="19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ct val="0"/>
                        </a:spcBef>
                        <a:spcAft>
                          <a:spcPct val="0"/>
                        </a:spcAft>
                      </a:pPr>
                      <a:r>
                        <a:rPr lang="en-US" sz="1900" dirty="0">
                          <a:effectLst/>
                          <a:latin typeface="Arial" panose="020B0604020202020204" pitchFamily="34" charset="0"/>
                          <a:ea typeface="Calibri" panose="020F0502020204030204" pitchFamily="34" charset="0"/>
                          <a:cs typeface="Arial" panose="020B0604020202020204" pitchFamily="34" charset="0"/>
                        </a:rPr>
                        <a:t> </a:t>
                      </a:r>
                      <a:endParaRPr lang="en-US" sz="1900" dirty="0">
                        <a:effectLst/>
                        <a:latin typeface="Arial" panose="020B0604020202020204" pitchFamily="34" charset="0"/>
                        <a:ea typeface="Arial" panose="020B0604020202020204" pitchFamily="34" charset="0"/>
                        <a:cs typeface="Arial" panose="020B0604020202020204" pitchFamily="34" charset="0"/>
                      </a:endParaRPr>
                    </a:p>
                    <a:p>
                      <a:pPr marL="0" marR="0" rtl="0">
                        <a:lnSpc>
                          <a:spcPct val="115000"/>
                        </a:lnSpc>
                        <a:spcBef>
                          <a:spcPct val="0"/>
                        </a:spcBef>
                        <a:spcAft>
                          <a:spcPct val="0"/>
                        </a:spcAft>
                      </a:pPr>
                      <a:r>
                        <a:rPr lang="es" sz="1900" b="0" i="0" u="none" strike="noStrike" dirty="0">
                          <a:highlight>
                            <a:srgbClr val="000000">
                              <a:alpha val="0"/>
                            </a:srgbClr>
                          </a:highlight>
                          <a:latin typeface="Arial"/>
                          <a:ea typeface="Calibri"/>
                          <a:cs typeface="Arial"/>
                        </a:rPr>
                        <a:t>Tipos de datos incorporados a la Evaluación de Necesidades.</a:t>
                      </a:r>
                      <a:endParaRPr lang="en-US" sz="19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309129780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DDW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49</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7" y="1440245"/>
            <a:ext cx="11470106" cy="1118019"/>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1b: Los programas y las políticas se evalúan y vuelven a ajustar para abordar las injusticias raciales.</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182042640"/>
              </p:ext>
            </p:extLst>
          </p:nvPr>
        </p:nvGraphicFramePr>
        <p:xfrm>
          <a:off x="360947" y="2847324"/>
          <a:ext cx="11470106" cy="2021840"/>
        </p:xfrm>
        <a:graphic>
          <a:graphicData uri="http://schemas.openxmlformats.org/drawingml/2006/table">
            <a:tbl>
              <a:tblPr firstRow="1" bandRow="1">
                <a:tableStyleId>{21E4AEA4-8DFA-4A89-87EB-49C32662AFE0}</a:tableStyleId>
              </a:tblPr>
              <a:tblGrid>
                <a:gridCol w="5366086">
                  <a:extLst>
                    <a:ext uri="{9D8B030D-6E8A-4147-A177-3AD203B41FA5}">
                      <a16:colId xmlns:a16="http://schemas.microsoft.com/office/drawing/2014/main" val="3925299443"/>
                    </a:ext>
                  </a:extLst>
                </a:gridCol>
                <a:gridCol w="1156391">
                  <a:extLst>
                    <a:ext uri="{9D8B030D-6E8A-4147-A177-3AD203B41FA5}">
                      <a16:colId xmlns:a16="http://schemas.microsoft.com/office/drawing/2014/main" val="1466655220"/>
                    </a:ext>
                  </a:extLst>
                </a:gridCol>
                <a:gridCol w="927406">
                  <a:extLst>
                    <a:ext uri="{9D8B030D-6E8A-4147-A177-3AD203B41FA5}">
                      <a16:colId xmlns:a16="http://schemas.microsoft.com/office/drawing/2014/main" val="2201115090"/>
                    </a:ext>
                  </a:extLst>
                </a:gridCol>
                <a:gridCol w="4020223">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Etapa</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2000" b="0" i="0" u="none" strike="noStrike" kern="1200" dirty="0">
                          <a:solidFill>
                            <a:srgbClr val="000000"/>
                          </a:solidFill>
                          <a:highlight>
                            <a:srgbClr val="000000">
                              <a:alpha val="0"/>
                            </a:srgbClr>
                          </a:highlight>
                          <a:latin typeface="Arial"/>
                          <a:ea typeface="+mn-ea"/>
                          <a:cs typeface="Arial"/>
                        </a:rPr>
                        <a:t>Incorporar el análisis de equidad racial al desarrollar los niveles máximos de contaminante usando los datos disponibles y en la medida en que los datos y los métodos lo permitan.</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defTabSz="914400" rtl="0" eaLnBrk="1" latinLnBrk="0" hangingPunct="1">
                        <a:lnSpc>
                          <a:spcPct val="100000"/>
                        </a:lnSpc>
                        <a:spcBef>
                          <a:spcPct val="0"/>
                        </a:spcBef>
                        <a:spcAft>
                          <a:spcPct val="0"/>
                        </a:spcAft>
                      </a:pPr>
                      <a:r>
                        <a:rPr lang="es" sz="2000" b="0" i="0" u="none" strike="noStrike" kern="1200">
                          <a:solidFill>
                            <a:srgbClr val="000000"/>
                          </a:solidFill>
                          <a:highlight>
                            <a:srgbClr val="000000">
                              <a:alpha val="0"/>
                            </a:srgbClr>
                          </a:highlight>
                          <a:latin typeface="Arial"/>
                          <a:ea typeface="+mn-ea"/>
                          <a:cs typeface="Arial"/>
                        </a:rPr>
                        <a:t> -</a:t>
                      </a:r>
                    </a:p>
                  </a:txBody>
                  <a:tcPr marL="63500" marR="63500" marT="63500" marB="63500" anchor="ctr"/>
                </a:tc>
                <a:tc>
                  <a:txBody>
                    <a:bodyPr/>
                    <a:lstStyle/>
                    <a:p>
                      <a:pPr marL="0" marR="0" algn="ctr" defTabSz="914400" rtl="0" eaLnBrk="1" latinLnBrk="0" hangingPunct="1">
                        <a:lnSpc>
                          <a:spcPct val="100000"/>
                        </a:lnSpc>
                        <a:spcBef>
                          <a:spcPct val="0"/>
                        </a:spcBef>
                        <a:spcAft>
                          <a:spcPct val="0"/>
                        </a:spcAft>
                      </a:pPr>
                      <a:r>
                        <a:rPr lang="es" sz="2000" b="0" i="0" u="none" strike="noStrike" kern="1200">
                          <a:solidFill>
                            <a:srgbClr val="000000"/>
                          </a:solidFill>
                          <a:highlight>
                            <a:srgbClr val="000000">
                              <a:alpha val="0"/>
                            </a:srgbClr>
                          </a:highlight>
                          <a:latin typeface="Arial"/>
                          <a:ea typeface="+mn-ea"/>
                          <a:cs typeface="Arial"/>
                        </a:rPr>
                        <a:t>2</a:t>
                      </a:r>
                    </a:p>
                  </a:txBody>
                  <a:tcPr marL="68580" marR="68580" marT="0" marB="0" anchor="ctr"/>
                </a:tc>
                <a:tc>
                  <a:txBody>
                    <a:bodyPr/>
                    <a:lstStyle/>
                    <a:p>
                      <a:pPr marL="0" marR="0" rtl="0">
                        <a:lnSpc>
                          <a:spcPct val="100000"/>
                        </a:lnSpc>
                        <a:spcBef>
                          <a:spcPct val="0"/>
                        </a:spcBef>
                        <a:spcAft>
                          <a:spcPct val="0"/>
                        </a:spcAft>
                      </a:pPr>
                      <a:r>
                        <a:rPr lang="es" sz="2000" b="0" i="0" u="none" strike="noStrike" dirty="0">
                          <a:highlight>
                            <a:srgbClr val="000000">
                              <a:alpha val="0"/>
                            </a:srgbClr>
                          </a:highlight>
                          <a:latin typeface="Arial"/>
                          <a:ea typeface="Calibri"/>
                          <a:cs typeface="Arial"/>
                        </a:rPr>
                        <a:t>Cada nivel máximo futuro de contaminante incluirá un análisis de equidad racial cuando los datos y los métodos lo permitan.</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25600964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Autofit/>
          </a:bodyPr>
          <a:lstStyle/>
          <a:p>
            <a:pPr rtl="0"/>
            <a:r>
              <a:rPr lang="es" sz="6600" b="0" i="0" u="none" strike="noStrike" dirty="0">
                <a:highlight>
                  <a:srgbClr val="000000">
                    <a:alpha val="0"/>
                  </a:srgbClr>
                </a:highlight>
                <a:latin typeface="Arial"/>
                <a:cs typeface="Arial"/>
              </a:rPr>
              <a:t>División de Asistencia Financiera</a:t>
            </a:r>
            <a:endParaRPr lang="en-US"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6" name="TextBox 5">
            <a:extLst>
              <a:ext uri="{FF2B5EF4-FFF2-40B4-BE49-F238E27FC236}">
                <a16:creationId xmlns:a16="http://schemas.microsoft.com/office/drawing/2014/main" id="{77FB528B-7340-E984-D2BC-5938A0EA8B6B}"/>
              </a:ext>
            </a:extLst>
          </p:cNvPr>
          <p:cNvSpPr txBox="1"/>
          <p:nvPr/>
        </p:nvSpPr>
        <p:spPr>
          <a:xfrm>
            <a:off x="4728380" y="3094009"/>
            <a:ext cx="72633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s" sz="1800" b="0" i="0" u="none" strike="noStrike" dirty="0">
                <a:solidFill>
                  <a:srgbClr val="FFFFFF"/>
                </a:solidFill>
                <a:highlight>
                  <a:srgbClr val="000000">
                    <a:alpha val="0"/>
                  </a:srgbClr>
                </a:highlight>
                <a:latin typeface="Arial"/>
                <a:cs typeface="Arial"/>
              </a:rPr>
              <a:t>Joe Karkoski, Director Adjunto</a:t>
            </a:r>
            <a:endParaRPr lang="en-US" dirty="0">
              <a:solidFill>
                <a:schemeClr val="bg1"/>
              </a:solidFill>
              <a:highlight>
                <a:srgbClr val="FFFF00"/>
              </a:highlight>
              <a:latin typeface="Calibri" panose="020F0502020204030204"/>
              <a:cs typeface="Calibri"/>
            </a:endParaRPr>
          </a:p>
          <a:p>
            <a:pPr algn="r"/>
            <a:endParaRPr lang="en-US" dirty="0">
              <a:solidFill>
                <a:schemeClr val="bg1"/>
              </a:solidFill>
              <a:highlight>
                <a:srgbClr val="FFFF00"/>
              </a:highlight>
              <a:latin typeface="Arial"/>
              <a:cs typeface="Arial"/>
            </a:endParaRPr>
          </a:p>
        </p:txBody>
      </p:sp>
    </p:spTree>
    <p:extLst>
      <p:ext uri="{BB962C8B-B14F-4D97-AF65-F5344CB8AC3E}">
        <p14:creationId xmlns:p14="http://schemas.microsoft.com/office/powerpoint/2010/main" val="7397287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DFA</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51</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7" y="1426968"/>
            <a:ext cx="11470106" cy="815608"/>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1a: Los datos de la Junta del Agua son accesibles, equitativos y culturalmente relevantes</a:t>
            </a:r>
            <a:r>
              <a:rPr kumimoji="0" lang="es" sz="2000" b="0" i="0" u="none" strike="noStrike" kern="1200" cap="none" spc="0" normalizeH="0" baseline="0" noProof="0" dirty="0">
                <a:solidFill>
                  <a:srgbClr val="000000"/>
                </a:solidFill>
                <a:highlight>
                  <a:srgbClr val="000000">
                    <a:alpha val="0"/>
                  </a:srgbClr>
                </a:highlight>
                <a:uLnTx/>
                <a:uFillTx/>
                <a:latin typeface="Arial"/>
                <a:ea typeface="+mn-ea"/>
                <a:cs typeface="Arial"/>
              </a:rPr>
              <a:t>.</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689318778"/>
              </p:ext>
            </p:extLst>
          </p:nvPr>
        </p:nvGraphicFramePr>
        <p:xfrm>
          <a:off x="360947" y="2445636"/>
          <a:ext cx="11470106" cy="3733165"/>
        </p:xfrm>
        <a:graphic>
          <a:graphicData uri="http://schemas.openxmlformats.org/drawingml/2006/table">
            <a:tbl>
              <a:tblPr firstRow="1" bandRow="1">
                <a:tableStyleId>{21E4AEA4-8DFA-4A89-87EB-49C32662AFE0}</a:tableStyleId>
              </a:tblPr>
              <a:tblGrid>
                <a:gridCol w="4981074">
                  <a:extLst>
                    <a:ext uri="{9D8B030D-6E8A-4147-A177-3AD203B41FA5}">
                      <a16:colId xmlns:a16="http://schemas.microsoft.com/office/drawing/2014/main" val="3925299443"/>
                    </a:ext>
                  </a:extLst>
                </a:gridCol>
                <a:gridCol w="1171074">
                  <a:extLst>
                    <a:ext uri="{9D8B030D-6E8A-4147-A177-3AD203B41FA5}">
                      <a16:colId xmlns:a16="http://schemas.microsoft.com/office/drawing/2014/main" val="1466655220"/>
                    </a:ext>
                  </a:extLst>
                </a:gridCol>
                <a:gridCol w="834189">
                  <a:extLst>
                    <a:ext uri="{9D8B030D-6E8A-4147-A177-3AD203B41FA5}">
                      <a16:colId xmlns:a16="http://schemas.microsoft.com/office/drawing/2014/main" val="2201115090"/>
                    </a:ext>
                  </a:extLst>
                </a:gridCol>
                <a:gridCol w="4483769">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Etapa</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370840">
                <a:tc>
                  <a:txBody>
                    <a:bodyPr/>
                    <a:lstStyle/>
                    <a:p>
                      <a:pPr marL="182880" algn="l" rtl="0" fontAlgn="ctr">
                        <a:lnSpc>
                          <a:spcPct val="100000"/>
                        </a:lnSpc>
                      </a:pPr>
                      <a:r>
                        <a:rPr lang="es" sz="2000" b="0" i="0" u="none" strike="noStrike" kern="1200" dirty="0">
                          <a:solidFill>
                            <a:srgbClr val="000000"/>
                          </a:solidFill>
                          <a:highlight>
                            <a:srgbClr val="000000">
                              <a:alpha val="0"/>
                            </a:srgbClr>
                          </a:highlight>
                          <a:latin typeface="Arial"/>
                          <a:ea typeface="+mn-ea"/>
                          <a:cs typeface="Arial"/>
                        </a:rPr>
                        <a:t>Evaluar los datos sobre raza/etnia y otros datos demográficos pertinentes asociados a las comunidades que se benefician del financiamiento administrado por la DFA. Los informes y planes de financiamiento anuales existentes serán el mecanismo principal para comunicar estos datos sobre proyectos específicos, cuando corresponda. Además, se facilitarán resúmenes del programa de financiamiento.</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algn="ctr" rtl="0">
                        <a:lnSpc>
                          <a:spcPct val="100000"/>
                        </a:lnSpc>
                        <a:spcBef>
                          <a:spcPct val="0"/>
                        </a:spcBef>
                        <a:spcAft>
                          <a:spcPct val="0"/>
                        </a:spcAft>
                      </a:pPr>
                      <a:r>
                        <a:rPr lang="es" sz="2000" b="0" i="0" u="none" strike="noStrike">
                          <a:highlight>
                            <a:srgbClr val="000000">
                              <a:alpha val="0"/>
                            </a:srgbClr>
                          </a:highlight>
                          <a:latin typeface="Arial"/>
                          <a:ea typeface="Calibri"/>
                          <a:cs typeface="Arial"/>
                        </a:rPr>
                        <a:t>-</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00000"/>
                        </a:lnSpc>
                        <a:spcBef>
                          <a:spcPct val="0"/>
                        </a:spcBef>
                        <a:spcAft>
                          <a:spcPct val="0"/>
                        </a:spcAft>
                      </a:pPr>
                      <a:r>
                        <a:rPr lang="es" sz="2000" b="0" i="0" u="none" strike="noStrike">
                          <a:highlight>
                            <a:srgbClr val="000000">
                              <a:alpha val="0"/>
                            </a:srgbClr>
                          </a:highlight>
                          <a:latin typeface="Arial"/>
                          <a:ea typeface="Calibri"/>
                          <a:cs typeface="Arial"/>
                        </a:rPr>
                        <a:t>3</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a:lnSpc>
                          <a:spcPct val="100000"/>
                        </a:lnSpc>
                        <a:spcBef>
                          <a:spcPct val="0"/>
                        </a:spcBef>
                        <a:spcAft>
                          <a:spcPct val="0"/>
                        </a:spcAft>
                      </a:pPr>
                      <a:r>
                        <a:rPr lang="es" sz="2000" b="0" i="0" u="none" strike="noStrike" kern="1200" dirty="0">
                          <a:solidFill>
                            <a:srgbClr val="000000"/>
                          </a:solidFill>
                          <a:highlight>
                            <a:srgbClr val="000000">
                              <a:alpha val="0"/>
                            </a:srgbClr>
                          </a:highlight>
                          <a:latin typeface="Arial"/>
                          <a:ea typeface="+mn-ea"/>
                          <a:cs typeface="Arial"/>
                        </a:rPr>
                        <a:t>Porcentaje de informes/planes de programas de financiamiento que incluyen información racial, étnica y demográfica de otro tipo</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243879735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Autofit/>
          </a:bodyPr>
          <a:lstStyle/>
          <a:p>
            <a:pPr rtl="0"/>
            <a:r>
              <a:rPr lang="es" sz="6600" b="0" i="0" u="none" strike="noStrike" dirty="0">
                <a:highlight>
                  <a:srgbClr val="000000">
                    <a:alpha val="0"/>
                  </a:srgbClr>
                </a:highlight>
                <a:latin typeface="Arial"/>
                <a:cs typeface="Arial"/>
              </a:rPr>
              <a:t>División de </a:t>
            </a:r>
            <a:br>
              <a:rPr lang="es" sz="6600" b="0" i="0" u="none" strike="noStrike" dirty="0">
                <a:highlight>
                  <a:srgbClr val="000000">
                    <a:alpha val="0"/>
                  </a:srgbClr>
                </a:highlight>
                <a:latin typeface="Arial"/>
                <a:cs typeface="Arial"/>
              </a:rPr>
            </a:br>
            <a:r>
              <a:rPr lang="es" sz="6600" b="0" i="0" u="none" strike="noStrike" dirty="0">
                <a:highlight>
                  <a:srgbClr val="000000">
                    <a:alpha val="0"/>
                  </a:srgbClr>
                </a:highlight>
                <a:latin typeface="Arial"/>
                <a:cs typeface="Arial"/>
              </a:rPr>
              <a:t>Calidad del Agua</a:t>
            </a:r>
            <a:endParaRPr lang="en-US"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6" name="TextBox 5">
            <a:extLst>
              <a:ext uri="{FF2B5EF4-FFF2-40B4-BE49-F238E27FC236}">
                <a16:creationId xmlns:a16="http://schemas.microsoft.com/office/drawing/2014/main" id="{0D7F63D6-CCF1-0CC0-D04A-2D7E4110BC4D}"/>
              </a:ext>
            </a:extLst>
          </p:cNvPr>
          <p:cNvSpPr txBox="1"/>
          <p:nvPr/>
        </p:nvSpPr>
        <p:spPr>
          <a:xfrm>
            <a:off x="4728380" y="3094009"/>
            <a:ext cx="72633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s" sz="1800" b="0" i="0" u="none" strike="noStrike" dirty="0">
                <a:solidFill>
                  <a:srgbClr val="FFFFFF"/>
                </a:solidFill>
                <a:highlight>
                  <a:srgbClr val="000000">
                    <a:alpha val="0"/>
                  </a:srgbClr>
                </a:highlight>
                <a:latin typeface="Arial"/>
                <a:cs typeface="Arial"/>
              </a:rPr>
              <a:t>Karen Mogus, Directora Adjunta</a:t>
            </a:r>
            <a:endParaRPr lang="en-US" dirty="0">
              <a:solidFill>
                <a:schemeClr val="bg1"/>
              </a:solidFill>
              <a:highlight>
                <a:srgbClr val="FFFF00"/>
              </a:highlight>
              <a:latin typeface="Calibri" panose="020F0502020204030204"/>
              <a:cs typeface="Calibri"/>
            </a:endParaRPr>
          </a:p>
          <a:p>
            <a:pPr algn="r"/>
            <a:endParaRPr lang="en-US" dirty="0">
              <a:solidFill>
                <a:schemeClr val="bg1"/>
              </a:solidFill>
              <a:highlight>
                <a:srgbClr val="FFFF00"/>
              </a:highlight>
              <a:latin typeface="Arial"/>
              <a:cs typeface="Arial"/>
            </a:endParaRPr>
          </a:p>
        </p:txBody>
      </p:sp>
    </p:spTree>
    <p:extLst>
      <p:ext uri="{BB962C8B-B14F-4D97-AF65-F5344CB8AC3E}">
        <p14:creationId xmlns:p14="http://schemas.microsoft.com/office/powerpoint/2010/main" val="136218666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DWQ</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54</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6" y="1425850"/>
            <a:ext cx="11470106" cy="815608"/>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1a: Los datos de la Junta del Agua son accesibles, equitativos y culturalmente relevantes</a:t>
            </a:r>
            <a:r>
              <a:rPr kumimoji="0" lang="es" sz="2000" b="0" i="0" u="none" strike="noStrike" kern="1200" cap="none" spc="0" normalizeH="0" baseline="0" noProof="0" dirty="0">
                <a:solidFill>
                  <a:srgbClr val="000000"/>
                </a:solidFill>
                <a:highlight>
                  <a:srgbClr val="000000">
                    <a:alpha val="0"/>
                  </a:srgbClr>
                </a:highlight>
                <a:uLnTx/>
                <a:uFillTx/>
                <a:latin typeface="Arial"/>
                <a:ea typeface="+mn-ea"/>
                <a:cs typeface="Arial"/>
              </a:rPr>
              <a:t>.</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720758556"/>
              </p:ext>
            </p:extLst>
          </p:nvPr>
        </p:nvGraphicFramePr>
        <p:xfrm>
          <a:off x="360946" y="2410009"/>
          <a:ext cx="11470106" cy="3723640"/>
        </p:xfrm>
        <a:graphic>
          <a:graphicData uri="http://schemas.openxmlformats.org/drawingml/2006/table">
            <a:tbl>
              <a:tblPr firstRow="1" bandRow="1">
                <a:tableStyleId>{21E4AEA4-8DFA-4A89-87EB-49C32662AFE0}</a:tableStyleId>
              </a:tblPr>
              <a:tblGrid>
                <a:gridCol w="5157538">
                  <a:extLst>
                    <a:ext uri="{9D8B030D-6E8A-4147-A177-3AD203B41FA5}">
                      <a16:colId xmlns:a16="http://schemas.microsoft.com/office/drawing/2014/main" val="3925299443"/>
                    </a:ext>
                  </a:extLst>
                </a:gridCol>
                <a:gridCol w="1299411">
                  <a:extLst>
                    <a:ext uri="{9D8B030D-6E8A-4147-A177-3AD203B41FA5}">
                      <a16:colId xmlns:a16="http://schemas.microsoft.com/office/drawing/2014/main" val="1466655220"/>
                    </a:ext>
                  </a:extLst>
                </a:gridCol>
                <a:gridCol w="992934">
                  <a:extLst>
                    <a:ext uri="{9D8B030D-6E8A-4147-A177-3AD203B41FA5}">
                      <a16:colId xmlns:a16="http://schemas.microsoft.com/office/drawing/2014/main" val="2201115090"/>
                    </a:ext>
                  </a:extLst>
                </a:gridCol>
                <a:gridCol w="4020223">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Etapa</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Indicadores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2000" b="0" i="0" u="none" strike="noStrike" kern="1200" dirty="0">
                          <a:solidFill>
                            <a:srgbClr val="000000"/>
                          </a:solidFill>
                          <a:highlight>
                            <a:srgbClr val="000000">
                              <a:alpha val="0"/>
                            </a:srgbClr>
                          </a:highlight>
                          <a:latin typeface="Arial"/>
                          <a:ea typeface="+mn-ea"/>
                          <a:cs typeface="Arial"/>
                        </a:rPr>
                        <a:t>Identificar y evaluar los datos disponibles para detectar las brechas de datos sobre equidad racial en relación con la calidad </a:t>
                      </a:r>
                      <a:br>
                        <a:rPr lang="es" sz="2000" b="0" i="0" u="none" strike="noStrike" kern="1200" dirty="0">
                          <a:solidFill>
                            <a:srgbClr val="000000"/>
                          </a:solidFill>
                          <a:highlight>
                            <a:srgbClr val="000000">
                              <a:alpha val="0"/>
                            </a:srgbClr>
                          </a:highlight>
                          <a:latin typeface="Arial"/>
                          <a:ea typeface="+mn-ea"/>
                          <a:cs typeface="Arial"/>
                        </a:rPr>
                      </a:br>
                      <a:r>
                        <a:rPr lang="es" sz="2000" b="0" i="0" u="none" strike="noStrike" kern="1200" dirty="0">
                          <a:solidFill>
                            <a:srgbClr val="000000"/>
                          </a:solidFill>
                          <a:highlight>
                            <a:srgbClr val="000000">
                              <a:alpha val="0"/>
                            </a:srgbClr>
                          </a:highlight>
                          <a:latin typeface="Arial"/>
                          <a:ea typeface="+mn-ea"/>
                          <a:cs typeface="Arial"/>
                        </a:rPr>
                        <a:t>del agua.</a:t>
                      </a:r>
                    </a:p>
                  </a:txBody>
                  <a:tcPr marL="63500" marR="63500" marT="63500" marB="63500" anchor="ctr"/>
                </a:tc>
                <a:tc>
                  <a:txBody>
                    <a:bodyPr/>
                    <a:lstStyle/>
                    <a:p>
                      <a:pPr marL="0" marR="0" algn="ctr" rtl="0">
                        <a:lnSpc>
                          <a:spcPct val="100000"/>
                        </a:lnSpc>
                        <a:spcBef>
                          <a:spcPct val="0"/>
                        </a:spcBef>
                        <a:spcAft>
                          <a:spcPct val="0"/>
                        </a:spcAft>
                      </a:pPr>
                      <a:r>
                        <a:rPr lang="es" sz="2000" b="0" i="0" u="none" strike="noStrike" dirty="0">
                          <a:highlight>
                            <a:srgbClr val="000000">
                              <a:alpha val="0"/>
                            </a:srgbClr>
                          </a:highlight>
                          <a:latin typeface="Arial"/>
                          <a:ea typeface="Calibri"/>
                          <a:cs typeface="Arial"/>
                        </a:rPr>
                        <a:t> -</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00000"/>
                        </a:lnSpc>
                        <a:spcBef>
                          <a:spcPct val="0"/>
                        </a:spcBef>
                        <a:spcAft>
                          <a:spcPct val="0"/>
                        </a:spcAft>
                      </a:pPr>
                      <a:r>
                        <a:rPr lang="es" sz="2000" b="0" i="0" u="none" strike="noStrike">
                          <a:highlight>
                            <a:srgbClr val="000000">
                              <a:alpha val="0"/>
                            </a:srgbClr>
                          </a:highlight>
                          <a:latin typeface="Arial"/>
                          <a:ea typeface="Calibri"/>
                          <a:cs typeface="Arial"/>
                        </a:rPr>
                        <a:t>1</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a:lnSpc>
                          <a:spcPct val="100000"/>
                        </a:lnSpc>
                        <a:spcBef>
                          <a:spcPct val="0"/>
                        </a:spcBef>
                        <a:spcAft>
                          <a:spcPct val="0"/>
                        </a:spcAft>
                      </a:pPr>
                      <a:r>
                        <a:rPr lang="es" sz="2000" b="0" i="0" u="none" strike="noStrike" dirty="0">
                          <a:highlight>
                            <a:srgbClr val="000000">
                              <a:alpha val="0"/>
                            </a:srgbClr>
                          </a:highlight>
                          <a:latin typeface="Arial"/>
                          <a:ea typeface="Times New Roman"/>
                          <a:cs typeface="Arial"/>
                        </a:rPr>
                        <a:t>Número de unidades/programas de la DWQ que han realizado evaluaciones de las necesidades de datos  </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00000"/>
                        </a:lnSpc>
                        <a:spcBef>
                          <a:spcPct val="0"/>
                        </a:spcBef>
                        <a:spcAft>
                          <a:spcPct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marR="0" rtl="0">
                        <a:lnSpc>
                          <a:spcPct val="100000"/>
                        </a:lnSpc>
                        <a:spcBef>
                          <a:spcPct val="0"/>
                        </a:spcBef>
                        <a:spcAft>
                          <a:spcPct val="0"/>
                        </a:spcAft>
                      </a:pPr>
                      <a:r>
                        <a:rPr lang="es" sz="2000" b="0" i="0" u="none" strike="noStrike" dirty="0">
                          <a:highlight>
                            <a:srgbClr val="000000">
                              <a:alpha val="0"/>
                            </a:srgbClr>
                          </a:highlight>
                          <a:latin typeface="Arial"/>
                          <a:ea typeface="Times New Roman"/>
                          <a:cs typeface="Arial"/>
                        </a:rPr>
                        <a:t>Tipos y cantidad de conjuntos de datos evaluados</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00000"/>
                        </a:lnSpc>
                        <a:spcBef>
                          <a:spcPct val="0"/>
                        </a:spcBef>
                        <a:spcAft>
                          <a:spcPct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marR="0" rtl="0">
                        <a:lnSpc>
                          <a:spcPct val="100000"/>
                        </a:lnSpc>
                        <a:spcBef>
                          <a:spcPct val="0"/>
                        </a:spcBef>
                        <a:spcAft>
                          <a:spcPct val="0"/>
                        </a:spcAft>
                      </a:pPr>
                      <a:r>
                        <a:rPr lang="es" sz="2000" b="0" i="0" u="none" strike="noStrike" dirty="0">
                          <a:highlight>
                            <a:srgbClr val="000000">
                              <a:alpha val="0"/>
                            </a:srgbClr>
                          </a:highlight>
                          <a:latin typeface="Arial"/>
                          <a:ea typeface="Arial"/>
                          <a:cs typeface="Arial"/>
                        </a:rPr>
                        <a:t>Proceso de verificación sobre el terreno de los conjuntos de datos desarrollados </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87894184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DWQ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57</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7" y="1622425"/>
            <a:ext cx="11607896" cy="815608"/>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#2: Crear y mantener espacios de inclusión y pertenencia</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2b: Fomentar una cultura de inclusión y pertenencia.</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548442590"/>
              </p:ext>
            </p:extLst>
          </p:nvPr>
        </p:nvGraphicFramePr>
        <p:xfrm>
          <a:off x="360947" y="2762637"/>
          <a:ext cx="11470106" cy="3241040"/>
        </p:xfrm>
        <a:graphic>
          <a:graphicData uri="http://schemas.openxmlformats.org/drawingml/2006/table">
            <a:tbl>
              <a:tblPr firstRow="1" bandRow="1">
                <a:tableStyleId>{21E4AEA4-8DFA-4A89-87EB-49C32662AFE0}</a:tableStyleId>
              </a:tblPr>
              <a:tblGrid>
                <a:gridCol w="3424991">
                  <a:extLst>
                    <a:ext uri="{9D8B030D-6E8A-4147-A177-3AD203B41FA5}">
                      <a16:colId xmlns:a16="http://schemas.microsoft.com/office/drawing/2014/main" val="3925299443"/>
                    </a:ext>
                  </a:extLst>
                </a:gridCol>
                <a:gridCol w="1272951">
                  <a:extLst>
                    <a:ext uri="{9D8B030D-6E8A-4147-A177-3AD203B41FA5}">
                      <a16:colId xmlns:a16="http://schemas.microsoft.com/office/drawing/2014/main" val="1466655220"/>
                    </a:ext>
                  </a:extLst>
                </a:gridCol>
                <a:gridCol w="950026">
                  <a:extLst>
                    <a:ext uri="{9D8B030D-6E8A-4147-A177-3AD203B41FA5}">
                      <a16:colId xmlns:a16="http://schemas.microsoft.com/office/drawing/2014/main" val="2201115090"/>
                    </a:ext>
                  </a:extLst>
                </a:gridCol>
                <a:gridCol w="5822138">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Etapa</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Indicadores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2000" b="0" i="0" u="none" strike="noStrike" kern="1200" dirty="0">
                          <a:solidFill>
                            <a:srgbClr val="000000"/>
                          </a:solidFill>
                          <a:highlight>
                            <a:srgbClr val="000000">
                              <a:alpha val="0"/>
                            </a:srgbClr>
                          </a:highlight>
                          <a:latin typeface="Arial"/>
                          <a:ea typeface="+mn-ea"/>
                          <a:cs typeface="Arial"/>
                        </a:rPr>
                        <a:t>Actualizar las actas de constitución o los planes de trabajo de las mesas redondas para incluir la equidad racial, e incluir los debates sobre la equidad racial como punto permanente del orden del día de las mesas redondas.</a:t>
                      </a:r>
                    </a:p>
                  </a:txBody>
                  <a:tcPr marL="63500" marR="63500" marT="63500" marB="63500" anchor="ctr"/>
                </a:tc>
                <a:tc>
                  <a:txBody>
                    <a:bodyPr/>
                    <a:lstStyle/>
                    <a:p>
                      <a:pPr marL="0" marR="0" algn="ctr" rtl="0">
                        <a:lnSpc>
                          <a:spcPct val="100000"/>
                        </a:lnSpc>
                        <a:spcBef>
                          <a:spcPct val="0"/>
                        </a:spcBef>
                        <a:spcAft>
                          <a:spcPct val="0"/>
                        </a:spcAft>
                      </a:pPr>
                      <a:r>
                        <a:rPr lang="es" sz="2000" b="0" i="0" u="none" strike="noStrike">
                          <a:solidFill>
                            <a:srgbClr val="000000"/>
                          </a:solidFill>
                          <a:highlight>
                            <a:srgbClr val="000000">
                              <a:alpha val="0"/>
                            </a:srgbClr>
                          </a:highlight>
                          <a:latin typeface="Arial"/>
                          <a:ea typeface="Arial"/>
                          <a:cs typeface="Arial"/>
                        </a:rPr>
                        <a:t>Regiones</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00000"/>
                        </a:lnSpc>
                        <a:spcBef>
                          <a:spcPct val="0"/>
                        </a:spcBef>
                        <a:spcAft>
                          <a:spcPct val="0"/>
                        </a:spcAft>
                      </a:pPr>
                      <a:r>
                        <a:rPr lang="es" sz="2000" b="0" i="0" u="none" strike="noStrike">
                          <a:highlight>
                            <a:srgbClr val="000000">
                              <a:alpha val="0"/>
                            </a:srgbClr>
                          </a:highlight>
                          <a:latin typeface="Arial"/>
                          <a:ea typeface="Calibri"/>
                          <a:cs typeface="Arial"/>
                        </a:rPr>
                        <a:t>1 </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fontAlgn="base">
                        <a:lnSpc>
                          <a:spcPct val="100000"/>
                        </a:lnSpc>
                        <a:spcBef>
                          <a:spcPct val="0"/>
                        </a:spcBef>
                        <a:spcAft>
                          <a:spcPct val="0"/>
                        </a:spcAft>
                      </a:pPr>
                      <a:r>
                        <a:rPr lang="es" sz="2000" b="0" i="0" u="none" strike="noStrike" kern="1200" dirty="0">
                          <a:solidFill>
                            <a:srgbClr val="000000"/>
                          </a:solidFill>
                          <a:highlight>
                            <a:srgbClr val="000000">
                              <a:alpha val="0"/>
                            </a:srgbClr>
                          </a:highlight>
                          <a:latin typeface="Arial"/>
                          <a:ea typeface="+mn-ea"/>
                          <a:cs typeface="Arial"/>
                        </a:rPr>
                        <a:t>Cantidad de mesas redondas con actas de constitución o planes de trabajo actualizados para incluir la equidad racial</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24366987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DWQ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58</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587541" y="1385093"/>
            <a:ext cx="11363827" cy="1554272"/>
          </a:xfrm>
          <a:prstGeom prst="rect">
            <a:avLst/>
          </a:prstGeom>
          <a:noFill/>
        </p:spPr>
        <p:txBody>
          <a:bodyPr wrap="square" rtlCol="0">
            <a:noAutofit/>
          </a:bodyPr>
          <a:lstStyle/>
          <a:p>
            <a:pPr rtl="0">
              <a:spcAft>
                <a:spcPts val="600"/>
              </a:spcAft>
            </a:pPr>
            <a:r>
              <a:rPr kumimoji="0" lang="es" sz="24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#3: </a:t>
            </a:r>
            <a:r>
              <a:rPr lang="es" sz="2400" b="1" i="0" u="none" strike="noStrike" dirty="0">
                <a:highlight>
                  <a:srgbClr val="000000">
                    <a:alpha val="0"/>
                  </a:srgbClr>
                </a:highlight>
                <a:latin typeface="Arial"/>
                <a:cs typeface="Arial"/>
              </a:rPr>
              <a:t>Activar la sabiduría de la comunidad BIPOC y el Poder Compartido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3c: Consultar, colaborar y asociarse con las comunidades de personas BIPOC en los procesos de toma de decisiones.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248017706"/>
              </p:ext>
            </p:extLst>
          </p:nvPr>
        </p:nvGraphicFramePr>
        <p:xfrm>
          <a:off x="587541" y="2996941"/>
          <a:ext cx="11470106" cy="3241040"/>
        </p:xfrm>
        <a:graphic>
          <a:graphicData uri="http://schemas.openxmlformats.org/drawingml/2006/table">
            <a:tbl>
              <a:tblPr firstRow="1" bandRow="1">
                <a:tableStyleId>{21E4AEA4-8DFA-4A89-87EB-49C32662AFE0}</a:tableStyleId>
              </a:tblPr>
              <a:tblGrid>
                <a:gridCol w="4002507">
                  <a:extLst>
                    <a:ext uri="{9D8B030D-6E8A-4147-A177-3AD203B41FA5}">
                      <a16:colId xmlns:a16="http://schemas.microsoft.com/office/drawing/2014/main" val="3925299443"/>
                    </a:ext>
                  </a:extLst>
                </a:gridCol>
                <a:gridCol w="1395663">
                  <a:extLst>
                    <a:ext uri="{9D8B030D-6E8A-4147-A177-3AD203B41FA5}">
                      <a16:colId xmlns:a16="http://schemas.microsoft.com/office/drawing/2014/main" val="1466655220"/>
                    </a:ext>
                  </a:extLst>
                </a:gridCol>
                <a:gridCol w="962526">
                  <a:extLst>
                    <a:ext uri="{9D8B030D-6E8A-4147-A177-3AD203B41FA5}">
                      <a16:colId xmlns:a16="http://schemas.microsoft.com/office/drawing/2014/main" val="2201115090"/>
                    </a:ext>
                  </a:extLst>
                </a:gridCol>
                <a:gridCol w="5109410">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1800" b="0" i="0" u="none" strike="noStrike" dirty="0">
                          <a:highlight>
                            <a:srgbClr val="000000">
                              <a:alpha val="0"/>
                            </a:srgbClr>
                          </a:highlight>
                          <a:latin typeface="Arial"/>
                          <a:ea typeface="Calibri"/>
                        </a:rPr>
                        <a:t>Implementar el Proyecto de Ley de la Asamblea 2108 (2022) mediante el desarrollo de orientaciones sobre el uso de datos de equidad racial para identificar posibles impactos de justicia ambiental en la calidad del agua, comprometerse con las comunidades potencialmente afectadas y desarrollar conclusiones basadas en datos y divulgación</a:t>
                      </a:r>
                      <a:r>
                        <a:rPr lang="es" sz="1800" b="0" i="0" u="none" strike="noStrike" kern="1200" dirty="0">
                          <a:solidFill>
                            <a:srgbClr val="000000"/>
                          </a:solidFill>
                          <a:highlight>
                            <a:srgbClr val="000000">
                              <a:alpha val="0"/>
                            </a:srgbClr>
                          </a:highlight>
                          <a:latin typeface="Arial"/>
                          <a:ea typeface="+mn-ea"/>
                          <a:cs typeface="Arial"/>
                        </a:rPr>
                        <a:t>.</a:t>
                      </a: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a:highlight>
                            <a:srgbClr val="000000">
                              <a:alpha val="0"/>
                            </a:srgbClr>
                          </a:highlight>
                          <a:latin typeface="Arial"/>
                          <a:ea typeface="Calibri"/>
                        </a:rPr>
                        <a:t>Regiones</a:t>
                      </a:r>
                    </a:p>
                    <a:p>
                      <a:pPr marL="0" marR="0" algn="ctr" rtl="0">
                        <a:lnSpc>
                          <a:spcPct val="115000"/>
                        </a:lnSpc>
                        <a:spcBef>
                          <a:spcPct val="0"/>
                        </a:spcBef>
                        <a:spcAft>
                          <a:spcPct val="0"/>
                        </a:spcAft>
                      </a:pPr>
                      <a:r>
                        <a:rPr lang="es" sz="1800" b="0" i="0" u="none" strike="noStrike">
                          <a:highlight>
                            <a:srgbClr val="000000">
                              <a:alpha val="0"/>
                            </a:srgbClr>
                          </a:highlight>
                          <a:latin typeface="Arial"/>
                          <a:ea typeface="Calibri"/>
                        </a:rPr>
                        <a:t>OPP</a:t>
                      </a:r>
                    </a:p>
                    <a:p>
                      <a:pPr marL="0" marR="0" algn="ctr" rtl="0">
                        <a:lnSpc>
                          <a:spcPct val="115000"/>
                        </a:lnSpc>
                        <a:spcBef>
                          <a:spcPct val="0"/>
                        </a:spcBef>
                        <a:spcAft>
                          <a:spcPct val="0"/>
                        </a:spcAft>
                      </a:pPr>
                      <a:r>
                        <a:rPr lang="es" sz="1800" b="0" i="0" u="none" strike="noStrike">
                          <a:highlight>
                            <a:srgbClr val="000000">
                              <a:alpha val="0"/>
                            </a:srgbClr>
                          </a:highlight>
                          <a:latin typeface="Arial"/>
                          <a:ea typeface="Calibri"/>
                        </a:rPr>
                        <a:t>OCC</a:t>
                      </a:r>
                      <a:endParaRPr lang="en-US" sz="18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a:highlight>
                            <a:srgbClr val="000000">
                              <a:alpha val="0"/>
                            </a:srgbClr>
                          </a:highlight>
                          <a:latin typeface="Arial"/>
                          <a:ea typeface="Calibri"/>
                        </a:rPr>
                        <a:t>2</a:t>
                      </a:r>
                      <a:endParaRPr lang="en-US" sz="1800">
                        <a:effectLst/>
                        <a:latin typeface="Arial" panose="020B0604020202020204" pitchFamily="34" charset="0"/>
                        <a:ea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1800" b="0" i="0" u="none" strike="noStrike" dirty="0">
                          <a:highlight>
                            <a:srgbClr val="000000">
                              <a:alpha val="0"/>
                            </a:srgbClr>
                          </a:highlight>
                          <a:latin typeface="Arial"/>
                          <a:ea typeface="Calibri"/>
                        </a:rPr>
                        <a:t>Cantidad de recursos nuevos desarrollados para orientar sobre la implementación del Proyecto de Ley de la Asamblea 2108</a:t>
                      </a:r>
                      <a:endParaRPr lang="en-US" sz="1800" dirty="0">
                        <a:effectLst/>
                        <a:latin typeface="Arial" panose="020B0604020202020204" pitchFamily="34" charset="0"/>
                        <a:ea typeface="Arial" panose="020B0604020202020204" pitchFamily="34" charset="0"/>
                      </a:endParaRPr>
                    </a:p>
                    <a:p>
                      <a:pPr marL="0" marR="0">
                        <a:lnSpc>
                          <a:spcPct val="115000"/>
                        </a:lnSpc>
                        <a:spcBef>
                          <a:spcPct val="0"/>
                        </a:spcBef>
                        <a:spcAft>
                          <a:spcPct val="0"/>
                        </a:spcAft>
                      </a:pPr>
                      <a:r>
                        <a:rPr lang="en-US"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marL="0" marR="0" rtl="0">
                        <a:lnSpc>
                          <a:spcPct val="115000"/>
                        </a:lnSpc>
                        <a:spcBef>
                          <a:spcPct val="0"/>
                        </a:spcBef>
                        <a:spcAft>
                          <a:spcPct val="0"/>
                        </a:spcAft>
                      </a:pPr>
                      <a:r>
                        <a:rPr lang="es" sz="1800" b="0" i="0" u="none" strike="noStrike" dirty="0">
                          <a:highlight>
                            <a:srgbClr val="000000">
                              <a:alpha val="0"/>
                            </a:srgbClr>
                          </a:highlight>
                          <a:latin typeface="Arial"/>
                          <a:ea typeface="Calibri"/>
                        </a:rPr>
                        <a:t>Tipo y cantidad de plantillas de la DWQ actualizadas (por ejemplo, actas de constitución, planes de divulgación) para incluir consideraciones sobre equidad racial y justicia ambiental</a:t>
                      </a:r>
                      <a:endParaRPr lang="en-US" sz="18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13279182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0" y="715999"/>
            <a:ext cx="11898554" cy="1123192"/>
          </a:xfrm>
        </p:spPr>
        <p:txBody>
          <a:bodyPr>
            <a:noAutofit/>
          </a:bodyPr>
          <a:lstStyle/>
          <a:p>
            <a:pPr rtl="0"/>
            <a:r>
              <a:rPr lang="es" sz="6600" b="0" i="0" u="none" strike="noStrike" dirty="0">
                <a:latin typeface="Arial"/>
                <a:cs typeface="Arial"/>
              </a:rPr>
              <a:t>Información General</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latin typeface="Arial"/>
                <a:cs typeface="Arial"/>
              </a:rPr>
              <a:t>Reunión de la Junta Estatal del Agua | 18 de enero de 2023</a:t>
            </a:r>
            <a:endParaRPr lang="en-US">
              <a:latin typeface="Arial"/>
              <a:cs typeface="Arial"/>
            </a:endParaRPr>
          </a:p>
        </p:txBody>
      </p:sp>
    </p:spTree>
    <p:extLst>
      <p:ext uri="{BB962C8B-B14F-4D97-AF65-F5344CB8AC3E}">
        <p14:creationId xmlns:p14="http://schemas.microsoft.com/office/powerpoint/2010/main" val="15170076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Autofit/>
          </a:bodyPr>
          <a:lstStyle/>
          <a:p>
            <a:pPr rtl="0"/>
            <a:r>
              <a:rPr lang="es" sz="6600" b="0" i="0" u="none" strike="noStrike" dirty="0">
                <a:highlight>
                  <a:srgbClr val="000000">
                    <a:alpha val="0"/>
                  </a:srgbClr>
                </a:highlight>
                <a:latin typeface="Arial"/>
                <a:cs typeface="Arial"/>
              </a:rPr>
              <a:t>División de </a:t>
            </a:r>
            <a:br>
              <a:rPr lang="es" sz="6600" b="0" i="0" u="none" strike="noStrike" dirty="0">
                <a:highlight>
                  <a:srgbClr val="000000">
                    <a:alpha val="0"/>
                  </a:srgbClr>
                </a:highlight>
                <a:latin typeface="Arial"/>
                <a:cs typeface="Arial"/>
              </a:rPr>
            </a:br>
            <a:r>
              <a:rPr lang="es" sz="6600" b="0" i="0" u="none" strike="noStrike" dirty="0">
                <a:highlight>
                  <a:srgbClr val="000000">
                    <a:alpha val="0"/>
                  </a:srgbClr>
                </a:highlight>
                <a:latin typeface="Arial"/>
                <a:cs typeface="Arial"/>
              </a:rPr>
              <a:t>Derechos de Agua</a:t>
            </a:r>
            <a:endParaRPr lang="en-US"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5" name="TextBox 4">
            <a:extLst>
              <a:ext uri="{FF2B5EF4-FFF2-40B4-BE49-F238E27FC236}">
                <a16:creationId xmlns:a16="http://schemas.microsoft.com/office/drawing/2014/main" id="{A53C152C-4CD9-D081-88FE-3ED6A2B33498}"/>
              </a:ext>
            </a:extLst>
          </p:cNvPr>
          <p:cNvSpPr txBox="1"/>
          <p:nvPr/>
        </p:nvSpPr>
        <p:spPr>
          <a:xfrm>
            <a:off x="4728380" y="3094009"/>
            <a:ext cx="7263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0"/>
            <a:r>
              <a:rPr lang="es" sz="1800" b="0" i="0" u="none" strike="noStrike" dirty="0">
                <a:solidFill>
                  <a:srgbClr val="FFFFFF"/>
                </a:solidFill>
                <a:highlight>
                  <a:srgbClr val="000000">
                    <a:alpha val="0"/>
                  </a:srgbClr>
                </a:highlight>
                <a:latin typeface="Arial"/>
                <a:cs typeface="Arial"/>
              </a:rPr>
              <a:t>Erik Ekdahl, Director Adjunto </a:t>
            </a:r>
          </a:p>
        </p:txBody>
      </p:sp>
    </p:spTree>
    <p:extLst>
      <p:ext uri="{BB962C8B-B14F-4D97-AF65-F5344CB8AC3E}">
        <p14:creationId xmlns:p14="http://schemas.microsoft.com/office/powerpoint/2010/main" val="263269210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Derechos</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60</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6" y="1402378"/>
            <a:ext cx="11470106" cy="1200329"/>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rtl="0">
              <a:spcAft>
                <a:spcPts val="600"/>
              </a:spcAft>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1b: Los programas y las políticas se evalúan y vuelven a ajustar para abordar las injusticias raciales</a:t>
            </a:r>
            <a:r>
              <a:rPr lang="es" sz="1800" b="0" i="0" u="none" strike="noStrike" dirty="0">
                <a:highlight>
                  <a:srgbClr val="000000">
                    <a:alpha val="0"/>
                  </a:srgbClr>
                </a:highlight>
                <a:latin typeface="Arial"/>
                <a:ea typeface="Arial"/>
              </a:rPr>
              <a:t>.</a:t>
            </a:r>
          </a:p>
          <a:p>
            <a:pPr marL="0" marR="0" lvl="0" indent="0" algn="l" defTabSz="914400" rtl="0" eaLnBrk="1" fontAlgn="auto" latinLnBrk="0" hangingPunct="1">
              <a:lnSpc>
                <a:spcPct val="100000"/>
              </a:lnSpc>
              <a:spcBef>
                <a:spcPct val="0"/>
              </a:spcBef>
              <a:spcAft>
                <a:spcPts val="60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174252798"/>
              </p:ext>
            </p:extLst>
          </p:nvPr>
        </p:nvGraphicFramePr>
        <p:xfrm>
          <a:off x="360946" y="2747785"/>
          <a:ext cx="11470106" cy="3515360"/>
        </p:xfrm>
        <a:graphic>
          <a:graphicData uri="http://schemas.openxmlformats.org/drawingml/2006/table">
            <a:tbl>
              <a:tblPr firstRow="1" bandRow="1">
                <a:tableStyleId>{21E4AEA4-8DFA-4A89-87EB-49C32662AFE0}</a:tableStyleId>
              </a:tblPr>
              <a:tblGrid>
                <a:gridCol w="4762597">
                  <a:extLst>
                    <a:ext uri="{9D8B030D-6E8A-4147-A177-3AD203B41FA5}">
                      <a16:colId xmlns:a16="http://schemas.microsoft.com/office/drawing/2014/main" val="3925299443"/>
                    </a:ext>
                  </a:extLst>
                </a:gridCol>
                <a:gridCol w="1190171">
                  <a:extLst>
                    <a:ext uri="{9D8B030D-6E8A-4147-A177-3AD203B41FA5}">
                      <a16:colId xmlns:a16="http://schemas.microsoft.com/office/drawing/2014/main" val="1466655220"/>
                    </a:ext>
                  </a:extLst>
                </a:gridCol>
                <a:gridCol w="1016000">
                  <a:extLst>
                    <a:ext uri="{9D8B030D-6E8A-4147-A177-3AD203B41FA5}">
                      <a16:colId xmlns:a16="http://schemas.microsoft.com/office/drawing/2014/main" val="2201115090"/>
                    </a:ext>
                  </a:extLst>
                </a:gridCol>
                <a:gridCol w="4501338">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a:solidFill>
                            <a:srgbClr val="FFFFFF"/>
                          </a:solidFill>
                          <a:highlight>
                            <a:srgbClr val="000000">
                              <a:alpha val="0"/>
                            </a:srgbClr>
                          </a:highlight>
                          <a:latin typeface="Arial"/>
                          <a:cs typeface="Arial"/>
                        </a:rPr>
                        <a:t>Apoyo </a:t>
                      </a:r>
                      <a:endParaRPr lang="en-US" sz="16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800" b="0" i="0" u="none" strike="noStrike" kern="1200" dirty="0">
                          <a:solidFill>
                            <a:srgbClr val="000000"/>
                          </a:solidFill>
                          <a:highlight>
                            <a:srgbClr val="000000">
                              <a:alpha val="0"/>
                            </a:srgbClr>
                          </a:highlight>
                          <a:latin typeface="Arial"/>
                          <a:ea typeface="+mn-ea"/>
                          <a:cs typeface="Arial"/>
                        </a:rPr>
                        <a:t>Considerar los impactos sobre las comunidades de personas BIPOC, los usos beneficiosos tribales y los recursos culturales, así como los ecosistemas relacionados, a la hora de desarrollar, aplicar y hacer cumplir los requisitos de caudal, en consonancia con todas las leyes y requisitos aplicables, incluidos los relacionados con los derechos de agua, la planificación de cuencas, los recursos de fondos públicos y las especies en peligro de extinción. </a:t>
                      </a: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dirty="0">
                          <a:solidFill>
                            <a:srgbClr val="000000"/>
                          </a:solidFill>
                          <a:highlight>
                            <a:srgbClr val="000000">
                              <a:alpha val="0"/>
                            </a:srgbClr>
                          </a:highlight>
                          <a:latin typeface="Arial"/>
                          <a:ea typeface="Arial"/>
                          <a:cs typeface="Arial"/>
                        </a:rPr>
                        <a:t>OCC</a:t>
                      </a:r>
                    </a:p>
                    <a:p>
                      <a:pPr marL="0" marR="0" algn="ctr" rtl="0">
                        <a:lnSpc>
                          <a:spcPct val="115000"/>
                        </a:lnSpc>
                        <a:spcBef>
                          <a:spcPct val="0"/>
                        </a:spcBef>
                        <a:spcAft>
                          <a:spcPct val="0"/>
                        </a:spcAft>
                      </a:pPr>
                      <a:r>
                        <a:rPr lang="es" sz="1800" b="0" i="0" u="none" strike="noStrike" dirty="0">
                          <a:solidFill>
                            <a:srgbClr val="000000"/>
                          </a:solidFill>
                          <a:highlight>
                            <a:srgbClr val="000000">
                              <a:alpha val="0"/>
                            </a:srgbClr>
                          </a:highlight>
                          <a:latin typeface="Arial"/>
                          <a:ea typeface="Arial"/>
                          <a:cs typeface="Arial"/>
                        </a:rPr>
                        <a:t>OE</a:t>
                      </a:r>
                      <a:endParaRPr lang="en-US" sz="18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a:highlight>
                            <a:srgbClr val="000000">
                              <a:alpha val="0"/>
                            </a:srgbClr>
                          </a:highlight>
                          <a:latin typeface="Arial"/>
                          <a:ea typeface="Calibri"/>
                          <a:cs typeface="Arial"/>
                        </a:rPr>
                        <a:t>3(R)</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1800" b="0" i="0" u="none" strike="noStrike" dirty="0">
                          <a:highlight>
                            <a:srgbClr val="000000">
                              <a:alpha val="0"/>
                            </a:srgbClr>
                          </a:highlight>
                          <a:latin typeface="Arial"/>
                          <a:ea typeface="Calibri"/>
                          <a:cs typeface="Arial"/>
                        </a:rPr>
                        <a:t>Desarrollo y actualización de una página web en la que se identifiquen los afluentes con actividades de desarrollo de caudales en curso</a:t>
                      </a:r>
                      <a:endParaRPr lang="en-US" sz="18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140203759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Derechos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61</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49321" y="1280328"/>
            <a:ext cx="11481731" cy="1031357"/>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rtl="0">
              <a:spcAft>
                <a:spcPts val="600"/>
              </a:spcAft>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1b: Los programas y las políticas se evalúan y vuelven a ajustar para abordar las injusticias raciales</a:t>
            </a:r>
            <a:r>
              <a:rPr lang="es" sz="1800" b="0" i="0" u="none" strike="noStrike" dirty="0">
                <a:highlight>
                  <a:srgbClr val="000000">
                    <a:alpha val="0"/>
                  </a:srgbClr>
                </a:highlight>
                <a:latin typeface="Arial"/>
                <a:ea typeface="Arial"/>
              </a:rPr>
              <a:t>.</a:t>
            </a:r>
          </a:p>
          <a:p>
            <a:pPr marL="0" marR="0" lvl="0" indent="0" algn="l" defTabSz="914400" rtl="0" eaLnBrk="1" fontAlgn="auto" latinLnBrk="0" hangingPunct="1">
              <a:lnSpc>
                <a:spcPct val="100000"/>
              </a:lnSpc>
              <a:spcBef>
                <a:spcPct val="0"/>
              </a:spcBef>
              <a:spcAft>
                <a:spcPts val="60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69242063"/>
              </p:ext>
            </p:extLst>
          </p:nvPr>
        </p:nvGraphicFramePr>
        <p:xfrm>
          <a:off x="359594" y="2334713"/>
          <a:ext cx="11471457" cy="3964940"/>
        </p:xfrm>
        <a:graphic>
          <a:graphicData uri="http://schemas.openxmlformats.org/drawingml/2006/table">
            <a:tbl>
              <a:tblPr firstRow="1" bandRow="1">
                <a:tableStyleId>{21E4AEA4-8DFA-4A89-87EB-49C32662AFE0}</a:tableStyleId>
              </a:tblPr>
              <a:tblGrid>
                <a:gridCol w="4484298">
                  <a:extLst>
                    <a:ext uri="{9D8B030D-6E8A-4147-A177-3AD203B41FA5}">
                      <a16:colId xmlns:a16="http://schemas.microsoft.com/office/drawing/2014/main" val="3925299443"/>
                    </a:ext>
                  </a:extLst>
                </a:gridCol>
                <a:gridCol w="1187256">
                  <a:extLst>
                    <a:ext uri="{9D8B030D-6E8A-4147-A177-3AD203B41FA5}">
                      <a16:colId xmlns:a16="http://schemas.microsoft.com/office/drawing/2014/main" val="1466655220"/>
                    </a:ext>
                  </a:extLst>
                </a:gridCol>
                <a:gridCol w="882419">
                  <a:extLst>
                    <a:ext uri="{9D8B030D-6E8A-4147-A177-3AD203B41FA5}">
                      <a16:colId xmlns:a16="http://schemas.microsoft.com/office/drawing/2014/main" val="2201115090"/>
                    </a:ext>
                  </a:extLst>
                </a:gridCol>
                <a:gridCol w="4917484">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rtl="0"/>
                      <a:r>
                        <a:rPr lang="es" sz="1750" b="0" i="0" u="none" strike="noStrike" kern="1200">
                          <a:solidFill>
                            <a:srgbClr val="000000"/>
                          </a:solidFill>
                          <a:highlight>
                            <a:srgbClr val="000000">
                              <a:alpha val="0"/>
                            </a:srgbClr>
                          </a:highlight>
                          <a:latin typeface="Arial"/>
                          <a:ea typeface="+mn-ea"/>
                          <a:cs typeface="Arial"/>
                        </a:rPr>
                        <a:t>Establecer un único punto de contacto en la División de Derechos de Agua que actúe como coordinador de la participación tribal y comunidades de personas BIPOC del Delta de la Bahía para mejorar la comunicación y actividades comunitarias, y llevar a cabo actividades con las tribus en virtud de los Proyectos de Ley de la Asamblea 52 y B-10-11 para la regulación de la implementación del Plan del Delta de la Bahía para los caudales del río San Joaquín inferior y la salinidad del Delta del sur. </a:t>
                      </a:r>
                      <a:endParaRPr lang="es" sz="1750" b="0" i="0" u="none" strike="noStrike" kern="1200" dirty="0">
                        <a:solidFill>
                          <a:srgbClr val="000000"/>
                        </a:solidFill>
                        <a:highlight>
                          <a:srgbClr val="000000">
                            <a:alpha val="0"/>
                          </a:srgbClr>
                        </a:highlight>
                        <a:latin typeface="Arial"/>
                        <a:ea typeface="+mn-ea"/>
                        <a:cs typeface="Arial"/>
                      </a:endParaRPr>
                    </a:p>
                  </a:txBody>
                  <a:tcPr marL="63500" marR="63500" marT="63500" marB="63500" anchor="ctr"/>
                </a:tc>
                <a:tc>
                  <a:txBody>
                    <a:bodyPr/>
                    <a:lstStyle/>
                    <a:p>
                      <a:pPr marL="0" marR="0" algn="ctr" rtl="0">
                        <a:lnSpc>
                          <a:spcPct val="115000"/>
                        </a:lnSpc>
                        <a:spcBef>
                          <a:spcPct val="0"/>
                        </a:spcBef>
                        <a:spcAft>
                          <a:spcPct val="0"/>
                        </a:spcAft>
                      </a:pPr>
                      <a:r>
                        <a:rPr lang="es" sz="1750" b="0" i="0" u="none" strike="noStrike" dirty="0">
                          <a:highlight>
                            <a:srgbClr val="000000">
                              <a:alpha val="0"/>
                            </a:srgbClr>
                          </a:highlight>
                          <a:latin typeface="Arial"/>
                          <a:ea typeface="Arial"/>
                          <a:cs typeface="Arial"/>
                        </a:rPr>
                        <a:t>-</a:t>
                      </a:r>
                    </a:p>
                  </a:txBody>
                  <a:tcPr marL="63500" marR="63500" marT="63500" marB="63500" anchor="ctr"/>
                </a:tc>
                <a:tc>
                  <a:txBody>
                    <a:bodyPr/>
                    <a:lstStyle/>
                    <a:p>
                      <a:pPr marL="0" marR="0" algn="ctr" rtl="0">
                        <a:lnSpc>
                          <a:spcPct val="115000"/>
                        </a:lnSpc>
                        <a:spcBef>
                          <a:spcPct val="0"/>
                        </a:spcBef>
                        <a:spcAft>
                          <a:spcPct val="0"/>
                        </a:spcAft>
                      </a:pPr>
                      <a:r>
                        <a:rPr lang="es" sz="1750" b="0" i="0" u="none" strike="noStrike">
                          <a:highlight>
                            <a:srgbClr val="000000">
                              <a:alpha val="0"/>
                            </a:srgbClr>
                          </a:highlight>
                          <a:latin typeface="Arial"/>
                          <a:ea typeface="Arial"/>
                          <a:cs typeface="Arial"/>
                        </a:rPr>
                        <a:t>-</a:t>
                      </a:r>
                    </a:p>
                  </a:txBody>
                  <a:tcPr marL="68580" marR="68580" marT="0" marB="0" anchor="ctr"/>
                </a:tc>
                <a:tc>
                  <a:txBody>
                    <a:bodyPr/>
                    <a:lstStyle/>
                    <a:p>
                      <a:pPr rtl="0"/>
                      <a:r>
                        <a:rPr lang="es" sz="1750" b="0" i="0" u="none" strike="noStrike" kern="1200" dirty="0">
                          <a:solidFill>
                            <a:srgbClr val="000000"/>
                          </a:solidFill>
                          <a:highlight>
                            <a:srgbClr val="000000">
                              <a:alpha val="0"/>
                            </a:srgbClr>
                          </a:highlight>
                          <a:latin typeface="Arial"/>
                          <a:ea typeface="+mn-ea"/>
                          <a:cs typeface="Arial"/>
                        </a:rPr>
                        <a:t>Creación de un coordinador de división</a:t>
                      </a:r>
                    </a:p>
                    <a:p>
                      <a:endParaRPr lang="en-US" sz="1750" kern="1200" dirty="0">
                        <a:solidFill>
                          <a:schemeClr val="dk1"/>
                        </a:solidFill>
                        <a:effectLst/>
                        <a:latin typeface="Arial" panose="020B0604020202020204" pitchFamily="34" charset="0"/>
                        <a:ea typeface="+mn-ea"/>
                        <a:cs typeface="Arial" panose="020B0604020202020204" pitchFamily="34" charset="0"/>
                      </a:endParaRPr>
                    </a:p>
                    <a:p>
                      <a:pPr rtl="0"/>
                      <a:r>
                        <a:rPr lang="es" sz="1750" b="0" i="0" u="none" strike="noStrike" kern="1200" dirty="0">
                          <a:solidFill>
                            <a:srgbClr val="000000"/>
                          </a:solidFill>
                          <a:highlight>
                            <a:srgbClr val="000000">
                              <a:alpha val="0"/>
                            </a:srgbClr>
                          </a:highlight>
                          <a:latin typeface="Arial"/>
                          <a:ea typeface="+mn-ea"/>
                          <a:cs typeface="Arial"/>
                        </a:rPr>
                        <a:t>Cantidad de solicitudes de consulta y compromisos relacionados con el desarrollo de la cuenca del río Sacramento y el informe del personal del Plan del Delta de la Bahía del interior del Delta (Sac/Delta) </a:t>
                      </a:r>
                    </a:p>
                    <a:p>
                      <a:endParaRPr lang="en-US" sz="1750" kern="1200" dirty="0">
                        <a:solidFill>
                          <a:schemeClr val="dk1"/>
                        </a:solidFill>
                        <a:effectLst/>
                        <a:latin typeface="Arial" panose="020B0604020202020204" pitchFamily="34" charset="0"/>
                        <a:ea typeface="+mn-ea"/>
                        <a:cs typeface="Arial" panose="020B0604020202020204" pitchFamily="34" charset="0"/>
                      </a:endParaRPr>
                    </a:p>
                    <a:p>
                      <a:pPr rtl="0"/>
                      <a:r>
                        <a:rPr lang="es" sz="1750" b="0" i="0" u="none" strike="noStrike" kern="1200" dirty="0">
                          <a:solidFill>
                            <a:srgbClr val="000000"/>
                          </a:solidFill>
                          <a:highlight>
                            <a:srgbClr val="000000">
                              <a:alpha val="0"/>
                            </a:srgbClr>
                          </a:highlight>
                          <a:latin typeface="Arial"/>
                          <a:ea typeface="+mn-ea"/>
                          <a:cs typeface="Arial"/>
                        </a:rPr>
                        <a:t>Inclusión de un capítulo en el informe del personal de Sacramento/Delta centrado en los problemas de las comunidades de personas BIPOC y DAC </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3151450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617184" y="620997"/>
            <a:ext cx="10374554" cy="1944074"/>
          </a:xfrm>
        </p:spPr>
        <p:txBody>
          <a:bodyPr>
            <a:noAutofit/>
          </a:bodyPr>
          <a:lstStyle/>
          <a:p>
            <a:pPr rtl="0"/>
            <a:r>
              <a:rPr lang="es" sz="6600" b="0" i="0" u="none" strike="noStrike" dirty="0">
                <a:highlight>
                  <a:srgbClr val="000000">
                    <a:alpha val="0"/>
                  </a:srgbClr>
                </a:highlight>
                <a:latin typeface="Arial"/>
                <a:cs typeface="Arial"/>
              </a:rPr>
              <a:t>Oficina de Igualdad de Oportunidades de Empleo</a:t>
            </a:r>
            <a:endParaRPr lang="en-US"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5" name="TextBox 4">
            <a:extLst>
              <a:ext uri="{FF2B5EF4-FFF2-40B4-BE49-F238E27FC236}">
                <a16:creationId xmlns:a16="http://schemas.microsoft.com/office/drawing/2014/main" id="{172623CE-61B9-41A5-A067-480CCC097620}"/>
              </a:ext>
            </a:extLst>
          </p:cNvPr>
          <p:cNvSpPr txBox="1"/>
          <p:nvPr/>
        </p:nvSpPr>
        <p:spPr>
          <a:xfrm>
            <a:off x="4728380" y="3094009"/>
            <a:ext cx="7263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es">
                <a:solidFill>
                  <a:srgbClr val="FFFFFF"/>
                </a:solidFill>
                <a:highlight>
                  <a:srgbClr val="000000"/>
                </a:highlight>
                <a:latin typeface="Arial"/>
                <a:cs typeface="Arial"/>
              </a:rPr>
              <a:t>Kyle </a:t>
            </a:r>
            <a:r>
              <a:rPr lang="es" dirty="0" err="1">
                <a:solidFill>
                  <a:srgbClr val="FFFFFF"/>
                </a:solidFill>
                <a:highlight>
                  <a:srgbClr val="000000"/>
                </a:highlight>
                <a:latin typeface="Arial"/>
                <a:cs typeface="Arial"/>
              </a:rPr>
              <a:t>Mossman</a:t>
            </a:r>
            <a:r>
              <a:rPr lang="es" sz="1800" b="0" i="0" u="none" strike="noStrike">
                <a:solidFill>
                  <a:srgbClr val="FFFFFF"/>
                </a:solidFill>
                <a:highlight>
                  <a:srgbClr val="000000"/>
                </a:highlight>
                <a:latin typeface="Arial"/>
                <a:cs typeface="Arial"/>
              </a:rPr>
              <a:t>, Responsable de la EEO</a:t>
            </a:r>
          </a:p>
        </p:txBody>
      </p:sp>
    </p:spTree>
    <p:extLst>
      <p:ext uri="{BB962C8B-B14F-4D97-AF65-F5344CB8AC3E}">
        <p14:creationId xmlns:p14="http://schemas.microsoft.com/office/powerpoint/2010/main" val="171595754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a:t>
            </a:r>
            <a:r>
              <a:rPr lang="es" dirty="0">
                <a:highlight>
                  <a:srgbClr val="000000">
                    <a:alpha val="0"/>
                  </a:srgbClr>
                </a:highlight>
                <a:latin typeface="Arial"/>
              </a:rPr>
              <a:t>P</a:t>
            </a:r>
            <a:r>
              <a:rPr lang="es" sz="4400" b="0" i="0" u="none" strike="noStrike" dirty="0">
                <a:highlight>
                  <a:srgbClr val="000000">
                    <a:alpha val="0"/>
                  </a:srgbClr>
                </a:highlight>
                <a:latin typeface="Arial"/>
              </a:rPr>
              <a:t>rincipal: EEO</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64</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00215" y="1408554"/>
            <a:ext cx="11591568" cy="815608"/>
          </a:xfrm>
          <a:prstGeom prst="rect">
            <a:avLst/>
          </a:prstGeom>
          <a:noFill/>
        </p:spPr>
        <p:txBody>
          <a:bodyPr wrap="square" rtlCol="0">
            <a:noAutofit/>
          </a:bodyPr>
          <a:lstStyle/>
          <a:p>
            <a:pPr rtl="0">
              <a:spcAft>
                <a:spcPts val="600"/>
              </a:spcAft>
            </a:pPr>
            <a:r>
              <a:rPr lang="es" sz="2200" b="1" i="0" u="none" strike="noStrike" dirty="0">
                <a:highlight>
                  <a:srgbClr val="000000">
                    <a:alpha val="0"/>
                  </a:srgbClr>
                </a:highlight>
                <a:latin typeface="Arial"/>
                <a:cs typeface="Arial"/>
              </a:rPr>
              <a:t>Dirección estratégica #2: Crear y mantener espacios de inclusión y pertenencia  </a:t>
            </a:r>
          </a:p>
          <a:p>
            <a:pPr rtl="0">
              <a:spcAft>
                <a:spcPts val="600"/>
              </a:spcAft>
            </a:pPr>
            <a:r>
              <a:rPr lang="es" sz="2000" b="0" i="1" u="none" strike="noStrike" dirty="0">
                <a:highlight>
                  <a:srgbClr val="000000">
                    <a:alpha val="0"/>
                  </a:srgbClr>
                </a:highlight>
                <a:latin typeface="Arial"/>
                <a:cs typeface="Arial"/>
              </a:rPr>
              <a:t>Objetivo 2b: Fomentar una cultura de inclusión y pertenencia.</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87482102"/>
              </p:ext>
            </p:extLst>
          </p:nvPr>
        </p:nvGraphicFramePr>
        <p:xfrm>
          <a:off x="360946" y="2429357"/>
          <a:ext cx="11470106" cy="2936240"/>
        </p:xfrm>
        <a:graphic>
          <a:graphicData uri="http://schemas.openxmlformats.org/drawingml/2006/table">
            <a:tbl>
              <a:tblPr firstRow="1" bandRow="1">
                <a:tableStyleId>{21E4AEA4-8DFA-4A89-87EB-49C32662AFE0}</a:tableStyleId>
              </a:tblPr>
              <a:tblGrid>
                <a:gridCol w="4759694">
                  <a:extLst>
                    <a:ext uri="{9D8B030D-6E8A-4147-A177-3AD203B41FA5}">
                      <a16:colId xmlns:a16="http://schemas.microsoft.com/office/drawing/2014/main" val="3925299443"/>
                    </a:ext>
                  </a:extLst>
                </a:gridCol>
                <a:gridCol w="1109472">
                  <a:extLst>
                    <a:ext uri="{9D8B030D-6E8A-4147-A177-3AD203B41FA5}">
                      <a16:colId xmlns:a16="http://schemas.microsoft.com/office/drawing/2014/main" val="1466655220"/>
                    </a:ext>
                  </a:extLst>
                </a:gridCol>
                <a:gridCol w="926592">
                  <a:extLst>
                    <a:ext uri="{9D8B030D-6E8A-4147-A177-3AD203B41FA5}">
                      <a16:colId xmlns:a16="http://schemas.microsoft.com/office/drawing/2014/main" val="2201115090"/>
                    </a:ext>
                  </a:extLst>
                </a:gridCol>
                <a:gridCol w="4674348">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Etapa</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Indicadores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rtl="0"/>
                      <a:r>
                        <a:rPr lang="es" sz="2000" b="0" i="0" u="none" strike="noStrike" dirty="0">
                          <a:highlight>
                            <a:srgbClr val="000000">
                              <a:alpha val="0"/>
                            </a:srgbClr>
                          </a:highlight>
                          <a:latin typeface="Arial"/>
                          <a:ea typeface="Arial"/>
                          <a:cs typeface="Arial"/>
                        </a:rPr>
                        <a:t>Desarrollar material educativo para el personal con el fin de mejorar la comprensión de los procesos de Igualdad de Oportunidades en el Empleo (EEO) para la presentación de denuncias de discriminación/acoso racial y el seguimiento después de la presentación de una queja.</a:t>
                      </a:r>
                    </a:p>
                  </a:txBody>
                  <a:tcPr marL="63500" marR="63500" marT="63500" marB="63500" anchor="ctr"/>
                </a:tc>
                <a:tc>
                  <a:txBody>
                    <a:bodyPr/>
                    <a:lstStyle/>
                    <a:p>
                      <a:pPr marL="0" marR="0" algn="ctr" rtl="0">
                        <a:lnSpc>
                          <a:spcPct val="115000"/>
                        </a:lnSpc>
                        <a:spcBef>
                          <a:spcPct val="0"/>
                        </a:spcBef>
                        <a:spcAft>
                          <a:spcPct val="0"/>
                        </a:spcAft>
                      </a:pPr>
                      <a:r>
                        <a:rPr lang="es" sz="2000" b="0" i="0" u="none" strike="noStrike">
                          <a:highlight>
                            <a:srgbClr val="000000">
                              <a:alpha val="0"/>
                            </a:srgbClr>
                          </a:highlight>
                          <a:latin typeface="Arial"/>
                          <a:ea typeface="Arial"/>
                          <a:cs typeface="Arial"/>
                        </a:rPr>
                        <a:t>-</a:t>
                      </a:r>
                    </a:p>
                  </a:txBody>
                  <a:tcPr marL="63500" marR="63500" marT="63500" marB="63500" anchor="ctr"/>
                </a:tc>
                <a:tc>
                  <a:txBody>
                    <a:bodyPr/>
                    <a:lstStyle/>
                    <a:p>
                      <a:pPr marL="0" marR="0" algn="ctr" rtl="0">
                        <a:lnSpc>
                          <a:spcPct val="115000"/>
                        </a:lnSpc>
                        <a:spcBef>
                          <a:spcPct val="0"/>
                        </a:spcBef>
                        <a:spcAft>
                          <a:spcPct val="0"/>
                        </a:spcAft>
                      </a:pPr>
                      <a:r>
                        <a:rPr lang="es" sz="2000" b="0" i="0" u="none" strike="noStrike">
                          <a:highlight>
                            <a:srgbClr val="000000">
                              <a:alpha val="0"/>
                            </a:srgbClr>
                          </a:highlight>
                          <a:latin typeface="Arial"/>
                          <a:ea typeface="Arial"/>
                          <a:cs typeface="Arial"/>
                        </a:rPr>
                        <a:t>2</a:t>
                      </a:r>
                    </a:p>
                  </a:txBody>
                  <a:tcPr marL="68580" marR="68580" marT="0" marB="0" anchor="ctr"/>
                </a:tc>
                <a:tc>
                  <a:txBody>
                    <a:bodyPr/>
                    <a:lstStyle/>
                    <a:p>
                      <a:pPr algn="ctr" rtl="0"/>
                      <a:r>
                        <a:rPr lang="es" sz="2000" b="0" i="0" u="none" strike="noStrike" kern="1200" dirty="0">
                          <a:solidFill>
                            <a:srgbClr val="000000"/>
                          </a:solidFill>
                          <a:highlight>
                            <a:srgbClr val="000000">
                              <a:alpha val="0"/>
                            </a:srgbClr>
                          </a:highlight>
                          <a:latin typeface="Arial"/>
                          <a:ea typeface="+mn-ea"/>
                          <a:cs typeface="Arial"/>
                        </a:rPr>
                        <a:t>Materiales desarrollados</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8093671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Autofit/>
          </a:bodyPr>
          <a:lstStyle/>
          <a:p>
            <a:pPr rtl="0"/>
            <a:r>
              <a:rPr lang="es" sz="6600" b="0" i="0" u="none" strike="noStrike">
                <a:highlight>
                  <a:srgbClr val="000000">
                    <a:alpha val="0"/>
                  </a:srgbClr>
                </a:highlight>
                <a:latin typeface="Arial"/>
                <a:cs typeface="Arial"/>
              </a:rPr>
              <a:t>Oficina de Cumplimiento de la Ley</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5" name="TextBox 4">
            <a:extLst>
              <a:ext uri="{FF2B5EF4-FFF2-40B4-BE49-F238E27FC236}">
                <a16:creationId xmlns:a16="http://schemas.microsoft.com/office/drawing/2014/main" id="{FFF9D705-1881-E515-C8CF-506BF37349BE}"/>
              </a:ext>
            </a:extLst>
          </p:cNvPr>
          <p:cNvSpPr txBox="1"/>
          <p:nvPr/>
        </p:nvSpPr>
        <p:spPr>
          <a:xfrm>
            <a:off x="4728380" y="3094009"/>
            <a:ext cx="7263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0"/>
            <a:r>
              <a:rPr lang="es" sz="1800" b="0" i="0" u="none" strike="noStrike" dirty="0">
                <a:solidFill>
                  <a:srgbClr val="FFFFFF"/>
                </a:solidFill>
                <a:highlight>
                  <a:srgbClr val="000000">
                    <a:alpha val="0"/>
                  </a:srgbClr>
                </a:highlight>
                <a:latin typeface="Arial"/>
                <a:cs typeface="Arial"/>
              </a:rPr>
              <a:t>Yvonne West, Directora Adjunta</a:t>
            </a:r>
          </a:p>
        </p:txBody>
      </p:sp>
    </p:spTree>
    <p:extLst>
      <p:ext uri="{BB962C8B-B14F-4D97-AF65-F5344CB8AC3E}">
        <p14:creationId xmlns:p14="http://schemas.microsoft.com/office/powerpoint/2010/main" val="3132408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OE</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66</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7" y="1257300"/>
            <a:ext cx="11470106" cy="105438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rtl="0">
              <a:spcAft>
                <a:spcPts val="600"/>
              </a:spcAft>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1b: Los programas y las políticas se evalúan y vuelven a ajustar para abordar las injusticias raciales</a:t>
            </a:r>
            <a:r>
              <a:rPr lang="es" sz="1800" b="0" i="0" u="none" strike="noStrike" dirty="0">
                <a:highlight>
                  <a:srgbClr val="000000">
                    <a:alpha val="0"/>
                  </a:srgbClr>
                </a:highlight>
                <a:latin typeface="Arial"/>
                <a:ea typeface="Arial"/>
              </a:rPr>
              <a:t>.</a:t>
            </a:r>
          </a:p>
          <a:p>
            <a:pPr marL="0" marR="0" lvl="0" indent="0" algn="l" defTabSz="914400" rtl="0" eaLnBrk="1" fontAlgn="auto" latinLnBrk="0" hangingPunct="1">
              <a:lnSpc>
                <a:spcPct val="100000"/>
              </a:lnSpc>
              <a:spcBef>
                <a:spcPct val="0"/>
              </a:spcBef>
              <a:spcAft>
                <a:spcPts val="60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328539956"/>
              </p:ext>
            </p:extLst>
          </p:nvPr>
        </p:nvGraphicFramePr>
        <p:xfrm>
          <a:off x="360947" y="2332233"/>
          <a:ext cx="11470106" cy="3992372"/>
        </p:xfrm>
        <a:graphic>
          <a:graphicData uri="http://schemas.openxmlformats.org/drawingml/2006/table">
            <a:tbl>
              <a:tblPr firstRow="1" bandRow="1">
                <a:tableStyleId>{21E4AEA4-8DFA-4A89-87EB-49C32662AFE0}</a:tableStyleId>
              </a:tblPr>
              <a:tblGrid>
                <a:gridCol w="4483770">
                  <a:extLst>
                    <a:ext uri="{9D8B030D-6E8A-4147-A177-3AD203B41FA5}">
                      <a16:colId xmlns:a16="http://schemas.microsoft.com/office/drawing/2014/main" val="3925299443"/>
                    </a:ext>
                  </a:extLst>
                </a:gridCol>
                <a:gridCol w="1187116">
                  <a:extLst>
                    <a:ext uri="{9D8B030D-6E8A-4147-A177-3AD203B41FA5}">
                      <a16:colId xmlns:a16="http://schemas.microsoft.com/office/drawing/2014/main" val="1466655220"/>
                    </a:ext>
                  </a:extLst>
                </a:gridCol>
                <a:gridCol w="882315">
                  <a:extLst>
                    <a:ext uri="{9D8B030D-6E8A-4147-A177-3AD203B41FA5}">
                      <a16:colId xmlns:a16="http://schemas.microsoft.com/office/drawing/2014/main" val="2201115090"/>
                    </a:ext>
                  </a:extLst>
                </a:gridCol>
                <a:gridCol w="4916905">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a:solidFill>
                            <a:srgbClr val="FFFFFF"/>
                          </a:solidFill>
                          <a:highlight>
                            <a:srgbClr val="000000">
                              <a:alpha val="0"/>
                            </a:srgbClr>
                          </a:highlight>
                          <a:latin typeface="Arial"/>
                          <a:cs typeface="Arial"/>
                        </a:rPr>
                        <a:t>Etapa</a:t>
                      </a:r>
                      <a:endParaRPr lang="en-US" sz="16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rtl="0"/>
                      <a:r>
                        <a:rPr lang="es" sz="1800" b="0" i="0" u="none" strike="noStrike" kern="1200" dirty="0">
                          <a:solidFill>
                            <a:srgbClr val="000000"/>
                          </a:solidFill>
                          <a:highlight>
                            <a:srgbClr val="000000">
                              <a:alpha val="0"/>
                            </a:srgbClr>
                          </a:highlight>
                          <a:latin typeface="Arial"/>
                          <a:ea typeface="+mn-ea"/>
                          <a:cs typeface="Arial"/>
                        </a:rPr>
                        <a:t>Participar como socios en la aplicación del Memorando de Entendimiento sobre la Aplicación de la Justicia Ambiental entre la Agencia de Protección Ambiental de Estados Unidos y la Agencia de Protección Ambiental de California.</a:t>
                      </a:r>
                    </a:p>
                  </a:txBody>
                  <a:tcPr marL="63500" marR="63500" marT="63500" marB="63500" anchor="ctr"/>
                </a:tc>
                <a:tc>
                  <a:txBody>
                    <a:bodyPr/>
                    <a:lstStyle/>
                    <a:p>
                      <a:pPr marL="0" marR="0" algn="ctr" rtl="0">
                        <a:lnSpc>
                          <a:spcPct val="115000"/>
                        </a:lnSpc>
                        <a:spcBef>
                          <a:spcPct val="0"/>
                        </a:spcBef>
                        <a:spcAft>
                          <a:spcPct val="0"/>
                        </a:spcAft>
                      </a:pPr>
                      <a:r>
                        <a:rPr lang="es" sz="1600" b="0" i="0" u="none" strike="noStrike">
                          <a:highlight>
                            <a:srgbClr val="000000">
                              <a:alpha val="0"/>
                            </a:srgbClr>
                          </a:highlight>
                          <a:latin typeface="Arial"/>
                          <a:ea typeface="Arial"/>
                          <a:cs typeface="Arial"/>
                        </a:rPr>
                        <a:t>-</a:t>
                      </a:r>
                    </a:p>
                  </a:txBody>
                  <a:tcPr marL="63500" marR="63500" marT="63500" marB="63500" anchor="ctr"/>
                </a:tc>
                <a:tc>
                  <a:txBody>
                    <a:bodyPr/>
                    <a:lstStyle/>
                    <a:p>
                      <a:pPr marL="0" marR="0" algn="ctr" rtl="0">
                        <a:lnSpc>
                          <a:spcPct val="115000"/>
                        </a:lnSpc>
                        <a:spcBef>
                          <a:spcPct val="0"/>
                        </a:spcBef>
                        <a:spcAft>
                          <a:spcPct val="0"/>
                        </a:spcAft>
                      </a:pPr>
                      <a:r>
                        <a:rPr lang="es" sz="1600" b="0" i="0" u="none" strike="noStrike" dirty="0">
                          <a:solidFill>
                            <a:srgbClr val="000000"/>
                          </a:solidFill>
                          <a:highlight>
                            <a:srgbClr val="000000">
                              <a:alpha val="0"/>
                            </a:srgbClr>
                          </a:highlight>
                          <a:latin typeface="Arial"/>
                          <a:ea typeface="Calibri"/>
                          <a:cs typeface="Arial"/>
                        </a:rPr>
                        <a:t>2</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1600" b="0" i="0" u="none" strike="noStrike" dirty="0">
                          <a:highlight>
                            <a:srgbClr val="000000">
                              <a:alpha val="0"/>
                            </a:srgbClr>
                          </a:highlight>
                          <a:latin typeface="Arial"/>
                          <a:ea typeface="Calibri"/>
                          <a:cs typeface="Arial"/>
                        </a:rPr>
                        <a:t>Participación del personal en las audiencias de la comunidad de justicia ambiental (EJ)  </a:t>
                      </a:r>
                    </a:p>
                    <a:p>
                      <a:pPr marL="0" marR="0">
                        <a:lnSpc>
                          <a:spcPct val="115000"/>
                        </a:lnSpc>
                        <a:spcBef>
                          <a:spcPct val="0"/>
                        </a:spcBef>
                        <a:spcAft>
                          <a:spcPct val="0"/>
                        </a:spcAft>
                      </a:pPr>
                      <a:endParaRPr lang="en-US" sz="1600" dirty="0">
                        <a:effectLst/>
                        <a:latin typeface="Arial" panose="020B0604020202020204" pitchFamily="34" charset="0"/>
                        <a:ea typeface="Arial" panose="020B0604020202020204" pitchFamily="34" charset="0"/>
                        <a:cs typeface="Arial" panose="020B0604020202020204" pitchFamily="34" charset="0"/>
                      </a:endParaRPr>
                    </a:p>
                    <a:p>
                      <a:pPr marL="0" marR="0" rtl="0">
                        <a:lnSpc>
                          <a:spcPct val="115000"/>
                        </a:lnSpc>
                        <a:spcBef>
                          <a:spcPct val="0"/>
                        </a:spcBef>
                        <a:spcAft>
                          <a:spcPct val="0"/>
                        </a:spcAft>
                      </a:pPr>
                      <a:r>
                        <a:rPr lang="es" sz="1600" b="0" i="0" u="none" strike="noStrike" dirty="0">
                          <a:highlight>
                            <a:srgbClr val="000000">
                              <a:alpha val="0"/>
                            </a:srgbClr>
                          </a:highlight>
                          <a:latin typeface="Arial"/>
                          <a:ea typeface="Calibri"/>
                          <a:cs typeface="Arial"/>
                        </a:rPr>
                        <a:t>Participación del personal en el Equipo de Respuesta Rápida para la Aplicación de la EJ</a:t>
                      </a:r>
                      <a:endParaRPr lang="en-US" sz="16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ct val="0"/>
                        </a:spcBef>
                        <a:spcAft>
                          <a:spcPct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Arial" panose="020B0604020202020204" pitchFamily="34" charset="0"/>
                      </a:endParaRPr>
                    </a:p>
                    <a:p>
                      <a:pPr marL="0" marR="0" rtl="0">
                        <a:lnSpc>
                          <a:spcPct val="115000"/>
                        </a:lnSpc>
                        <a:spcBef>
                          <a:spcPct val="0"/>
                        </a:spcBef>
                        <a:spcAft>
                          <a:spcPct val="0"/>
                        </a:spcAft>
                      </a:pPr>
                      <a:r>
                        <a:rPr lang="es" sz="1600" b="0" i="0" u="none" strike="noStrike" dirty="0">
                          <a:highlight>
                            <a:srgbClr val="000000">
                              <a:alpha val="0"/>
                            </a:srgbClr>
                          </a:highlight>
                          <a:latin typeface="Arial"/>
                          <a:ea typeface="Calibri"/>
                          <a:cs typeface="Arial"/>
                        </a:rPr>
                        <a:t>Participación en la capacitación de compromiso con la comunidad para el personal encargado del cumplimiento de la ley</a:t>
                      </a:r>
                      <a:endParaRPr lang="en-US" sz="16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ct val="0"/>
                        </a:spcBef>
                        <a:spcAft>
                          <a:spcPct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Arial" panose="020B0604020202020204" pitchFamily="34" charset="0"/>
                      </a:endParaRPr>
                    </a:p>
                    <a:p>
                      <a:pPr marL="0" marR="0" rtl="0">
                        <a:lnSpc>
                          <a:spcPct val="115000"/>
                        </a:lnSpc>
                        <a:spcBef>
                          <a:spcPct val="0"/>
                        </a:spcBef>
                        <a:spcAft>
                          <a:spcPct val="0"/>
                        </a:spcAft>
                      </a:pPr>
                      <a:r>
                        <a:rPr lang="es" sz="1600" b="0" i="0" u="none" strike="noStrike" dirty="0">
                          <a:highlight>
                            <a:srgbClr val="000000">
                              <a:alpha val="0"/>
                            </a:srgbClr>
                          </a:highlight>
                          <a:latin typeface="Arial"/>
                          <a:ea typeface="Calibri"/>
                          <a:cs typeface="Arial"/>
                        </a:rPr>
                        <a:t>Cantidad de inspecciones multimedia en comunidades que enfrentan una gran carga de desafíos</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207549237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OE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67</a:t>
            </a:r>
            <a:endParaRPr lang="en-US"/>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339619489"/>
              </p:ext>
            </p:extLst>
          </p:nvPr>
        </p:nvGraphicFramePr>
        <p:xfrm>
          <a:off x="360946" y="3006437"/>
          <a:ext cx="11470106" cy="3347720"/>
        </p:xfrm>
        <a:graphic>
          <a:graphicData uri="http://schemas.openxmlformats.org/drawingml/2006/table">
            <a:tbl>
              <a:tblPr firstRow="1" bandRow="1">
                <a:tableStyleId>{21E4AEA4-8DFA-4A89-87EB-49C32662AFE0}</a:tableStyleId>
              </a:tblPr>
              <a:tblGrid>
                <a:gridCol w="4483770">
                  <a:extLst>
                    <a:ext uri="{9D8B030D-6E8A-4147-A177-3AD203B41FA5}">
                      <a16:colId xmlns:a16="http://schemas.microsoft.com/office/drawing/2014/main" val="3925299443"/>
                    </a:ext>
                  </a:extLst>
                </a:gridCol>
                <a:gridCol w="1187116">
                  <a:extLst>
                    <a:ext uri="{9D8B030D-6E8A-4147-A177-3AD203B41FA5}">
                      <a16:colId xmlns:a16="http://schemas.microsoft.com/office/drawing/2014/main" val="1466655220"/>
                    </a:ext>
                  </a:extLst>
                </a:gridCol>
                <a:gridCol w="882315">
                  <a:extLst>
                    <a:ext uri="{9D8B030D-6E8A-4147-A177-3AD203B41FA5}">
                      <a16:colId xmlns:a16="http://schemas.microsoft.com/office/drawing/2014/main" val="2201115090"/>
                    </a:ext>
                  </a:extLst>
                </a:gridCol>
                <a:gridCol w="4916905">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1700" b="0" i="0" u="none" strike="noStrike" dirty="0">
                          <a:highlight>
                            <a:srgbClr val="000000">
                              <a:alpha val="0"/>
                            </a:srgbClr>
                          </a:highlight>
                          <a:latin typeface="Arial"/>
                          <a:ea typeface="Arial"/>
                        </a:rPr>
                        <a:t>Mejorar la participación de la Junta del Agua en las reuniones de monitoreo de las infracciones ambientales en la comunidad (reuniones IVAN). </a:t>
                      </a:r>
                    </a:p>
                  </a:txBody>
                  <a:tcPr marL="63500" marR="63500" marT="63500" marB="63500" anchor="ctr"/>
                </a:tc>
                <a:tc>
                  <a:txBody>
                    <a:bodyPr/>
                    <a:lstStyle/>
                    <a:p>
                      <a:pPr marL="0" marR="0" algn="ctr" rtl="0">
                        <a:lnSpc>
                          <a:spcPct val="100000"/>
                        </a:lnSpc>
                        <a:spcBef>
                          <a:spcPct val="0"/>
                        </a:spcBef>
                        <a:spcAft>
                          <a:spcPct val="0"/>
                        </a:spcAft>
                      </a:pPr>
                      <a:r>
                        <a:rPr lang="es" sz="1700" b="0" i="0" u="none" strike="noStrike" dirty="0">
                          <a:highlight>
                            <a:srgbClr val="000000">
                              <a:alpha val="0"/>
                            </a:srgbClr>
                          </a:highlight>
                          <a:latin typeface="Arial"/>
                          <a:ea typeface="Arial"/>
                          <a:cs typeface="Arial"/>
                        </a:rPr>
                        <a:t>-</a:t>
                      </a:r>
                    </a:p>
                  </a:txBody>
                  <a:tcPr marL="63500" marR="63500" marT="63500" marB="63500" anchor="ctr"/>
                </a:tc>
                <a:tc>
                  <a:txBody>
                    <a:bodyPr/>
                    <a:lstStyle/>
                    <a:p>
                      <a:pPr marL="0" marR="0" algn="ctr" rtl="0">
                        <a:lnSpc>
                          <a:spcPct val="100000"/>
                        </a:lnSpc>
                        <a:spcBef>
                          <a:spcPct val="0"/>
                        </a:spcBef>
                        <a:spcAft>
                          <a:spcPct val="0"/>
                        </a:spcAft>
                      </a:pPr>
                      <a:r>
                        <a:rPr lang="es" sz="1700" b="0" i="0" u="none" strike="noStrike" dirty="0">
                          <a:highlight>
                            <a:srgbClr val="000000">
                              <a:alpha val="0"/>
                            </a:srgbClr>
                          </a:highlight>
                          <a:latin typeface="Arial"/>
                          <a:ea typeface="Calibri"/>
                        </a:rPr>
                        <a:t>1</a:t>
                      </a:r>
                      <a:endParaRPr lang="en-US" sz="17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rtl="0">
                        <a:lnSpc>
                          <a:spcPct val="100000"/>
                        </a:lnSpc>
                        <a:spcBef>
                          <a:spcPct val="0"/>
                        </a:spcBef>
                        <a:spcAft>
                          <a:spcPct val="0"/>
                        </a:spcAft>
                      </a:pPr>
                      <a:r>
                        <a:rPr lang="es" sz="1700" b="0" i="0" u="none" strike="noStrike">
                          <a:highlight>
                            <a:srgbClr val="000000">
                              <a:alpha val="0"/>
                            </a:srgbClr>
                          </a:highlight>
                          <a:latin typeface="Arial"/>
                          <a:ea typeface="Calibri"/>
                        </a:rPr>
                        <a:t>Mejorar y dar seguimiento a la participación del personal de las Juntas del Agua en las reuniones y cursos de capacitación IVAN  </a:t>
                      </a:r>
                      <a:endParaRPr lang="en-US" sz="17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r h="0">
                <a:tc>
                  <a:txBody>
                    <a:bodyPr/>
                    <a:lstStyle/>
                    <a:p>
                      <a:pPr marL="0" marR="0" rtl="0">
                        <a:lnSpc>
                          <a:spcPct val="100000"/>
                        </a:lnSpc>
                        <a:spcBef>
                          <a:spcPct val="0"/>
                        </a:spcBef>
                        <a:spcAft>
                          <a:spcPct val="0"/>
                        </a:spcAft>
                      </a:pPr>
                      <a:r>
                        <a:rPr lang="es" sz="1700" b="0" i="0" u="none" strike="noStrike">
                          <a:highlight>
                            <a:srgbClr val="000000">
                              <a:alpha val="0"/>
                            </a:srgbClr>
                          </a:highlight>
                          <a:latin typeface="Arial"/>
                          <a:ea typeface="Calibri"/>
                        </a:rPr>
                        <a:t>Desarrollar un documento de orientación para mejorar o simplificar el proceso de presentación de quejas </a:t>
                      </a:r>
                      <a:r>
                        <a:rPr lang="es" sz="1700" b="0" i="0" u="none" strike="noStrike">
                          <a:highlight>
                            <a:srgbClr val="000000">
                              <a:alpha val="0"/>
                            </a:srgbClr>
                          </a:highlight>
                          <a:latin typeface="Arial"/>
                          <a:ea typeface="Arial"/>
                        </a:rPr>
                        <a:t>para mejorar la capacidad de respuesta a las quejas de la comunidad.</a:t>
                      </a:r>
                    </a:p>
                  </a:txBody>
                  <a:tcPr marL="63500" marR="63500" marT="63500" marB="63500" anchor="ctr"/>
                </a:tc>
                <a:tc>
                  <a:txBody>
                    <a:bodyPr/>
                    <a:lstStyle/>
                    <a:p>
                      <a:pPr marL="0" marR="0" algn="ctr" rtl="0">
                        <a:lnSpc>
                          <a:spcPct val="100000"/>
                        </a:lnSpc>
                        <a:spcBef>
                          <a:spcPct val="0"/>
                        </a:spcBef>
                        <a:spcAft>
                          <a:spcPct val="0"/>
                        </a:spcAft>
                      </a:pPr>
                      <a:r>
                        <a:rPr lang="es" sz="1700" b="0" i="0" u="none" strike="noStrike">
                          <a:highlight>
                            <a:srgbClr val="000000">
                              <a:alpha val="0"/>
                            </a:srgbClr>
                          </a:highlight>
                          <a:latin typeface="Arial"/>
                          <a:ea typeface="Arial"/>
                          <a:cs typeface="Arial"/>
                        </a:rPr>
                        <a:t>-</a:t>
                      </a:r>
                    </a:p>
                  </a:txBody>
                  <a:tcPr marL="63500" marR="63500" marT="63500" marB="63500" anchor="ctr"/>
                </a:tc>
                <a:tc>
                  <a:txBody>
                    <a:bodyPr/>
                    <a:lstStyle/>
                    <a:p>
                      <a:pPr marL="0" marR="0" algn="ctr" rtl="0">
                        <a:lnSpc>
                          <a:spcPct val="100000"/>
                        </a:lnSpc>
                        <a:spcBef>
                          <a:spcPct val="0"/>
                        </a:spcBef>
                        <a:spcAft>
                          <a:spcPct val="0"/>
                        </a:spcAft>
                      </a:pPr>
                      <a:r>
                        <a:rPr lang="es" sz="1700" b="0" i="0" u="none" strike="noStrike" dirty="0">
                          <a:highlight>
                            <a:srgbClr val="000000">
                              <a:alpha val="0"/>
                            </a:srgbClr>
                          </a:highlight>
                          <a:latin typeface="Arial"/>
                          <a:ea typeface="Calibri"/>
                        </a:rPr>
                        <a:t>1</a:t>
                      </a:r>
                      <a:endParaRPr lang="en-US" sz="17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rtl="0">
                        <a:lnSpc>
                          <a:spcPct val="100000"/>
                        </a:lnSpc>
                        <a:spcBef>
                          <a:spcPct val="0"/>
                        </a:spcBef>
                        <a:spcAft>
                          <a:spcPct val="0"/>
                        </a:spcAft>
                      </a:pPr>
                      <a:r>
                        <a:rPr lang="es" sz="1700" b="0" i="0" u="none" strike="noStrike" dirty="0">
                          <a:highlight>
                            <a:srgbClr val="000000">
                              <a:alpha val="0"/>
                            </a:srgbClr>
                          </a:highlight>
                          <a:latin typeface="Arial"/>
                          <a:ea typeface="Calibri"/>
                        </a:rPr>
                        <a:t>Se eliminan las vías de queja duplicadas, se eliminan los enlaces de queja obsoletos y se actualizan las direcciones de correo electrónico de las páginas web de la Junta del Agua</a:t>
                      </a:r>
                      <a:endParaRPr lang="en-US" sz="1700" dirty="0">
                        <a:effectLst/>
                        <a:latin typeface="Arial" panose="020B0604020202020204" pitchFamily="34" charset="0"/>
                        <a:ea typeface="Arial" panose="020B0604020202020204" pitchFamily="34" charset="0"/>
                      </a:endParaRPr>
                    </a:p>
                    <a:p>
                      <a:pPr marL="0" marR="0">
                        <a:lnSpc>
                          <a:spcPct val="100000"/>
                        </a:lnSpc>
                        <a:spcBef>
                          <a:spcPct val="0"/>
                        </a:spcBef>
                        <a:spcAft>
                          <a:spcPct val="0"/>
                        </a:spcAft>
                      </a:pPr>
                      <a:r>
                        <a:rPr lang="en-US" sz="1700" dirty="0">
                          <a:effectLst/>
                          <a:latin typeface="Arial" panose="020B0604020202020204" pitchFamily="34" charset="0"/>
                          <a:ea typeface="Calibri" panose="020F0502020204030204" pitchFamily="34" charset="0"/>
                        </a:rPr>
                        <a:t> </a:t>
                      </a:r>
                      <a:endParaRPr lang="en-US" sz="1700" dirty="0">
                        <a:effectLst/>
                        <a:latin typeface="Arial" panose="020B0604020202020204" pitchFamily="34" charset="0"/>
                        <a:ea typeface="Arial" panose="020B0604020202020204" pitchFamily="34" charset="0"/>
                      </a:endParaRPr>
                    </a:p>
                    <a:p>
                      <a:pPr marL="0" marR="0" rtl="0">
                        <a:lnSpc>
                          <a:spcPct val="100000"/>
                        </a:lnSpc>
                        <a:spcBef>
                          <a:spcPct val="0"/>
                        </a:spcBef>
                        <a:spcAft>
                          <a:spcPct val="0"/>
                        </a:spcAft>
                      </a:pPr>
                      <a:r>
                        <a:rPr lang="es" sz="1700" b="0" i="0" u="none" strike="noStrike" dirty="0">
                          <a:highlight>
                            <a:srgbClr val="000000">
                              <a:alpha val="0"/>
                            </a:srgbClr>
                          </a:highlight>
                          <a:latin typeface="Arial"/>
                          <a:ea typeface="Calibri"/>
                        </a:rPr>
                        <a:t>Documento de orientación difundido e implementado</a:t>
                      </a:r>
                      <a:endParaRPr lang="en-US" sz="17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07208551"/>
                  </a:ext>
                </a:extLst>
              </a:tr>
            </a:tbl>
          </a:graphicData>
        </a:graphic>
      </p:graphicFrame>
      <p:sp>
        <p:nvSpPr>
          <p:cNvPr id="3" name="TextBox 2">
            <a:extLst>
              <a:ext uri="{FF2B5EF4-FFF2-40B4-BE49-F238E27FC236}">
                <a16:creationId xmlns:a16="http://schemas.microsoft.com/office/drawing/2014/main" id="{5C8BEF6A-04FF-EFC9-F280-2BECA0AB169C}"/>
              </a:ext>
            </a:extLst>
          </p:cNvPr>
          <p:cNvSpPr txBox="1"/>
          <p:nvPr/>
        </p:nvSpPr>
        <p:spPr>
          <a:xfrm>
            <a:off x="360946" y="1367781"/>
            <a:ext cx="11470106" cy="1624801"/>
          </a:xfrm>
          <a:prstGeom prst="rect">
            <a:avLst/>
          </a:prstGeom>
          <a:noFill/>
        </p:spPr>
        <p:txBody>
          <a:bodyPr wrap="square" rtlCol="0">
            <a:noAutofit/>
          </a:bodyPr>
          <a:lstStyle/>
          <a:p>
            <a:pPr rtl="0">
              <a:spcAft>
                <a:spcPts val="600"/>
              </a:spcAft>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#3: </a:t>
            </a:r>
            <a:r>
              <a:rPr lang="es" sz="2200" b="1" i="0" u="none" strike="noStrike" dirty="0">
                <a:highlight>
                  <a:srgbClr val="000000">
                    <a:alpha val="0"/>
                  </a:srgbClr>
                </a:highlight>
                <a:latin typeface="Arial"/>
                <a:cs typeface="Arial"/>
              </a:rPr>
              <a:t>Activar la sabiduría de la comunidad BIPOC y el Poder Compartido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b="0" i="1" u="none" strike="noStrike" kern="1200" cap="none" spc="0" normalizeH="0" baseline="0" noProof="0" dirty="0">
                <a:solidFill>
                  <a:srgbClr val="000000"/>
                </a:solidFill>
                <a:highlight>
                  <a:srgbClr val="000000">
                    <a:alpha val="0"/>
                  </a:srgbClr>
                </a:highlight>
                <a:uLnTx/>
                <a:uFillTx/>
                <a:latin typeface="Arial"/>
                <a:ea typeface="+mn-ea"/>
                <a:cs typeface="Arial"/>
              </a:rPr>
              <a:t>Objetivo 3b: Eliminar las barreras para el acceso y la participación de las comunidades en la toma de decisiones sobre el agua, proporcionando recursos para el desarrollo de capacidades, incluidos el financiamiento, la capacitación y la educación. </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334512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Autofit/>
          </a:bodyPr>
          <a:lstStyle/>
          <a:p>
            <a:pPr rtl="0"/>
            <a:r>
              <a:rPr lang="es" sz="6600" b="0" i="0" u="none" strike="noStrike">
                <a:highlight>
                  <a:srgbClr val="000000">
                    <a:alpha val="0"/>
                  </a:srgbClr>
                </a:highlight>
                <a:latin typeface="Arial"/>
                <a:cs typeface="Arial"/>
              </a:rPr>
              <a:t>Oficina de Administración y Análisis de Información</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5" name="TextBox 4">
            <a:extLst>
              <a:ext uri="{FF2B5EF4-FFF2-40B4-BE49-F238E27FC236}">
                <a16:creationId xmlns:a16="http://schemas.microsoft.com/office/drawing/2014/main" id="{4507469E-0974-DB29-9D33-0F95FB89E15A}"/>
              </a:ext>
            </a:extLst>
          </p:cNvPr>
          <p:cNvSpPr txBox="1"/>
          <p:nvPr/>
        </p:nvSpPr>
        <p:spPr>
          <a:xfrm>
            <a:off x="4728380" y="3094009"/>
            <a:ext cx="7263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0"/>
            <a:r>
              <a:rPr lang="es" sz="1800" b="0" i="0" u="none" strike="noStrike" dirty="0">
                <a:solidFill>
                  <a:srgbClr val="FFFFFF"/>
                </a:solidFill>
                <a:highlight>
                  <a:srgbClr val="000000">
                    <a:alpha val="0"/>
                  </a:srgbClr>
                </a:highlight>
                <a:latin typeface="Arial"/>
                <a:cs typeface="Arial"/>
              </a:rPr>
              <a:t>Greg Gearhart, Director Adjunto</a:t>
            </a:r>
          </a:p>
        </p:txBody>
      </p:sp>
    </p:spTree>
    <p:extLst>
      <p:ext uri="{BB962C8B-B14F-4D97-AF65-F5344CB8AC3E}">
        <p14:creationId xmlns:p14="http://schemas.microsoft.com/office/powerpoint/2010/main" val="179380309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OIMA</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69</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7" y="1361290"/>
            <a:ext cx="11470106" cy="89217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marL="0" marR="0" rtl="0">
              <a:lnSpc>
                <a:spcPct val="115000"/>
              </a:lnSpc>
              <a:spcBef>
                <a:spcPct val="0"/>
              </a:spcBef>
              <a:spcAft>
                <a:spcPct val="0"/>
              </a:spcAft>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1a: Los datos de la Junta del Agua son accesibles, equitativos y culturalmente relevantes.</a:t>
            </a:r>
          </a:p>
          <a:p>
            <a:pPr marL="0" marR="0" lvl="0" indent="0" algn="l" defTabSz="914400" rtl="0" eaLnBrk="1" fontAlgn="auto" latinLnBrk="0" hangingPunct="1">
              <a:lnSpc>
                <a:spcPct val="100000"/>
              </a:lnSpc>
              <a:spcBef>
                <a:spcPct val="0"/>
              </a:spcBef>
              <a:spcAft>
                <a:spcPts val="60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47712880"/>
              </p:ext>
            </p:extLst>
          </p:nvPr>
        </p:nvGraphicFramePr>
        <p:xfrm>
          <a:off x="360947" y="2357455"/>
          <a:ext cx="11470106" cy="3911600"/>
        </p:xfrm>
        <a:graphic>
          <a:graphicData uri="http://schemas.openxmlformats.org/drawingml/2006/table">
            <a:tbl>
              <a:tblPr firstRow="1" bandRow="1">
                <a:tableStyleId>{21E4AEA4-8DFA-4A89-87EB-49C32662AFE0}</a:tableStyleId>
              </a:tblPr>
              <a:tblGrid>
                <a:gridCol w="6007770">
                  <a:extLst>
                    <a:ext uri="{9D8B030D-6E8A-4147-A177-3AD203B41FA5}">
                      <a16:colId xmlns:a16="http://schemas.microsoft.com/office/drawing/2014/main" val="3925299443"/>
                    </a:ext>
                  </a:extLst>
                </a:gridCol>
                <a:gridCol w="1010652">
                  <a:extLst>
                    <a:ext uri="{9D8B030D-6E8A-4147-A177-3AD203B41FA5}">
                      <a16:colId xmlns:a16="http://schemas.microsoft.com/office/drawing/2014/main" val="1466655220"/>
                    </a:ext>
                  </a:extLst>
                </a:gridCol>
                <a:gridCol w="850232">
                  <a:extLst>
                    <a:ext uri="{9D8B030D-6E8A-4147-A177-3AD203B41FA5}">
                      <a16:colId xmlns:a16="http://schemas.microsoft.com/office/drawing/2014/main" val="2201115090"/>
                    </a:ext>
                  </a:extLst>
                </a:gridCol>
                <a:gridCol w="3601452">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rtl="0"/>
                      <a:r>
                        <a:rPr lang="es" sz="1400" b="0" i="0" u="none" strike="noStrike" kern="1200" dirty="0">
                          <a:solidFill>
                            <a:srgbClr val="000000"/>
                          </a:solidFill>
                          <a:highlight>
                            <a:srgbClr val="000000">
                              <a:alpha val="0"/>
                            </a:srgbClr>
                          </a:highlight>
                          <a:latin typeface="Arial"/>
                          <a:ea typeface="+mn-ea"/>
                          <a:cs typeface="Arial"/>
                        </a:rPr>
                        <a:t>Desarrollar e implementar un Plan de Acción de Datos sobre Equidad Racial (REDAP). Como mínimo, el REDAP debe hacer lo siguiente:</a:t>
                      </a:r>
                    </a:p>
                    <a:p>
                      <a:pPr rtl="0"/>
                      <a:r>
                        <a:rPr lang="es" sz="1400" b="0" i="0" u="none" strike="noStrike" kern="1200" dirty="0">
                          <a:solidFill>
                            <a:srgbClr val="000000"/>
                          </a:solidFill>
                          <a:highlight>
                            <a:srgbClr val="000000">
                              <a:alpha val="0"/>
                            </a:srgbClr>
                          </a:highlight>
                          <a:latin typeface="Arial"/>
                          <a:ea typeface="+mn-ea"/>
                          <a:cs typeface="Arial"/>
                        </a:rPr>
                        <a:t>(1) Desarrollar capacitaciones y orientación sobre mejores prácticas para el personal de las Juntas del Agua sobre la incorporación de conceptos de equidad racial en la planificación y el diseño de métodos de recopilación de datos y proyectos de visualización (por ejemplo, mapas, fichas informativas, etc.).</a:t>
                      </a:r>
                    </a:p>
                    <a:p>
                      <a:pPr rtl="0"/>
                      <a:r>
                        <a:rPr lang="es" sz="1400" b="0" i="0" u="none" strike="noStrike" kern="1200" dirty="0">
                          <a:solidFill>
                            <a:srgbClr val="000000"/>
                          </a:solidFill>
                          <a:highlight>
                            <a:srgbClr val="000000">
                              <a:alpha val="0"/>
                            </a:srgbClr>
                          </a:highlight>
                          <a:latin typeface="Arial"/>
                          <a:ea typeface="+mn-ea"/>
                          <a:cs typeface="Arial"/>
                        </a:rPr>
                        <a:t>(2) Identificar y ampliar las oportunidades existentes para la participación pública en programas de recopilación de datos científicos y comunitarios para desarrollar nuevos métodos de recopilación de datos, apoyar los programas existentes e incorporar conjuntos de datos comunitarios a la base de datos. (3) Crear una herramienta/interfaz de catálogo de datos de acceso público que incluya los datos demográficos existentes, los datos del programa de Juntas del Agua y otros datos disponibles (como mapas de calor o mapas de peligro de inundaciones) para informar la implementación del Plan de Acción para la Equidad Racial.</a:t>
                      </a:r>
                    </a:p>
                  </a:txBody>
                  <a:tcPr marL="63500" marR="63500" marT="63500" marB="63500" anchor="ctr"/>
                </a:tc>
                <a:tc>
                  <a:txBody>
                    <a:bodyPr/>
                    <a:lstStyle/>
                    <a:p>
                      <a:pPr marL="0" marR="0" algn="ctr" rtl="0">
                        <a:lnSpc>
                          <a:spcPct val="115000"/>
                        </a:lnSpc>
                        <a:spcBef>
                          <a:spcPct val="0"/>
                        </a:spcBef>
                        <a:spcAft>
                          <a:spcPct val="0"/>
                        </a:spcAft>
                      </a:pPr>
                      <a:r>
                        <a:rPr lang="es" sz="1200" b="0" i="0" u="none" strike="noStrike">
                          <a:highlight>
                            <a:srgbClr val="000000">
                              <a:alpha val="0"/>
                            </a:srgbClr>
                          </a:highlight>
                          <a:latin typeface="Arial"/>
                          <a:ea typeface="Calibri"/>
                          <a:cs typeface="Arial"/>
                        </a:rPr>
                        <a:t>Com. OPP</a:t>
                      </a:r>
                      <a:endParaRPr lang="en-US" sz="1200">
                        <a:effectLst/>
                        <a:latin typeface="Arial" panose="020B0604020202020204" pitchFamily="34" charset="0"/>
                        <a:ea typeface="Arial" panose="020B0604020202020204" pitchFamily="34" charset="0"/>
                        <a:cs typeface="Arial" panose="020B0604020202020204" pitchFamily="34" charset="0"/>
                      </a:endParaRPr>
                    </a:p>
                    <a:p>
                      <a:pPr marL="0" marR="0" algn="ctr" rtl="0">
                        <a:lnSpc>
                          <a:spcPct val="115000"/>
                        </a:lnSpc>
                        <a:spcBef>
                          <a:spcPct val="0"/>
                        </a:spcBef>
                        <a:spcAft>
                          <a:spcPct val="0"/>
                        </a:spcAft>
                      </a:pPr>
                      <a:r>
                        <a:rPr lang="es" sz="1200" b="0" i="0" u="none" strike="noStrike">
                          <a:highlight>
                            <a:srgbClr val="000000">
                              <a:alpha val="0"/>
                            </a:srgbClr>
                          </a:highlight>
                          <a:latin typeface="Arial"/>
                          <a:ea typeface="Calibri"/>
                          <a:cs typeface="Arial"/>
                        </a:rPr>
                        <a:t>ORPP</a:t>
                      </a:r>
                      <a:endParaRPr lang="en-US" sz="12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200" b="0" i="0" u="none" strike="noStrike">
                          <a:highlight>
                            <a:srgbClr val="000000">
                              <a:alpha val="0"/>
                            </a:srgbClr>
                          </a:highlight>
                          <a:latin typeface="Arial"/>
                          <a:ea typeface="Calibri"/>
                          <a:cs typeface="Arial"/>
                        </a:rPr>
                        <a:t>1</a:t>
                      </a:r>
                      <a:endParaRPr lang="en-US" sz="1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1200" b="0" i="0" u="none" strike="noStrike" dirty="0">
                          <a:highlight>
                            <a:srgbClr val="000000">
                              <a:alpha val="0"/>
                            </a:srgbClr>
                          </a:highlight>
                          <a:latin typeface="Arial"/>
                          <a:ea typeface="Calibri"/>
                          <a:cs typeface="Arial"/>
                        </a:rPr>
                        <a:t>Distribución del borrador del REDAP a las organizaciones de la Junta del Agua antes de enero de 2023.</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ct val="0"/>
                        </a:spcBef>
                        <a:spcAft>
                          <a:spcPct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rtl="0">
                        <a:lnSpc>
                          <a:spcPct val="115000"/>
                        </a:lnSpc>
                        <a:spcBef>
                          <a:spcPct val="0"/>
                        </a:spcBef>
                        <a:spcAft>
                          <a:spcPct val="0"/>
                        </a:spcAft>
                      </a:pPr>
                      <a:r>
                        <a:rPr lang="es" sz="1200" b="0" i="0" u="none" strike="noStrike" dirty="0">
                          <a:highlight>
                            <a:srgbClr val="000000">
                              <a:alpha val="0"/>
                            </a:srgbClr>
                          </a:highlight>
                          <a:latin typeface="Arial"/>
                          <a:ea typeface="Calibri"/>
                          <a:cs typeface="Arial"/>
                        </a:rPr>
                        <a:t>Desarrollo de un borrador de orientación sobre las mejores prácticas del REDAP antes de febrero de 2023.</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ct val="0"/>
                        </a:spcBef>
                        <a:spcAft>
                          <a:spcPct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rtl="0">
                        <a:lnSpc>
                          <a:spcPct val="115000"/>
                        </a:lnSpc>
                        <a:spcBef>
                          <a:spcPct val="0"/>
                        </a:spcBef>
                        <a:spcAft>
                          <a:spcPct val="0"/>
                        </a:spcAft>
                      </a:pPr>
                      <a:r>
                        <a:rPr lang="es" sz="1200" b="0" i="0" u="none" strike="noStrike" dirty="0">
                          <a:highlight>
                            <a:srgbClr val="000000">
                              <a:alpha val="0"/>
                            </a:srgbClr>
                          </a:highlight>
                          <a:latin typeface="Arial"/>
                          <a:ea typeface="Calibri"/>
                          <a:cs typeface="Arial"/>
                        </a:rPr>
                        <a:t>Entrega de la versión beta de la capacitación en línea sobre las mejores prácticas del REDAP antes de marzo de 2023. </a:t>
                      </a:r>
                    </a:p>
                    <a:p>
                      <a:pPr marL="0" marR="0">
                        <a:lnSpc>
                          <a:spcPct val="115000"/>
                        </a:lnSpc>
                        <a:spcBef>
                          <a:spcPct val="0"/>
                        </a:spcBef>
                        <a:spcAft>
                          <a:spcPct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rtl="0">
                        <a:lnSpc>
                          <a:spcPct val="115000"/>
                        </a:lnSpc>
                        <a:spcBef>
                          <a:spcPct val="0"/>
                        </a:spcBef>
                        <a:spcAft>
                          <a:spcPct val="0"/>
                        </a:spcAft>
                      </a:pPr>
                      <a:r>
                        <a:rPr lang="es" sz="1200" b="0" i="0" u="none" strike="noStrike" dirty="0">
                          <a:highlight>
                            <a:srgbClr val="000000">
                              <a:alpha val="0"/>
                            </a:srgbClr>
                          </a:highlight>
                          <a:latin typeface="Arial"/>
                          <a:ea typeface="Calibri"/>
                          <a:cs typeface="Arial"/>
                        </a:rPr>
                        <a:t>Creación de una plataforma en línea para el acceso público al catálogo de datos prioritarios del REDAP y a las herramientas de visualización antes de febrero de 2023.</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9881755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B29CD5-EAD0-484C-A059-9C83276D9C6B}"/>
              </a:ext>
            </a:extLst>
          </p:cNvPr>
          <p:cNvGrpSpPr/>
          <p:nvPr/>
        </p:nvGrpSpPr>
        <p:grpSpPr>
          <a:xfrm>
            <a:off x="0" y="0"/>
            <a:ext cx="12192000" cy="5893467"/>
            <a:chOff x="0" y="0"/>
            <a:chExt cx="12192000" cy="5893467"/>
          </a:xfrm>
        </p:grpSpPr>
        <p:pic>
          <p:nvPicPr>
            <p:cNvPr id="9" name="Picture 8">
              <a:extLst>
                <a:ext uri="{FF2B5EF4-FFF2-40B4-BE49-F238E27FC236}">
                  <a16:creationId xmlns:a16="http://schemas.microsoft.com/office/drawing/2014/main" id="{1676CE79-A789-FF0C-29D9-983F49146CA9}"/>
                </a:ext>
              </a:extLst>
            </p:cNvPr>
            <p:cNvPicPr>
              <a:picLocks noChangeAspect="1"/>
            </p:cNvPicPr>
            <p:nvPr/>
          </p:nvPicPr>
          <p:blipFill>
            <a:blip r:embed="rId3"/>
            <a:srcRect r="9641" b="-2"/>
            <a:stretch>
              <a:fillRect/>
            </a:stretch>
          </p:blipFill>
          <p:spPr>
            <a:xfrm>
              <a:off x="20" y="10"/>
              <a:ext cx="12191980" cy="3710603"/>
            </a:xfrm>
            <a:custGeom>
              <a:avLst/>
              <a:gdLst/>
              <a:ahLst/>
              <a:cxnLst/>
              <a:rect l="l" t="t" r="r" b="b"/>
              <a:pathLst>
                <a:path w="12192000" h="3692091">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 name="Slide Number Placeholder 1">
              <a:extLst>
                <a:ext uri="{FF2B5EF4-FFF2-40B4-BE49-F238E27FC236}">
                  <a16:creationId xmlns:a16="http://schemas.microsoft.com/office/drawing/2014/main" id="{B791F751-F66E-553B-41ED-513E91ECE5AC}"/>
                </a:ext>
              </a:extLst>
            </p:cNvPr>
            <p:cNvSpPr txBox="1"/>
            <p:nvPr/>
          </p:nvSpPr>
          <p:spPr>
            <a:xfrm>
              <a:off x="0" y="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spcAft>
                  <a:spcPts val="600"/>
                </a:spcAft>
                <a:defRPr/>
              </a:pPr>
              <a:r>
                <a:rPr lang="es" sz="1200" b="0" i="0" u="none" strike="noStrike" dirty="0">
                  <a:latin typeface="Calibri"/>
                </a:rPr>
                <a:t>5</a:t>
              </a:r>
              <a:endParaRPr lang="en-US" dirty="0">
                <a:solidFill>
                  <a:schemeClr val="tx1">
                    <a:lumMod val="75000"/>
                    <a:lumOff val="25000"/>
                  </a:schemeClr>
                </a:solidFill>
                <a:latin typeface="Calibri"/>
              </a:endParaRPr>
            </a:p>
          </p:txBody>
        </p:sp>
        <p:sp>
          <p:nvSpPr>
            <p:cNvPr id="13" name="TextBox 12">
              <a:extLst>
                <a:ext uri="{FF2B5EF4-FFF2-40B4-BE49-F238E27FC236}">
                  <a16:creationId xmlns:a16="http://schemas.microsoft.com/office/drawing/2014/main" id="{8EC63783-3DEC-546C-9700-5159A7CFC9C0}"/>
                </a:ext>
              </a:extLst>
            </p:cNvPr>
            <p:cNvSpPr txBox="1"/>
            <p:nvPr/>
          </p:nvSpPr>
          <p:spPr>
            <a:xfrm>
              <a:off x="4310733" y="4064912"/>
              <a:ext cx="7544194" cy="182855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endParaRPr lang="en-US" sz="2000" dirty="0">
                <a:latin typeface="Arial" panose="020B0604020202020204" pitchFamily="34" charset="0"/>
                <a:cs typeface="Arial" panose="020B0604020202020204" pitchFamily="34" charset="0"/>
              </a:endParaRPr>
            </a:p>
            <a:p>
              <a:pPr rtl="0">
                <a:lnSpc>
                  <a:spcPct val="90000"/>
                </a:lnSpc>
                <a:spcAft>
                  <a:spcPts val="600"/>
                </a:spcAft>
              </a:pPr>
              <a:r>
                <a:rPr lang="es" sz="2000" b="0" i="0" u="none" strike="noStrike" dirty="0">
                  <a:latin typeface="Arial"/>
                  <a:cs typeface="Arial"/>
                </a:rPr>
                <a:t>Preservar, mejorar y restaurar la calidad de los recursos de agua y del agua potable de California para la protección del medioambiente, la salud pública y todos sus usos beneficiosos, además de asegurar la asignación adecuada de los recursos de agua y los usos eficientes para el beneficio de las generaciones actuales y futuras.</a:t>
              </a:r>
            </a:p>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endParaRPr lang="en-US" sz="2000" dirty="0">
                <a:latin typeface="Arial" panose="020B0604020202020204" pitchFamily="34" charset="0"/>
                <a:cs typeface="Arial" panose="020B0604020202020204" pitchFamily="34" charset="0"/>
              </a:endParaRPr>
            </a:p>
          </p:txBody>
        </p:sp>
      </p:grpSp>
      <p:sp>
        <p:nvSpPr>
          <p:cNvPr id="8" name="Title 7">
            <a:extLst>
              <a:ext uri="{FF2B5EF4-FFF2-40B4-BE49-F238E27FC236}">
                <a16:creationId xmlns:a16="http://schemas.microsoft.com/office/drawing/2014/main" id="{9F90B6AC-557F-2B15-1C01-D95527C6F32A}"/>
              </a:ext>
            </a:extLst>
          </p:cNvPr>
          <p:cNvSpPr>
            <a:spLocks noGrp="1"/>
          </p:cNvSpPr>
          <p:nvPr>
            <p:ph type="title"/>
          </p:nvPr>
        </p:nvSpPr>
        <p:spPr>
          <a:xfrm>
            <a:off x="337073" y="3710613"/>
            <a:ext cx="3926160" cy="2607890"/>
          </a:xfrm>
        </p:spPr>
        <p:txBody>
          <a:bodyPr>
            <a:noAutofit/>
          </a:bodyPr>
          <a:lstStyle/>
          <a:p>
            <a:pPr rtl="0">
              <a:spcAft>
                <a:spcPts val="600"/>
              </a:spcAft>
            </a:pPr>
            <a:r>
              <a:rPr lang="es" sz="4400" b="1" i="0" u="none" strike="noStrike" dirty="0">
                <a:solidFill>
                  <a:srgbClr val="44546A"/>
                </a:solidFill>
                <a:latin typeface="Arial"/>
                <a:cs typeface="Arial"/>
              </a:rPr>
              <a:t>Declaración de la missión de la Junta del Agua</a:t>
            </a:r>
          </a:p>
        </p:txBody>
      </p:sp>
    </p:spTree>
    <p:extLst>
      <p:ext uri="{BB962C8B-B14F-4D97-AF65-F5344CB8AC3E}">
        <p14:creationId xmlns:p14="http://schemas.microsoft.com/office/powerpoint/2010/main" val="426843463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OIMA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70</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263410" y="1420010"/>
            <a:ext cx="11079801" cy="714727"/>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16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1b: Los programas y las políticas se evalúan y vuelven a ajustar para abordar las injusticias raciales</a:t>
            </a:r>
            <a:r>
              <a:rPr kumimoji="0" lang="es" sz="1400" b="0" i="0" u="none" strike="noStrike" kern="1200" cap="none" spc="0" normalizeH="0" baseline="0" noProof="0" dirty="0">
                <a:solidFill>
                  <a:srgbClr val="000000"/>
                </a:solidFill>
                <a:highlight>
                  <a:srgbClr val="000000">
                    <a:alpha val="0"/>
                  </a:srgbClr>
                </a:highlight>
                <a:uLnTx/>
                <a:uFillTx/>
                <a:latin typeface="Arial"/>
                <a:ea typeface="Arial"/>
                <a:cs typeface="+mn-cs"/>
              </a:rPr>
              <a:t>.</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090334497"/>
              </p:ext>
            </p:extLst>
          </p:nvPr>
        </p:nvGraphicFramePr>
        <p:xfrm>
          <a:off x="263411" y="2201048"/>
          <a:ext cx="11470106" cy="1595120"/>
        </p:xfrm>
        <a:graphic>
          <a:graphicData uri="http://schemas.openxmlformats.org/drawingml/2006/table">
            <a:tbl>
              <a:tblPr firstRow="1" bandRow="1">
                <a:tableStyleId>{21E4AEA4-8DFA-4A89-87EB-49C32662AFE0}</a:tableStyleId>
              </a:tblPr>
              <a:tblGrid>
                <a:gridCol w="4710925">
                  <a:extLst>
                    <a:ext uri="{9D8B030D-6E8A-4147-A177-3AD203B41FA5}">
                      <a16:colId xmlns:a16="http://schemas.microsoft.com/office/drawing/2014/main" val="3925299443"/>
                    </a:ext>
                  </a:extLst>
                </a:gridCol>
                <a:gridCol w="1194816">
                  <a:extLst>
                    <a:ext uri="{9D8B030D-6E8A-4147-A177-3AD203B41FA5}">
                      <a16:colId xmlns:a16="http://schemas.microsoft.com/office/drawing/2014/main" val="1466655220"/>
                    </a:ext>
                  </a:extLst>
                </a:gridCol>
                <a:gridCol w="975360">
                  <a:extLst>
                    <a:ext uri="{9D8B030D-6E8A-4147-A177-3AD203B41FA5}">
                      <a16:colId xmlns:a16="http://schemas.microsoft.com/office/drawing/2014/main" val="2201115090"/>
                    </a:ext>
                  </a:extLst>
                </a:gridCol>
                <a:gridCol w="4589005">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Etapa</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Indicadores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1800" b="0" i="0" u="none" strike="noStrike" kern="1200" dirty="0">
                          <a:solidFill>
                            <a:srgbClr val="000000"/>
                          </a:solidFill>
                          <a:highlight>
                            <a:srgbClr val="000000">
                              <a:alpha val="0"/>
                            </a:srgbClr>
                          </a:highlight>
                          <a:latin typeface="Arial"/>
                          <a:ea typeface="+mn-ea"/>
                          <a:cs typeface="Arial"/>
                        </a:rPr>
                        <a:t>Desarrollar un conjunto de herramientas de equidad racial para que todo el personal de las Juntas del Agua tenga en cuenta la equidad racial en su trabajo cotidiano.</a:t>
                      </a:r>
                      <a:endParaRPr lang="en-US" sz="18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a:highlight>
                            <a:srgbClr val="000000">
                              <a:alpha val="0"/>
                            </a:srgbClr>
                          </a:highlight>
                          <a:latin typeface="Arial"/>
                          <a:ea typeface="Calibri"/>
                          <a:cs typeface="Arial"/>
                        </a:rPr>
                        <a:t>OPP</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a:highlight>
                            <a:srgbClr val="000000">
                              <a:alpha val="0"/>
                            </a:srgbClr>
                          </a:highlight>
                          <a:latin typeface="Arial"/>
                          <a:ea typeface="Calibri"/>
                          <a:cs typeface="Arial"/>
                        </a:rPr>
                        <a:t>2</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gn="ctr" rtl="0">
                        <a:lnSpc>
                          <a:spcPct val="115000"/>
                        </a:lnSpc>
                        <a:spcBef>
                          <a:spcPct val="0"/>
                        </a:spcBef>
                        <a:spcAft>
                          <a:spcPct val="0"/>
                        </a:spcAft>
                      </a:pPr>
                      <a:r>
                        <a:rPr lang="es" sz="1800" b="0" i="0" u="none" strike="noStrike" dirty="0">
                          <a:solidFill>
                            <a:srgbClr val="000000"/>
                          </a:solidFill>
                          <a:highlight>
                            <a:srgbClr val="000000">
                              <a:alpha val="0"/>
                            </a:srgbClr>
                          </a:highlight>
                          <a:latin typeface="Arial"/>
                          <a:ea typeface="Arial"/>
                          <a:cs typeface="Arial"/>
                        </a:rPr>
                        <a:t>Conjunto de herramientas desarrollado</a:t>
                      </a:r>
                      <a:endParaRPr lang="en-US" sz="18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
        <p:nvSpPr>
          <p:cNvPr id="3" name="TextBox 2">
            <a:extLst>
              <a:ext uri="{FF2B5EF4-FFF2-40B4-BE49-F238E27FC236}">
                <a16:creationId xmlns:a16="http://schemas.microsoft.com/office/drawing/2014/main" id="{28971B49-DD6E-C14B-FD43-05BD7CE512A1}"/>
              </a:ext>
            </a:extLst>
          </p:cNvPr>
          <p:cNvSpPr txBox="1"/>
          <p:nvPr/>
        </p:nvSpPr>
        <p:spPr>
          <a:xfrm>
            <a:off x="263410" y="3981129"/>
            <a:ext cx="11079801" cy="714727"/>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#2: Crear y mantener espacios de inclusión y pertenencia  </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16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2b: Fomentar una cultura de inclusión y pertenencia.</a:t>
            </a:r>
          </a:p>
        </p:txBody>
      </p:sp>
      <p:graphicFrame>
        <p:nvGraphicFramePr>
          <p:cNvPr id="5" name="Table 16">
            <a:extLst>
              <a:ext uri="{FF2B5EF4-FFF2-40B4-BE49-F238E27FC236}">
                <a16:creationId xmlns:a16="http://schemas.microsoft.com/office/drawing/2014/main" id="{FB366C0A-7EE4-567C-2CCB-88BBB23C6DC9}"/>
              </a:ext>
            </a:extLst>
          </p:cNvPr>
          <p:cNvGraphicFramePr>
            <a:graphicFrameLocks noGrp="1"/>
          </p:cNvGraphicFramePr>
          <p:nvPr>
            <p:extLst>
              <p:ext uri="{D42A27DB-BD31-4B8C-83A1-F6EECF244321}">
                <p14:modId xmlns:p14="http://schemas.microsoft.com/office/powerpoint/2010/main" val="4078863454"/>
              </p:ext>
            </p:extLst>
          </p:nvPr>
        </p:nvGraphicFramePr>
        <p:xfrm>
          <a:off x="263411" y="4739916"/>
          <a:ext cx="11470106" cy="1595120"/>
        </p:xfrm>
        <a:graphic>
          <a:graphicData uri="http://schemas.openxmlformats.org/drawingml/2006/table">
            <a:tbl>
              <a:tblPr firstRow="1" bandRow="1">
                <a:tableStyleId>{21E4AEA4-8DFA-4A89-87EB-49C32662AFE0}</a:tableStyleId>
              </a:tblPr>
              <a:tblGrid>
                <a:gridCol w="4846641">
                  <a:extLst>
                    <a:ext uri="{9D8B030D-6E8A-4147-A177-3AD203B41FA5}">
                      <a16:colId xmlns:a16="http://schemas.microsoft.com/office/drawing/2014/main" val="3925299443"/>
                    </a:ext>
                  </a:extLst>
                </a:gridCol>
                <a:gridCol w="1109472">
                  <a:extLst>
                    <a:ext uri="{9D8B030D-6E8A-4147-A177-3AD203B41FA5}">
                      <a16:colId xmlns:a16="http://schemas.microsoft.com/office/drawing/2014/main" val="1466655220"/>
                    </a:ext>
                  </a:extLst>
                </a:gridCol>
                <a:gridCol w="975360">
                  <a:extLst>
                    <a:ext uri="{9D8B030D-6E8A-4147-A177-3AD203B41FA5}">
                      <a16:colId xmlns:a16="http://schemas.microsoft.com/office/drawing/2014/main" val="2201115090"/>
                    </a:ext>
                  </a:extLst>
                </a:gridCol>
                <a:gridCol w="4538633">
                  <a:extLst>
                    <a:ext uri="{9D8B030D-6E8A-4147-A177-3AD203B41FA5}">
                      <a16:colId xmlns:a16="http://schemas.microsoft.com/office/drawing/2014/main" val="835236820"/>
                    </a:ext>
                  </a:extLst>
                </a:gridCol>
              </a:tblGrid>
              <a:tr h="370840">
                <a:tc>
                  <a:txBody>
                    <a:bodyPr/>
                    <a:lstStyle/>
                    <a:p>
                      <a:pPr algn="ctr" rtl="0" fontAlgn="b"/>
                      <a:r>
                        <a:rPr lang="es" sz="1800" b="1" i="0" u="none" strike="noStrike" dirty="0">
                          <a:solidFill>
                            <a:srgbClr val="FFFFFF"/>
                          </a:solidFill>
                          <a:highlight>
                            <a:srgbClr val="000000">
                              <a:alpha val="0"/>
                            </a:srgbClr>
                          </a:highlight>
                          <a:latin typeface="Arial"/>
                          <a:cs typeface="Arial"/>
                        </a:rPr>
                        <a:t>Acción</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Apoyo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Etapa</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800" b="1" i="0" u="none" strike="noStrike" dirty="0">
                          <a:solidFill>
                            <a:srgbClr val="FFFFFF"/>
                          </a:solidFill>
                          <a:highlight>
                            <a:srgbClr val="000000">
                              <a:alpha val="0"/>
                            </a:srgbClr>
                          </a:highlight>
                          <a:latin typeface="Arial"/>
                          <a:cs typeface="Arial"/>
                        </a:rPr>
                        <a:t>Indicadores de rendimiento</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1800" b="0" i="0" u="none" strike="noStrike" kern="1200" dirty="0">
                          <a:solidFill>
                            <a:srgbClr val="000000"/>
                          </a:solidFill>
                          <a:highlight>
                            <a:srgbClr val="000000">
                              <a:alpha val="0"/>
                            </a:srgbClr>
                          </a:highlight>
                          <a:latin typeface="Arial"/>
                          <a:ea typeface="+mn-ea"/>
                          <a:cs typeface="Arial"/>
                        </a:rPr>
                        <a:t>Distribuir la segunda encuesta bianual sobre equidad racial a las Juntas del Agua para medir la comprensión de la equidad racial del personal.</a:t>
                      </a:r>
                      <a:endParaRPr lang="en-US" sz="18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dirty="0">
                          <a:highlight>
                            <a:srgbClr val="000000">
                              <a:alpha val="0"/>
                            </a:srgbClr>
                          </a:highlight>
                          <a:latin typeface="Arial"/>
                          <a:ea typeface="Arial"/>
                          <a:cs typeface="Arial"/>
                        </a:rPr>
                        <a:t>-</a:t>
                      </a: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a:highlight>
                            <a:srgbClr val="000000">
                              <a:alpha val="0"/>
                            </a:srgbClr>
                          </a:highlight>
                          <a:latin typeface="Arial"/>
                          <a:ea typeface="Calibri"/>
                          <a:cs typeface="Arial"/>
                        </a:rPr>
                        <a:t>3</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gn="ctr" rtl="0">
                        <a:lnSpc>
                          <a:spcPct val="115000"/>
                        </a:lnSpc>
                        <a:spcBef>
                          <a:spcPct val="0"/>
                        </a:spcBef>
                        <a:spcAft>
                          <a:spcPct val="0"/>
                        </a:spcAft>
                      </a:pPr>
                      <a:r>
                        <a:rPr lang="es" sz="1800" b="0" i="0" u="none" strike="noStrike" dirty="0">
                          <a:highlight>
                            <a:srgbClr val="000000">
                              <a:alpha val="0"/>
                            </a:srgbClr>
                          </a:highlight>
                          <a:latin typeface="Arial"/>
                          <a:ea typeface="Arial"/>
                          <a:cs typeface="Arial"/>
                        </a:rPr>
                        <a:t>Tasa de respuesta a la encuesta superior a un 60%</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128921902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Autofit/>
          </a:bodyPr>
          <a:lstStyle/>
          <a:p>
            <a:pPr rtl="0"/>
            <a:r>
              <a:rPr lang="es" sz="6600" b="0" i="0" u="none" strike="noStrike" dirty="0">
                <a:highlight>
                  <a:srgbClr val="000000">
                    <a:alpha val="0"/>
                  </a:srgbClr>
                </a:highlight>
                <a:latin typeface="Arial"/>
                <a:cs typeface="Arial"/>
              </a:rPr>
              <a:t>Oficina de </a:t>
            </a:r>
            <a:br>
              <a:rPr lang="es" sz="6600" b="0" i="0" u="none" strike="noStrike" dirty="0">
                <a:highlight>
                  <a:srgbClr val="000000">
                    <a:alpha val="0"/>
                  </a:srgbClr>
                </a:highlight>
                <a:latin typeface="Arial"/>
                <a:cs typeface="Arial"/>
              </a:rPr>
            </a:br>
            <a:r>
              <a:rPr lang="es" sz="6600" b="0" i="0" u="none" strike="noStrike" dirty="0">
                <a:highlight>
                  <a:srgbClr val="000000">
                    <a:alpha val="0"/>
                  </a:srgbClr>
                </a:highlight>
                <a:latin typeface="Arial"/>
                <a:cs typeface="Arial"/>
              </a:rPr>
              <a:t>Asuntos Legales</a:t>
            </a:r>
            <a:endParaRPr lang="en-US"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5" name="TextBox 4">
            <a:extLst>
              <a:ext uri="{FF2B5EF4-FFF2-40B4-BE49-F238E27FC236}">
                <a16:creationId xmlns:a16="http://schemas.microsoft.com/office/drawing/2014/main" id="{AD9FFC58-4451-DD9A-09C6-DD6AE44F5CE1}"/>
              </a:ext>
            </a:extLst>
          </p:cNvPr>
          <p:cNvSpPr txBox="1"/>
          <p:nvPr/>
        </p:nvSpPr>
        <p:spPr>
          <a:xfrm>
            <a:off x="4728380" y="3094009"/>
            <a:ext cx="7263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0"/>
            <a:r>
              <a:rPr lang="es" sz="1800" b="0" i="0" u="none" strike="noStrike" dirty="0">
                <a:solidFill>
                  <a:srgbClr val="FFFFFF"/>
                </a:solidFill>
                <a:highlight>
                  <a:srgbClr val="000000">
                    <a:alpha val="0"/>
                  </a:srgbClr>
                </a:highlight>
                <a:latin typeface="Arial"/>
                <a:cs typeface="Arial"/>
              </a:rPr>
              <a:t>Ana Melendez, Directora Adjunta </a:t>
            </a:r>
          </a:p>
        </p:txBody>
      </p:sp>
    </p:spTree>
    <p:extLst>
      <p:ext uri="{BB962C8B-B14F-4D97-AF65-F5344CB8AC3E}">
        <p14:creationId xmlns:p14="http://schemas.microsoft.com/office/powerpoint/2010/main" val="32443561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OLA</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72</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6" y="1280327"/>
            <a:ext cx="11470106" cy="1499239"/>
          </a:xfrm>
          <a:prstGeom prst="rect">
            <a:avLst/>
          </a:prstGeom>
          <a:noFill/>
        </p:spPr>
        <p:txBody>
          <a:bodyPr wrap="square" rtlCol="0">
            <a:noAutofit/>
          </a:bodyPr>
          <a:lstStyle/>
          <a:p>
            <a:pPr rtl="0">
              <a:spcAft>
                <a:spcPts val="600"/>
              </a:spcAft>
            </a:pPr>
            <a:r>
              <a:rPr kumimoji="0" lang="es" sz="24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#3: </a:t>
            </a:r>
            <a:r>
              <a:rPr lang="es" sz="2400" b="1" i="0" u="none" strike="noStrike" dirty="0">
                <a:highlight>
                  <a:srgbClr val="000000">
                    <a:alpha val="0"/>
                  </a:srgbClr>
                </a:highlight>
                <a:latin typeface="Arial"/>
                <a:cs typeface="Arial"/>
              </a:rPr>
              <a:t>Activar la sabiduría de la comunidad BIPOC y el Poder Compartido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3c: Consultar, colaborar y asociarse con las comunidades de personas BIPOC en los procesos de toma de decisiones.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835502951"/>
              </p:ext>
            </p:extLst>
          </p:nvPr>
        </p:nvGraphicFramePr>
        <p:xfrm>
          <a:off x="360946" y="2871954"/>
          <a:ext cx="11470106" cy="3241040"/>
        </p:xfrm>
        <a:graphic>
          <a:graphicData uri="http://schemas.openxmlformats.org/drawingml/2006/table">
            <a:tbl>
              <a:tblPr firstRow="1" bandRow="1">
                <a:tableStyleId>{21E4AEA4-8DFA-4A89-87EB-49C32662AFE0}</a:tableStyleId>
              </a:tblPr>
              <a:tblGrid>
                <a:gridCol w="4893225">
                  <a:extLst>
                    <a:ext uri="{9D8B030D-6E8A-4147-A177-3AD203B41FA5}">
                      <a16:colId xmlns:a16="http://schemas.microsoft.com/office/drawing/2014/main" val="3925299443"/>
                    </a:ext>
                  </a:extLst>
                </a:gridCol>
                <a:gridCol w="1059543">
                  <a:extLst>
                    <a:ext uri="{9D8B030D-6E8A-4147-A177-3AD203B41FA5}">
                      <a16:colId xmlns:a16="http://schemas.microsoft.com/office/drawing/2014/main" val="1466655220"/>
                    </a:ext>
                  </a:extLst>
                </a:gridCol>
                <a:gridCol w="754743">
                  <a:extLst>
                    <a:ext uri="{9D8B030D-6E8A-4147-A177-3AD203B41FA5}">
                      <a16:colId xmlns:a16="http://schemas.microsoft.com/office/drawing/2014/main" val="2201115090"/>
                    </a:ext>
                  </a:extLst>
                </a:gridCol>
                <a:gridCol w="4762595">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rtl="0"/>
                      <a:r>
                        <a:rPr lang="es" sz="1800" b="0" i="0" u="none" strike="noStrike" kern="1200" dirty="0">
                          <a:solidFill>
                            <a:srgbClr val="000000"/>
                          </a:solidFill>
                          <a:highlight>
                            <a:srgbClr val="000000">
                              <a:alpha val="0"/>
                            </a:srgbClr>
                          </a:highlight>
                          <a:latin typeface="Arial"/>
                          <a:ea typeface="+mn-ea"/>
                          <a:cs typeface="Arial"/>
                        </a:rPr>
                        <a:t>Ofrecer sesiones informativas a los legisladores que representan a áreas geográficas con un alto porcentaje de comunidades de personas BIPOC para ayudarlos a informarse sobre los recursos de las Juntas del Agua y los procesos de participación comunitaria, así como para comprender mejor las barreras a la implementación y escuchar sugerencias sobre cómo superarlos. </a:t>
                      </a: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dirty="0">
                          <a:solidFill>
                            <a:srgbClr val="000000"/>
                          </a:solidFill>
                          <a:highlight>
                            <a:srgbClr val="000000">
                              <a:alpha val="0"/>
                            </a:srgbClr>
                          </a:highlight>
                          <a:latin typeface="Arial"/>
                          <a:ea typeface="Arial"/>
                          <a:cs typeface="Arial"/>
                        </a:rPr>
                        <a:t>TODOS</a:t>
                      </a:r>
                      <a:endParaRPr lang="en-US" sz="180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800" b="0" i="0" u="none" strike="noStrike">
                          <a:highlight>
                            <a:srgbClr val="000000">
                              <a:alpha val="0"/>
                            </a:srgbClr>
                          </a:highlight>
                          <a:latin typeface="Arial"/>
                          <a:ea typeface="Calibri"/>
                          <a:cs typeface="Arial"/>
                        </a:rPr>
                        <a:t>1</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1800" b="0" i="0" u="none" strike="noStrike" dirty="0">
                          <a:highlight>
                            <a:srgbClr val="000000">
                              <a:alpha val="0"/>
                            </a:srgbClr>
                          </a:highlight>
                          <a:latin typeface="Arial"/>
                          <a:ea typeface="Calibri"/>
                          <a:cs typeface="Arial"/>
                        </a:rPr>
                        <a:t>Cantidad de sesiones informativas celebradas</a:t>
                      </a:r>
                    </a:p>
                    <a:p>
                      <a:pPr marL="0" marR="0">
                        <a:lnSpc>
                          <a:spcPct val="115000"/>
                        </a:lnSpc>
                        <a:spcBef>
                          <a:spcPct val="0"/>
                        </a:spcBef>
                        <a:spcAft>
                          <a:spcPct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rtl="0">
                        <a:lnSpc>
                          <a:spcPct val="115000"/>
                        </a:lnSpc>
                        <a:spcBef>
                          <a:spcPct val="0"/>
                        </a:spcBef>
                        <a:spcAft>
                          <a:spcPct val="0"/>
                        </a:spcAft>
                      </a:pPr>
                      <a:r>
                        <a:rPr lang="es" sz="1800" b="0" i="0" u="none" strike="noStrike" dirty="0">
                          <a:highlight>
                            <a:srgbClr val="000000">
                              <a:alpha val="0"/>
                            </a:srgbClr>
                          </a:highlight>
                          <a:latin typeface="Arial"/>
                          <a:ea typeface="Calibri"/>
                          <a:cs typeface="Arial"/>
                        </a:rPr>
                        <a:t>Diversidad geográfica de los cargos electivos de los participantes incluidos en las sesiones informativas</a:t>
                      </a:r>
                    </a:p>
                    <a:p>
                      <a:pPr marL="0" marR="0">
                        <a:lnSpc>
                          <a:spcPct val="115000"/>
                        </a:lnSpc>
                        <a:spcBef>
                          <a:spcPct val="0"/>
                        </a:spcBef>
                        <a:spcAft>
                          <a:spcPct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rtl="0">
                        <a:lnSpc>
                          <a:spcPct val="115000"/>
                        </a:lnSpc>
                        <a:spcBef>
                          <a:spcPct val="0"/>
                        </a:spcBef>
                        <a:spcAft>
                          <a:spcPct val="0"/>
                        </a:spcAft>
                      </a:pPr>
                      <a:r>
                        <a:rPr lang="es" sz="1800" b="0" i="0" u="none" strike="noStrike" dirty="0">
                          <a:highlight>
                            <a:srgbClr val="000000">
                              <a:alpha val="0"/>
                            </a:srgbClr>
                          </a:highlight>
                          <a:latin typeface="Arial"/>
                          <a:ea typeface="Calibri"/>
                          <a:cs typeface="Arial"/>
                        </a:rPr>
                        <a:t>Diversidad del tipo de cargos electivos contactados</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25428260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1659067"/>
          </a:xfrm>
        </p:spPr>
        <p:txBody>
          <a:bodyPr>
            <a:noAutofit/>
          </a:bodyPr>
          <a:lstStyle/>
          <a:p>
            <a:pPr rtl="0"/>
            <a:r>
              <a:rPr lang="es" sz="6000" b="0" i="0" u="none" strike="noStrike" dirty="0">
                <a:highlight>
                  <a:srgbClr val="000000">
                    <a:alpha val="0"/>
                  </a:srgbClr>
                </a:highlight>
                <a:latin typeface="Arial"/>
                <a:cs typeface="Arial"/>
              </a:rPr>
              <a:t>Oficina de Investigación, Planificación y Rendimiento</a:t>
            </a:r>
            <a:endParaRPr lang="en-US" sz="6000"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
        <p:nvSpPr>
          <p:cNvPr id="6" name="TextBox 5">
            <a:extLst>
              <a:ext uri="{FF2B5EF4-FFF2-40B4-BE49-F238E27FC236}">
                <a16:creationId xmlns:a16="http://schemas.microsoft.com/office/drawing/2014/main" id="{88FB57CE-F2C3-A237-C671-7C51A01F0DF4}"/>
              </a:ext>
            </a:extLst>
          </p:cNvPr>
          <p:cNvSpPr txBox="1"/>
          <p:nvPr/>
        </p:nvSpPr>
        <p:spPr>
          <a:xfrm>
            <a:off x="4728380" y="3094009"/>
            <a:ext cx="72633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s" sz="1800" b="0" i="0" u="none" strike="noStrike" dirty="0">
                <a:solidFill>
                  <a:srgbClr val="FFFFFF"/>
                </a:solidFill>
                <a:highlight>
                  <a:srgbClr val="000000">
                    <a:alpha val="0"/>
                  </a:srgbClr>
                </a:highlight>
                <a:latin typeface="Arial"/>
                <a:cs typeface="Arial"/>
              </a:rPr>
              <a:t>James Nachbaur, Director Adjunto</a:t>
            </a:r>
            <a:endParaRPr lang="en-US" dirty="0">
              <a:solidFill>
                <a:schemeClr val="bg1"/>
              </a:solidFill>
              <a:highlight>
                <a:srgbClr val="FFFF00"/>
              </a:highlight>
              <a:latin typeface="Calibri" panose="020F0502020204030204"/>
              <a:cs typeface="Calibri"/>
            </a:endParaRPr>
          </a:p>
          <a:p>
            <a:pPr algn="r"/>
            <a:endParaRPr lang="en-US" dirty="0">
              <a:solidFill>
                <a:schemeClr val="bg1"/>
              </a:solidFill>
              <a:highlight>
                <a:srgbClr val="FFFF00"/>
              </a:highlight>
              <a:latin typeface="Arial"/>
              <a:cs typeface="Arial"/>
            </a:endParaRPr>
          </a:p>
        </p:txBody>
      </p:sp>
    </p:spTree>
    <p:extLst>
      <p:ext uri="{BB962C8B-B14F-4D97-AF65-F5344CB8AC3E}">
        <p14:creationId xmlns:p14="http://schemas.microsoft.com/office/powerpoint/2010/main" val="288332431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ORPP</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74</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251218" y="1280328"/>
            <a:ext cx="11470106" cy="106109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1b: Los programas y las políticas se evalúan y vuelven a ajustar para abordar las injusticias raciales.</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471991518"/>
              </p:ext>
            </p:extLst>
          </p:nvPr>
        </p:nvGraphicFramePr>
        <p:xfrm>
          <a:off x="251218" y="2367915"/>
          <a:ext cx="11470106" cy="4018280"/>
        </p:xfrm>
        <a:graphic>
          <a:graphicData uri="http://schemas.openxmlformats.org/drawingml/2006/table">
            <a:tbl>
              <a:tblPr firstRow="1" bandRow="1">
                <a:tableStyleId>{21E4AEA4-8DFA-4A89-87EB-49C32662AFE0}</a:tableStyleId>
              </a:tblPr>
              <a:tblGrid>
                <a:gridCol w="5625326">
                  <a:extLst>
                    <a:ext uri="{9D8B030D-6E8A-4147-A177-3AD203B41FA5}">
                      <a16:colId xmlns:a16="http://schemas.microsoft.com/office/drawing/2014/main" val="3925299443"/>
                    </a:ext>
                  </a:extLst>
                </a:gridCol>
                <a:gridCol w="1365504">
                  <a:extLst>
                    <a:ext uri="{9D8B030D-6E8A-4147-A177-3AD203B41FA5}">
                      <a16:colId xmlns:a16="http://schemas.microsoft.com/office/drawing/2014/main" val="1466655220"/>
                    </a:ext>
                  </a:extLst>
                </a:gridCol>
                <a:gridCol w="841248">
                  <a:extLst>
                    <a:ext uri="{9D8B030D-6E8A-4147-A177-3AD203B41FA5}">
                      <a16:colId xmlns:a16="http://schemas.microsoft.com/office/drawing/2014/main" val="2201115090"/>
                    </a:ext>
                  </a:extLst>
                </a:gridCol>
                <a:gridCol w="3638028">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00000"/>
                        </a:lnSpc>
                        <a:spcBef>
                          <a:spcPct val="0"/>
                        </a:spcBef>
                        <a:spcAft>
                          <a:spcPct val="0"/>
                        </a:spcAft>
                      </a:pPr>
                      <a:r>
                        <a:rPr lang="es" sz="1650" b="0" i="0" u="none" strike="noStrike" kern="1200" dirty="0">
                          <a:solidFill>
                            <a:srgbClr val="000000"/>
                          </a:solidFill>
                          <a:highlight>
                            <a:srgbClr val="000000">
                              <a:alpha val="0"/>
                            </a:srgbClr>
                          </a:highlight>
                          <a:latin typeface="Arial"/>
                          <a:ea typeface="+mn-ea"/>
                          <a:cs typeface="Arial"/>
                        </a:rPr>
                        <a:t>Desarrollar un plan de capacitación sobre equidad racial para el personal que oriente los esfuerzos para desarrollar y coordinar un plan de estudios sobre equidad racial a través de la Academia de Capacitación. Los elementos pueden incluir el análisis de qué capacitaciones son efectivas; qué capacitaciones deberían ser obligatorias; con qué frecuencia deberían recibir capacitación las personas; qué cursos actuales podrían modificarse para incorporar más contenido relacionado con la equidad racial; cómo los objetivos de equidad racial deberían informar la selección, incorporación y evaluación de instructores y proveedores que proporcionan materiales o cursos; y qué contenido educativo podría desarrollarse o ponerse a disposición.</a:t>
                      </a:r>
                      <a:endParaRPr lang="en-US" sz="1650" dirty="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700" b="0" i="0" u="none" strike="noStrike">
                          <a:highlight>
                            <a:srgbClr val="000000">
                              <a:alpha val="0"/>
                            </a:srgbClr>
                          </a:highlight>
                          <a:latin typeface="Arial"/>
                          <a:ea typeface="Arial"/>
                          <a:cs typeface="Arial"/>
                        </a:rPr>
                        <a:t>Cohorte de capacitación en equidad racial</a:t>
                      </a:r>
                    </a:p>
                  </a:txBody>
                  <a:tcPr marL="63500" marR="63500" marT="63500" marB="63500" anchor="ctr"/>
                </a:tc>
                <a:tc>
                  <a:txBody>
                    <a:bodyPr/>
                    <a:lstStyle/>
                    <a:p>
                      <a:pPr marL="0" marR="0" algn="ctr" rtl="0">
                        <a:lnSpc>
                          <a:spcPct val="115000"/>
                        </a:lnSpc>
                        <a:spcBef>
                          <a:spcPct val="0"/>
                        </a:spcBef>
                        <a:spcAft>
                          <a:spcPct val="0"/>
                        </a:spcAft>
                      </a:pPr>
                      <a:r>
                        <a:rPr lang="es" sz="1700" b="0" i="0" u="none" strike="noStrike">
                          <a:highlight>
                            <a:srgbClr val="000000">
                              <a:alpha val="0"/>
                            </a:srgbClr>
                          </a:highlight>
                          <a:latin typeface="Arial"/>
                          <a:ea typeface="Calibri"/>
                          <a:cs typeface="Arial"/>
                        </a:rPr>
                        <a:t>2</a:t>
                      </a:r>
                      <a:endParaRPr lang="en-US" sz="1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gn="ctr" rtl="0">
                        <a:lnSpc>
                          <a:spcPct val="115000"/>
                        </a:lnSpc>
                        <a:spcBef>
                          <a:spcPct val="0"/>
                        </a:spcBef>
                        <a:spcAft>
                          <a:spcPct val="0"/>
                        </a:spcAft>
                      </a:pPr>
                      <a:r>
                        <a:rPr lang="es" sz="1700" b="0" i="0" u="none" strike="noStrike" dirty="0">
                          <a:highlight>
                            <a:srgbClr val="000000">
                              <a:alpha val="0"/>
                            </a:srgbClr>
                          </a:highlight>
                          <a:latin typeface="Arial"/>
                          <a:ea typeface="Calibri"/>
                          <a:cs typeface="Arial"/>
                        </a:rPr>
                        <a:t>Plan desarrollado</a:t>
                      </a:r>
                      <a:endParaRPr lang="en-US" sz="17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303397250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a:noAutofit/>
          </a:bodyPr>
          <a:lstStyle/>
          <a:p>
            <a:pPr rtl="0"/>
            <a:r>
              <a:rPr lang="es" sz="4400" b="0" i="0" u="none" strike="noStrike" dirty="0">
                <a:highlight>
                  <a:srgbClr val="000000">
                    <a:alpha val="0"/>
                  </a:srgbClr>
                </a:highlight>
                <a:latin typeface="Arial"/>
              </a:rPr>
              <a:t>Función Principal: ORPP (cont.)</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noAutofit/>
          </a:bodyPr>
          <a:lstStyle/>
          <a:p>
            <a:pPr rtl="0"/>
            <a:r>
              <a:rPr lang="es" sz="1200" b="0" i="0" u="none" strike="noStrike">
                <a:highlight>
                  <a:srgbClr val="000000">
                    <a:alpha val="0"/>
                  </a:srgbClr>
                </a:highlight>
                <a:latin typeface="Calibri"/>
              </a:rPr>
              <a:t>75</a:t>
            </a:r>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360947" y="1424440"/>
            <a:ext cx="11470106" cy="1093002"/>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600"/>
              </a:spcAft>
              <a:buClrTx/>
              <a:buSzTx/>
              <a:buFontTx/>
              <a:buNone/>
              <a:defRPr/>
            </a:pPr>
            <a:r>
              <a:rPr kumimoji="0" lang="es" sz="2200" b="1" i="0" u="none" strike="noStrike" kern="1200" cap="none" spc="0" normalizeH="0" baseline="0" noProof="0" dirty="0">
                <a:solidFill>
                  <a:srgbClr val="000000"/>
                </a:solidFill>
                <a:highlight>
                  <a:srgbClr val="000000">
                    <a:alpha val="0"/>
                  </a:srgbClr>
                </a:highlight>
                <a:uLnTx/>
                <a:uFillTx/>
                <a:latin typeface="Arial"/>
                <a:ea typeface="+mn-ea"/>
                <a:cs typeface="Arial"/>
              </a:rPr>
              <a:t>Dirección estratégica #1: Integrar la equidad racial, medir el impacto</a:t>
            </a:r>
          </a:p>
          <a:p>
            <a:pPr marL="0" marR="0" lvl="0" indent="0" algn="l" defTabSz="914400" rtl="0" eaLnBrk="1" fontAlgn="auto" latinLnBrk="0" hangingPunct="1">
              <a:lnSpc>
                <a:spcPct val="100000"/>
              </a:lnSpc>
              <a:spcBef>
                <a:spcPct val="0"/>
              </a:spcBef>
              <a:spcAft>
                <a:spcPts val="600"/>
              </a:spcAft>
              <a:buClrTx/>
              <a:buSzTx/>
              <a:buFontTx/>
              <a:buNone/>
              <a:defRPr/>
            </a:pPr>
            <a:r>
              <a:rPr kumimoji="0" lang="es" sz="2000" b="0" i="1" u="none" strike="noStrike" kern="1200" cap="none" spc="0" normalizeH="0" baseline="0" noProof="0" dirty="0">
                <a:solidFill>
                  <a:srgbClr val="000000"/>
                </a:solidFill>
                <a:highlight>
                  <a:srgbClr val="000000">
                    <a:alpha val="0"/>
                  </a:srgbClr>
                </a:highlight>
                <a:uLnTx/>
                <a:uFillTx/>
                <a:latin typeface="Arial"/>
                <a:ea typeface="+mn-ea"/>
                <a:cs typeface="Arial"/>
              </a:rPr>
              <a:t>Objetivo 1b: Los programas y las políticas se evalúan y vuelven a ajustar para abordar las injusticias raciales.</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521809111"/>
              </p:ext>
            </p:extLst>
          </p:nvPr>
        </p:nvGraphicFramePr>
        <p:xfrm>
          <a:off x="360947" y="2717974"/>
          <a:ext cx="11470106" cy="3661664"/>
        </p:xfrm>
        <a:graphic>
          <a:graphicData uri="http://schemas.openxmlformats.org/drawingml/2006/table">
            <a:tbl>
              <a:tblPr firstRow="1" bandRow="1">
                <a:tableStyleId>{21E4AEA4-8DFA-4A89-87EB-49C32662AFE0}</a:tableStyleId>
              </a:tblPr>
              <a:tblGrid>
                <a:gridCol w="4559396">
                  <a:extLst>
                    <a:ext uri="{9D8B030D-6E8A-4147-A177-3AD203B41FA5}">
                      <a16:colId xmlns:a16="http://schemas.microsoft.com/office/drawing/2014/main" val="3925299443"/>
                    </a:ext>
                  </a:extLst>
                </a:gridCol>
                <a:gridCol w="1111490">
                  <a:extLst>
                    <a:ext uri="{9D8B030D-6E8A-4147-A177-3AD203B41FA5}">
                      <a16:colId xmlns:a16="http://schemas.microsoft.com/office/drawing/2014/main" val="1466655220"/>
                    </a:ext>
                  </a:extLst>
                </a:gridCol>
                <a:gridCol w="882315">
                  <a:extLst>
                    <a:ext uri="{9D8B030D-6E8A-4147-A177-3AD203B41FA5}">
                      <a16:colId xmlns:a16="http://schemas.microsoft.com/office/drawing/2014/main" val="2201115090"/>
                    </a:ext>
                  </a:extLst>
                </a:gridCol>
                <a:gridCol w="4916905">
                  <a:extLst>
                    <a:ext uri="{9D8B030D-6E8A-4147-A177-3AD203B41FA5}">
                      <a16:colId xmlns:a16="http://schemas.microsoft.com/office/drawing/2014/main" val="835236820"/>
                    </a:ext>
                  </a:extLst>
                </a:gridCol>
              </a:tblGrid>
              <a:tr h="370840">
                <a:tc>
                  <a:txBody>
                    <a:bodyPr/>
                    <a:lstStyle/>
                    <a:p>
                      <a:pPr algn="ctr" rtl="0" fontAlgn="b"/>
                      <a:r>
                        <a:rPr lang="es" sz="1600" b="1" i="0" u="none" strike="noStrike" dirty="0">
                          <a:solidFill>
                            <a:srgbClr val="FFFFFF"/>
                          </a:solidFill>
                          <a:highlight>
                            <a:srgbClr val="000000">
                              <a:alpha val="0"/>
                            </a:srgbClr>
                          </a:highlight>
                          <a:latin typeface="Arial"/>
                          <a:cs typeface="Arial"/>
                        </a:rPr>
                        <a:t>Acción</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Apoyo </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Etapa</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b"/>
                      <a:r>
                        <a:rPr lang="es" sz="1600" b="1" i="0" u="none" strike="noStrike" dirty="0">
                          <a:solidFill>
                            <a:srgbClr val="FFFFFF"/>
                          </a:solidFill>
                          <a:highlight>
                            <a:srgbClr val="000000">
                              <a:alpha val="0"/>
                            </a:srgbClr>
                          </a:highlight>
                          <a:latin typeface="Arial"/>
                          <a:cs typeface="Arial"/>
                        </a:rPr>
                        <a:t>Indicadores de rendimiento</a:t>
                      </a:r>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rtl="0">
                        <a:lnSpc>
                          <a:spcPct val="115000"/>
                        </a:lnSpc>
                        <a:spcBef>
                          <a:spcPct val="0"/>
                        </a:spcBef>
                        <a:spcAft>
                          <a:spcPct val="0"/>
                        </a:spcAft>
                      </a:pPr>
                      <a:r>
                        <a:rPr lang="es" sz="1600" b="0" i="0" u="none" strike="noStrike" dirty="0">
                          <a:solidFill>
                            <a:srgbClr val="000000"/>
                          </a:solidFill>
                          <a:highlight>
                            <a:srgbClr val="000000">
                              <a:alpha val="0"/>
                            </a:srgbClr>
                          </a:highlight>
                          <a:latin typeface="Arial"/>
                          <a:ea typeface="Calibri"/>
                        </a:rPr>
                        <a:t>Según corresponda, garantizar que las prioridades y acciones dentro del Plan de Trabajo Estratégico anual de la Junta Estatal del Agua reflejen este plan de acción. </a:t>
                      </a:r>
                    </a:p>
                    <a:p>
                      <a:pPr marL="0" marR="0">
                        <a:lnSpc>
                          <a:spcPct val="115000"/>
                        </a:lnSpc>
                        <a:spcBef>
                          <a:spcPct val="0"/>
                        </a:spcBef>
                        <a:spcAft>
                          <a:spcPct val="0"/>
                        </a:spcAft>
                      </a:pPr>
                      <a:endParaRPr lang="en-US" sz="16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600" b="0" i="0" u="none" strike="noStrike">
                          <a:highlight>
                            <a:srgbClr val="000000">
                              <a:alpha val="0"/>
                            </a:srgbClr>
                          </a:highlight>
                          <a:latin typeface="Arial"/>
                          <a:ea typeface="Calibri"/>
                        </a:rPr>
                        <a:t>TODOS</a:t>
                      </a:r>
                      <a:endParaRPr lang="en-US" sz="16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600" b="0" i="0" u="none" strike="noStrike" dirty="0">
                          <a:highlight>
                            <a:srgbClr val="000000">
                              <a:alpha val="0"/>
                            </a:srgbClr>
                          </a:highlight>
                          <a:latin typeface="Arial"/>
                          <a:ea typeface="Calibri"/>
                        </a:rPr>
                        <a:t>2</a:t>
                      </a:r>
                      <a:endParaRPr lang="en-US" sz="1600"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1600" b="0" i="0" u="none" strike="noStrike" dirty="0">
                          <a:highlight>
                            <a:srgbClr val="000000">
                              <a:alpha val="0"/>
                            </a:srgbClr>
                          </a:highlight>
                          <a:latin typeface="Arial"/>
                          <a:ea typeface="Calibri"/>
                        </a:rPr>
                        <a:t>Cantidad de acciones del Plan Estratégico de Trabajo que reflejen el uso de un lente de equidad racial</a:t>
                      </a:r>
                      <a:endParaRPr lang="en-US" sz="16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r h="0">
                <a:tc>
                  <a:txBody>
                    <a:bodyPr/>
                    <a:lstStyle/>
                    <a:p>
                      <a:pPr marL="0" marR="0" rtl="0">
                        <a:lnSpc>
                          <a:spcPct val="115000"/>
                        </a:lnSpc>
                        <a:spcBef>
                          <a:spcPct val="0"/>
                        </a:spcBef>
                        <a:spcAft>
                          <a:spcPct val="0"/>
                        </a:spcAft>
                      </a:pPr>
                      <a:r>
                        <a:rPr lang="es" sz="1600" b="0" i="0" u="none" strike="noStrike" dirty="0">
                          <a:highlight>
                            <a:srgbClr val="000000">
                              <a:alpha val="0"/>
                            </a:srgbClr>
                          </a:highlight>
                          <a:latin typeface="Arial"/>
                          <a:ea typeface="Calibri"/>
                        </a:rPr>
                        <a:t>Desarrollar un plan para identificar los impactos del cambio climático (relacionados con las autoridades de la Junta Estatal del Agua) y cómo pueden afectar potencialmente de manera desproporcionada a las comunidades de personas BIPOC o sus intereses. </a:t>
                      </a:r>
                      <a:endParaRPr lang="en-US" sz="16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600" b="0" i="0" u="none" strike="noStrike">
                          <a:highlight>
                            <a:srgbClr val="000000">
                              <a:alpha val="0"/>
                            </a:srgbClr>
                          </a:highlight>
                          <a:latin typeface="Arial"/>
                          <a:ea typeface="Calibri"/>
                        </a:rPr>
                        <a:t>TODOS</a:t>
                      </a:r>
                      <a:endParaRPr lang="en-US" sz="16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rtl="0">
                        <a:lnSpc>
                          <a:spcPct val="115000"/>
                        </a:lnSpc>
                        <a:spcBef>
                          <a:spcPct val="0"/>
                        </a:spcBef>
                        <a:spcAft>
                          <a:spcPct val="0"/>
                        </a:spcAft>
                      </a:pPr>
                      <a:r>
                        <a:rPr lang="es" sz="1600" b="0" i="0" u="none" strike="noStrike">
                          <a:highlight>
                            <a:srgbClr val="000000">
                              <a:alpha val="0"/>
                            </a:srgbClr>
                          </a:highlight>
                          <a:latin typeface="Arial"/>
                          <a:ea typeface="Calibri"/>
                        </a:rPr>
                        <a:t>2(R)</a:t>
                      </a:r>
                      <a:endParaRPr lang="en-US" sz="1600">
                        <a:effectLst/>
                        <a:latin typeface="Arial" panose="020B0604020202020204" pitchFamily="34" charset="0"/>
                        <a:ea typeface="Arial" panose="020B0604020202020204" pitchFamily="34" charset="0"/>
                      </a:endParaRPr>
                    </a:p>
                  </a:txBody>
                  <a:tcPr marL="68580" marR="68580" marT="0" marB="0" anchor="ctr"/>
                </a:tc>
                <a:tc>
                  <a:txBody>
                    <a:bodyPr/>
                    <a:lstStyle/>
                    <a:p>
                      <a:pPr marL="0" marR="0" rtl="0">
                        <a:lnSpc>
                          <a:spcPct val="115000"/>
                        </a:lnSpc>
                        <a:spcBef>
                          <a:spcPct val="0"/>
                        </a:spcBef>
                        <a:spcAft>
                          <a:spcPct val="0"/>
                        </a:spcAft>
                      </a:pPr>
                      <a:r>
                        <a:rPr lang="es" sz="1600" b="0" i="0" u="none" strike="noStrike" dirty="0">
                          <a:highlight>
                            <a:srgbClr val="000000">
                              <a:alpha val="0"/>
                            </a:srgbClr>
                          </a:highlight>
                          <a:latin typeface="Arial"/>
                          <a:ea typeface="Calibri"/>
                        </a:rPr>
                        <a:t>Plan desarrollado </a:t>
                      </a:r>
                      <a:endParaRPr lang="en-US" sz="16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07208551"/>
                  </a:ext>
                </a:extLst>
              </a:tr>
            </a:tbl>
          </a:graphicData>
        </a:graphic>
      </p:graphicFrame>
    </p:spTree>
    <p:extLst>
      <p:ext uri="{BB962C8B-B14F-4D97-AF65-F5344CB8AC3E}">
        <p14:creationId xmlns:p14="http://schemas.microsoft.com/office/powerpoint/2010/main" val="423957078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290944" y="715999"/>
            <a:ext cx="9810319" cy="2861438"/>
          </a:xfrm>
        </p:spPr>
        <p:txBody>
          <a:bodyPr>
            <a:noAutofit/>
          </a:bodyPr>
          <a:lstStyle/>
          <a:p>
            <a:pPr rtl="0"/>
            <a:r>
              <a:rPr lang="en-US" sz="6600" b="0" i="0" u="none" strike="noStrike" dirty="0" err="1">
                <a:highlight>
                  <a:srgbClr val="000000">
                    <a:alpha val="0"/>
                  </a:srgbClr>
                </a:highlight>
                <a:latin typeface="Arial"/>
                <a:cs typeface="Arial"/>
              </a:rPr>
              <a:t>Próximos</a:t>
            </a:r>
            <a:r>
              <a:rPr lang="en-US" sz="6600" b="0" i="0" u="none" strike="noStrike" dirty="0">
                <a:highlight>
                  <a:srgbClr val="000000">
                    <a:alpha val="0"/>
                  </a:srgbClr>
                </a:highlight>
                <a:latin typeface="Arial"/>
                <a:cs typeface="Arial"/>
              </a:rPr>
              <a:t> Pasos</a:t>
            </a:r>
            <a:endParaRPr lang="en-US" dirty="0"/>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Autofit/>
          </a:bodyPr>
          <a:lstStyle/>
          <a:p>
            <a:pPr rtl="0"/>
            <a:r>
              <a:rPr lang="es" sz="3200" b="0" i="0" u="none" strike="noStrike" dirty="0">
                <a:highlight>
                  <a:srgbClr val="000000">
                    <a:alpha val="0"/>
                  </a:srgbClr>
                </a:highlight>
                <a:latin typeface="Arial"/>
                <a:cs typeface="Arial"/>
              </a:rPr>
              <a:t>Reunión de la Junta Estatal del Agua | 18 de enero de 2023</a:t>
            </a:r>
          </a:p>
        </p:txBody>
      </p:sp>
    </p:spTree>
    <p:extLst>
      <p:ext uri="{BB962C8B-B14F-4D97-AF65-F5344CB8AC3E}">
        <p14:creationId xmlns:p14="http://schemas.microsoft.com/office/powerpoint/2010/main" val="171772931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77</a:t>
            </a:r>
            <a:endParaRPr lang="en-US"/>
          </a:p>
        </p:txBody>
      </p:sp>
      <p:sp>
        <p:nvSpPr>
          <p:cNvPr id="8" name="Text Placeholder 2">
            <a:extLst>
              <a:ext uri="{FF2B5EF4-FFF2-40B4-BE49-F238E27FC236}">
                <a16:creationId xmlns:a16="http://schemas.microsoft.com/office/drawing/2014/main" id="{3C746335-0180-4982-9585-3A0A61B181C5}"/>
              </a:ext>
            </a:extLst>
          </p:cNvPr>
          <p:cNvSpPr txBox="1"/>
          <p:nvPr/>
        </p:nvSpPr>
        <p:spPr>
          <a:xfrm>
            <a:off x="255141" y="1037691"/>
            <a:ext cx="11681717" cy="513926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ts val="600"/>
              </a:spcBef>
              <a:spcAft>
                <a:spcPts val="600"/>
              </a:spcAft>
            </a:pPr>
            <a:r>
              <a:rPr lang="es-MX" sz="2200" b="0" i="0" u="none" strike="noStrike" dirty="0">
                <a:highlight>
                  <a:srgbClr val="000000">
                    <a:alpha val="0"/>
                  </a:srgbClr>
                </a:highlight>
                <a:latin typeface="Arial"/>
              </a:rPr>
              <a:t>Calendario provisional de las revisiones del Plan de Acción</a:t>
            </a:r>
          </a:p>
          <a:p>
            <a:pPr lvl="1">
              <a:lnSpc>
                <a:spcPct val="100000"/>
              </a:lnSpc>
              <a:spcBef>
                <a:spcPts val="600"/>
              </a:spcBef>
              <a:spcAft>
                <a:spcPts val="600"/>
              </a:spcAft>
            </a:pPr>
            <a:r>
              <a:rPr lang="es-MX" sz="2200" dirty="0">
                <a:highlight>
                  <a:srgbClr val="000000">
                    <a:alpha val="0"/>
                  </a:srgbClr>
                </a:highlight>
                <a:latin typeface="Arial"/>
              </a:rPr>
              <a:t>Enero de 2024, Enero de 2025: Actualizaciones del Plan de Acción presentadas a la Junta Estatal del Agua</a:t>
            </a:r>
          </a:p>
          <a:p>
            <a:pPr lvl="1">
              <a:lnSpc>
                <a:spcPct val="100000"/>
              </a:lnSpc>
              <a:spcBef>
                <a:spcPts val="600"/>
              </a:spcBef>
              <a:spcAft>
                <a:spcPts val="600"/>
              </a:spcAft>
            </a:pPr>
            <a:r>
              <a:rPr lang="es-MX" sz="2200" dirty="0">
                <a:highlight>
                  <a:srgbClr val="000000">
                    <a:alpha val="0"/>
                  </a:srgbClr>
                </a:highlight>
                <a:latin typeface="Arial"/>
              </a:rPr>
              <a:t>A lo largo de 2025: De nuevo actividades con el público y las tribus para reflexionar sobre los logros alcanzados, obtener comentarios sobre prioridades emergentes, y priorizar acciones</a:t>
            </a:r>
          </a:p>
          <a:p>
            <a:pPr lvl="1">
              <a:lnSpc>
                <a:spcPct val="100000"/>
              </a:lnSpc>
              <a:spcBef>
                <a:spcPts val="600"/>
              </a:spcBef>
              <a:spcAft>
                <a:spcPts val="600"/>
              </a:spcAft>
            </a:pPr>
            <a:r>
              <a:rPr lang="es-MX" sz="2200" dirty="0">
                <a:highlight>
                  <a:srgbClr val="000000">
                    <a:alpha val="0"/>
                  </a:srgbClr>
                </a:highlight>
                <a:latin typeface="Arial"/>
              </a:rPr>
              <a:t>Enero de 2026: Plan de Acción para la Equidad Racial revisado presentado a la Junta como punto informativo</a:t>
            </a:r>
          </a:p>
          <a:p>
            <a:pPr>
              <a:lnSpc>
                <a:spcPct val="100000"/>
              </a:lnSpc>
              <a:spcBef>
                <a:spcPts val="600"/>
              </a:spcBef>
              <a:spcAft>
                <a:spcPts val="600"/>
              </a:spcAft>
            </a:pPr>
            <a:r>
              <a:rPr lang="es-MX" sz="2200" dirty="0">
                <a:highlight>
                  <a:srgbClr val="000000">
                    <a:alpha val="0"/>
                  </a:srgbClr>
                </a:highlight>
                <a:latin typeface="Arial"/>
              </a:rPr>
              <a:t>Las acciones descritas en este plan serán sujetas a los estándares de toma de decisión y a los procesos de compromiso con el público de la Junta. El plan no modifica ninguna política, plan, permiso, o reglamento existentes, debidamente adoptados por la Junta Estatal del Agua. Cualquier cambio propuesto en la política de la Junta Estatal del Agua será sometido a la aprobación de la Junta Estatal del Agua. </a:t>
            </a:r>
            <a:endParaRPr lang="es" sz="2200" b="0" i="0" u="none" strike="noStrike" dirty="0">
              <a:solidFill>
                <a:srgbClr val="000000"/>
              </a:solidFill>
              <a:highlight>
                <a:srgbClr val="000000">
                  <a:alpha val="0"/>
                </a:srgbClr>
              </a:highlight>
              <a:latin typeface="Arial"/>
            </a:endParaRPr>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838200" y="1"/>
            <a:ext cx="10515600" cy="1037690"/>
          </a:xfrm>
        </p:spPr>
        <p:txBody>
          <a:bodyPr>
            <a:noAutofit/>
          </a:bodyPr>
          <a:lstStyle/>
          <a:p>
            <a:pPr algn="ctr" rtl="0"/>
            <a:r>
              <a:rPr lang="es" sz="4800" b="0" i="0" u="none" strike="noStrike" dirty="0">
                <a:solidFill>
                  <a:srgbClr val="1F4E79"/>
                </a:solidFill>
                <a:highlight>
                  <a:srgbClr val="000000">
                    <a:alpha val="0"/>
                  </a:srgbClr>
                </a:highlight>
                <a:latin typeface="Arial"/>
                <a:cs typeface="Arial"/>
              </a:rPr>
              <a:t>Próximos Pasos</a:t>
            </a:r>
            <a:endParaRPr lang="en-US" sz="48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61884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78</a:t>
            </a:r>
            <a:endParaRPr lang="en-US"/>
          </a:p>
        </p:txBody>
      </p:sp>
      <p:sp>
        <p:nvSpPr>
          <p:cNvPr id="8" name="Text Placeholder 2">
            <a:extLst>
              <a:ext uri="{FF2B5EF4-FFF2-40B4-BE49-F238E27FC236}">
                <a16:creationId xmlns:a16="http://schemas.microsoft.com/office/drawing/2014/main" id="{3C746335-0180-4982-9585-3A0A61B181C5}"/>
              </a:ext>
            </a:extLst>
          </p:cNvPr>
          <p:cNvSpPr txBox="1"/>
          <p:nvPr/>
        </p:nvSpPr>
        <p:spPr>
          <a:xfrm>
            <a:off x="644721" y="1590311"/>
            <a:ext cx="10987298" cy="437673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14999"/>
              </a:lnSpc>
              <a:spcBef>
                <a:spcPct val="0"/>
              </a:spcBef>
              <a:spcAft>
                <a:spcPts val="1200"/>
              </a:spcAft>
            </a:pPr>
            <a:r>
              <a:rPr lang="es" sz="2400" b="0" i="0" u="none" strike="noStrike" dirty="0">
                <a:solidFill>
                  <a:srgbClr val="000000"/>
                </a:solidFill>
                <a:highlight>
                  <a:srgbClr val="000000">
                    <a:alpha val="0"/>
                  </a:srgbClr>
                </a:highlight>
                <a:latin typeface="Arial"/>
                <a:cs typeface="Arial"/>
              </a:rPr>
              <a:t>Las Tribus Nativas Americanas de California pueden seguir solicitando consultas de gobierno a gobierno para proporcionar información y orientación sobre este trabajo de forma continua. </a:t>
            </a:r>
          </a:p>
          <a:p>
            <a:pPr rtl="0">
              <a:lnSpc>
                <a:spcPct val="114999"/>
              </a:lnSpc>
              <a:spcBef>
                <a:spcPct val="0"/>
              </a:spcBef>
              <a:spcAft>
                <a:spcPts val="1200"/>
              </a:spcAft>
            </a:pPr>
            <a:r>
              <a:rPr lang="es" sz="2400" dirty="0">
                <a:solidFill>
                  <a:srgbClr val="000000"/>
                </a:solidFill>
                <a:highlight>
                  <a:srgbClr val="000000">
                    <a:alpha val="0"/>
                  </a:srgbClr>
                </a:highlight>
                <a:latin typeface="Arial"/>
                <a:cs typeface="Arial"/>
              </a:rPr>
              <a:t>Se pueden enviar comentarios generales sobre el trabajo de equidad racial a: </a:t>
            </a:r>
            <a:r>
              <a:rPr lang="es" sz="2400" b="0" i="0" u="sng" strike="noStrike" dirty="0">
                <a:solidFill>
                  <a:srgbClr val="0000FF"/>
                </a:solidFill>
                <a:highlight>
                  <a:srgbClr val="000000">
                    <a:alpha val="0"/>
                  </a:srgbClr>
                </a:highlight>
                <a:latin typeface="Arial"/>
                <a:cs typeface="Arial"/>
                <a:hlinkClick r:id="rId3"/>
              </a:rPr>
              <a:t>racialequity@waterboards.ca.gov</a:t>
            </a:r>
            <a:r>
              <a:rPr lang="es" sz="2400" b="0" i="0" u="none" strike="noStrike" dirty="0">
                <a:solidFill>
                  <a:srgbClr val="000000"/>
                </a:solidFill>
                <a:highlight>
                  <a:srgbClr val="000000">
                    <a:alpha val="0"/>
                  </a:srgbClr>
                </a:highlight>
                <a:latin typeface="Arial"/>
                <a:cs typeface="Arial"/>
              </a:rPr>
              <a:t>.  </a:t>
            </a:r>
          </a:p>
          <a:p>
            <a:pPr rtl="0">
              <a:lnSpc>
                <a:spcPct val="114999"/>
              </a:lnSpc>
              <a:spcBef>
                <a:spcPct val="0"/>
              </a:spcBef>
              <a:spcAft>
                <a:spcPts val="1200"/>
              </a:spcAft>
            </a:pPr>
            <a:r>
              <a:rPr lang="es" sz="2400" dirty="0">
                <a:solidFill>
                  <a:srgbClr val="000000"/>
                </a:solidFill>
                <a:highlight>
                  <a:srgbClr val="000000">
                    <a:alpha val="0"/>
                  </a:srgbClr>
                </a:highlight>
                <a:latin typeface="Arial"/>
                <a:cs typeface="Arial"/>
              </a:rPr>
              <a:t>El Plan de Acción para la Equidad Racial está disponible en línea en: </a:t>
            </a:r>
            <a:r>
              <a:rPr lang="en-US" sz="2400" dirty="0">
                <a:solidFill>
                  <a:srgbClr val="000000"/>
                </a:solidFill>
                <a:highlight>
                  <a:srgbClr val="000000">
                    <a:alpha val="0"/>
                  </a:srgbClr>
                </a:highlight>
                <a:latin typeface="Arial"/>
                <a:cs typeface="Arial"/>
              </a:rPr>
              <a:t>bit.ly/SWRCB_REAP_SPAN</a:t>
            </a:r>
            <a:endParaRPr lang="en-US" sz="2400" dirty="0"/>
          </a:p>
          <a:p>
            <a:pPr marR="0" lvl="0" rtl="0">
              <a:lnSpc>
                <a:spcPct val="115000"/>
              </a:lnSpc>
              <a:spcBef>
                <a:spcPct val="0"/>
              </a:spcBef>
              <a:spcAft>
                <a:spcPts val="1200"/>
              </a:spcAft>
            </a:pPr>
            <a:r>
              <a:rPr lang="es" sz="2400" dirty="0">
                <a:solidFill>
                  <a:srgbClr val="000000"/>
                </a:solidFill>
                <a:highlight>
                  <a:srgbClr val="000000">
                    <a:alpha val="0"/>
                  </a:srgbClr>
                </a:highlight>
                <a:latin typeface="Arial"/>
                <a:cs typeface="Arial"/>
              </a:rPr>
              <a:t>Página web sobre la Equidad Racial: </a:t>
            </a:r>
            <a:r>
              <a:rPr lang="en-US" sz="2400" dirty="0">
                <a:solidFill>
                  <a:srgbClr val="000000"/>
                </a:solidFill>
                <a:highlight>
                  <a:srgbClr val="000000">
                    <a:alpha val="0"/>
                  </a:srgbClr>
                </a:highlight>
                <a:latin typeface="Arial"/>
                <a:cs typeface="Arial"/>
              </a:rPr>
              <a:t>waterboards.ca.gov/</a:t>
            </a:r>
            <a:r>
              <a:rPr lang="en-US" sz="2400" dirty="0" err="1">
                <a:solidFill>
                  <a:srgbClr val="000000"/>
                </a:solidFill>
                <a:highlight>
                  <a:srgbClr val="000000">
                    <a:alpha val="0"/>
                  </a:srgbClr>
                </a:highlight>
                <a:latin typeface="Arial"/>
                <a:cs typeface="Arial"/>
              </a:rPr>
              <a:t>racial_equity</a:t>
            </a:r>
            <a:r>
              <a:rPr lang="en-US" sz="2400" dirty="0">
                <a:solidFill>
                  <a:srgbClr val="000000"/>
                </a:solidFill>
                <a:highlight>
                  <a:srgbClr val="000000">
                    <a:alpha val="0"/>
                  </a:srgbClr>
                </a:highlight>
                <a:latin typeface="Arial"/>
                <a:cs typeface="Arial"/>
              </a:rPr>
              <a:t>/​      </a:t>
            </a:r>
            <a:endParaRPr lang="en-US" sz="2400" dirty="0">
              <a:latin typeface="Arial"/>
              <a:cs typeface="Arial"/>
            </a:endParaRPr>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838200" y="182562"/>
            <a:ext cx="10515600" cy="1017142"/>
          </a:xfrm>
        </p:spPr>
        <p:txBody>
          <a:bodyPr>
            <a:noAutofit/>
          </a:bodyPr>
          <a:lstStyle/>
          <a:p>
            <a:pPr algn="ctr" rtl="0"/>
            <a:r>
              <a:rPr lang="es" sz="4800" b="0" i="0" u="none" strike="noStrike" dirty="0">
                <a:solidFill>
                  <a:srgbClr val="1F4E79"/>
                </a:solidFill>
                <a:highlight>
                  <a:srgbClr val="000000">
                    <a:alpha val="0"/>
                  </a:srgbClr>
                </a:highlight>
                <a:latin typeface="Arial"/>
                <a:cs typeface="Arial"/>
              </a:rPr>
              <a:t>Más información</a:t>
            </a:r>
            <a:endParaRPr lang="en-US" sz="48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530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210F-590A-B89D-C1E7-EABA29B6E84C}"/>
              </a:ext>
            </a:extLst>
          </p:cNvPr>
          <p:cNvSpPr>
            <a:spLocks noGrp="1"/>
          </p:cNvSpPr>
          <p:nvPr>
            <p:ph type="title"/>
          </p:nvPr>
        </p:nvSpPr>
        <p:spPr>
          <a:xfrm>
            <a:off x="176973" y="2986279"/>
            <a:ext cx="3752702" cy="3291839"/>
          </a:xfrm>
        </p:spPr>
        <p:txBody>
          <a:bodyPr vert="horz" lIns="91440" tIns="45720" rIns="91440" bIns="45720" rtlCol="0" anchor="ctr">
            <a:noAutofit/>
          </a:bodyPr>
          <a:lstStyle/>
          <a:p>
            <a:pPr rtl="0"/>
            <a:r>
              <a:rPr lang="es" sz="4000" b="1" i="0" u="none" strike="noStrike" dirty="0">
                <a:solidFill>
                  <a:srgbClr val="44546A"/>
                </a:solidFill>
                <a:highlight>
                  <a:srgbClr val="000000">
                    <a:alpha val="0"/>
                  </a:srgbClr>
                </a:highlight>
                <a:latin typeface="Arial"/>
                <a:ea typeface="+mn-ea"/>
                <a:cs typeface="Arial"/>
              </a:rPr>
              <a:t>Visión sobre Equidad Racial de la Junta Estatal del Agua</a:t>
            </a:r>
            <a:endParaRPr lang="en-US" sz="4000" b="1" dirty="0">
              <a:solidFill>
                <a:schemeClr val="accent1">
                  <a:lumMod val="75000"/>
                </a:schemeClr>
              </a:solidFill>
            </a:endParaRPr>
          </a:p>
        </p:txBody>
      </p:sp>
      <p:sp>
        <p:nvSpPr>
          <p:cNvPr id="3" name="Text Placeholder 2">
            <a:extLst>
              <a:ext uri="{FF2B5EF4-FFF2-40B4-BE49-F238E27FC236}">
                <a16:creationId xmlns:a16="http://schemas.microsoft.com/office/drawing/2014/main" id="{8DD8907D-2844-EEF5-C435-B52BEFE64E09}"/>
              </a:ext>
            </a:extLst>
          </p:cNvPr>
          <p:cNvSpPr>
            <a:spLocks noGrp="1"/>
          </p:cNvSpPr>
          <p:nvPr>
            <p:ph type="body" sz="quarter" idx="11"/>
          </p:nvPr>
        </p:nvSpPr>
        <p:spPr>
          <a:xfrm>
            <a:off x="3133618" y="2783324"/>
            <a:ext cx="9058362" cy="3537207"/>
          </a:xfrm>
        </p:spPr>
        <p:txBody>
          <a:bodyPr vert="horz" lIns="91440" tIns="45720" rIns="91440" bIns="45720" rtlCol="0" anchor="ctr">
            <a:noAutofit/>
          </a:bodyPr>
          <a:lstStyle/>
          <a:p>
            <a:pPr marL="0" indent="0">
              <a:buNone/>
            </a:pPr>
            <a:r>
              <a:rPr lang="es" sz="2600" dirty="0">
                <a:latin typeface="Arial"/>
                <a:cs typeface="+mn-cs"/>
              </a:rPr>
              <a:t> </a:t>
            </a:r>
            <a:r>
              <a:rPr lang="es" sz="2600" dirty="0">
                <a:latin typeface="Arial"/>
                <a:cs typeface="Arial"/>
              </a:rPr>
              <a:t>    </a:t>
            </a:r>
            <a:r>
              <a:rPr lang="es" sz="2600" b="0" i="0" u="none" strike="noStrike" dirty="0">
                <a:latin typeface="Arial"/>
                <a:cs typeface="Arial"/>
              </a:rPr>
              <a:t>La Junta del Agua proyecta una California en la que:</a:t>
            </a:r>
            <a:endParaRPr lang="en-US"/>
          </a:p>
          <a:p>
            <a:pPr lvl="1" rtl="0"/>
            <a:r>
              <a:rPr lang="es" b="0" i="0" u="none" strike="noStrike" dirty="0">
                <a:latin typeface="Arial"/>
                <a:cs typeface="Arial"/>
              </a:rPr>
              <a:t>La raza ya no prediga el acceso o la calidad de los recursos de agua;</a:t>
            </a:r>
            <a:endParaRPr lang="en-US">
              <a:latin typeface="Arial"/>
              <a:cs typeface="Arial"/>
            </a:endParaRPr>
          </a:p>
          <a:p>
            <a:pPr lvl="1" rtl="0"/>
            <a:r>
              <a:rPr lang="es" b="0" i="0" u="none" strike="noStrike" dirty="0">
                <a:latin typeface="Arial"/>
                <a:cs typeface="Arial"/>
              </a:rPr>
              <a:t>Los empleados de las Juntas del Agua de todos los niveles organizativos reflejen la diversidad racial y étnica de California; y</a:t>
            </a:r>
            <a:endParaRPr lang="en-US">
              <a:latin typeface="Arial"/>
              <a:cs typeface="Arial"/>
            </a:endParaRPr>
          </a:p>
          <a:p>
            <a:pPr lvl="1" rtl="0"/>
            <a:r>
              <a:rPr lang="es" b="0" i="0" u="none" strike="noStrike" dirty="0">
                <a:latin typeface="Arial"/>
                <a:cs typeface="Arial"/>
              </a:rPr>
              <a:t>Se aplique sistemáticamente un lente de equidad racial en los procesos de toma de decisiones de las Juntas del Agua.</a:t>
            </a:r>
            <a:endParaRPr lang="en-US">
              <a:latin typeface="+mn-lt"/>
              <a:cs typeface="+mn-cs"/>
            </a:endParaRPr>
          </a:p>
        </p:txBody>
      </p:sp>
      <p:pic>
        <p:nvPicPr>
          <p:cNvPr id="6" name="Picture 5">
            <a:extLst>
              <a:ext uri="{FF2B5EF4-FFF2-40B4-BE49-F238E27FC236}">
                <a16:creationId xmlns:a16="http://schemas.microsoft.com/office/drawing/2014/main" id="{713238DC-D7FD-E2FB-CEF2-68D77EB72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80" cy="2863595"/>
          </a:xfrm>
          <a:prstGeom prst="rect">
            <a:avLst/>
          </a:prstGeom>
        </p:spPr>
      </p:pic>
    </p:spTree>
    <p:extLst>
      <p:ext uri="{BB962C8B-B14F-4D97-AF65-F5344CB8AC3E}">
        <p14:creationId xmlns:p14="http://schemas.microsoft.com/office/powerpoint/2010/main" val="2757605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0DC0-5BA7-4EC2-BCAF-E77147B3DAB4}"/>
              </a:ext>
            </a:extLst>
          </p:cNvPr>
          <p:cNvSpPr>
            <a:spLocks noGrp="1"/>
          </p:cNvSpPr>
          <p:nvPr>
            <p:ph type="title"/>
          </p:nvPr>
        </p:nvSpPr>
        <p:spPr>
          <a:xfrm>
            <a:off x="453561" y="264687"/>
            <a:ext cx="11284877" cy="1325563"/>
          </a:xfrm>
        </p:spPr>
        <p:txBody>
          <a:bodyPr>
            <a:noAutofit/>
          </a:bodyPr>
          <a:lstStyle/>
          <a:p>
            <a:pPr algn="ctr" rtl="0"/>
            <a:r>
              <a:rPr lang="es" sz="4800" b="0" i="0" u="none" strike="noStrike" dirty="0">
                <a:solidFill>
                  <a:srgbClr val="1F4E79"/>
                </a:solidFill>
                <a:highlight>
                  <a:srgbClr val="000000">
                    <a:alpha val="0"/>
                  </a:srgbClr>
                </a:highlight>
                <a:latin typeface="Arial"/>
                <a:cs typeface="Arial"/>
              </a:rPr>
              <a:t>Nuestro Camino Hacia la Equidad Racial</a:t>
            </a:r>
            <a:endParaRPr lang="en-US" sz="4800" dirty="0">
              <a:solidFill>
                <a:schemeClr val="accent5">
                  <a:lumMod val="50000"/>
                </a:schemeClr>
              </a:solidFill>
            </a:endParaRPr>
          </a:p>
        </p:txBody>
      </p:sp>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7</a:t>
            </a:r>
            <a:endParaRPr lang="en-US"/>
          </a:p>
        </p:txBody>
      </p:sp>
      <p:graphicFrame>
        <p:nvGraphicFramePr>
          <p:cNvPr id="7" name="Diagram 6">
            <a:extLst>
              <a:ext uri="{FF2B5EF4-FFF2-40B4-BE49-F238E27FC236}">
                <a16:creationId xmlns:a16="http://schemas.microsoft.com/office/drawing/2014/main" id="{D3FD47F6-D2D5-E85F-17EA-3BCB94355D88}"/>
              </a:ext>
            </a:extLst>
          </p:cNvPr>
          <p:cNvGraphicFramePr/>
          <p:nvPr>
            <p:extLst>
              <p:ext uri="{D42A27DB-BD31-4B8C-83A1-F6EECF244321}">
                <p14:modId xmlns:p14="http://schemas.microsoft.com/office/powerpoint/2010/main" val="657361565"/>
              </p:ext>
            </p:extLst>
          </p:nvPr>
        </p:nvGraphicFramePr>
        <p:xfrm>
          <a:off x="838200" y="1200076"/>
          <a:ext cx="10515600" cy="5189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20592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0DC0-5BA7-4EC2-BCAF-E77147B3DAB4}"/>
              </a:ext>
            </a:extLst>
          </p:cNvPr>
          <p:cNvSpPr>
            <a:spLocks noGrp="1"/>
          </p:cNvSpPr>
          <p:nvPr>
            <p:ph type="title"/>
          </p:nvPr>
        </p:nvSpPr>
        <p:spPr>
          <a:xfrm>
            <a:off x="460196" y="127720"/>
            <a:ext cx="11271607" cy="1325563"/>
          </a:xfrm>
        </p:spPr>
        <p:txBody>
          <a:bodyPr>
            <a:noAutofit/>
          </a:bodyPr>
          <a:lstStyle/>
          <a:p>
            <a:pPr algn="ctr" rtl="0"/>
            <a:r>
              <a:rPr lang="es" sz="4800" b="0" i="0" u="none" strike="noStrike" dirty="0">
                <a:solidFill>
                  <a:srgbClr val="1F4E79"/>
                </a:solidFill>
                <a:highlight>
                  <a:srgbClr val="000000">
                    <a:alpha val="0"/>
                  </a:srgbClr>
                </a:highlight>
                <a:latin typeface="Arial"/>
                <a:cs typeface="Arial"/>
              </a:rPr>
              <a:t>Nuestro Camino Hacia la Equidad Racial</a:t>
            </a:r>
            <a:endParaRPr lang="en-US" sz="4800" dirty="0">
              <a:solidFill>
                <a:schemeClr val="accent5">
                  <a:lumMod val="50000"/>
                </a:schemeClr>
              </a:solidFill>
            </a:endParaRPr>
          </a:p>
        </p:txBody>
      </p:sp>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noAutofit/>
          </a:bodyPr>
          <a:lstStyle/>
          <a:p>
            <a:pPr rtl="0"/>
            <a:r>
              <a:rPr lang="es" sz="1200" b="0" i="0" u="none" strike="noStrike">
                <a:highlight>
                  <a:srgbClr val="000000">
                    <a:alpha val="0"/>
                  </a:srgbClr>
                </a:highlight>
                <a:latin typeface="Calibri"/>
              </a:rPr>
              <a:t>8</a:t>
            </a:r>
            <a:endParaRPr lang="en-US"/>
          </a:p>
        </p:txBody>
      </p:sp>
      <p:graphicFrame>
        <p:nvGraphicFramePr>
          <p:cNvPr id="7" name="Diagram 6">
            <a:extLst>
              <a:ext uri="{FF2B5EF4-FFF2-40B4-BE49-F238E27FC236}">
                <a16:creationId xmlns:a16="http://schemas.microsoft.com/office/drawing/2014/main" id="{D3FD47F6-D2D5-E85F-17EA-3BCB94355D88}"/>
              </a:ext>
            </a:extLst>
          </p:cNvPr>
          <p:cNvGraphicFramePr/>
          <p:nvPr>
            <p:extLst>
              <p:ext uri="{D42A27DB-BD31-4B8C-83A1-F6EECF244321}">
                <p14:modId xmlns:p14="http://schemas.microsoft.com/office/powerpoint/2010/main" val="4219082294"/>
              </p:ext>
            </p:extLst>
          </p:nvPr>
        </p:nvGraphicFramePr>
        <p:xfrm>
          <a:off x="838200" y="1200076"/>
          <a:ext cx="10515600" cy="5189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93407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x template for boards (002)  -  Read-Only" id="{53B34C88-2A23-4FDF-9ABD-C74814BA9BAE}" vid="{A1BEC320-61EA-4987-BEA5-CEBC86086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lides.pptx" id="{D19092ED-CF3C-41A9-A920-5466ADCE7D9B}" vid="{1F01FAC9-64E3-4430-8637-095864E45A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lides.pptx" id="{D19092ED-CF3C-41A9-A920-5466ADCE7D9B}" vid="{1F01FAC9-64E3-4430-8637-095864E45AD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09156-237c-4087-b186-36fa5fcbf6d0" xsi:nil="true"/>
    <lcf76f155ced4ddcb4097134ff3c332f xmlns="a529280f-8b8b-44b4-bd46-7795064155d5">
      <Terms xmlns="http://schemas.microsoft.com/office/infopath/2007/PartnerControls"/>
    </lcf76f155ced4ddcb4097134ff3c332f>
    <IncorporatedintoREAP_x003f_ xmlns="a529280f-8b8b-44b4-bd46-7795064155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75FC3CC46DB74CA198E32153D9580A" ma:contentTypeVersion="15" ma:contentTypeDescription="Create a new document." ma:contentTypeScope="" ma:versionID="a8e900c000981971f5eb2cd4716bebc3">
  <xsd:schema xmlns:xsd="http://www.w3.org/2001/XMLSchema" xmlns:xs="http://www.w3.org/2001/XMLSchema" xmlns:p="http://schemas.microsoft.com/office/2006/metadata/properties" xmlns:ns2="a529280f-8b8b-44b4-bd46-7795064155d5" xmlns:ns3="ad309156-237c-4087-b186-36fa5fcbf6d0" targetNamespace="http://schemas.microsoft.com/office/2006/metadata/properties" ma:root="true" ma:fieldsID="30a0389c72116a03c2cbe214581f8367" ns2:_="" ns3:_="">
    <xsd:import namespace="a529280f-8b8b-44b4-bd46-7795064155d5"/>
    <xsd:import namespace="ad309156-237c-4087-b186-36fa5fcbf6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IncorporatedintoREAP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9280f-8b8b-44b4-bd46-779506415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fdcae8-6a83-4c52-b891-75b08cbe23e4" ma:termSetId="09814cd3-568e-fe90-9814-8d621ff8fb84" ma:anchorId="fba54fb3-c3e1-fe81-a776-ca4b69148c4d" ma:open="true" ma:isKeyword="false">
      <xsd:complexType>
        <xsd:sequence>
          <xsd:element ref="pc:Terms" minOccurs="0" maxOccurs="1"/>
        </xsd:sequence>
      </xsd:complexType>
    </xsd:element>
    <xsd:element name="IncorporatedintoREAP_x003f_" ma:index="22" nillable="true" ma:displayName="Incorporated into REAP?" ma:description=" " ma:format="Dropdown" ma:internalName="IncorporatedintoREAP_x003f_">
      <xsd:simpleType>
        <xsd:restriction base="dms:Choice">
          <xsd:enumeration value="Yes, Complete"/>
          <xsd:enumeration value="N/A"/>
          <xsd:enumeration value="In Progress"/>
          <xsd:enumeration value="Needs Attention"/>
        </xsd:restriction>
      </xsd:simpleType>
    </xsd:element>
  </xsd:schema>
  <xsd:schema xmlns:xsd="http://www.w3.org/2001/XMLSchema" xmlns:xs="http://www.w3.org/2001/XMLSchema" xmlns:dms="http://schemas.microsoft.com/office/2006/documentManagement/types" xmlns:pc="http://schemas.microsoft.com/office/infopath/2007/PartnerControls" targetNamespace="ad309156-237c-4087-b186-36fa5fcbf6d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f9c49b6-1812-4e1e-9987-7327d378031a}" ma:internalName="TaxCatchAll" ma:showField="CatchAllData" ma:web="ad309156-237c-4087-b186-36fa5fcbf6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6oSx8zsgm0NfN9S++qzGLAkZbnc=" pdftag="P" isBookmarkSet="no" bookmark="no" Order="_x0033_"/>
  <Shape xmlns="" ID="sAAXxlDq/S56alc2w+2BPxaMD3s=" pdftag="P" isBookmarkSet="no" bookmark="no" Order="_x0031_"/>
  <Shape xmlns="" ID="Fl5ss48iU0jDEgs9vUOSauz5acU=" pdftag="P" isBookmarkSet="no" bookmark="no" Order="_x0032_"/>
  <Shape xmlns="" ID="/6P0qHG3Z6pie8065+Bf+KcJwUE=" Order="_x0031_" pdftag="_x005B_Artifact_x005D_" isBookmarkSet="no" bookmark="no"/>
  <Shape xmlns="" ID="K/LiX+VOrEtkdvNDHkStZTdNF3Y=" Order="_x0033_" artifact="_x0031_" pdftag="_x005B_Artifact_x005D_" formula="no" inline="no" validate="no"/>
  <HyperLink xmlns="" ID="iSjC48DHTzNyzPWkPNhLPbUqWkE=-95727843575.96543_339.5414" plainAltText="racialequity_x0040_waterboards.ca.gov" language="" Lang=""/>
  <HyperLink xmlns="" ID="H0ug7kerQUFDIelIpuQ1vcdmv80=-957278435178.6108_359.9672" plainAltText="racialequity_x0040_waterboards.ca.gov" language="" Lang=""/>
  <Shape xmlns="" ID="l0AskeDVH3F7EYIeRB+ZTux2q6U=" pdftag="" Order="_x0035_" artifact="_x0031_" validate="no" formula="no" inline="no"/>
  <Shape xmlns="" ID="rnqdrJ1Ayu5bI2qHVepkbv4JhIY=" pdftag="" Order="_x0032_" artifact="_x0031_" validate="no"/>
  <Shape xmlns="" ID="2T6C6P5KcIU4sb5ZD4hvosl6vQA=" pdftag="" Order="_x0034_"/>
  <Shape xmlns="" ID="7LoNCNe89xsLxdxfMI1UJ2DVm7g=" pdftag="H2" isBookmarkSet="no" bookmark="yes" Order="_x0031_"/>
  <Shape xmlns="" ID="9mh77j3A8WtTtvsQX5715ubu/84=" Order="_x0031_" pdftag="_x005B_Artifact_x005D_" isBookmarkSet="no" bookmark="no"/>
  <Shape xmlns="" ID="FswDwEAmVyY+pzIAt1M3p74myn4=" pdftag="P" isBookmarkSet="no" bookmark="no" Order="_x0032_"/>
  <Shape xmlns="" ID="TuJ0kAC5UClIC3yA2oVlXThAJ0A=" Order="_x0031_" pdftag="H2" isBookmarkSet="no" bookmark="yes"/>
  <Shape xmlns="" ID="3Ymi76i8+depHw0guCet2ujLteE=" pdftag="P" isBookmarkSet="no" bookmark="no" Order="_x0032_"/>
  <Shape xmlns="" ID="9UvNdqli9bMM2Yg+qMB6f3YDeEM=" pdftag="H2" isBookmarkSet="no" bookmark="yes" Order="_x0031_"/>
  <Shape xmlns="" ID="foN1cCcf5WbTOGYAF5fTYNqiMTM=" Order="_x0031_" validate="no" artifact="_x0031_" pdftag="_x005B_Artifact_x005D_" formula="no" inline="no" isBookmarkSet="no"/>
  <Shape xmlns="" ID="Wbhbru1pFzEyuaPWEqg+Yf8J2LM=" pdftag="H2" isBookmarkSet="no" bookmark="yes" Order="_x0032_"/>
  <Shape xmlns="" ID="HGilSWeiO0fs5h5swmfTvxTP0Fg=" pdftag="P" isBookmarkSet="no" Order="_x0032_" bookmark="no"/>
  <Shape xmlns="" ID="7CC4et4AW7zrJXnYHwSlwrTo3jY=" Order="_x0031_" formula="no" inline="no" isBookmarkSet="no" Lang="" validate="no" artifact="_x0031_" pdftag="_x005B_Artifact_x005D_"/>
  <Shape xmlns="" ID="QRf3uqxNdVVbD/a1RnP8y9R40XY=" pdftag="H2" isBookmarkSet="no" bookmark="yes" Order="_x0031_"/>
  <Shape xmlns="" ID="bGHEscexiwjioz3UaCaiJ6qRRM0=" Order="_x0031_" pdftag="_x005B_Artifact_x005D_" isBookmarkSet="no" bookmark="no"/>
  <Shape xmlns="" ID="ZZG8VcA4nhdM07KPfGi6GgHRbD4=" artifact="_x0031_" formula="no" inline="no" pdftag="Figure" isBookmarkSet="no" Lang="" validate="no" Order="_x0032_"/>
  <Shape xmlns="" ID="+a5nzpT8kPdjwBlEiQrsvQDFlp0=" pdftag="H2" isBookmarkSet="no" bookmark="yes" Order="_x0031_"/>
  <Shape xmlns="" ID="ggwxpW3mf/+dsqtLhCR8HfizX6U=" Order="_x0031_" pdftag="_x005B_Artifact_x005D_" isBookmarkSet="no" bookmark="no"/>
  <Shape xmlns="" ID="AUtST9gVwMrROJhFndGA6pUFBAs=" artifact="_x0031_" formula="no" inline="no" pdftag="Figure" isBookmarkSet="no" Lang="" validate="no" Order="_x0032_"/>
  <Shape xmlns="" ID="cNOeGT6hIe9mo9AoLcGV78fd564=" pdftag="H2" isBookmarkSet="no" bookmark="yes" Order="_x0031_"/>
  <Shape xmlns="" ID="1w2JLP25iwEwTUTi2KCgRMAOVRM=" Order="_x0031_" pdftag="_x005B_Artifact_x005D_" isBookmarkSet="no" bookmark="no"/>
  <Shape xmlns="" ID="dqXCvVd6lGo6+a/HEseJkBxdJ0E=" artifact="_x0031_" formula="no" inline="no" pdftag="Figure" isBookmarkSet="no" Lang="" validate="no" Order="_x0032_"/>
  <Shape xmlns="" ID="E1cXVbmCa/+jdUmqg++69w2mRxc=" pdftag="H2" isBookmarkSet="no" bookmark="yes" Order="_x0031_"/>
  <Shape xmlns="" ID="H2d7Nnk0V6OVdCuL0GM2HINK3PE=" pdftag="P" isBookmarkSet="no" bookmark="no" Order="_x0032_"/>
  <Shape xmlns="" ID="r6fRTwLtVOo3r+GVqfrYIBv1Sa0=" pdftag="H2" isBookmarkSet="no" bookmark="yes" Order="_x0031_"/>
  <Shape xmlns="" ID="zrvzwETdqwtpYTEjY7MnVGX/7HM=" Order="_x0031_" pdftag="_x005B_Artifact_x005D_" isBookmarkSet="no" bookmark="no"/>
  <Shape xmlns="" ID="cjXhFYaXKnSLO4C8sc+ozxEpKMA=" pdftag="P" isBookmarkSet="no" Order="_x0032_" bookmark="no"/>
  <Shape xmlns="" ID="LOO3qN5CtGF+k8/1xZKMFW+8Hkw=" Order="_x0031_" pdftag="_x005B_Artifact_x005D_" isBookmarkSet="no" bookmark="no"/>
  <Shape xmlns="" ID="ySv90FC0A7MCkyoPqL4R1RcANKw=" artifact="_x0031_" formula="no" inline="no" pdftag="Figure" isBookmarkSet="no" Lang="" validate="no" Order="_x0032_"/>
  <Shape xmlns="" ID="OyIAgNv2TytC0Sb1FiQS2SB40eQ=" pdftag="H2" isBookmarkSet="no" bookmark="yes" Order="_x0031_"/>
  <Shape xmlns="" ID="qSuLxUdn0eR3Mpps/GGURZPq9kg=" pdftag="H2" isBookmarkSet="no" bookmark="yes" Order="_x0031_"/>
  <Shape xmlns="" ID="DiFVnCljY52sT7OwH5N3TpL2Z7w=" Order="_x0031_" pdftag="_x005B_Artifact_x005D_" isBookmarkSet="no" bookmark="no"/>
  <Shape xmlns="" ID="sDY8ALFa2VMY3FWuNV+0yyhfolc=" artifact="_x0031_" formula="no" inline="no" pdftag="Figure" isBookmarkSet="no" Lang="" validate="no" Order="_x0032_"/>
  <Shape xmlns="" ID="SYz6AXCOJ2A7ZseJx7cR9q9PBQ0=" Order="_x0031_" pdftag="_x005B_Artifact_x005D_" isBookmarkSet="no" bookmark="no"/>
  <Shape xmlns="" ID="SWFhCtW++jYRZBpepVnfJ8ubGD0=" pdftag="P" isBookmarkSet="no" bookmark="no" Order="_x0034_"/>
  <Shape xmlns="" ID="ctXXtsxGGbH+SxNP+k9EazpuCuE=" pdftag="H2" isBookmarkSet="no" bookmark="yes" Order="_x0031_"/>
  <Shape xmlns="" ID="M1zX2CWKpVGclYRFqZES48ObcN8=" pdftag="Figure" artifact="_x0031_" formula="no" inline="no" isBookmarkSet="no" Lang="" validate="no" Order="_x0033_"/>
  <Shape xmlns="" ID="DG4vcXc8BMQnvSFbSFXNcuqoSKM=" Order="_x0037_" formula="no" inline="no" artifact="_x0031_" pdftag="_x005B_Artifact_x005D_" isBookmarkSet="no" Lang="" validate="no"/>
  <Shape xmlns="" ID="Wy1C5ZHR9FpwxhO7nXKKKFuzric=" artifact="_x0031_" formula="no" inline="no" pdftag="Figure" isBookmarkSet="no" Lang="" validate="no" Order="_x0035_"/>
  <Shape xmlns="" ID="aVr0GjvDMO5HR+Wr5ULZb9qlI20=" artifact="_x0031_" formula="no" inline="no" pdftag="Figure" isBookmarkSet="no" Lang="" validate="no" Order="_x0032_"/>
  <Shape xmlns="" ID="JY0ytP16iwMzj39yw3e9KKFychw=" Order="_x0031_" pdftag="_x005B_Artifact_x005D_" isBookmarkSet="no" bookmark="no"/>
  <Shape xmlns="" ID="Uw9GDZDpnAHzxeVuHEJ+Aafhq4M=" pdftag="H2" isBookmarkSet="no" bookmark="yes" Order="_x0031_"/>
  <Shape xmlns="" ID="qP6Rql1mrPXJ5xR9tnuyKdy4YRA=" pdftag="P" isBookmarkSet="no" bookmark="no" Order="_x0032_"/>
  <Shape xmlns="" ID="D8jyEeHiMBPPMutF6reyFBc3WGo=" Order="_x0031_" pdftag="_x005B_Artifact_x005D_" isBookmarkSet="no" bookmark="no"/>
  <Shape xmlns="" ID="KKyzL6Gg8BZtIPiX/higWA7lu3g=" pdftag="H2" isBookmarkSet="no" bookmark="yes" Order="_x0031_"/>
  <Shape xmlns="" ID="dLVJjfqoA9MQ9blPrVDBBM7/4Ls=" pdftag="P" isBookmarkSet="no" Order="_x0033_"/>
  <Shape xmlns="" ID="7XOWq4VTjM6gCvgu8gPIXB/quFI=" pdftag="P" isBookmarkSet="no" bookmark="no" Order="_x0032_"/>
  <Shape xmlns="" ID="c3uJnuTmJ0hEWpa1/xehgWeYK7o=" Order="_x0031_" pdftag="_x005B_Artifact_x005D_" isBookmarkSet="no" bookmark="no"/>
  <Shape xmlns="" ID="04odBG0ihLXI7ASjnJghAsJGNkA=" pdftag="H2" isBookmarkSet="no" bookmark="yes" Order="_x0031_"/>
  <Shape xmlns="" ID="Z8pvsqRHPQiumIaLvqP0W4MaHL4=" pdftag="P" isBookmarkSet="no" Order="_x0032_"/>
  <Shape xmlns="" ID="EoWxQW4kmtN0dY+yTcpT4+Iholw=" pdftag="P" isBookmarkSet="no" bookmark="no" Order="_x0032_"/>
  <Shape xmlns="" ID="XRQ0twV9DEdDTrZXd5P9huEkFWI=" Order="_x0031_" pdftag="_x005B_Artifact_x005D_" isBookmarkSet="no" bookmark="no"/>
  <Shape xmlns="" ID="jGBwSUM1hEmJ6OxlLGpaaDLQUgc=" pdftag="H2" isBookmarkSet="no" bookmark="yes" Order="_x0031_"/>
  <Shape xmlns="" ID="3G3ormZQOhrNAe1yrR/+5Xa1cqI=" pdftag="P" isBookmarkSet="no" Order="_x0032_"/>
  <Shape xmlns="" ID="glwIrFW5MvNFRDToW02jso/WdBI=" pdftag="P" isBookmarkSet="no" bookmark="no" Order="_x0032_"/>
  <Shape xmlns="" ID="yndRYwaV2U56WapvC8EFfiBTipc=" Order="_x0031_" pdftag="_x005B_Artifact_x005D_" isBookmarkSet="no" bookmark="no"/>
  <Shape xmlns="" ID="iaEA2fG89uy/Kt9zmmwkElsB9VI=" pdftag="P" isBookmarkSet="no" bookmark="no" Order="_x0032_"/>
  <Shape xmlns="" ID="Nu6xfaHQ5jePuPIGBqmeBVpNevM=" pdftag="H2" isBookmarkSet="no" bookmark="yes" Order="_x0031_"/>
  <Shape xmlns="" ID="rGFG+DNmR6VE3A+agVe/EvP12q8=" Order="_x0031_" pdftag="_x005B_Artifact_x005D_" isBookmarkSet="no" bookmark="no"/>
  <Shape xmlns="" ID="QQoHdaWAfirdduaVu55zy78E59Y=" pdftag="P" isBookmarkSet="no" bookmark="no" Order="_x0032_"/>
  <Shape xmlns="" ID="MfW7XYafnSD5MeAp7BJ1WZVKpwM=" pdftag="H2" isBookmarkSet="no" bookmark="yes" Order="_x0031_"/>
  <Shape xmlns="" ID="N+LJuw/ffTg5pfTiJNwowjHHm6Y=" pdftag="H2" isBookmarkSet="no" bookmark="yes" Order="_x0031_"/>
  <Shape xmlns="" ID="dKSRnoxo9EQc7P+/AmQptwCmCko=" Order="_x0031_" pdftag="_x005B_Artifact_x005D_" isBookmarkSet="no" bookmark="no"/>
  <Shape xmlns="" ID="sG5NC8P5Ubbv2XPahsKW4ouuimc=" pdftag="" Order="_x0034_"/>
  <Shape xmlns="" ID="miA4/2kW6B4T8tuOtORx+PloGbI=" Order="_x0033_" formula="no" inline="no" validate="no" artifact="_x0031_" pdftag="_x005B_Artifact_x005D_"/>
  <Shape xmlns="" ID="XxnngB08oWmL5iwP87qgiQUfy/o=" Order="_x0038_" formula="no" inline="no" validate="no" artifact="_x0031_" pdftag="_x005B_Artifact_x005D_"/>
  <Shape xmlns="" ID="OHcOXeHZ3nLKoKT8qJ9IpzCTkzI=" artifact="_x0031_" formula="no" inline="no" pdftag="Figure" isBookmarkSet="no" validate="no" Order="_x0033_"/>
  <Shape xmlns="" ID="wI65FHtv6BdMqlP23xvW80lCaEs=" pdftag="" Order="_x0037_"/>
  <Shape xmlns="" ID="RLbdqt7qamOg4jklR1pn/FNxrH8=" pdftag="" Order="_x0039_"/>
  <Shape xmlns="" ID="1ldra2671ytadOlcycOApGdpBsw=" pdftag="" Order="_x0031_0"/>
  <Shape xmlns="" ID="6IVRoc++P15q1apW+ayUB4NP0qw=" pdftag="P" isBookmarkSet="no" Order="_x0034_"/>
  <Shape xmlns="" ID="KbM6fny64Ee//vzg4gww/70HNL4=" Order="_x0031_" pdftag="_x005B_Artifact_x005D_" isBookmarkSet="no" bookmark="no"/>
  <Shape xmlns="" ID="t67LIanwR80oU6q9M7LAyNsGQZs=" pdftag="" artifact="_x0031_" Order="_x0035_" validate="no" formula="no" inline="no"/>
  <Shape xmlns="" ID="Ff8wpKrmE5CO8XxqFzPXJYcUprc=" pdftag="H2" isBookmarkSet="no" bookmark="yes" Order="_x0031_"/>
  <Shape xmlns="" ID="xJvEN0Av0o/bpxhJHicpJw6+5J4=" pdftag="P" isBookmarkSet="no" Order="_x0033_" bookmark="no"/>
  <Shape xmlns="" ID="CXVT6x4V9bmyB7HofNHEyTPw1HM=" pdftag="P" isBookmarkSet="no" Order="_x0034_" bookmark="no"/>
  <Shape xmlns="" ID="Ez/bWqQjTXFY7WqmCoL/2N0OAe8=" pdftag="P" isBookmarkSet="no" Order="_x0038_" bookmark="no"/>
  <Shape xmlns="" ID="Tz3BkTIzNw/kEL4jUxv9dIBkrF0=" pdftag="P" isBookmarkSet="no" Order="_x0036_" bookmark="no"/>
  <Shape xmlns="" ID="xd8695tbIkzKMR5OWnJM3gs9wUQ=" pdftag="P" isBookmarkSet="no" Order="_x0037_" bookmark="no"/>
  <Shape xmlns="" ID="CvqzKpPK09hUzfIrahjUFNYAX5U=" pdftag="P" isBookmarkSet="no" Order="_x0035_" bookmark="no"/>
  <Shape xmlns="" ID="/u86dogLk4RDxTK8rkOjiLeuyzw=" pdftag="P" isBookmarkSet="no" Order="_x0039_" bookmark="no"/>
  <Shape xmlns="" ID="Y2mYbTNvG8KaXUDiIXjsAhWwXYk=" pdftag="P" isBookmarkSet="no" bookmark="no" Order="_x0032_"/>
  <Shape xmlns="" ID="mU22iA1pY+uQfY5YTIXTmTyuOqU=" pdftag="H2" isBookmarkSet="no" bookmark="yes" Order="_x0031_"/>
  <Shape xmlns="" ID="FdcDjpTfR7pSi4giSV08OF2B5Lo=" pdftag="P" isBookmarkSet="no" bookmark="no" Order="_x0032_"/>
  <Shape xmlns="" ID="4bA/x/Q8auSMMMuuHny66DXCXb8=" pdftag="H2" isBookmarkSet="no" bookmark="yes" Order="_x0031_"/>
  <Shape xmlns="" ID="2gIZ1g7eHpP69xambGiazM2FX94=" pdftag="P" isBookmarkSet="no" bookmark="no" Order="_x0033_"/>
  <Shape xmlns="" ID="dteYj21hDGiJbmu9GLqzHp9A6yA=" pdftag="P" isBookmarkSet="no" bookmark="no" Order="_x0032_"/>
  <Shape xmlns="" ID="cMFFAKdSfxML0QdPNd7yEHM5iC4=" pdftag="H2" isBookmarkSet="no" bookmark="yes" Order="_x0031_"/>
  <Shape xmlns="" ID="xO4WSvTQEnoGXov7U3Ym9/VTmN0=" Order="_x0031_" pdftag="_x005B_Artifact_x005D_" isBookmarkSet="no" bookmark="no"/>
  <Shape xmlns="" ID="u+OsjzjKLayA71ym4Pa5r1D4w3U=" pdftag="P" isBookmarkSet="no" bookmark="no" Order="_x0032_"/>
  <Shape xmlns="" ID="2fU6O/68yOYkZb/8exa5ijstMrk=" pdftag="P" isBookmarkSet="no" bookmark="no" Order="_x0033_"/>
  <Shape xmlns="" ID="ulDLOTTpCjl0xYhNcdM8+XcoZUk=" pdftag="H2" isBookmarkSet="no" bookmark="yes" Order="_x0031_"/>
  <Shape xmlns="" ID="OA7qKXVG4GT3JKAeZUtzacOjK+c=" Order="_x0031_" pdftag="_x005B_Artifact_x005D_" isBookmarkSet="no" bookmark="no"/>
  <Shape xmlns="" ID="oRN2eIWM+m8oBLeomRV6WQqeiVQ=" pdftag="P" isBookmarkSet="no" bookmark="no" Order="_x0032_"/>
  <Shape xmlns="" ID="Cl+px6+AYyjK/ISriyGFj8tibm0=" pdftag="P" isBookmarkSet="no" bookmark="no" Order="_x0033_"/>
  <Shape xmlns="" ID="xaYqphNEhuDRQoUYS8e8EnwsK+A=" pdftag="H2" isBookmarkSet="no" bookmark="yes" Order="_x0031_"/>
  <Shape xmlns="" ID="cUSQw4EOAim2jEh+tqORoRqmNtE=" Order="_x0031_" pdftag="_x005B_Artifact_x005D_" isBookmarkSet="no" bookmark="no"/>
  <Shape xmlns="" ID="evM68vPqFCQ6aMULZQZk6j3RIKw=" pdftag="P" isBookmarkSet="no" bookmark="no" Order="_x0032_"/>
  <Shape xmlns="" ID="NlMI7fllacoxDIn35MKRcWzFuIw=" pdftag="P" isBookmarkSet="no" bookmark="no" Order="_x0033_"/>
  <Shape xmlns="" ID="shgyIlRkw1zHltwsQx8vqxkz9nA=" pdftag="H2" isBookmarkSet="no" bookmark="yes" Order="_x0031_"/>
  <Shape xmlns="" ID="Pre5T9iQl1clIdMn+PFL2kPIh8I=" Order="_x0031_" pdftag="_x005B_Artifact_x005D_" isBookmarkSet="no" bookmark="no"/>
  <Shape xmlns="" ID="+ithKMXFQA2fy5cO8vA0v4vRf0c=" pdftag="P" isBookmarkSet="no" bookmark="no" Order="_x0032_"/>
  <Shape xmlns="" ID="dfM8BVswmpUPFzz8X51xL8KxS+w=" pdftag="P" isBookmarkSet="no" bookmark="no" Order="_x0033_"/>
  <Shape xmlns="" ID="1VPP9wuzOf/lROPgjqcpn3HWBCk=" pdftag="H2" isBookmarkSet="no" bookmark="yes" Order="_x0031_"/>
  <Shape xmlns="" ID="rK9cvo+VBtW4yI6G/M2qQaG7qO8=" pdftag="P" isBookmarkSet="no" bookmark="no" Order="_x0032_"/>
  <Shape xmlns="" ID="ft6N4DuBADp6diPhqOVwZi5guTs=" pdftag="H2" isBookmarkSet="no" bookmark="yes" Order="_x0031_"/>
  <Shape xmlns="" ID="ze81Pui1Kpji3xXEym/nKCbhTwk=" Order="_x0031_" pdftag="_x005B_Artifact_x005D_" isBookmarkSet="no" bookmark="no"/>
  <Shape xmlns="" ID="6223F9IkyCXu2TMSCve+mpjncOg=" pdftag="P" isBookmarkSet="no" bookmark="no" Order="_x0032_"/>
  <Shape xmlns="" ID="rOhEfW5LG4ljNP2JPQ6ZGIunc2c=" pdftag="P" isBookmarkSet="no" bookmark="no" Order="_x0033_"/>
  <Shape xmlns="" ID="0x+SjdDennGjYj18R10YiRrnXfw=" pdftag="H2" isBookmarkSet="no" bookmark="yes" Order="_x0031_"/>
  <Shape xmlns="" ID="88Ginczll/piVwMJx/cw4Q0DnU0=" Order="_x0031_" pdftag="_x005B_Artifact_x005D_" isBookmarkSet="no" bookmark="no"/>
  <Shape xmlns="" ID="C81P94Xu/+nQep9skw0JCjeebBs=" pdftag="P" isBookmarkSet="no" bookmark="no" Order="_x0032_"/>
  <Shape xmlns="" ID="zCC0gCGtBjz1vVzH7I94NMep0zI=" pdftag="P" isBookmarkSet="no" bookmark="no" Order="_x0033_"/>
  <Shape xmlns="" ID="0MNnQpBd0rJyd1RdLRFfD18AEbA=" pdftag="H2" isBookmarkSet="no" bookmark="yes" Order="_x0031_"/>
  <Shape xmlns="" ID="F+4B900ptOWiBnbeuZQj+FMZ/mg=" pdftag="P" isBookmarkSet="no" bookmark="no" Order="_x0032_"/>
  <Shape xmlns="" ID="yvz5wwJg29wByDISO1+9KtQ9Sjc=" pdftag="H2" isBookmarkSet="no" bookmark="yes" Order="_x0031_"/>
  <Shape xmlns="" ID="IIqhheVbS5PXocnbRPKfSifco4c=" Order="_x0031_" pdftag="_x005B_Artifact_x005D_" isBookmarkSet="no" bookmark="no"/>
  <Shape xmlns="" ID="zBAGovNepEkHfGpmHZGd4jwwfJk=" pdftag="P" isBookmarkSet="no" bookmark="no" Order="_x0032_"/>
  <Shape xmlns="" ID="IrDrhxdQGu4WAI9zM20jW9QLKeg=" pdftag="P" isBookmarkSet="no" bookmark="no" Order="_x0033_"/>
  <Shape xmlns="" ID="Ua8RGDgtZaA09OPd07tf/Yc6i9I=" pdftag="H2" isBookmarkSet="no" bookmark="yes" Order="_x0031_"/>
  <Shape xmlns="" ID="6IeOHAS6OTjEZSsb1/iUp9tQ+xU=" Order="_x0031_" pdftag="_x005B_Artifact_x005D_" isBookmarkSet="no" bookmark="no"/>
  <Shape xmlns="" ID="+ObjulEC+DTkwsuFBU2zWikte6s=" pdftag="P" isBookmarkSet="no" bookmark="no" Order="_x0032_"/>
  <Shape xmlns="" ID="kBJWPH1tUPVya9g2MaMNikVAn60=" pdftag="P" isBookmarkSet="no" bookmark="no" Order="_x0033_"/>
  <Shape xmlns="" ID="OH26tDift9dLBapjEdCe3lJ99C8=" pdftag="H2" isBookmarkSet="no" bookmark="yes" Order="_x0031_"/>
  <Shape xmlns="" ID="bEH2lOdq9NJO29S7+iBnwFBH6Uo=" Order="_x0031_" pdftag="_x005B_Artifact_x005D_" isBookmarkSet="no" bookmark="no"/>
  <Shape xmlns="" ID="NCAdgeBPaxiu4BMhnMrXtyMqSx0=" pdftag="P" isBookmarkSet="no" bookmark="no" Order="_x0032_"/>
  <Shape xmlns="" ID="J6iAO7OCWqBLHHQvHuoBKx2SAaE=" pdftag="P" isBookmarkSet="no" bookmark="no" Order="_x0033_"/>
  <Shape xmlns="" ID="QDFwus4Zp34U73tgcgTnG01qkJU=" pdftag="H2" isBookmarkSet="no" bookmark="yes" Order="_x0031_"/>
  <Shape xmlns="" ID="mGuJhXR8X/uCuEerFw3UBHrKKO4=" Order="_x0031_" pdftag="_x005B_Artifact_x005D_" isBookmarkSet="no" bookmark="no"/>
  <Shape xmlns="" ID="Fyy1Q3HmvzH3PSm/i7ie9YvZwr4=" pdftag="P" isBookmarkSet="no" bookmark="no" Order="_x0032_"/>
  <Shape xmlns="" ID="l2pcU6LeDlHUuCgfTBboIY2QWYQ=" pdftag="P" isBookmarkSet="no" bookmark="no" Order="_x0033_"/>
  <Shape xmlns="" ID="TSH+tb8OfSVBegMaCL8Dlo/61xo=" pdftag="H2" isBookmarkSet="no" bookmark="yes" Order="_x0031_"/>
  <Shape xmlns="" ID="zT9PmopMEs3KCKc7nfNnpZOTPDY=" Order="_x0031_" pdftag="_x005B_Artifact_x005D_" isBookmarkSet="no" bookmark="no"/>
  <Shape xmlns="" ID="OczPpelPwr0W32QcGP/2FqDGOhM=" pdftag="P" isBookmarkSet="no" bookmark="no" Order="_x0032_"/>
  <Shape xmlns="" ID="sfWXirs3MbIpJYkHeMMXaCED4Qk=" pdftag="P" isBookmarkSet="no" bookmark="no" Order="_x0033_"/>
  <Shape xmlns="" ID="xwG0xTNVnsNADXC9wHLHfjTMZ60=" pdftag="H2" isBookmarkSet="no" bookmark="yes" Order="_x0031_"/>
  <Shape xmlns="" ID="6AUxqaLGEClEDodubHNeKLvOiUk=" Order="_x0031_" pdftag="_x005B_Artifact_x005D_" isBookmarkSet="no" bookmark="no"/>
  <Shape xmlns="" ID="a+ybtPg0yTCiSJ4qDr8B39qYUNs=" pdftag="P" isBookmarkSet="no" bookmark="no" Order="_x0032_"/>
  <Shape xmlns="" ID="ZiVvpzen3xw36PJkovbBzY5fPcY=" pdftag="P" isBookmarkSet="no" bookmark="no" Order="_x0033_"/>
  <Shape xmlns="" ID="8LzOv1GY7P7jexqALU/7Ji91sXc=" pdftag="H2" isBookmarkSet="no" bookmark="yes" Order="_x0031_"/>
  <Shape xmlns="" ID="KP/rBwr5ibo4ie/xQRHf9G9p4eU=" Order="_x0031_" pdftag="_x005B_Artifact_x005D_" isBookmarkSet="no" bookmark="no"/>
  <Shape xmlns="" ID="uaLjvL+QEvNo+aJK+jLGmS7AqkM=" pdftag="P" isBookmarkSet="no" bookmark="no" Order="_x0032_"/>
  <Shape xmlns="" ID="aCdXBFeOPOut97bCRUIFa0aDdK4=" pdftag="P" isBookmarkSet="no" bookmark="no" Order="_x0033_"/>
  <Shape xmlns="" ID="LN0eHHD6KesG1phh0p6YbUHypx8=" pdftag="H2" isBookmarkSet="no" bookmark="yes" Order="_x0031_"/>
  <Shape xmlns="" ID="CqBwa4FEl1Ih3G/oS6KoLMWHAMs=" Order="_x0031_" pdftag="_x005B_Artifact_x005D_" isBookmarkSet="no" bookmark="no"/>
  <Shape xmlns="" ID="iLYRSXK8NFuVVg6Rb6WajwB6DcQ=" pdftag="P" isBookmarkSet="no" bookmark="no" Order="_x0032_"/>
  <Shape xmlns="" ID="qAupACi5eoIS+xgkiOL3DGHDUXQ=" pdftag="P" isBookmarkSet="no" bookmark="no" Order="_x0033_"/>
  <Shape xmlns="" ID="kq0bykpkMIB28LMBEOp493+pd5c=" pdftag="P" isBookmarkSet="no" bookmark="no" Order="_x0034_"/>
  <Shape xmlns="" ID="iVQaHUQ/TLzJp4Eqb8JL3cFrq5M=" pdftag="P" isBookmarkSet="no" bookmark="no" Order="_x0035_"/>
  <Shape xmlns="" ID="dWHSlioRaXV0gXUy8M07S92eBdI=" pdftag="H2" isBookmarkSet="no" bookmark="yes" Order="_x0031_"/>
  <Shape xmlns="" ID="lljzojLoI+q1utPQMTznffeiVY0=" pdftag="P" isBookmarkSet="no" bookmark="no" Order="_x0033_"/>
  <Shape xmlns="" ID="N+ai8TLss3N4h2jd36HTJvfJYkc=" pdftag="P" isBookmarkSet="no" bookmark="no" Order="_x0032_"/>
  <Shape xmlns="" ID="PNoJP7j2+aHFMj5jPMiTdBbpWZY=" pdftag="H2" isBookmarkSet="no" bookmark="yes" Order="_x0031_"/>
  <Shape xmlns="" ID="+mIGGeBMnS3NtVRPH2K2tkx7dI0=" Order="_x0031_" pdftag="_x005B_Artifact_x005D_" isBookmarkSet="no" bookmark="no"/>
  <Shape xmlns="" ID="fmsMU7ir2w0bK8nBZhpR/fhQI04=" pdftag="P" isBookmarkSet="no" bookmark="no" Order="_x0032_"/>
  <Shape xmlns="" ID="q7Gu84yydsvuwQKqW4oI6Q/tHfc=" pdftag="P" isBookmarkSet="no" bookmark="no" Order="_x0033_"/>
  <Shape xmlns="" ID="g9Vd9Im6Pv5FX9gX+3EFhCllpfY=" pdftag="H2" isBookmarkSet="no" bookmark="yes" Order="_x0031_"/>
  <Shape xmlns="" ID="SqB3LtguVaGVLoVxox6GDB4zdpM=" Order="_x0031_" pdftag="_x005B_Artifact_x005D_" isBookmarkSet="no" bookmark="no"/>
  <Shape xmlns="" ID="Ut7Mkr2D4eezKuPd4bzF/v9tLcU=" pdftag="P" isBookmarkSet="no" bookmark="no" Order="_x0032_"/>
  <Shape xmlns="" ID="2/x3KR1VUBxoM8nz5G1xL5z8Adw=" pdftag="P" isBookmarkSet="no" bookmark="no" Order="_x0033_"/>
  <Shape xmlns="" ID="n9YNXy7BIQ9IA8gv3xca7YDrSIc=" pdftag="H2" isBookmarkSet="no" bookmark="yes" Order="_x0031_"/>
  <Shape xmlns="" ID="FHv2aZImm+j41/t9Knji3l0fmVA=" Order="_x0031_" pdftag="_x005B_Artifact_x005D_" isBookmarkSet="no" bookmark="no"/>
  <Shape xmlns="" ID="Fwjz4WGq1XLZr2s9MGw/exxGJ/0=" pdftag="P" isBookmarkSet="no" bookmark="no" Order="_x0032_"/>
  <Shape xmlns="" ID="2cadxHHhd0MhoQ+XFxsDeBO/ot4=" pdftag="P" isBookmarkSet="no" bookmark="no" Order="_x0033_"/>
  <Shape xmlns="" ID="Mh+a3Yl70fcN3BXrloEKHEEQfT4=" pdftag="H2" isBookmarkSet="no" bookmark="yes" Order="_x0031_"/>
  <Shape xmlns="" ID="CrReRTEIavz6QfiK9nnOQ1919cU=" Order="_x0031_" pdftag="_x005B_Artifact_x005D_" isBookmarkSet="no" bookmark="no"/>
  <Shape xmlns="" ID="Hu3MoZXQYljZ7tJqUb2sub4Kc4s=" pdftag="P" isBookmarkSet="no" bookmark="no" Order="_x0032_"/>
  <Shape xmlns="" ID="LUXPzWCj9QZ7Eik/8LQOfUsYoyc=" pdftag="P" isBookmarkSet="no" bookmark="no" Order="_x0033_"/>
  <Shape xmlns="" ID="NKHEEBWsSj1ACK7/ZKzrmSx7YS4=" pdftag="H2" isBookmarkSet="no" bookmark="yes" Order="_x0031_"/>
  <Shape xmlns="" ID="J8U6b9lZk4L54xrsuujNFZCFR1U=" Order="_x0031_" pdftag="_x005B_Artifact_x005D_" isBookmarkSet="no" bookmark="no"/>
  <Shape xmlns="" ID="gTWwIKuVsUdzlO19y/Rqf79olvc=" pdftag="P" isBookmarkSet="no" bookmark="no" Order="_x0032_"/>
  <Shape xmlns="" ID="0aAcWplbgC26iTkrRknOs/tg3rE=" pdftag="P" isBookmarkSet="no" bookmark="no" Order="_x0033_"/>
  <Shape xmlns="" ID="okgd0v+zhyHeoR1HUEPzcUDz+G4=" pdftag="H2" isBookmarkSet="no" bookmark="yes" Order="_x0031_"/>
  <Shape xmlns="" ID="nbdqz6zvbEqQd1wph4V81EUDtMo=" pdftag="P" isBookmarkSet="no" bookmark="no" Order="_x0033_"/>
  <Shape xmlns="" ID="+zhZC7ZCxWSVFaSVxdmRB3ruk8M=" pdftag="P" isBookmarkSet="no" bookmark="no" Order="_x0032_"/>
  <Shape xmlns="" ID="uz0a/gvEGnJandh6cY10MFIBb8s=" pdftag="H2" isBookmarkSet="no" bookmark="yes" Order="_x0031_"/>
  <Shape xmlns="" ID="EOI+J7iP0FFmVH5Z126afL8tddo=" Order="_x0031_" pdftag="_x005B_Artifact_x005D_" isBookmarkSet="no" bookmark="no"/>
  <Shape xmlns="" ID="bQ6kx/pqC/ZnwonTT4RTVViZJdE=" pdftag="P" isBookmarkSet="no" bookmark="no" Order="_x0032_"/>
  <Shape xmlns="" ID="3oO0nuJ1d2e+3mSYGCiwkv5Y+P4=" pdftag="P" isBookmarkSet="no" bookmark="no" Order="_x0033_"/>
  <Shape xmlns="" ID="ti5GYA4DuAAj6JlC49e3ErG130Y=" pdftag="H2" isBookmarkSet="no" bookmark="yes" Order="_x0031_"/>
  <Shape xmlns="" ID="9M9UITXsx/z+cXSnOFayhuipzV4=" Order="_x0031_" pdftag="_x005B_Artifact_x005D_" isBookmarkSet="no" bookmark="no"/>
  <Shape xmlns="" ID="//9PbZVdydaZez40/bpYUxvrBrk=" pdftag="P" isBookmarkSet="no" bookmark="no" Order="_x0032_"/>
  <Shape xmlns="" ID="vs9RVKFcVb6tROWV8oAANAMpEec=" pdftag="P" isBookmarkSet="no" bookmark="no" Order="_x0033_"/>
  <Shape xmlns="" ID="w5sKmVgJMCN/elnj+2IclPAS3No=" pdftag="H2" isBookmarkSet="no" bookmark="yes" Order="_x0031_"/>
  <Shape xmlns="" ID="O04iJWQ8y7iGfE3Ethfg/ooWM0k=" pdftag="P" isBookmarkSet="no" bookmark="no" Order="_x0033_"/>
  <Shape xmlns="" ID="wrD/fLhO8vyn9yH/wqGAXgWFHIY=" pdftag="P" isBookmarkSet="no" bookmark="no" Order="_x0032_"/>
  <Shape xmlns="" ID="1JOy93WtTTmlLzeSTJx+gY2vJVs=" pdftag="H2" isBookmarkSet="no" bookmark="yes" Order="_x0031_"/>
  <Shape xmlns="" ID="mpg/JVut0RyzRFRBTxHZ/oj/MR0=" Order="_x0031_" pdftag="_x005B_Artifact_x005D_" isBookmarkSet="no" bookmark="no"/>
  <Shape xmlns="" ID="mYEOqm7p8VDm6gLhEiLXFSC0Bi8=" pdftag="P" isBookmarkSet="no" bookmark="no" Order="_x0032_"/>
  <Shape xmlns="" ID="GYpVct+kHtk4vHUaR0QpoXAzu7w=" pdftag="P" isBookmarkSet="no" bookmark="no" Order="_x0033_"/>
  <Shape xmlns="" ID="ih6PjxqmK7m2f3lhOieIQ2oe/5I=" pdftag="H2" isBookmarkSet="no" bookmark="yes" Order="_x0031_"/>
  <Shape xmlns="" ID="w6hp1ODx1v1kc+8UKLFa916gu6M=" pdftag="P" isBookmarkSet="no" bookmark="no" Order="_x0033_"/>
  <Shape xmlns="" ID="mnf+sv4MaHQ3DqYPZCTdPNhm7i4=" pdftag="P" isBookmarkSet="no" bookmark="no" Order="_x0032_"/>
  <Shape xmlns="" ID="ZUqughsyfp6rWrbrCndNCGF2EEg=" pdftag="H2" isBookmarkSet="no" bookmark="yes" Order="_x0031_"/>
  <Shape xmlns="" ID="VIjHH2JIUbcGOcLmjgjjRBkNGQc=" Order="_x0031_" pdftag="_x005B_Artifact_x005D_" isBookmarkSet="no" bookmark="no"/>
  <Shape xmlns="" ID="6AeI1VYmN/6eZsCiMoOpjN9kEoc=" pdftag="P" isBookmarkSet="no" bookmark="no" Order="_x0032_"/>
  <Shape xmlns="" ID="r1m0C2SmLGsMkAcb6H1Kr9+5Yio=" pdftag="P" isBookmarkSet="no" bookmark="no" Order="_x0033_"/>
  <Shape xmlns="" ID="4BdbNRrSNBHUBY37fWk+0rcWWjo=" pdftag="H2" isBookmarkSet="no" bookmark="yes" Order="_x0031_"/>
  <Shape xmlns="" ID="AZCHE86iRxkx9nmb+rPDDmTpU6o=" Order="_x0031_" pdftag="_x005B_Artifact_x005D_" isBookmarkSet="no" bookmark="no"/>
  <Shape xmlns="" ID="hXN9zxoNOsB3+yQiicnxKwuzNO0=" pdftag="P" isBookmarkSet="no" bookmark="no" Order="_x0032_"/>
  <Shape xmlns="" ID="Bs+CtTH8tp/9DfuLQfqfOY0npks=" pdftag="P" isBookmarkSet="no" bookmark="no" Order="_x0033_"/>
  <Shape xmlns="" ID="lFzgReYwvX+vfWBu8YOWjpWJy4U=" pdftag="H2" isBookmarkSet="no" bookmark="yes" Order="_x0031_"/>
  <Shape xmlns="" ID="GhJ64EuOLVdJudhkPRDrkvZoBDA=" Order="_x0031_" pdftag="_x005B_Artifact_x005D_" isBookmarkSet="no" bookmark="no"/>
  <Shape xmlns="" ID="DwXeFrNr84pnbVn82VCOKygdfyg=" pdftag="P" isBookmarkSet="no" bookmark="no" Order="_x0032_"/>
  <Shape xmlns="" ID="fHxY+2f5SaWWC5Wn3LFkXKpsdCA=" pdftag="P" isBookmarkSet="no" bookmark="no" Order="_x0033_"/>
  <Shape xmlns="" ID="0azrgJUgk7yswsFmwsvoAqAjqFo=" pdftag="H2" isBookmarkSet="no" bookmark="yes" Order="_x0031_"/>
  <Shape xmlns="" ID="MGq2KZY28U2rUfZS4Y4GCRbKy5U=" Order="_x0031_" pdftag="_x005B_Artifact_x005D_" isBookmarkSet="no" bookmark="no"/>
  <Shape xmlns="" ID="Lowqp0vL136Dvukd2DaD8ql7hzw=" pdftag="P" isBookmarkSet="no" bookmark="no" Order="_x0032_"/>
  <Shape xmlns="" ID="SqFmniPxSwbIcYWZGJVcvTXjEx8=" pdftag="P" isBookmarkSet="no" bookmark="no" Order="_x0033_"/>
  <Shape xmlns="" ID="EBFD103keRJGgwRcAXco6+i7eJ0=" pdftag="H2" isBookmarkSet="no" bookmark="yes" Order="_x0031_"/>
  <Shape xmlns="" ID="MALneyUKz7kCgKj6+CnSsruy8SY=" Order="_x0031_" pdftag="_x005B_Artifact_x005D_" isBookmarkSet="no" bookmark="no"/>
  <Shape xmlns="" ID="8BUJI42atEDNQXpIv5T9ss/jfM8=" pdftag="P" isBookmarkSet="no" bookmark="no" Order="_x0032_"/>
  <Shape xmlns="" ID="r/HiMzx71xRKJq/B85Sm93tQ5ng=" pdftag="P" isBookmarkSet="no" bookmark="no" Order="_x0033_"/>
  <Shape xmlns="" ID="qbVs+TDCjooMkIhsDTHZySVWdJY=" pdftag="H2" isBookmarkSet="no" bookmark="yes" Order="_x0031_"/>
  <Shape xmlns="" ID="8td88cdE59/Ahb6lTlzXSFasq5s=" Order="_x0031_" pdftag="_x005B_Artifact_x005D_" isBookmarkSet="no" bookmark="no"/>
  <Shape xmlns="" ID="3xjp7SNG6SmZ+byhuPS2+7MhFfU=" pdftag="P" isBookmarkSet="no" bookmark="no" Order="_x0032_"/>
  <Shape xmlns="" ID="2ErvfP12m/+p57AcLGBwBhyiCOg=" pdftag="P" isBookmarkSet="no" bookmark="no" Order="_x0033_"/>
  <Shape xmlns="" ID="Avb5XoZmrtFZ49oeWhs+gsQBRig=" pdftag="H2" isBookmarkSet="no" bookmark="yes" Order="_x0031_"/>
  <Shape xmlns="" ID="lXbQpebjeTVUPq1uSlyVVN1GLWg=" pdftag="P" isBookmarkSet="no" bookmark="no" Order="_x0033_"/>
  <Shape xmlns="" ID="X2j+ITTEWnARdFoOjqt2vzysEoo=" pdftag="P" isBookmarkSet="no" bookmark="no" Order="_x0032_"/>
  <Shape xmlns="" ID="h32vl7Uob2w+/UK825jELuTHSRc=" pdftag="H2" isBookmarkSet="no" bookmark="yes" Order="_x0031_"/>
  <Shape xmlns="" ID="Q0CdsQ8SNeZ39aF/Mdm/lYjjc6I=" Order="_x0031_" pdftag="_x005B_Artifact_x005D_" isBookmarkSet="no" bookmark="no"/>
  <Shape xmlns="" ID="vdSxGl3EGAwkYl93XkeKjbe2u+4=" pdftag="P" isBookmarkSet="no" bookmark="no" Order="_x0032_"/>
  <Shape xmlns="" ID="sE2fAOK+Pd6W8KWfgRJVOQDHYxo=" pdftag="P" isBookmarkSet="no" bookmark="no" Order="_x0033_"/>
  <Shape xmlns="" ID="BqWNrLakH2QU9P6UEeagerHajc4=" pdftag="H2" isBookmarkSet="no" bookmark="yes" Order="_x0031_"/>
  <Shape xmlns="" ID="TY79TWYLh9wvO6kSu8nXiuqmfU4=" Order="_x0031_" pdftag="_x005B_Artifact_x005D_" isBookmarkSet="no" bookmark="no"/>
  <Shape xmlns="" ID="K5lCdOV/rqPXBHNtcWFB7dF53FE=" pdftag="P" isBookmarkSet="no" bookmark="no" Order="_x0032_"/>
  <Shape xmlns="" ID="otc84Phec2hV9UrmJTrL9YtTLq0=" pdftag="P" isBookmarkSet="no" bookmark="no" Order="_x0033_"/>
  <Shape xmlns="" ID="2hMOPcaO6iLBBNzl4doxXwc3uYg=" pdftag="H2" isBookmarkSet="no" bookmark="yes" Order="_x0031_"/>
  <Shape xmlns="" ID="8PDpllhAwZbP0CGhK8IObuFIq6E=" Order="_x0031_" pdftag="_x005B_Artifact_x005D_" isBookmarkSet="no" bookmark="no"/>
  <Shape xmlns="" ID="4t0qIiFn5fMPsGZ6IGCki7Z8HJs=" pdftag="P" isBookmarkSet="no" bookmark="no" Order="_x0032_"/>
  <Shape xmlns="" ID="GpqkLOccBYwS/+UmqfKVl2/BmGs=" pdftag="P" isBookmarkSet="no" bookmark="no" Order="_x0033_"/>
  <Shape xmlns="" ID="SeGFmHIPY3lQvMt+Gt7SEmfy+qc=" pdftag="H2" isBookmarkSet="no" bookmark="yes" Order="_x0031_"/>
  <Shape xmlns="" ID="pfaf+NRU+ljfYfIU+hP9sXk5OJk=" pdftag="P" isBookmarkSet="no" bookmark="no" Order="_x0033_"/>
  <Shape xmlns="" ID="jnYl4zZIV41emsDltvVppeIcxLg=" pdftag="P" isBookmarkSet="no" bookmark="no" Order="_x0032_"/>
  <Shape xmlns="" ID="ifA9Oh/mEPfq1SnbwDfedLzbuJU=" pdftag="H2" isBookmarkSet="no" bookmark="yes" Order="_x0031_"/>
  <Shape xmlns="" ID="aB0ccwM9g8LbC+v+SRt99zD7ACw=" Order="_x0031_" pdftag="_x005B_Artifact_x005D_" isBookmarkSet="no" bookmark="no"/>
  <Shape xmlns="" ID="8sRQDsWBtamyCmZClR7mgl1xNfY=" pdftag="P" isBookmarkSet="no" bookmark="no" Order="_x0032_"/>
  <Shape xmlns="" ID="rSsCdSEKMwW5QRm+jRli2qdVqEM=" pdftag="P" isBookmarkSet="no" bookmark="no" Order="_x0033_"/>
  <Shape xmlns="" ID="jE0pQxFjL1Hp5xKlhzLcRjSv6+k=" pdftag="H2" isBookmarkSet="no" bookmark="yes" Order="_x0031_"/>
  <Shape xmlns="" ID="cJy89htw23H9ydfFhRwk4udfdvY=" pdftag="P" isBookmarkSet="no" bookmark="no" Order="_x0033_"/>
  <Shape xmlns="" ID="0510y72xvwh8e/yEF3VsZuvF+e4=" pdftag="P" isBookmarkSet="no" bookmark="no" Order="_x0032_"/>
  <Shape xmlns="" ID="tlUi9czH9i4fWvStBEoZixkLhb4=" pdftag="H2" isBookmarkSet="no" bookmark="yes" Order="_x0031_"/>
  <Shape xmlns="" ID="QpdMXkoAPSUmmhu30WrO36RrVdw=" Order="_x0031_" pdftag="_x005B_Artifact_x005D_" isBookmarkSet="no" bookmark="no"/>
  <Shape xmlns="" ID="tBpxqtTvO9zf96mla9tvjSz18e4=" pdftag="P" isBookmarkSet="no" bookmark="no" Order="_x0032_"/>
  <Shape xmlns="" ID="SA/hDSRJLY6tXAi4bwhGCN99aqE=" pdftag="P" isBookmarkSet="no" bookmark="no" Order="_x0033_"/>
  <Shape xmlns="" ID="SUj6VUAVKuCYQfIa0iwZIEcYPzo=" pdftag="H2" isBookmarkSet="no" bookmark="yes" Order="_x0031_"/>
  <Shape xmlns="" ID="osmk+A2Id54ByPagEPb4M67ZaJQ=" pdftag="P" isBookmarkSet="no" bookmark="no" Order="_x0033_"/>
  <Shape xmlns="" ID="LRHAq+sdm61UoAqlgNFgIyZXkM0=" pdftag="P" isBookmarkSet="no" bookmark="no" Order="_x0032_"/>
  <Shape xmlns="" ID="SkCs3MA+xCdyzhD1hVYbUdyYh5Q=" pdftag="H2" isBookmarkSet="no" bookmark="yes" Order="_x0031_"/>
  <Shape xmlns="" ID="QTSjZjE96gc5AWgZ1ZOvaZORMWw=" Order="_x0031_" pdftag="_x005B_Artifact_x005D_" isBookmarkSet="no" bookmark="no"/>
  <Shape xmlns="" ID="otdU/ilRjid0cUsmS7T261HQLR4=" pdftag="P" isBookmarkSet="no" bookmark="no" Order="_x0032_"/>
  <Shape xmlns="" ID="P6ASFEL5izUIQG4j7ZO9FFOifWk=" pdftag="P" isBookmarkSet="no" bookmark="no" Order="_x0033_"/>
  <Shape xmlns="" ID="/uf6WiVWS7sUSYNaodpbVZhFLF8=" pdftag="H2" isBookmarkSet="no" bookmark="yes" Order="_x0031_"/>
  <Shape xmlns="" ID="MR/r9pL1H2OLGIQGERHdMIR/WkM=" Order="_x0031_" pdftag="_x005B_Artifact_x005D_" isBookmarkSet="no" bookmark="no"/>
  <Shape xmlns="" ID="Emczv0HJ1ew+WEqkRVyhf9PYQ40=" pdftag="P" isBookmarkSet="no" bookmark="no" Order="_x0032_"/>
  <Shape xmlns="" ID="w1CpSYDLKESdC8FjqZa17AaORIs=" pdftag="P" isBookmarkSet="no" bookmark="no" Order="_x0033_"/>
  <Shape xmlns="" ID="yP8y1+HUQDNhdvqkNwvn2Nkhe0M=" pdftag="H2" isBookmarkSet="no" bookmark="yes" Order="_x0031_"/>
  <Shape xmlns="" ID="yA2W0KiB/Bt2QHhrTMQE4KU4cYI=" pdftag="P" isBookmarkSet="no" bookmark="no" Order="_x0033_"/>
  <Shape xmlns="" ID="yQWvPL0IobqqiA8Qm6R8clanSoc=" pdftag="P" isBookmarkSet="no" bookmark="no" Order="_x0032_"/>
  <Shape xmlns="" ID="RCnjamN92qznSzX1alMRMf8wn6Q=" pdftag="H2" isBookmarkSet="no" bookmark="yes" Order="_x0031_"/>
  <Shape xmlns="" ID="OprgVKeuF0MsKcIR7gIZcTFx5oQ=" Order="_x0031_" pdftag="_x005B_Artifact_x005D_" isBookmarkSet="no" bookmark="no"/>
  <Shape xmlns="" ID="7rX1VENf0hSVRfHFz3ByiM3ZgAI=" pdftag="P" isBookmarkSet="no" bookmark="no" Order="_x0032_"/>
  <Shape xmlns="" ID="aEB3S80PNnkQpwBnI64mrDxMEcs=" pdftag="P" isBookmarkSet="no" bookmark="no" Order="_x0033_"/>
  <Shape xmlns="" ID="Nh18TJROmlEDx7P+EDhHg/CUqjI=" pdftag="H2" isBookmarkSet="no" bookmark="yes" Order="_x0031_"/>
  <Shape xmlns="" ID="6FGiWwOJN/KKxt7rVY/ajio39XA=" Order="_x0031_" pdftag="_x005B_Artifact_x005D_" isBookmarkSet="no" bookmark="no"/>
  <Shape xmlns="" ID="QBxa+aRS4eSw7jhsChJShSpobfU=" pdftag="P" isBookmarkSet="no" bookmark="no" Order="_x0032_"/>
  <Shape xmlns="" ID="4/Pse6WuCwyLP3tv3kW3/Sdph4E=" pdftag="P" isBookmarkSet="no" bookmark="no" Order="_x0033_"/>
  <Shape xmlns="" ID="0IX3HOx7kpOntfw2hY8snwQJrg4=" pdftag="P" isBookmarkSet="no" bookmark="no" Order="_x0034_"/>
  <Shape xmlns="" ID="pJ3AkaofJtP0tZS+vRR95TBfEHI=" pdftag="P" isBookmarkSet="no" bookmark="no" Order="_x0035_"/>
  <Shape xmlns="" ID="8dHjAxE5FgSoWXVIU9bho6kWSlw=" pdftag="H2" isBookmarkSet="no" bookmark="yes" Order="_x0031_"/>
  <Shape xmlns="" ID="3V4r48ZghZuYuOYxHBcy06J6YyQ=" pdftag="P" isBookmarkSet="no" bookmark="no" Order="_x0033_"/>
  <Shape xmlns="" ID="ZEJvg8uLWuWKHJ641Q3MUgTsGPM=" pdftag="P" isBookmarkSet="no" bookmark="no" Order="_x0032_"/>
  <Shape xmlns="" ID="JOm744NwdlT3fkx46S1HYc0C8jQ=" pdftag="H2" isBookmarkSet="no" bookmark="yes" Order="_x0031_"/>
  <Shape xmlns="" ID="eh4mIiyXw16ZJ6jWPg6v2nAOb+c=" Order="_x0031_" pdftag="_x005B_Artifact_x005D_" isBookmarkSet="no" bookmark="no"/>
  <Shape xmlns="" ID="GaX+T346Mye/x0hE/+maax1RNMI=" pdftag="P" isBookmarkSet="no" bookmark="no" Order="_x0032_"/>
  <Shape xmlns="" ID="XaoVSln9/GoT+DkWwpLRTMnzkPk=" pdftag="P" isBookmarkSet="no" bookmark="no" Order="_x0033_"/>
  <Shape xmlns="" ID="LwYHixTlDNVDQ5R+ILAXfPRJ77Q=" pdftag="H2" isBookmarkSet="no" bookmark="yes" Order="_x0031_"/>
  <Shape xmlns="" ID="ScRqLvTu8jUjoS2ZyCHAav4WPRA=" pdftag="P" isBookmarkSet="no" bookmark="no" Order="_x0033_"/>
  <Shape xmlns="" ID="D017T+AZK9MDm85vjUeCIlcYXV4=" pdftag="P" isBookmarkSet="no" bookmark="no" Order="_x0032_"/>
  <Shape xmlns="" ID="6POhQID/DtOc2EO2gi86OJyuqNo=" pdftag="H2" isBookmarkSet="no" bookmark="yes" Order="_x0031_"/>
  <Shape xmlns="" ID="0dhMThJow3UwF6xScOgJJ4StPUY=" Order="_x0031_" pdftag="_x005B_Artifact_x005D_" isBookmarkSet="no" bookmark="no"/>
  <Shape xmlns="" ID="R+Hq7XTusvY9W+opNoeonu7vKXc=" pdftag="P" isBookmarkSet="no" bookmark="no" Order="_x0032_"/>
  <Shape xmlns="" ID="IkUCanH9ofzLY/EJ4z9lAi/MxVs=" pdftag="P" isBookmarkSet="no" bookmark="no" Order="_x0033_"/>
  <Shape xmlns="" ID="BLlpbriiMCdDw8Ey6t0ua46wOjQ=" pdftag="H2" isBookmarkSet="no" bookmark="yes" Order="_x0031_"/>
  <Shape xmlns="" ID="yn59XHy1zytKR8BqOR/tdmt9krA=" Order="_x0031_" pdftag="_x005B_Artifact_x005D_" isBookmarkSet="no" bookmark="no"/>
  <Shape xmlns="" ID="oj253V46eMAzqJ76sfCA4CDZpBo=" pdftag="P" isBookmarkSet="no" bookmark="no" Order="_x0032_"/>
  <Shape xmlns="" ID="a76Non2YE/JDNC+a3vaaIlYa+Oc=" pdftag="P" isBookmarkSet="no" bookmark="no" Order="_x0033_"/>
  <Shape xmlns="" ID="DgoRINgF7aDAoAlPwd6R21+QYl4=" pdftag="H2" isBookmarkSet="no" bookmark="yes" Order="_x0031_"/>
  <Shape xmlns="" ID="c3WCRlJJOw2FGq3iXEpGuOxBh3E=" Order="_x0031_" pdftag="_x005B_Artifact_x005D_" isBookmarkSet="no" bookmark="no"/>
  <Shape xmlns="" ID="o883wFiZja2bEGAXa8Go68bpAug=" pdftag="P" isBookmarkSet="no" bookmark="no" Order="_x0032_"/>
  <Shape xmlns="" ID="mykOdhmw80Z9PZz55kj1CGgng9w=" pdftag="P" isBookmarkSet="no" bookmark="no" Order="_x0033_"/>
  <Shape xmlns="" ID="qmzv0Osi0EMtC4kwKkiRQnPeV+g=" Order="_x0031_" pdftag="_x005B_Artifact_x005D_" isBookmarkSet="no" bookmark="no"/>
  <Shape xmlns="" ID="fpyl37AabkFJV2enVYGfANj4UwQ=" pdftag="P" isBookmarkSet="no" bookmark="no" Order="_x0032_"/>
  <Shape xmlns="" ID="U4W+g+Nrxe0KKq16GFWqBqYTy3I=" pdftag="H2" isBookmarkSet="no" bookmark="yes" Order="_x0031_"/>
  <Shape xmlns="" ID="MGSTAzbFsIMBzEDYTgSFjcDjr4A=" Order="_x0031_" pdftag="_x005B_Artifact_x005D_" isBookmarkSet="no" bookmark="no"/>
  <Shape xmlns="" ID="iSjC48DHTzNyzPWkPNhLPbUqWkE=" pdftag="P" isBookmarkSet="no" bookmark="no" Order="_x0032_"/>
  <Shape xmlns="" ID="cxQbwNtox1hpUPuYyyHhDc8YOTo=" pdftag="H2" isBookmarkSet="no" bookmark="yes" Order="_x0031_"/>
  <Shape xmlns="" ID="YDf4DZOPjHGV27oBegz36irZ7pA=" pdftag="H2" isBookmarkSet="no" bookmark="yes" Order="_x0031_"/>
  <Shape xmlns="" ID="otK3wN4yeFNa4JBS7m1i9PMX2yw=" pdftag="P" isBookmarkSet="no" Order="_x0032_"/>
  <Shape xmlns="" ID="a8w1o08gXjXfoXjWo3vTnzLc4m4=" pdftag="" artifact="_x0031_" Order="_x0033_" validate="no" formula="no" inline="no"/>
  <Shape xmlns="" ID="fY54kb/sKyYUNbRaE3oxLwqfsY4=" pdftag="P" isBookmarkSet="no" Order="_x0031_" bookmark="no"/>
  <Shape xmlns="" ID="H0ug7kerQUFDIelIpuQ1vcdmv80=" pdftag="P" isBookmarkSet="no" bookmark="no" Order="_x0032_"/>
  <Shape xmlns="" ID="PngrbUF1Xq2Ql9VpBHDq0ewhtQU=" pdftag="H2" isBookmarkSet="no" bookmark="yes" Order="_x0031_"/>
  <Shape xmlns="" ID="w1byUTUzSnSauVBO45OQZIgN+wM=" pdftag="P" isBookmarkSet="no" bookmark="no" Order="_x0032_"/>
  <SubText xmlns="" ID="K/LiX+VOrEtkdvNDHkStZTdNF3Y=" ActualText=""/>
  <Shape xmlns="" ID="qoxmfB84tX7IyWkXIuJOL9nBBfU=" formula="no" inline="no" pdftag="Figure" isBookmarkSet="no" Lang="" bookmark="no" artifact="_x0030_" validate="yes" Order="_x0031_"/>
  <Shape xmlns="" ID="FniA9wPXFIuS55TlNdKcYgRg55A=" pdftag="P" isBookmarkSet="no" Order="_x0031_" bookmark="no"/>
  <SubText xmlns="" ID="qoxmfB84tX7IyWkXIuJOL9nBBfU=" ActualText=""/>
  <SubText xmlns="" ID="foN1cCcf5WbTOGYAF5fTYNqiMTM=" ActualText=""/>
  <SubText xmlns="" ID="7CC4et4AW7zrJXnYHwSlwrTo3jY=" ActualText=""/>
  <SubText xmlns="" ID="DG4vcXc8BMQnvSFbSFXNcuqoSKM=" ActualText=""/>
  <SubText xmlns="" ID="miA4/2kW6B4T8tuOtORx+PloGbI=" ActualText=""/>
  <SubText xmlns="" ID="XxnngB08oWmL5iwP87qgiQUfy/o=" ActualText=""/>
  <Shape xmlns="" ID="P6rVATUdwIAF8RELd51pL1f/BRg=" pdftag="Figure" isBookmarkSet="no" artifact="_x0031_" Lang="" validate="no" formula="no" inline="no" Order="_x0032_"/>
  <Shape xmlns="" ID="cSWjZBMfHbipaDcYr3wsjTrJndY=" pdftag="Figure" isBookmarkSet="no" artifact="_x0031_" Lang="" validate="no" formula="no" inline="no" Order="_x0035_"/>
  <Shape xmlns="" ID="GTHhxkFXQJe7P38ADZ99QBtBN5g=" pdftag="H2" isBookmarkSet="no" bookmark="yes" Order="_x0031_"/>
  <table xmlns="" ID="7XOWq4VTjM6gCvgu8gPIXB/quFI=" Caption="no" Exclude="no" SpeakText="no" type="_x0031_" HRows="_x0031_" HCols="_x0030_" Summary="" TableLinerizing="H" Header="yes" Scope="Column" LinkedHeaders=""/>
  <table xmlns="" ID="kgWPIXLFn65YQBbjEFbO9dTzXCI=" Caption="no" Exclude="no" Header="yes" Scope="Column" LinkedHeaders=""/>
  <table xmlns="" ID="BDaAfKE2xbWwThQH3CM8AV5Xhsw=" Header="no" Caption="no" Exclude="no" Scope="" LinkedHeaders="_x0031__1_7XOWq4VTjM6gCvgu8gPIXB_x002F_quFI_x003D_"/>
  <table xmlns="" ID="zwqZMB/a//0zd42ZovmBAsUjbS8=" Header="no" Caption="no" Exclude="no" Scope="" LinkedHeaders="_x0031__2_7XOWq4VTjM6gCvgu8gPIXB_x002F_quFI_x003D_"/>
  <table xmlns="" ID="tf3dcVd2GApoKsU9Kn772VEtFMo=" Header="no" Caption="no" Exclude="no" Scope="" LinkedHeaders="_x0031__1_7XOWq4VTjM6gCvgu8gPIXB_x002F_quFI_x003D_"/>
  <table xmlns="" ID="ttUd7QfvsLN6stvSVPy32PGkhVo=" Header="no" Caption="no" Exclude="no" Scope="" LinkedHeaders="_x0031__2_7XOWq4VTjM6gCvgu8gPIXB_x002F_quFI_x003D_"/>
  <table xmlns="" ID="EoWxQW4kmtN0dY+yTcpT4+Iholw=" Caption="no" Exclude="no" SpeakText="no" type="_x0031_" HRows="_x0031_" HCols="_x0030_" Summary="" TableLinerizing="H" Header="yes" Scope="Column" LinkedHeaders=""/>
  <table xmlns="" ID="A6kRc3zw5FvzYgIEG8KyRhJKAGQ=" Header="yes" Scope="Column" Caption="no" Exclude="no" LinkedHeaders=""/>
  <table xmlns="" ID="UkKIfsKoS+Z7ms1sX+jZRb4ZN88=" Caption="no" Exclude="no" Scope="" Header="no" LinkedHeaders="_x0031__1_EoWxQW4kmtN0dY_x002B_yTcpT4_x002B_Iholw_x003D_"/>
  <table xmlns="" ID="i2crXVcJIKzmhcEhUm+CPKiy3Gg=" Header="no" Caption="no" Exclude="no" Scope="" LinkedHeaders="_x0031__2_EoWxQW4kmtN0dY_x002B_yTcpT4_x002B_Iholw_x003D_"/>
  <table xmlns="" ID="BLBBpum0PXtAf7TRjAsxOjm0QmU=" Caption="no" Exclude="no" Scope="" Header="no" LinkedHeaders="_x0031__1_EoWxQW4kmtN0dY_x002B_yTcpT4_x002B_Iholw_x003D_"/>
  <table xmlns="" ID="sQTUk1LQyobMAfJaOvuMbaTCdG0=" Header="no" Caption="no" Exclude="no" Scope="" LinkedHeaders="_x0031__2_EoWxQW4kmtN0dY_x002B_yTcpT4_x002B_Iholw_x003D_"/>
  <table xmlns="" ID="glwIrFW5MvNFRDToW02jso/WdBI=" Scope="Column" Exclude="no" SpeakText="no" LinkedHeaders="" type="_x0030_" HRows="_x0031_" HCols="_x0030_" Summary="" TableLinerizing="H" Header="no" Caption="no"/>
  <table xmlns="" ID="8/A9TJxWUEuZn2b+cY6JLLWAPBs=" Header="yes" Scope="Column" Caption="no" Exclude="no" LinkedHeaders=""/>
  <table xmlns="" ID="4/3fawTQCVIhdu5ZVwIghkFgG+g=" Exclude="no" Scope="" LinkedHeaders="_x0031__1_glwIrFW5MvNFRDToW02jso_x002F_WdBI_x003D_" Header="no" Caption="no"/>
  <table xmlns="" ID="BWdSw68G7zLRCq8pZfGa8x50pGk=" Header="no" Caption="no" Exclude="no" Scope="" LinkedHeaders="_x0031__2_glwIrFW5MvNFRDToW02jso_x002F_WdBI_x003D_"/>
  <table xmlns="" ID="xJvEN0Av0o/bpxhJHicpJw6+5J4=" type="_x0031_" HRows="_x0031_" HCols="_x0030_" Summary="" TableLinerizing="H" Header="yes" Scope="Column" Caption="no" Exclude="no" SpeakText="no" LinkedHeaders=""/>
  <table xmlns="" ID="Xk1jHGG+ZeavF09MRGj66ijJeLM=" Header="yes" Scope="Column" Caption="no" Exclude="no" LinkedHeaders=""/>
  <table xmlns="" ID="Vb80x/s8EPEljf3/Q3oOY6XfG7g=" Header="yes" Scope="Column" Caption="no" Exclude="no" LinkedHeaders=""/>
  <table xmlns="" ID="QtplQFqQnkfTzWKUb00hFe5hq+A=" Header="yes" Scope="Column" Caption="no" Exclude="no" LinkedHeaders=""/>
  <table xmlns="" ID="U3m4e1uJdTl9kS2Q39pmzDnVubE=" Header="yes" Scope="Column" Caption="no" Exclude="no" LinkedHeaders=""/>
  <table xmlns="" ID="aJt60IIIlnwPxoNzZTZ1HkYLavs=" Header="no" Caption="no" Exclude="no" Scope="" LinkedHeaders="_x0031__1_xJvEN0Av0o_x002F_bpxhJHicpJw6_x002B_5J4_x003D__x002C_1_1_xJvEN0Av0o_x002F_bpxhJHicpJw6_x002B_5J4_x003D__x002C_1_3_xJvEN0Av0o_x002F_bpxhJHicpJw6_x002B_5J4_x003D__x002C_1_4_xJvEN0Av0o_x002F_bpxhJHicpJw6_x002B_5J4_x003D__x002C_1_4_xJvEN0Av0o_x002F_bpxhJHicpJw6_x002B_5J4_x003D__x002C_1_6_xJvEN0Av0o_x002F_bpxhJHicpJw6_x002B_5J4_x003D__x002C_1_6_xJvEN0Av0o_x002F_bpxhJHicpJw6_x002B_5J4_x003D__x002C_1_8_xJvEN0Av0o_x002F_bpxhJHicpJw6_x002B_5J4_x003D__x002C_1_8_xJvEN0Av0o_x002F_bpxhJHicpJw6_x002B_5J4_x003D_"/>
  <table xmlns="" ID="1J87kyfdmSR3nOSOhpSa9TozvVs=" Header="no" Caption="no" Exclude="no" Scope="" LinkedHeaders="_x0031__1_xJvEN0Av0o_x002F_bpxhJHicpJw6_x002B_5J4_x003D_"/>
  <table xmlns="" ID="/VrSLRrwRDjrklp5YkCENIffzQo=" Header="no" Caption="no" Exclude="no" Scope="" LinkedHeaders="_x0031__1_xJvEN0Av0o_x002F_bpxhJHicpJw6_x002B_5J4_x003D__x002C_1_3_xJvEN0Av0o_x002F_bpxhJHicpJw6_x002B_5J4_x003D__x002C_1_4_xJvEN0Av0o_x002F_bpxhJHicpJw6_x002B_5J4_x003D_"/>
  <table xmlns="" ID="4aEZikRMQh8v3ex5+yMukYyAMZc=" Header="no" Caption="no" Exclude="no" Scope="" LinkedHeaders="_x0031__4_xJvEN0Av0o_x002F_bpxhJHicpJw6_x002B_5J4_x003D__x002C_1_6_xJvEN0Av0o_x002F_bpxhJHicpJw6_x002B_5J4_x003D_"/>
  <table xmlns="" ID="15jL4Q41pO+Cax07x46xbsU0i5k=" Header="no" Caption="no" Exclude="no" Scope="" LinkedHeaders="_x0031__6_xJvEN0Av0o_x002F_bpxhJHicpJw6_x002B_5J4_x003D__x002C_1_8_xJvEN0Av0o_x002F_bpxhJHicpJw6_x002B_5J4_x003D_"/>
  <table xmlns="" ID="BJa377GZ9mRFEdm+Ceyxfohd6UY=" Header="no" Caption="no" Exclude="no" Scope="" LinkedHeaders="_x0031__8_xJvEN0Av0o_x002F_bpxhJHicpJw6_x002B_5J4_x003D_"/>
  <table xmlns="" ID="viZo2/KjJiIwDnqAySKr+ZCdRSI=" Header="no" Caption="no" Exclude="no" Scope="" LinkedHeaders="_x0031__1_xJvEN0Av0o_x002F_bpxhJHicpJw6_x002B_5J4_x003D__x002C_1_1_xJvEN0Av0o_x002F_bpxhJHicpJw6_x002B_5J4_x003D__x002C_1_3_xJvEN0Av0o_x002F_bpxhJHicpJw6_x002B_5J4_x003D__x002C_1_4_xJvEN0Av0o_x002F_bpxhJHicpJw6_x002B_5J4_x003D__x002C_1_4_xJvEN0Av0o_x002F_bpxhJHicpJw6_x002B_5J4_x003D__x002C_1_6_xJvEN0Av0o_x002F_bpxhJHicpJw6_x002B_5J4_x003D__x002C_1_6_xJvEN0Av0o_x002F_bpxhJHicpJw6_x002B_5J4_x003D__x002C_1_8_xJvEN0Av0o_x002F_bpxhJHicpJw6_x002B_5J4_x003D__x002C_1_8_xJvEN0Av0o_x002F_bpxhJHicpJw6_x002B_5J4_x003D_"/>
  <table xmlns="" ID="4ucdZ9d4ASpE0NxctL99vd3O6fQ=" Header="no" Caption="no" Exclude="no" Scope="" LinkedHeaders="_x0031__1_xJvEN0Av0o_x002F_bpxhJHicpJw6_x002B_5J4_x003D_"/>
  <table xmlns="" ID="SnDLXom3OMIlcoBGUsp8zWU+ARE=" Header="no" Caption="no" Exclude="no" Scope="" LinkedHeaders="_x0031__1_xJvEN0Av0o_x002F_bpxhJHicpJw6_x002B_5J4_x003D__x002C_1_3_xJvEN0Av0o_x002F_bpxhJHicpJw6_x002B_5J4_x003D__x002C_1_4_xJvEN0Av0o_x002F_bpxhJHicpJw6_x002B_5J4_x003D_"/>
  <table xmlns="" ID="Cq79puFMy6QhQkQDe+iTDw96o7k=" Header="no" Caption="no" Exclude="no" Scope="" LinkedHeaders="_x0031__4_xJvEN0Av0o_x002F_bpxhJHicpJw6_x002B_5J4_x003D__x002C_1_6_xJvEN0Av0o_x002F_bpxhJHicpJw6_x002B_5J4_x003D_"/>
  <table xmlns="" ID="whpOoGA3lewMuxljJjpGKZOA26U=" Header="no" Caption="no" Exclude="no" Scope="" LinkedHeaders="_x0031__6_xJvEN0Av0o_x002F_bpxhJHicpJw6_x002B_5J4_x003D__x002C_1_8_xJvEN0Av0o_x002F_bpxhJHicpJw6_x002B_5J4_x003D_"/>
  <table xmlns="" ID="NPEOX7HlsTsFhqcWefofagaVMOU=" Header="no" Caption="no" Exclude="no" Scope="" LinkedHeaders="_x0031__8_xJvEN0Av0o_x002F_bpxhJHicpJw6_x002B_5J4_x003D_"/>
  <table xmlns="" ID="2fU6O/68yOYkZb/8exa5ijstMrk=" Exclude="no" LinkedHeaders="" Scope="" type="_x0030_" HRows="_x0031_" HCols="_x0030_" Summary="" TableLinerizing="H" Header="no" Caption="no"/>
  <table xmlns="" ID="6lTVJ544giw/OMacXx1K9kfvB+g=" Exclude="no" LinkedHeaders="" Scope="" Header="no" Caption="no"/>
  <table xmlns="" ID="Wj1tlqHlcHHaP/16Efj4QUXHd1g=" Exclude="no" LinkedHeaders="" Scope="" Header="no" Caption="no"/>
  <table xmlns="" ID="JlEV6Nco34J2iOUl4dzFEDZfIWA=" Exclude="no" LinkedHeaders="" Scope="" Header="no" Caption="no"/>
  <table xmlns="" ID="yaO0APE3UmhvXbOt8rTZMvXhJPQ=" Exclude="no" LinkedHeaders="" Scope="" Header="no" Caption="no"/>
  <table xmlns="" ID="0W5QlFzFHcpOWhhFcXMrOtl9K1c=" Exclude="no" LinkedHeaders="" Scope="" Header="no" Caption="no"/>
  <table xmlns="" ID="QPYcn4ZPIZz2IuQHKonmQqOtBe0=" Exclude="no" LinkedHeaders="" Scope="" Header="no" Caption="no"/>
  <table xmlns="" ID="n2XBw1DF1CJ4Vk29GX3iw2X2CXY=" Exclude="no" LinkedHeaders="" Scope="" Header="no" Caption="no"/>
  <table xmlns="" ID="Cl+px6+AYyjK/ISriyGFj8tibm0=" Exclude="no" LinkedHeaders="" Scope="" type="_x0030_" HRows="_x0031_" HCols="_x0030_" Summary="" TableLinerizing="H" Header="no" Caption="no"/>
  <table xmlns="" ID="D2ffAu4v0ohgLHjFUIDDN/GG9UQ=" Exclude="no" LinkedHeaders="" Scope="" Header="no" Caption="no"/>
  <table xmlns="" ID="/5PmFDL92Z2YSCbQ7U8e5W44B5o=" Exclude="no" LinkedHeaders="" Scope="" Header="no" Caption="no"/>
  <table xmlns="" ID="YCMcKOHuFX/0SXx4A7ze4GiBLdk=" Exclude="no" LinkedHeaders="" Scope="" Header="no" Caption="no"/>
  <table xmlns="" ID="qKeu9M4QLkMIq+zvQw8O+UtvkrM=" Exclude="no" LinkedHeaders="" Scope="" Header="no" Caption="no"/>
  <table xmlns="" ID="EMeIbRzK11VJZ5GAUGeuVrWgICg=" Exclude="no" LinkedHeaders="" Scope="" Header="no" Caption="no"/>
  <table xmlns="" ID="VNG2+WVI83NLyW0GCV0Cqc0nplc=" Exclude="no" LinkedHeaders="" Scope="" Header="no" Caption="no"/>
  <table xmlns="" ID="xIXssBGUy6q02gLQaf2tfe6E8vc=" Exclude="no" LinkedHeaders="" Scope="" Header="no" Caption="no"/>
  <table xmlns="" ID="NlMI7fllacoxDIn35MKRcWzFuIw=" Exclude="no" LinkedHeaders="" Scope="" type="_x0030_" HRows="_x0031_" HCols="_x0030_" Summary="" TableLinerizing="H" Header="no" Caption="no"/>
  <table xmlns="" ID="OPisGwpuwf3oNKNRGhW3PC3DlWk=" Exclude="no" LinkedHeaders="" Scope="" Header="no" Caption="no"/>
  <table xmlns="" ID="bdJN9YLQkeoEJVw4xaRJZ1k0KkU=" Exclude="no" LinkedHeaders="" Scope="" Header="no" Caption="no"/>
  <table xmlns="" ID="AlBmV9LnjkXxhHpeDJwOpggXQB0=" Exclude="no" LinkedHeaders="" Scope="" Header="no" Caption="no"/>
  <table xmlns="" ID="EbOKOeQKTSAIzBS3U1ykH4scHNU=" Exclude="no" LinkedHeaders="" Scope="" Header="no" Caption="no"/>
  <table xmlns="" ID="Igx7CCipP8GZ4JpqgnW6ebbN1ds=" Exclude="no" LinkedHeaders="" Scope="" Header="no" Caption="no"/>
  <table xmlns="" ID="HvA8B1qwuLEvB9ER6yhwEY36g4A=" Exclude="no" LinkedHeaders="" Scope="" Header="no" Caption="no"/>
  <table xmlns="" ID="2O/ysvHRwl6tTwQo9ej1DSEkO/E=" Exclude="no" LinkedHeaders="" Scope="" Header="no" Caption="no"/>
  <table xmlns="" ID="dfM8BVswmpUPFzz8X51xL8KxS+w=" Exclude="no" LinkedHeaders="" Scope="" type="_x0030_" HRows="_x0031_" HCols="_x0030_" Summary="" TableLinerizing="H" Header="no" Caption="no"/>
  <table xmlns="" ID="vD7w2mOkr5NrA8ouC5/lxNmdAqk=" Exclude="no" LinkedHeaders="" Scope="" Header="no" Caption="no"/>
  <table xmlns="" ID="vvai3d3rJEBCuMNEmvYVxc8R9Gw=" Exclude="no" LinkedHeaders="" Scope="" Header="no" Caption="no"/>
  <table xmlns="" ID="YFLvbt9p8WHr1J/IWHYxnia2z+Y=" Exclude="no" LinkedHeaders="" Scope="" Header="no" Caption="no"/>
  <table xmlns="" ID="ZeokFNgDJ1Hi9JUWbw3acbNArkA=" Exclude="no" LinkedHeaders="" Scope="" Header="no" Caption="no"/>
  <table xmlns="" ID="cNqYxrEMmhyA12XLkASQfLYRye0=" Exclude="no" LinkedHeaders="" Scope="" Header="no" Caption="no"/>
  <table xmlns="" ID="TSNnTBTmCjjN2jsdEL8vfTG+sSs=" Exclude="no" LinkedHeaders="" Scope="" Header="no" Caption="no"/>
  <table xmlns="" ID="HdRsYA0QLL5SBnjThDQ3FKB40s0=" Exclude="no" LinkedHeaders="" Scope="" Header="no" Caption="no"/>
  <table xmlns="" ID="rOhEfW5LG4ljNP2JPQ6ZGIunc2c=" Exclude="no" LinkedHeaders="" Scope="" type="_x0030_" HRows="_x0031_" HCols="_x0030_" Summary="" TableLinerizing="H" Header="no" Caption="no"/>
  <table xmlns="" ID="9rMmJ8teDMHXfomqjtLNU3gZ+vc=" Exclude="no" LinkedHeaders="" Scope="" Header="no" Caption="no"/>
  <table xmlns="" ID="9feujuFX0ushKGQyOWYOW+kJj6A=" Exclude="no" LinkedHeaders="" Scope="" Header="no" Caption="no"/>
  <table xmlns="" ID="QEg/syKUQJKltcyy0/r3L+c9ivc=" Exclude="no" LinkedHeaders="" Scope="" Header="no" Caption="no"/>
  <table xmlns="" ID="eDO9zSudHBpcY8VDh6c8hhIz630=" Exclude="no" LinkedHeaders="" Scope="" Header="no" Caption="no"/>
  <table xmlns="" ID="YombCJ4YrYRongu4IbFp0tfPe1k=" Exclude="no" LinkedHeaders="" Scope="" Header="no" Caption="no"/>
  <table xmlns="" ID="GfmG8zAJiuVtpvjPHmhsVQsQLb0=" Exclude="no" LinkedHeaders="" Scope="" Header="no" Caption="no"/>
  <table xmlns="" ID="9FyuPJ1pJKvo1n3e5IgYcXVqnc8=" Exclude="no" LinkedHeaders="" Scope="" Header="no" Caption="no"/>
  <table xmlns="" ID="zCC0gCGtBjz1vVzH7I94NMep0zI=" Exclude="no" LinkedHeaders="" Scope="" type="_x0030_" HRows="_x0031_" HCols="_x0030_" Summary="" TableLinerizing="H" Header="no" Caption="no"/>
  <table xmlns="" ID="9LPuNy+QmcDBTh/Dsb4mv8NLspc=" Exclude="no" LinkedHeaders="" Scope="" Header="no" Caption="no"/>
  <table xmlns="" ID="9MJ7S6+MamwxPGGsVvzNynIRnTo=" Exclude="no" LinkedHeaders="" Scope="" Header="no" Caption="no"/>
  <table xmlns="" ID="WR4gv0ShqjElDcNIgH8vQSge5mU=" Exclude="no" LinkedHeaders="" Scope="" Header="no" Caption="no"/>
  <table xmlns="" ID="vkM1rPJuiRjLgHos1rDOnvZivc0=" Exclude="no" LinkedHeaders="" Scope="" Header="no" Caption="no"/>
  <table xmlns="" ID="XIlrvHLnImeHt71TpIoXpiBgjd4=" Exclude="no" LinkedHeaders="" Scope="" Header="no" Caption="no"/>
  <table xmlns="" ID="UhqKw+7/R8kiHCN16ja2MJWJilE=" Exclude="no" LinkedHeaders="" Scope="" Header="no" Caption="no"/>
  <table xmlns="" ID="+hm4XYgnm0D+ShOrs/m4fJCQTCA=" Exclude="no" LinkedHeaders="" Scope="" Header="no" Caption="no"/>
  <table xmlns="" ID="IrDrhxdQGu4WAI9zM20jW9QLKeg=" Caption="no" Exclude="no" SpeakText="no" type="_x0031_" HRows="_x0031_" HCols="_x0030_" Summary="" TableLinerizing="H" Header="yes" Scope="Column" LinkedHeaders=""/>
  <table xmlns="" ID="/guBOH9mOXLdn5q6lnCFGJWqKeo=" Caption="no" Exclude="no" Header="yes" Scope="Column" LinkedHeaders=""/>
  <table xmlns="" ID="kUcFqssI3veelyIOHipxIbLTviI=" Caption="no" Exclude="no" Header="yes" Scope="Column" LinkedHeaders=""/>
  <table xmlns="" ID="GRXmbgyrLQWe2o4UcLNkOqDssc8=" Caption="no" Exclude="no" Header="yes" Scope="Column" LinkedHeaders=""/>
  <table xmlns="" ID="jgQapJXcl0IX9sIGVPmUvMWq+8o=" Caption="no" Exclude="no" Scope="" Header="no" LinkedHeaders="_x0031__1_IrDrhxdQGu4WAI9zM20jW9QLKeg_x003D_"/>
  <table xmlns="" ID="JoNFaPnoa8lKio54F19GKxsYDfQ=" Caption="no" Exclude="no" Scope="" Header="no" LinkedHeaders="_x0031__2_IrDrhxdQGu4WAI9zM20jW9QLKeg_x003D_"/>
  <table xmlns="" ID="eZrhg51PyJiOc5U0Hfaa8o2Bnxg=" Caption="no" Exclude="no" Scope="" Header="no" LinkedHeaders="_x0031__3_IrDrhxdQGu4WAI9zM20jW9QLKeg_x003D_"/>
  <table xmlns="" ID="EMvg69UkYml9+2mKwwKolX9fluc=" Caption="no" Exclude="no" Scope="" Header="no" LinkedHeaders="_x0031__4_IrDrhxdQGu4WAI9zM20jW9QLKeg_x003D_"/>
  <table xmlns="" ID="x3jdw51UD4wpIMO2kFb8TRVgniI=" Caption="no" Exclude="no" Scope="" Header="no" LinkedHeaders="_x0031__1_IrDrhxdQGu4WAI9zM20jW9QLKeg_x003D_"/>
  <table xmlns="" ID="ZjU3J9JHETO+vbgqbZereoRq7bo=" Caption="no" Exclude="no" Scope="" Header="no" LinkedHeaders="_x0031__2_IrDrhxdQGu4WAI9zM20jW9QLKeg_x003D_"/>
  <table xmlns="" ID="UwjxFopXySK9eeWddYIyj9leukI=" Caption="no" Exclude="no" Scope="" Header="no" LinkedHeaders="_x0031__3_IrDrhxdQGu4WAI9zM20jW9QLKeg_x003D_"/>
  <table xmlns="" ID="nM6eR8hkcVLhkt5i2RASUw7HGM0=" Caption="no" Exclude="no" Scope="" Header="no" LinkedHeaders="_x0031__4_IrDrhxdQGu4WAI9zM20jW9QLKeg_x003D_"/>
  <table xmlns="" ID="kBJWPH1tUPVya9g2MaMNikVAn60=" Caption="no" Exclude="no" SpeakText="no" type="_x0031_" HRows="_x0031_" HCols="_x0030_" Summary="" TableLinerizing="H" Header="yes" Scope="Column" LinkedHeaders=""/>
  <table xmlns="" ID="1Hpp+KLmYsy/UdgWoWijBEa1X04=" Caption="no" Exclude="no" Header="yes" Scope="Column" LinkedHeaders=""/>
  <table xmlns="" ID="A0kb+b1lmeIc+gCIuZv+QwVDRzs=" Caption="no" Exclude="no" Header="yes" Scope="Column" LinkedHeaders=""/>
  <table xmlns="" ID="q5IIh28LM73lUOMhSvsd2eKySjU=" Caption="no" Exclude="no" Header="yes" Scope="Column" LinkedHeaders=""/>
  <table xmlns="" ID="IZ7KsNbkLJdnQ5pCHPRTKZdrlLo=" Caption="no" Exclude="no" Scope="" Header="no" LinkedHeaders="_x0031__1_kBJWPH1tUPVya9g2MaMNikVAn60_x003D_"/>
  <table xmlns="" ID="VrLTO+jaY3WsVwFZqvfpqWGiWAA=" Caption="no" Exclude="no" Scope="" Header="no" LinkedHeaders="_x0031__2_kBJWPH1tUPVya9g2MaMNikVAn60_x003D_"/>
  <table xmlns="" ID="jLyrz5FFGyBIPddUg10UidKqIhI=" Caption="no" Exclude="no" Scope="" Header="no" LinkedHeaders="_x0031__3_kBJWPH1tUPVya9g2MaMNikVAn60_x003D_"/>
  <table xmlns="" ID="VCIB2XqBcuZIlKZ85vVbm7Trs6k=" Caption="no" Exclude="no" Scope="" Header="no" LinkedHeaders="_x0031__4_kBJWPH1tUPVya9g2MaMNikVAn60_x003D_"/>
  <table xmlns="" ID="oxKzo2KdT17O+KpPC2MDt1Qwa+E=" Caption="no" Exclude="no" Scope="" Header="no" LinkedHeaders="_x0031__1_kBJWPH1tUPVya9g2MaMNikVAn60_x003D_"/>
  <table xmlns="" ID="RD6VnulMubrw25JB0SQ+JMohcT4=" Caption="no" Exclude="no" Scope="" Header="no" LinkedHeaders="_x0031__2_kBJWPH1tUPVya9g2MaMNikVAn60_x003D_"/>
  <table xmlns="" ID="P18i1T+NQG5oupp2qU/NCXqU8nA=" Caption="no" Exclude="no" Scope="" Header="no" LinkedHeaders="_x0031__3_kBJWPH1tUPVya9g2MaMNikVAn60_x003D_"/>
  <table xmlns="" ID="MSir1IldwkYR3OO5CZCqQIie1j0=" Caption="no" Exclude="no" Scope="" Header="no" LinkedHeaders="_x0031__4_kBJWPH1tUPVya9g2MaMNikVAn60_x003D_"/>
  <table xmlns="" ID="J6iAO7OCWqBLHHQvHuoBKx2SAaE=" Caption="no" Exclude="no" SpeakText="no" type="_x0031_" HRows="_x0031_" HCols="_x0030_" Summary="" TableLinerizing="H" Header="yes" Scope="Column" LinkedHeaders=""/>
  <table xmlns="" ID="m2KH5rbiznnwl7ogaBPXh+nQ2hg=" Caption="no" Exclude="no" Header="yes" Scope="Column" LinkedHeaders=""/>
  <table xmlns="" ID="qWKubHLKmejlXKFSVqBEk6QchOE=" Caption="no" Exclude="no" Header="yes" Scope="Column" LinkedHeaders=""/>
  <table xmlns="" ID="vBC7+Mt1nmBVcfuRBNbZ72IXHuU=" Caption="no" Exclude="no" Header="yes" Scope="Column" LinkedHeaders=""/>
  <table xmlns="" ID="Pm7Utjf7NzXpMg4opov54r53f14=" Caption="no" Exclude="no" Scope="" Header="no" LinkedHeaders="_x0031__1_J6iAO7OCWqBLHHQvHuoBKx2SAaE_x003D_"/>
  <table xmlns="" ID="M5DOI8omisDw3f0QeO3WQFslT/o=" Caption="no" Exclude="no" Scope="" Header="no" LinkedHeaders="_x0031__2_J6iAO7OCWqBLHHQvHuoBKx2SAaE_x003D_"/>
  <table xmlns="" ID="5YmyMCCVO9GtKmWGFThywxWeMzc=" Caption="no" Exclude="no" Scope="" Header="no" LinkedHeaders="_x0031__3_J6iAO7OCWqBLHHQvHuoBKx2SAaE_x003D_"/>
  <table xmlns="" ID="5wzgGqxRdkYgdX7sNvA0eZyDt0c=" Caption="no" Exclude="no" Scope="" Header="no" LinkedHeaders="_x0031__4_J6iAO7OCWqBLHHQvHuoBKx2SAaE_x003D_"/>
  <table xmlns="" ID="3ntxkfJMZkARn4o9q0q9gwuEsbg=" Caption="no" Exclude="no" Scope="" Header="no" LinkedHeaders="_x0031__1_J6iAO7OCWqBLHHQvHuoBKx2SAaE_x003D_"/>
  <table xmlns="" ID="f1sg8ft2sBQO8qqxNnBNfHuxupY=" Caption="no" Exclude="no" Scope="" Header="no" LinkedHeaders="_x0031__2_J6iAO7OCWqBLHHQvHuoBKx2SAaE_x003D_"/>
  <table xmlns="" ID="xI56CNaeJIVeByyVrvhrbjmHIzg=" Caption="no" Exclude="no" Scope="" Header="no" LinkedHeaders="_x0031__3_J6iAO7OCWqBLHHQvHuoBKx2SAaE_x003D_"/>
  <table xmlns="" ID="1e4KpVKStkfZJ3Mx22Onja9rVxg=" Caption="no" Exclude="no" Scope="" Header="no" LinkedHeaders="_x0031__4_J6iAO7OCWqBLHHQvHuoBKx2SAaE_x003D_"/>
  <table xmlns="" ID="l2pcU6LeDlHUuCgfTBboIY2QWYQ=" Caption="no" Exclude="no" SpeakText="no" type="_x0031_" HRows="_x0031_" HCols="_x0030_" Summary="" TableLinerizing="H" Header="yes" Scope="Column" LinkedHeaders=""/>
  <table xmlns="" ID="e55FXZLlOqqpU5BctHcVkVTRc4U=" Caption="no" Exclude="no" Header="yes" Scope="Column" LinkedHeaders=""/>
  <table xmlns="" ID="qMFsKL7fBpPTEuk4Fyna1sBAlTM=" Caption="no" Exclude="no" Header="yes" Scope="Column" LinkedHeaders=""/>
  <table xmlns="" ID="XTogWQUzXWYPVyILE0MI/h40NOU=" Caption="no" Exclude="no" Header="yes" Scope="Column" LinkedHeaders=""/>
  <table xmlns="" ID="0VRyqGpE7wveAeMQfBW6eoF1Nrk=" Caption="no" Exclude="no" Scope="" Header="no" LinkedHeaders="_x0031__1_l2pcU6LeDlHUuCgfTBboIY2QWYQ_x003D_"/>
  <table xmlns="" ID="3AFwuCdcekntjqiOrlQLZVbWpwo=" Caption="no" Exclude="no" Scope="" Header="no" LinkedHeaders="_x0031__2_l2pcU6LeDlHUuCgfTBboIY2QWYQ_x003D_"/>
  <table xmlns="" ID="n35Bsm5yhdT2D19PkdG0RmcwXgQ=" Caption="no" Exclude="no" Scope="" Header="no" LinkedHeaders="_x0031__3_l2pcU6LeDlHUuCgfTBboIY2QWYQ_x003D_"/>
  <table xmlns="" ID="ujj1o/+QyLXhOA7BD0SoJenPXb8=" Caption="no" Exclude="no" Scope="" Header="no" LinkedHeaders="_x0031__4_l2pcU6LeDlHUuCgfTBboIY2QWYQ_x003D_"/>
  <table xmlns="" ID="NWGRlphMttpB6MoskC/9Ib/uFvE=" Caption="no" Exclude="no" Scope="" Header="no" LinkedHeaders="_x0031__1_l2pcU6LeDlHUuCgfTBboIY2QWYQ_x003D_"/>
  <table xmlns="" ID="jKEiF6m21VY5t84QLfSJVj6GFHQ=" Caption="no" Exclude="no" Scope="" Header="no" LinkedHeaders="_x0031__2_l2pcU6LeDlHUuCgfTBboIY2QWYQ_x003D_"/>
  <table xmlns="" ID="+XFUISiHBqEO44ridlWmE9J8SCo=" Caption="no" Exclude="no" Scope="" Header="no" LinkedHeaders="_x0031__3_l2pcU6LeDlHUuCgfTBboIY2QWYQ_x003D_"/>
  <table xmlns="" ID="IpyS9vCvEOaUdI44H16HxMNPXfI=" Caption="no" Exclude="no" Scope="" Header="no" LinkedHeaders="_x0031__4_l2pcU6LeDlHUuCgfTBboIY2QWYQ_x003D_"/>
  <table xmlns="" ID="sfWXirs3MbIpJYkHeMMXaCED4Qk=" Exclude="no" LinkedHeaders="" Scope="" type="_x0030_" HRows="_x0031_" HCols="_x0030_" Summary="" TableLinerizing="H" Header="no" Caption="no"/>
  <table xmlns="" ID="J+yvRiu1vV8kpgs4qdLIlp829Bo=" Exclude="no" LinkedHeaders="" Scope="" Header="no" Caption="no"/>
  <table xmlns="" ID="/O5kWGkjHqeRpkxfRZLPnZvD0Nw=" Exclude="no" LinkedHeaders="" Scope="" Header="no" Caption="no"/>
  <table xmlns="" ID="Tzn8gkU92lSr9lEMAxk2+2Zxvos=" Exclude="no" LinkedHeaders="" Scope="" Header="no" Caption="no"/>
  <table xmlns="" ID="UCavl2A3kYDi30WMUlXd9hDaaA8=" Exclude="no" LinkedHeaders="" Scope="" Header="no" Caption="no"/>
  <table xmlns="" ID="ZvA1enJBwVu0tueGuv5rIO3mZqc=" Exclude="no" LinkedHeaders="" Scope="" Header="no" Caption="no"/>
  <table xmlns="" ID="fE2xAGNSLKTMqs0Q4VDJuSL34Vg=" Exclude="no" LinkedHeaders="" Scope="" Header="no" Caption="no"/>
  <table xmlns="" ID="nLFG/fokOLCrT72hMt61jJlr/T8=" Exclude="no" LinkedHeaders="" Scope="" Header="no" Caption="no"/>
  <table xmlns="" ID="ZiVvpzen3xw36PJkovbBzY5fPcY=" Caption="no" Exclude="no" SpeakText="no" type="_x0031_" HRows="_x0031_" HCols="_x0030_" Summary="" TableLinerizing="H" Header="yes" Scope="Column" LinkedHeaders=""/>
  <table xmlns="" ID="omgG8KEA8tMB7zmPcE/VkmdHtAI=" Caption="no" Exclude="no" Header="yes" Scope="Column" LinkedHeaders=""/>
  <table xmlns="" ID="uDQM3MQoo3AiNtONZ4iltXYMioM=" Caption="no" Exclude="no" Header="yes" Scope="Column" LinkedHeaders=""/>
  <table xmlns="" ID="0VXTleyPyh6CmcE4bS4knzXSlf8=" Caption="no" Exclude="no" Header="yes" Scope="Column" LinkedHeaders=""/>
  <table xmlns="" ID="IDx0Zv4OsvYzCazp1gfrvAdkJbk=" Caption="no" Exclude="no" Scope="" Header="no" LinkedHeaders="_x0031__1_ZiVvpzen3xw36PJkovbBzY5fPcY_x003D_"/>
  <table xmlns="" ID="f/nMttHxlG9ceuRUOqsxzDEbCso=" Caption="no" Exclude="no" Scope="" Header="no" LinkedHeaders="_x0031__2_ZiVvpzen3xw36PJkovbBzY5fPcY_x003D_"/>
  <table xmlns="" ID="RIFRU48f9tevpKvYxFCwEN/8zQY=" Caption="no" Exclude="no" Scope="" Header="no" LinkedHeaders="_x0031__3_ZiVvpzen3xw36PJkovbBzY5fPcY_x003D_"/>
  <table xmlns="" ID="7I8yDtUe/usreNrX66MkWZn+IfI=" Caption="no" Exclude="no" Scope="" Header="no" LinkedHeaders="_x0031__4_ZiVvpzen3xw36PJkovbBzY5fPcY_x003D_"/>
  <table xmlns="" ID="hWtu2PCwPSZz/YRbFj/bVzCPv9M=" Caption="no" Exclude="no" Scope="" Header="no" LinkedHeaders="_x0031__1_ZiVvpzen3xw36PJkovbBzY5fPcY_x003D_"/>
  <table xmlns="" ID="oTN3O6G6CDUAgrI9QlE0SD1HmdQ=" Caption="no" Exclude="no" Scope="" Header="no" LinkedHeaders="_x0031__2_ZiVvpzen3xw36PJkovbBzY5fPcY_x003D_"/>
  <table xmlns="" ID="ctk2cnV1wLELy9r9r3cUROMhVTM=" Caption="no" Exclude="no" Scope="" Header="no" LinkedHeaders="_x0031__3_ZiVvpzen3xw36PJkovbBzY5fPcY_x003D_"/>
  <table xmlns="" ID="IclXxjSJG+R7eJ5c8ktk2oHY27E=" Caption="no" Exclude="no" Scope="" Header="no" LinkedHeaders="_x0031__4_ZiVvpzen3xw36PJkovbBzY5fPcY_x003D_"/>
  <table xmlns="" ID="aCdXBFeOPOut97bCRUIFa0aDdK4=" Caption="no" Exclude="no" SpeakText="no" type="_x0031_" HRows="_x0031_" HCols="_x0030_" Summary="" TableLinerizing="H" Header="yes" Scope="Column" LinkedHeaders=""/>
  <table xmlns="" ID="TJ1O/a3YnEc7JgYWA1lL8PhlGiQ=" Caption="no" Exclude="no" Header="yes" Scope="Column" LinkedHeaders=""/>
  <table xmlns="" ID="w0k76J8fzrhfXC9tuH1ButJGpew=" Caption="no" Exclude="no" Header="yes" Scope="Column" LinkedHeaders=""/>
  <table xmlns="" ID="IiyZqjFz7FDXZpxDoKyAaHRy/sE=" Caption="no" Exclude="no" Header="yes" Scope="Column" LinkedHeaders=""/>
  <table xmlns="" ID="GPnBayW5uNCLTkLMPK79Db6x2j0=" Caption="no" Exclude="no" Scope="" Header="no" LinkedHeaders="_x0031__1_aCdXBFeOPOut97bCRUIFa0aDdK4_x003D_"/>
  <table xmlns="" ID="iaswVsI3XzKNuwGVO/O5G9qpA+k=" Caption="no" Exclude="no" Scope="" Header="no" LinkedHeaders="_x0031__2_aCdXBFeOPOut97bCRUIFa0aDdK4_x003D_"/>
  <table xmlns="" ID="FERAFO3puyNpPdMSNa2UM1lptSk=" Caption="no" Exclude="no" Scope="" Header="no" LinkedHeaders="_x0031__3_aCdXBFeOPOut97bCRUIFa0aDdK4_x003D_"/>
  <table xmlns="" ID="dUNVovm4riTKljxJuxD8Ux59Kyo=" Caption="no" Exclude="no" Scope="" Header="no" LinkedHeaders="_x0031__4_aCdXBFeOPOut97bCRUIFa0aDdK4_x003D_"/>
  <table xmlns="" ID="YHUBPprUxUDh60Fq8CjEjGmCpx0=" Caption="no" Exclude="no" Scope="" Header="no" LinkedHeaders="_x0031__1_aCdXBFeOPOut97bCRUIFa0aDdK4_x003D_"/>
  <table xmlns="" ID="KQzkwzZ9vcyV7TLzBCpTX+08haI=" Caption="no" Exclude="no" Scope="" Header="no" LinkedHeaders="_x0031__2_aCdXBFeOPOut97bCRUIFa0aDdK4_x003D_"/>
  <table xmlns="" ID="DfoMPeMamTVfdqS3Dy6ioEypw60=" Caption="no" Exclude="no" Scope="" Header="no" LinkedHeaders="_x0031__3_aCdXBFeOPOut97bCRUIFa0aDdK4_x003D_"/>
  <table xmlns="" ID="48qZxV5ueqGKekbHrbk6MXkIaV8=" Caption="no" Exclude="no" Scope="" Header="no" LinkedHeaders="_x0031__4_aCdXBFeOPOut97bCRUIFa0aDdK4_x003D_"/>
  <table xmlns="" ID="qAupACi5eoIS+xgkiOL3DGHDUXQ=" Exclude="no" LinkedHeaders="" Scope="" type="_x0030_" HRows="_x0031_" HCols="_x0030_" Summary="" TableLinerizing="H" Header="no" Caption="no"/>
  <table xmlns="" ID="wP+s/ECxRIDk3mEQ76ZJa183w70=" Exclude="no" LinkedHeaders="" Scope="" Header="no" Caption="no"/>
  <table xmlns="" ID="sUGIMHWHl5iI+Wygp78z58sXxsA=" Exclude="no" LinkedHeaders="" Scope="" Header="no" Caption="no"/>
  <table xmlns="" ID="HRpXr1s6yALMyAsTuN1dVjntouM=" Exclude="no" LinkedHeaders="" Scope="" Header="no" Caption="no"/>
  <table xmlns="" ID="8QPEI5QgvEe1MdJQMhUVPL2w2a0=" Exclude="no" LinkedHeaders="" Scope="" Header="no" Caption="no"/>
  <table xmlns="" ID="VSD1sVdIV6tTse1+YO1wz7w3KtY=" Exclude="no" LinkedHeaders="" Scope="" Header="no" Caption="no"/>
  <table xmlns="" ID="LBIqtoA1Fr0Vom5uALZWQiyH4mg=" Exclude="no" LinkedHeaders="" Scope="" Header="no" Caption="no"/>
  <table xmlns="" ID="mXvitANMxF9fN+1+ABkX1wAZfqc=" Exclude="no" LinkedHeaders="" Scope="" Header="no" Caption="no"/>
  <table xmlns="" ID="iVQaHUQ/TLzJp4Eqb8JL3cFrq5M=" Exclude="no" LinkedHeaders="" Scope="" type="_x0030_" HRows="_x0031_" HCols="_x0030_" Summary="" TableLinerizing="H" Header="no" Caption="no"/>
  <table xmlns="" ID="k0RVGjGkTCvSQjhCGjjnvvxxfhM=" Exclude="no" LinkedHeaders="" Scope="" Header="no" Caption="no"/>
  <table xmlns="" ID="EykuLkMbNWZH52DDa4Fom4B4iyg=" Exclude="no" LinkedHeaders="" Scope="" Header="no" Caption="no"/>
  <table xmlns="" ID="xhRPhH1VkIkcogeUweMwHOau/Vo=" Exclude="no" LinkedHeaders="" Scope="" Header="no" Caption="no"/>
  <table xmlns="" ID="djN47FGXPv9K8OUu0/95/gJ1E+Y=" Exclude="no" LinkedHeaders="" Scope="" Header="no" Caption="no"/>
  <table xmlns="" ID="zqrXH/30sERSFr5tlDFZVR9OQ6I=" Exclude="no" LinkedHeaders="" Scope="" Header="no" Caption="no"/>
  <table xmlns="" ID="O0KB6zaKAdSFVnxgaG7ZsHUEzks=" Exclude="no" LinkedHeaders="" Scope="" Header="no" Caption="no"/>
  <table xmlns="" ID="aQOdxYr3gJM1FgKq+Wm/kzXfRxQ=" Exclude="no" LinkedHeaders="" Scope="" Header="no" Caption="no"/>
  <table xmlns="" ID="q7Gu84yydsvuwQKqW4oI6Q/tHfc=" Caption="no" Exclude="no" SpeakText="no" type="_x0031_" HRows="_x0031_" HCols="_x0030_" Summary="" TableLinerizing="H" Header="yes" Scope="Column" LinkedHeaders=""/>
  <table xmlns="" ID="XWr3QKqcNxtrDHBTWouFcjzGqrg=" Caption="no" Exclude="no" Header="yes" Scope="Column" LinkedHeaders=""/>
  <table xmlns="" ID="f056frWANQZqvAO/SueF5SY/e6A=" Caption="no" Exclude="no" Header="yes" Scope="Column" LinkedHeaders=""/>
  <table xmlns="" ID="65TGiaLbU1wSsbbe90CbZRYqXpM=" Caption="no" Exclude="no" Header="yes" Scope="Column" LinkedHeaders=""/>
  <table xmlns="" ID="inbmTI9UJatBd7G2W2rLOWEdV94=" Caption="no" Exclude="no" Scope="" Header="no" LinkedHeaders="_x0031__1_q7Gu84yydsvuwQKqW4oI6Q_x002F_tHfc_x003D_"/>
  <table xmlns="" ID="L2KhRKPr0xO2iU0ixA8ywbpKqNA=" Caption="no" Exclude="no" Scope="" Header="no" LinkedHeaders="_x0031__2_q7Gu84yydsvuwQKqW4oI6Q_x002F_tHfc_x003D_"/>
  <table xmlns="" ID="loGYUpHxUb8+s2oRWmSA5yy32Qw=" Caption="no" Exclude="no" Scope="" Header="no" LinkedHeaders="_x0031__3_q7Gu84yydsvuwQKqW4oI6Q_x002F_tHfc_x003D_"/>
  <table xmlns="" ID="R79oJWM8u/fGBn0laFApx3SFJgA=" Caption="no" Exclude="no" Scope="" Header="no" LinkedHeaders="_x0031__4_q7Gu84yydsvuwQKqW4oI6Q_x002F_tHfc_x003D_"/>
  <table xmlns="" ID="0WuVTgmpNBkJ184Ge0rx/hXnoEM=" Caption="no" Exclude="no" Scope="" Header="no" LinkedHeaders="_x0031__1_q7Gu84yydsvuwQKqW4oI6Q_x002F_tHfc_x003D_"/>
  <table xmlns="" ID="7cXe9cy8tvEuuRItZoDmP0N4SME=" Caption="no" Exclude="no" Scope="" Header="no" LinkedHeaders="_x0031__2_q7Gu84yydsvuwQKqW4oI6Q_x002F_tHfc_x003D_"/>
  <table xmlns="" ID="xqyRfbGDMamsyeIAM8u8zqLP0G4=" Caption="no" Exclude="no" Scope="" Header="no" LinkedHeaders="_x0031__3_q7Gu84yydsvuwQKqW4oI6Q_x002F_tHfc_x003D_"/>
  <table xmlns="" ID="0+yQhCO6YB7tqR6+5xVPmClLUdU=" Caption="no" Exclude="no" Scope="" Header="no" LinkedHeaders="_x0031__4_q7Gu84yydsvuwQKqW4oI6Q_x002F_tHfc_x003D_"/>
  <table xmlns="" ID="2/x3KR1VUBxoM8nz5G1xL5z8Adw=" Exclude="no" LinkedHeaders="" Scope="" type="_x0030_" HRows="_x0031_" HCols="_x0030_" Summary="" TableLinerizing="H" Header="no" Caption="no"/>
  <table xmlns="" ID="39RzhIjh5eRAGgUyrLuNPPMLbSU=" Exclude="no" LinkedHeaders="" Scope="" Header="no" Caption="no"/>
  <table xmlns="" ID="MTK3pqNihwr4GXwYwXQ8+f5adR4=" Exclude="no" LinkedHeaders="" Scope="" Header="no" Caption="no"/>
  <table xmlns="" ID="kftfrPkz855ZLL56dhfNpe0UBwg=" Exclude="no" LinkedHeaders="" Scope="" Header="no" Caption="no"/>
  <table xmlns="" ID="qExxbEgCpgpn6/LU9o9yJOuTn3Y=" Exclude="no" LinkedHeaders="" Scope="" Header="no" Caption="no"/>
  <table xmlns="" ID="5Omr0/ZbdpP96QN949iKMU3o6V4=" Exclude="no" LinkedHeaders="" Scope="" Header="no" Caption="no"/>
  <table xmlns="" ID="PLilXivYxNLz5G+rZ6CjWAcO4pU=" Exclude="no" LinkedHeaders="" Scope="" Header="no" Caption="no"/>
  <table xmlns="" ID="7mzABf+tBeNcaMeOdlvogRWQXL0=" Exclude="no" LinkedHeaders="" Scope="" Header="no" Caption="no"/>
  <table xmlns="" ID="2cadxHHhd0MhoQ+XFxsDeBO/ot4=" Caption="no" Exclude="no" SpeakText="no" type="_x0031_" HRows="_x0031_" HCols="_x0030_" Summary="" TableLinerizing="H" Header="yes" Scope="Column" LinkedHeaders=""/>
  <table xmlns="" ID="fQEcp6AWgMPTn2TbRNQgY+3jU+4=" Caption="no" Exclude="no" Header="yes" Scope="Column" LinkedHeaders=""/>
  <table xmlns="" ID="akviu6LWh5N0Fu4eyerxHqESmmg=" Caption="no" Exclude="no" Header="yes" Scope="Column" LinkedHeaders=""/>
  <table xmlns="" ID="bSXZzqyAkRN8wmncILlqot8aMrQ=" Caption="no" Exclude="no" Header="yes" Scope="Column" LinkedHeaders=""/>
  <table xmlns="" ID="NfWo21fdTZWJKu0RH7xGVUuBEho=" Caption="no" Exclude="no" Scope="" Header="no" LinkedHeaders="_x0031__1_2cadxHHhd0MhoQ_x002B_XFxsDeBO_x002F_ot4_x003D_"/>
  <table xmlns="" ID="eA7UpDan7Jk3hH9796mXCRXsz/c=" Caption="no" Exclude="no" Scope="" Header="no" LinkedHeaders="_x0031__2_2cadxHHhd0MhoQ_x002B_XFxsDeBO_x002F_ot4_x003D_"/>
  <table xmlns="" ID="9+kE1x2FkH58fSCmiyjnYZs3ITY=" Caption="no" Exclude="no" Scope="" Header="no" LinkedHeaders="_x0031__3_2cadxHHhd0MhoQ_x002B_XFxsDeBO_x002F_ot4_x003D_"/>
  <table xmlns="" ID="tIgTzsf9j2Q5X6G8n0p/L+skxhA=" Caption="no" Exclude="no" Scope="" Header="no" LinkedHeaders="_x0031__4_2cadxHHhd0MhoQ_x002B_XFxsDeBO_x002F_ot4_x003D_"/>
  <table xmlns="" ID="GdA0lMi83F/Ssn0ZCV05Ft/mVvg=" Caption="no" Exclude="no" Scope="" Header="no" LinkedHeaders="_x0031__1_2cadxHHhd0MhoQ_x002B_XFxsDeBO_x002F_ot4_x003D_"/>
  <table xmlns="" ID="C8ltQa6MILPHQjn5BMrUshPuxBw=" Caption="no" Exclude="no" Scope="" Header="no" LinkedHeaders="_x0031__2_2cadxHHhd0MhoQ_x002B_XFxsDeBO_x002F_ot4_x003D_"/>
  <table xmlns="" ID="cdi9T+tA9xohLsAlMxeO7WE7Vjs=" Caption="no" Exclude="no" Scope="" Header="no" LinkedHeaders="_x0031__3_2cadxHHhd0MhoQ_x002B_XFxsDeBO_x002F_ot4_x003D_"/>
  <table xmlns="" ID="nKeUOH6VsaaRhHV+WLjghK8eV90=" Caption="no" Exclude="no" Scope="" Header="no" LinkedHeaders="_x0031__4_2cadxHHhd0MhoQ_x002B_XFxsDeBO_x002F_ot4_x003D_"/>
  <table xmlns="" ID="LUXPzWCj9QZ7Eik/8LQOfUsYoyc=" Exclude="no" LinkedHeaders="" Scope="" type="_x0030_" HRows="_x0031_" HCols="_x0030_" Summary="" TableLinerizing="H" Header="no" Caption="no"/>
  <table xmlns="" ID="6caqwd/pxAdd3NJC/aUdqTk+kQQ=" Exclude="no" LinkedHeaders="" Scope="" Header="no" Caption="no"/>
  <table xmlns="" ID="lMDFXNioeE6MeAbI0GfUTn3pmww=" Exclude="no" LinkedHeaders="" Scope="" Header="no" Caption="no"/>
  <table xmlns="" ID="c63U8cXxbI0V9093to9BHwGvT8Y=" Exclude="no" LinkedHeaders="" Scope="" Header="no" Caption="no"/>
  <table xmlns="" ID="cbm+qm925LRS3bHsia15m6GIFeI=" Exclude="no" LinkedHeaders="" Scope="" Header="no" Caption="no"/>
  <table xmlns="" ID="h0Je/CjS1iYVHs/yeWZiPLEGEEY=" Exclude="no" LinkedHeaders="" Scope="" Header="no" Caption="no"/>
  <table xmlns="" ID="DOwtiS6oxycsHigNYQmztN6eqOk=" Exclude="no" LinkedHeaders="" Scope="" Header="no" Caption="no"/>
  <table xmlns="" ID="ze1YZIVpjZ6SULku2+9THKql2cc=" Exclude="no" LinkedHeaders="" Scope="" Header="no" Caption="no"/>
  <table xmlns="" ID="0aAcWplbgC26iTkrRknOs/tg3rE=" Exclude="no" LinkedHeaders="" Scope="" type="_x0030_" HRows="_x0031_" HCols="_x0030_" Summary="" TableLinerizing="H" Header="no" Caption="no"/>
  <table xmlns="" ID="3Uj6DrQ06DS/dJxgGW7Z2uWf8pA=" Exclude="no" LinkedHeaders="" Scope="" Header="no" Caption="no"/>
  <table xmlns="" ID="4zzZLwmHgL6GinGi5Uj8Dv1Ui3o=" Exclude="no" LinkedHeaders="" Scope="" Header="no" Caption="no"/>
  <table xmlns="" ID="Y07eyLs1pG5/tNy/FCcmaO5lMZE=" Exclude="no" LinkedHeaders="" Scope="" Header="no" Caption="no"/>
  <table xmlns="" ID="6GsxHb6ATzBgAtQEY41PnBJzWZ4=" Exclude="no" LinkedHeaders="" Scope="" Header="no" Caption="no"/>
  <table xmlns="" ID="zn0BpQuEhWxk99IQgtLbC6Bt3m4=" Exclude="no" LinkedHeaders="" Scope="" Header="no" Caption="no"/>
  <table xmlns="" ID="TY/yGjpxYZLCH6latsQr1uis+DY=" Exclude="no" LinkedHeaders="" Scope="" Header="no" Caption="no"/>
  <table xmlns="" ID="72tCYvEeT3t8LkqAH37bIG/k+WI=" Exclude="no" LinkedHeaders="" Scope="" Header="no" Caption="no"/>
  <table xmlns="" ID="3oO0nuJ1d2e+3mSYGCiwkv5Y+P4=" Exclude="no" LinkedHeaders="" Scope="" type="_x0030_" HRows="_x0031_" HCols="_x0030_" Summary="" TableLinerizing="H" Header="no" Caption="no"/>
  <table xmlns="" ID="FmehnEFI4YwjbNL0/HuZh3Waphs=" Exclude="no" LinkedHeaders="" Scope="" Header="no" Caption="no"/>
  <table xmlns="" ID="LpSZgGsfC7erAJuYD1y9vU6mqEE=" Exclude="no" LinkedHeaders="" Scope="" Header="no" Caption="no"/>
  <table xmlns="" ID="vyqBHnfb/bg7WZGlzG4YvmJSYAo=" Exclude="no" LinkedHeaders="" Scope="" Header="no" Caption="no"/>
  <table xmlns="" ID="dQzBXtuHSa/oxTxnb3iu/4RZTwE=" Exclude="no" LinkedHeaders="" Scope="" Header="no" Caption="no"/>
  <table xmlns="" ID="fWcI8eCwGSoWTlcHscWTEn6krfs=" Exclude="no" LinkedHeaders="" Scope="" Header="no" Caption="no"/>
  <table xmlns="" ID="37f3JJxhGsqGR1G/rNKdh/knjjw=" Exclude="no" LinkedHeaders="" Scope="" Header="no" Caption="no"/>
  <table xmlns="" ID="2T7PV9AzPH//IWEzhreJS1COe/M=" Exclude="no" LinkedHeaders="" Scope="" Header="no" Caption="no"/>
  <table xmlns="" ID="vs9RVKFcVb6tROWV8oAANAMpEec=" Exclude="no" LinkedHeaders="" Scope="" type="_x0030_" HRows="_x0031_" HCols="_x0030_" Summary="" TableLinerizing="H" Header="no" Caption="no"/>
  <table xmlns="" ID="vo/gnfgZYVZ+X1B0W85Qc66IHNA=" Exclude="no" LinkedHeaders="" Scope="" Header="no" Caption="no"/>
  <table xmlns="" ID="R4gxxWcRUGih+mlqQ4eZPwF+9Dc=" Exclude="no" LinkedHeaders="" Scope="" Header="no" Caption="no"/>
  <table xmlns="" ID="s488ny61BQFbS2AbujiVQQMMFbw=" Exclude="no" LinkedHeaders="" Scope="" Header="no" Caption="no"/>
  <table xmlns="" ID="3Cjm+fC6Ds4vJx75Z56MLfORLPk=" Exclude="no" LinkedHeaders="" Scope="" Header="no" Caption="no"/>
  <table xmlns="" ID="v2FQTsiDAatXRWTNz+XtZ3VzZbk=" Exclude="no" LinkedHeaders="" Scope="" Header="no" Caption="no"/>
  <table xmlns="" ID="s2TL8MAIMLOlflDCM3eIvbYpIHU=" Exclude="no" LinkedHeaders="" Scope="" Header="no" Caption="no"/>
  <table xmlns="" ID="UCUXhIYlltba+ZL5Xu7M0c6rtiQ=" Exclude="no" LinkedHeaders="" Scope="" Header="no" Caption="no"/>
  <table xmlns="" ID="GYpVct+kHtk4vHUaR0QpoXAzu7w=" Exclude="no" LinkedHeaders="" Scope="" type="_x0030_" HRows="_x0031_" HCols="_x0030_" Summary="" TableLinerizing="H" Header="no" Caption="no"/>
  <table xmlns="" ID="SIRCOPs/nIeAj5/zPSEZOENVxZY=" Exclude="no" LinkedHeaders="" Scope="" Header="no" Caption="no"/>
  <table xmlns="" ID="DHVs63mDuPvXjXCvI0U3KxKbS0s=" Exclude="no" LinkedHeaders="" Scope="" Header="no" Caption="no"/>
  <table xmlns="" ID="ruEGAbE9wDIBsEWc/yqnczHkGVw=" Exclude="no" LinkedHeaders="" Scope="" Header="no" Caption="no"/>
  <table xmlns="" ID="K5SQWNi3MphO+v/TWuCzDnCcWOA=" Exclude="no" LinkedHeaders="" Scope="" Header="no" Caption="no"/>
  <table xmlns="" ID="d+TmtGlw+FRBsTId5Qp6GlwSfAE=" Exclude="no" LinkedHeaders="" Scope="" Header="no" Caption="no"/>
  <table xmlns="" ID="MArwYA3J1sJXq24kf0nt4TPBsyA=" Exclude="no" LinkedHeaders="" Scope="" Header="no" Caption="no"/>
  <table xmlns="" ID="fyftoY1dAm9zc+bZaGFwBCoD9a4=" Exclude="no" LinkedHeaders="" Scope="" Header="no" Caption="no"/>
  <table xmlns="" ID="r1m0C2SmLGsMkAcb6H1Kr9+5Yio=" Exclude="no" LinkedHeaders="" Scope="" type="_x0030_" HRows="_x0031_" HCols="_x0030_" Summary="" TableLinerizing="H" Header="no" Caption="no"/>
  <table xmlns="" ID="75jgGDWY29loml2A4EU0L/8yEQQ=" Exclude="no" LinkedHeaders="" Scope="" Header="no" Caption="no"/>
  <table xmlns="" ID="xMQbZx2bGc7WaVa8Sg2Z9K8yKO0=" Exclude="no" LinkedHeaders="" Scope="" Header="no" Caption="no"/>
  <table xmlns="" ID="un9DZRJQmz4xkGLw0McZaAxs/F4=" Exclude="no" LinkedHeaders="" Scope="" Header="no" Caption="no"/>
  <table xmlns="" ID="LcE2V8fezNOMHGAaOhqCa94f92E=" Exclude="no" LinkedHeaders="" Scope="" Header="no" Caption="no"/>
  <table xmlns="" ID="RBdOOuTGMvyce2o6bviOMslwAdM=" Exclude="no" LinkedHeaders="" Scope="" Header="no" Caption="no"/>
  <table xmlns="" ID="cModMIxcPyBrgcM9OWIAkhlkwzA=" Exclude="no" LinkedHeaders="" Scope="" Header="no" Caption="no"/>
  <table xmlns="" ID="eAQ8p+jptAmT8sR1BQaYHxYjz5Y=" Exclude="no" LinkedHeaders="" Scope="" Header="no" Caption="no"/>
  <table xmlns="" ID="Bs+CtTH8tp/9DfuLQfqfOY0npks=" Exclude="no" LinkedHeaders="" Scope="" type="_x0030_" HRows="_x0031_" HCols="_x0030_" Summary="" TableLinerizing="H" Header="no" Caption="no"/>
  <table xmlns="" ID="PxgEcoYJw+6VkTjgljunpTyLQkY=" Exclude="no" LinkedHeaders="" Scope="" Header="no" Caption="no"/>
  <table xmlns="" ID="OGii5u9SF2ErMhoKMki0kELl5Lg=" Exclude="no" LinkedHeaders="" Scope="" Header="no" Caption="no"/>
  <table xmlns="" ID="ARw1a7lBHIyvLlHQ8lHVTrbytF0=" Exclude="no" LinkedHeaders="" Scope="" Header="no" Caption="no"/>
  <table xmlns="" ID="64zeRPuqpuChYgqHMQKYk5+IRZ0=" Exclude="no" LinkedHeaders="" Scope="" Header="no" Caption="no"/>
  <table xmlns="" ID="bU/Cjm17EL7bm8QO5i4NCV0BuMM=" Exclude="no" LinkedHeaders="" Scope="" Header="no" Caption="no"/>
  <table xmlns="" ID="0YR+trVf+tOIP7gIwAFs9MfTgDM=" Exclude="no" LinkedHeaders="" Scope="" Header="no" Caption="no"/>
  <table xmlns="" ID="CephiTxXhvhjOiurtySRT1vtzHs=" Exclude="no" LinkedHeaders="" Scope="" Header="no" Caption="no"/>
  <table xmlns="" ID="fHxY+2f5SaWWC5Wn3LFkXKpsdCA=" Exclude="no" LinkedHeaders="" Scope="" type="_x0030_" HRows="_x0031_" HCols="_x0030_" Summary="" TableLinerizing="H" Header="no" Caption="no"/>
  <table xmlns="" ID="SrmfOnzQdQNQJKaVR/HoLMOCKN8=" Exclude="no" LinkedHeaders="" Scope="" Header="no" Caption="no"/>
  <table xmlns="" ID="+J98yUjtD6jnAOKdv7xNZuzbcq4=" Exclude="no" LinkedHeaders="" Scope="" Header="no" Caption="no"/>
  <table xmlns="" ID="sEcdNyl7BWD8UHCCXmjYu5+txdU=" Exclude="no" LinkedHeaders="" Scope="" Header="no" Caption="no"/>
  <table xmlns="" ID="aAcJPaTblA0BKan6qesD413/P7Y=" Exclude="no" LinkedHeaders="" Scope="" Header="no" Caption="no"/>
  <table xmlns="" ID="w7vJiNTrwm2HVe+il9Ch14vz6cY=" Exclude="no" LinkedHeaders="" Scope="" Header="no" Caption="no"/>
  <table xmlns="" ID="epeSDwrYGPefHsuDxONUtfV6r3g=" Exclude="no" LinkedHeaders="" Scope="" Header="no" Caption="no"/>
  <table xmlns="" ID="GZKkbgNIu7MJNOB2MeZUJltmcyM=" Exclude="no" LinkedHeaders="" Scope="" Header="no" Caption="no"/>
  <table xmlns="" ID="SqFmniPxSwbIcYWZGJVcvTXjEx8=" Exclude="no" LinkedHeaders="" Scope="" type="_x0030_" HRows="_x0031_" HCols="_x0030_" Summary="" TableLinerizing="H" Header="no" Caption="no"/>
  <table xmlns="" ID="nxMFg2LS4a73Ov/qFDU6K+dqFjI=" Exclude="no" LinkedHeaders="" Scope="" Header="no" Caption="no"/>
  <table xmlns="" ID="DaTKAXVgotaxANADEUbiZvAHSig=" Exclude="no" LinkedHeaders="" Scope="" Header="no" Caption="no"/>
  <table xmlns="" ID="LYNPE2AJDpuIoQYSwmPvbR03+KE=" Exclude="no" LinkedHeaders="" Scope="" Header="no" Caption="no"/>
  <table xmlns="" ID="gYK8bAY2wD5/vws05meIhRjt46M=" Exclude="no" LinkedHeaders="" Scope="" Header="no" Caption="no"/>
  <table xmlns="" ID="uMl/BuYGdJxDPbR4WMQfOqeRbGg=" Exclude="no" LinkedHeaders="" Scope="" Header="no" Caption="no"/>
  <table xmlns="" ID="eHj5EMVZwstvRdIiUDJKfRnBuMs=" Exclude="no" LinkedHeaders="" Scope="" Header="no" Caption="no"/>
  <table xmlns="" ID="2tS35tyaGKua+ac+JDfIbE1epmk=" Exclude="no" LinkedHeaders="" Scope="" Header="no" Caption="no"/>
  <table xmlns="" ID="r/HiMzx71xRKJq/B85Sm93tQ5ng=" Exclude="no" LinkedHeaders="" Scope="" type="_x0030_" HRows="_x0031_" HCols="_x0030_" Summary="" TableLinerizing="H" Header="no" Caption="no"/>
  <table xmlns="" ID="FfoYR7seEYueEawv1Yy1SBOGqh8=" Exclude="no" LinkedHeaders="" Scope="" Header="no" Caption="no"/>
  <table xmlns="" ID="/XP+hH4I0vMZOUfh1oVTQJhohBk=" Exclude="no" LinkedHeaders="" Scope="" Header="no" Caption="no"/>
  <table xmlns="" ID="PW7zWGSVgdwNAeX4FWhZ7nlIsfk=" Exclude="no" LinkedHeaders="" Scope="" Header="no" Caption="no"/>
  <table xmlns="" ID="MI6/CMKoyDGWhIbyDnCalTzIaNY=" Exclude="no" LinkedHeaders="" Scope="" Header="no" Caption="no"/>
  <table xmlns="" ID="To9HW7nN81CRAXtgG5yeykpGOIM=" Exclude="no" LinkedHeaders="" Scope="" Header="no" Caption="no"/>
  <table xmlns="" ID="in8A0D8G/ULPfLKsgyrBrYPo4fo=" Exclude="no" LinkedHeaders="" Scope="" Header="no" Caption="no"/>
  <table xmlns="" ID="ik40D2tJTlam5nQdbtsMFyJoeOo=" Exclude="no" LinkedHeaders="" Scope="" Header="no" Caption="no"/>
  <table xmlns="" ID="2ErvfP12m/+p57AcLGBwBhyiCOg=" Exclude="no" LinkedHeaders="" Scope="" type="_x0030_" HRows="_x0031_" HCols="_x0030_" Summary="" TableLinerizing="H" Header="no" Caption="no"/>
  <table xmlns="" ID="mRmU0axuRsVXU5KHLqUiN0BDdRI=" Exclude="no" LinkedHeaders="" Scope="" Header="no" Caption="no"/>
  <table xmlns="" ID="Kh+O3e0WMRw5tzfBht185s1zHQU=" Exclude="no" LinkedHeaders="" Scope="" Header="no" Caption="no"/>
  <table xmlns="" ID="Q5RtatCnVH1J4V8NEIlgMhoEHdw=" Exclude="no" LinkedHeaders="" Scope="" Header="no" Caption="no"/>
  <table xmlns="" ID="DiBMsSLU6sMdx4kobAduiAZABn4=" Exclude="no" LinkedHeaders="" Scope="" Header="no" Caption="no"/>
  <table xmlns="" ID="BLmQvfO4utqmT2sFi2pv0RJnaCg=" Exclude="no" LinkedHeaders="" Scope="" Header="no" Caption="no"/>
  <table xmlns="" ID="3pQvQIMhLYmwyvp6vq19GpViBOA=" Exclude="no" LinkedHeaders="" Scope="" Header="no" Caption="no"/>
  <table xmlns="" ID="gbmH5ZuVx1Ri+kmdI7G3Wc5KspY=" Exclude="no" LinkedHeaders="" Scope="" Header="no" Caption="no"/>
  <table xmlns="" ID="sE2fAOK+Pd6W8KWfgRJVOQDHYxo=" Exclude="no" LinkedHeaders="" Scope="" type="_x0030_" HRows="_x0031_" HCols="_x0030_" Summary="" TableLinerizing="H" Header="no" Caption="no"/>
  <table xmlns="" ID="8JLmT7bh8qVZtLd7KpESTcWv76E=" Exclude="no" LinkedHeaders="" Scope="" Header="no" Caption="no"/>
  <table xmlns="" ID="dNagSiqoCCP2SaOo/s2hwaqh3Rg=" Exclude="no" LinkedHeaders="" Scope="" Header="no" Caption="no"/>
  <table xmlns="" ID="BkjjZX5bHo/zneh1dylUCuIggIs=" Exclude="no" LinkedHeaders="" Scope="" Header="no" Caption="no"/>
  <table xmlns="" ID="0W68b+TYzJv33NRClcin25i9bXo=" Exclude="no" LinkedHeaders="" Scope="" Header="no" Caption="no"/>
  <table xmlns="" ID="mpWgTdzTvEiS/ZzJwUMPpb/GA90=" Exclude="no" LinkedHeaders="" Scope="" Header="no" Caption="no"/>
  <table xmlns="" ID="wVaHKEX84qGkDW/WBsKHqFBt0J8=" Exclude="no" LinkedHeaders="" Scope="" Header="no" Caption="no"/>
  <table xmlns="" ID="SGU91chs4gtUHTEJa4622EkeE7g=" Exclude="no" LinkedHeaders="" Scope="" Header="no" Caption="no"/>
  <table xmlns="" ID="otc84Phec2hV9UrmJTrL9YtTLq0=" Exclude="no" LinkedHeaders="" Scope="" type="_x0030_" HRows="_x0031_" HCols="_x0030_" Summary="" TableLinerizing="H" Header="no" Caption="no"/>
  <table xmlns="" ID="vibCMfK7dnat8f1kS6FbADHtk3w=" Exclude="no" LinkedHeaders="" Scope="" Header="no" Caption="no"/>
  <table xmlns="" ID="me5cK8b+FmrnvcfFW31WfUUXeNw=" Exclude="no" LinkedHeaders="" Scope="" Header="no" Caption="no"/>
  <table xmlns="" ID="vHqiKg7wQNnqs4Q2h7nGkYqPbRQ=" Exclude="no" LinkedHeaders="" Scope="" Header="no" Caption="no"/>
  <table xmlns="" ID="bdu3pCfBh3tVozn1vVbPjgKJOpw=" Exclude="no" LinkedHeaders="" Scope="" Header="no" Caption="no"/>
  <table xmlns="" ID="6BtW1mhaVoHeyJJ5eHbOokct9jI=" Exclude="no" LinkedHeaders="" Scope="" Header="no" Caption="no"/>
  <table xmlns="" ID="keZdykN3d2FTumupGIn7Hf4kR2w=" Exclude="no" LinkedHeaders="" Scope="" Header="no" Caption="no"/>
  <table xmlns="" ID="kLdC75EhTscLshQFeB26yS3SZ1I=" Exclude="no" LinkedHeaders="" Scope="" Header="no" Caption="no"/>
  <table xmlns="" ID="GpqkLOccBYwS/+UmqfKVl2/BmGs=" Exclude="no" LinkedHeaders="" Scope="" type="_x0030_" HRows="_x0031_" HCols="_x0030_" Summary="" TableLinerizing="H" Header="no" Caption="no"/>
  <table xmlns="" ID="rwzpvSMqCc01VptWgrO2LIExKQo=" Exclude="no" LinkedHeaders="" Scope="" Header="no" Caption="no"/>
  <table xmlns="" ID="iJ123imHMU2jhEgg28mf+y7QqOk=" Exclude="no" LinkedHeaders="" Scope="" Header="no" Caption="no"/>
  <table xmlns="" ID="k/eYThoda94tAJt6vRfYWGOT1gA=" Exclude="no" LinkedHeaders="" Scope="" Header="no" Caption="no"/>
  <table xmlns="" ID="wiSm19JeS9mryUyfXOizewnfrqE=" Exclude="no" LinkedHeaders="" Scope="" Header="no" Caption="no"/>
  <table xmlns="" ID="n1yLZErhHhiWBfhrbN4/WiELC0o=" Exclude="no" LinkedHeaders="" Scope="" Header="no" Caption="no"/>
  <table xmlns="" ID="3YcUiAxWqWQBSoY8bDkjY+d1wB0=" Exclude="no" LinkedHeaders="" Scope="" Header="no" Caption="no"/>
  <table xmlns="" ID="XuA+9DJqSJKBGbu98eC1yU5R0Lg=" Exclude="no" LinkedHeaders="" Scope="" Header="no" Caption="no"/>
  <table xmlns="" ID="rSsCdSEKMwW5QRm+jRli2qdVqEM=" Exclude="no" LinkedHeaders="" Scope="" type="_x0030_" HRows="_x0031_" HCols="_x0030_" Summary="" TableLinerizing="H" Header="no" Caption="no"/>
  <table xmlns="" ID="PWV58F9YoSCj42+34k81Z99p9W4=" Exclude="no" LinkedHeaders="" Scope="" Header="no" Caption="no"/>
  <table xmlns="" ID="2HWXfz/ypTfaWzXnwhhkwBG128o=" Exclude="no" LinkedHeaders="" Scope="" Header="no" Caption="no"/>
  <table xmlns="" ID="76+0efOON+lohJGD6YtSC2IXL50=" Exclude="no" LinkedHeaders="" Scope="" Header="no" Caption="no"/>
  <table xmlns="" ID="uiPnyk3OYB/2ZLjszS2OsCGVuWc=" Exclude="no" LinkedHeaders="" Scope="" Header="no" Caption="no"/>
  <table xmlns="" ID="eygbXqTjnmpxjmE/QY2rtF0LTSc=" Exclude="no" LinkedHeaders="" Scope="" Header="no" Caption="no"/>
  <table xmlns="" ID="WWbqLYLGQzcL1OKXVjXnsoytEg4=" Exclude="no" LinkedHeaders="" Scope="" Header="no" Caption="no"/>
  <table xmlns="" ID="9jcrzzqoCFDPOoATG7IRTCSfZtk=" Exclude="no" LinkedHeaders="" Scope="" Header="no" Caption="no"/>
  <table xmlns="" ID="SA/hDSRJLY6tXAi4bwhGCN99aqE=" Header="no" Caption="no" Exclude="no" LinkedHeaders="" Scope="" type="_x0030_" HRows="_x0031_" HCols="_x0030_" Summary="" TableLinerizing="H"/>
  <table xmlns="" ID="JbeNR97KIPcF2/j+3eX3a7MnFp4=" Header="no" Caption="no" Exclude="no" LinkedHeaders="" Scope=""/>
  <table xmlns="" ID="7OFlyPTJherCjr7L9Ph0ZOs4VbY=" Header="no" Caption="no" Exclude="no" LinkedHeaders="" Scope=""/>
  <table xmlns="" ID="jzTDH+2yISlPb4r4PZNTHw2PNdo=" Header="no" Caption="no" Exclude="no" LinkedHeaders="" Scope=""/>
  <table xmlns="" ID="0dZtAYPoKhswv0qBvTLDpd2xdf0=" Header="no" Caption="no" Exclude="no" LinkedHeaders="" Scope=""/>
  <table xmlns="" ID="dZGnWg+lqd5skqtxrcTm4tRR/30=" Header="no" Caption="no" Exclude="no" LinkedHeaders="" Scope=""/>
  <table xmlns="" ID="ka3xLV2E8aSC3A/0a5L1Hqzdbx8=" Header="no" Caption="no" Exclude="no" LinkedHeaders="" Scope=""/>
  <table xmlns="" ID="K0YddjI1pk4C5kfRU3herbtvbs0=" Header="no" Caption="no" Exclude="no" LinkedHeaders="" Scope=""/>
  <table xmlns="" ID="P6ASFEL5izUIQG4j7ZO9FFOifWk=" Header="no" Caption="no" Exclude="no" LinkedHeaders="" Scope="" type="_x0030_" HRows="_x0031_" HCols="_x0030_" Summary="" TableLinerizing="H"/>
  <table xmlns="" ID="9lQScEx/Y8vQ7KRHjW9+U83h764=" Header="no" Caption="no" Exclude="no" LinkedHeaders="" Scope=""/>
  <table xmlns="" ID="1oZwrA+QLkkkgXKJZWWHKp0UucM=" Header="no" Caption="no" Exclude="no" LinkedHeaders="" Scope=""/>
  <table xmlns="" ID="uJFx0RqcNMISufG1ON8PSQkF3jM=" Header="no" Caption="no" Exclude="no" LinkedHeaders="" Scope=""/>
  <table xmlns="" ID="2AKxm5fg+Ozt3HBbbL7h6opkCag=" Header="no" Caption="no" Exclude="no" LinkedHeaders="" Scope=""/>
  <table xmlns="" ID="4rGmYIBQK8enAIpE/S9fUrWlVWw=" Header="no" Caption="no" Exclude="no" LinkedHeaders="" Scope=""/>
  <table xmlns="" ID="w40MP0d3TB8tpWkOVCQc67ZJV58=" Header="no" Caption="no" Exclude="no" LinkedHeaders="" Scope=""/>
  <table xmlns="" ID="OEUeE94ONJv7irl1VwXmasoAsrw=" Header="no" Caption="no" Exclude="no" LinkedHeaders="" Scope=""/>
  <table xmlns="" ID="w1CpSYDLKESdC8FjqZa17AaORIs=" Header="no" Caption="no" Exclude="no" LinkedHeaders="" Scope="" type="_x0031_" HRows="_x0031_" HCols="_x0030_" Summary="" TableLinerizing="H"/>
  <table xmlns="" ID="DtZxVrMISLf3wwUJk4howOxwgNA=" Header="no" Caption="no" Exclude="no" LinkedHeaders="" Scope=""/>
  <table xmlns="" ID="3Z7WZAe8/6R480VWVcnTAJKbCyY=" Header="no" Caption="no" Exclude="no" LinkedHeaders="" Scope=""/>
  <table xmlns="" ID="4VvMOWXKj7+vm0rKdfwiuRNc9Wc=" Header="no" Caption="no" Exclude="no" LinkedHeaders="" Scope=""/>
  <table xmlns="" ID="0hQGGNk2b9s1xs+1yeZVTs5FxWw=" Header="no" Caption="no" Exclude="no" LinkedHeaders="" Scope=""/>
  <table xmlns="" ID="Vm3bXoc4EAqyNGhZlkPs7KCbM68=" Header="no" Caption="no" Exclude="no" LinkedHeaders="" Scope=""/>
  <table xmlns="" ID="jcyOa9/Z2l7ISgKnYI3NI3XrR34=" Header="no" Caption="no" Exclude="no" LinkedHeaders="" Scope=""/>
  <table xmlns="" ID="MnMJ4lgmp89N6osY9MnW2oo4C6Y=" Header="no" Caption="no" Exclude="no" LinkedHeaders="" Scope=""/>
  <table xmlns="" ID="CSEr1o4SOkpZgywzZ3DZ1xY++pI=" Header="no" Caption="no" Exclude="no" LinkedHeaders="" Scope=""/>
  <table xmlns="" ID="YxvJD5CtmRHefFQ/WAtA7RITFqA=" Header="no" Caption="no" Exclude="no" LinkedHeaders="" Scope=""/>
  <table xmlns="" ID="qiQ58ya5GoGJhrxxH7X7zGIM/5U=" Header="no" Caption="no" Exclude="no" LinkedHeaders="" Scope=""/>
  <table xmlns="" ID="uh4E+cdrxrV3QvacUB9JndG/l8A=" Header="no" Caption="no" Exclude="no" LinkedHeaders="" Scope=""/>
  <table xmlns="" ID="aEB3S80PNnkQpwBnI64mrDxMEcs=" Header="no" Caption="no" Exclude="no" LinkedHeaders="" Scope="" type="_x0030_" HRows="_x0031_" HCols="_x0030_" Summary="" TableLinerizing="H"/>
  <table xmlns="" ID="VsGroBFDu3gUD6bgB/70FZ3suSE=" Header="no" Caption="no" Exclude="no" LinkedHeaders="" Scope=""/>
  <table xmlns="" ID="Zvligi49ZSYwNjBMBXJSvEsIxG0=" Header="no" Caption="no" Exclude="no" LinkedHeaders="" Scope=""/>
  <table xmlns="" ID="VbDJLoar4bAAdvNR08ekMrD3PYQ=" Header="no" Caption="no" Exclude="no" LinkedHeaders="" Scope=""/>
  <table xmlns="" ID="+LIYzCnAgKgDR3Nf8mL51w8AREQ=" Header="no" Caption="no" Exclude="no" LinkedHeaders="" Scope=""/>
  <table xmlns="" ID="xv0u34yPb6y5FTJgZR5uNbASMQQ=" Header="no" Caption="no" Exclude="no" LinkedHeaders="" Scope=""/>
  <table xmlns="" ID="+eQjAxNUXc5jx73JyQ2kUJIJdVQ=" Header="no" Caption="no" Exclude="no" LinkedHeaders="" Scope=""/>
  <table xmlns="" ID="si1VCQYFfo6s2J5KzfyKcXkr5Gg=" Header="no" Caption="no" Exclude="no" LinkedHeaders="" Scope=""/>
  <table xmlns="" ID="4/Pse6WuCwyLP3tv3kW3/Sdph4E=" Header="no" Caption="no" Exclude="no" LinkedHeaders="" Scope="" type="_x0030_" HRows="_x0031_" HCols="_x0030_" Summary="" TableLinerizing="H"/>
  <table xmlns="" ID="eXKYnUSGJ/PgXs084+DEEBtv/Xo=" Header="no" Caption="no" Exclude="no" LinkedHeaders="" Scope=""/>
  <table xmlns="" ID="qhYkl+az/2DVFpkC1PfXp3iwqoI=" Header="no" Caption="no" Exclude="no" LinkedHeaders="" Scope=""/>
  <table xmlns="" ID="B7iOsFzTHhlA//d5sjT26rLGIR0=" Header="no" Caption="no" Exclude="no" LinkedHeaders="" Scope=""/>
  <table xmlns="" ID="CvWn8fnwcCkQbnlXEqH1PwyTUUw=" Header="no" Caption="no" Exclude="no" LinkedHeaders="" Scope=""/>
  <table xmlns="" ID="4AbiD/MB24JuCVNZcUpX4eaEZxI=" Header="no" Caption="no" Exclude="no" LinkedHeaders="" Scope=""/>
  <table xmlns="" ID="g9LOjdZ7zwj/J3mXhXCT7UrZS+w=" Header="no" Caption="no" Exclude="no" LinkedHeaders="" Scope=""/>
  <table xmlns="" ID="sF/SaW+jyHNWmySBs4YPa4eyvg0=" Header="no" Caption="no" Exclude="no" LinkedHeaders="" Scope=""/>
  <table xmlns="" ID="pJ3AkaofJtP0tZS+vRR95TBfEHI=" Header="no" Caption="no" Exclude="no" LinkedHeaders="" Scope="" type="_x0030_" HRows="_x0031_" HCols="_x0030_" Summary="" TableLinerizing="H"/>
  <table xmlns="" ID="RhNB4QbhYKcGs2CdCv9VmlK/mdU=" Header="no" Caption="no" Exclude="no" LinkedHeaders="" Scope=""/>
  <table xmlns="" ID="Mly56ktx2MX0I3j0nCoh3wySvhU=" Header="no" Caption="no" Exclude="no" LinkedHeaders="" Scope=""/>
  <table xmlns="" ID="c93TqCi/921zt3hNHDh+wze2Wgg=" Header="no" Caption="no" Exclude="no" LinkedHeaders="" Scope=""/>
  <table xmlns="" ID="PbsqjHVxczLxcsLX/Hdd2Eou8T4=" Header="no" Caption="no" Exclude="no" LinkedHeaders="" Scope=""/>
  <table xmlns="" ID="RaAljgoqVYdRTZZEltMwop9o73A=" Header="no" Caption="no" Exclude="no" LinkedHeaders="" Scope=""/>
  <table xmlns="" ID="mg7acdNcL1wHIZFr4///88imHTA=" Header="no" Caption="no" Exclude="no" LinkedHeaders="" Scope=""/>
  <table xmlns="" ID="BJT/UWVbd/VdPjX1CWlkBpctG7w=" Header="no" Caption="no" Exclude="no" LinkedHeaders="" Scope=""/>
  <table xmlns="" ID="XaoVSln9/GoT+DkWwpLRTMnzkPk=" Header="no" Caption="no" Exclude="no" LinkedHeaders="" Scope="" type="_x0030_" HRows="_x0031_" HCols="_x0030_" Summary="" TableLinerizing="H"/>
  <table xmlns="" ID="9RN0J220P+pMu7zi/rxjiB6Xup0=" Header="no" Caption="no" Exclude="no" LinkedHeaders="" Scope=""/>
  <table xmlns="" ID="d7ATcWgGltBto5e5P+fcS2L8O5s=" Header="no" Caption="no" Exclude="no" LinkedHeaders="" Scope=""/>
  <table xmlns="" ID="yZ6ozUO7E22ZA/8NIwrWv665WRw=" Header="no" Caption="no" Exclude="no" LinkedHeaders="" Scope=""/>
  <table xmlns="" ID="QUVNxXz805N+nFHiHZjE7t1JbdU=" Header="no" Caption="no" Exclude="no" LinkedHeaders="" Scope=""/>
  <table xmlns="" ID="FUdd3l2XZutkZw1f6ztihW1Zl58=" Header="no" Caption="no" Exclude="no" LinkedHeaders="" Scope=""/>
  <table xmlns="" ID="/Xb8PuctHZKk4XILFEjYQg8+m3o=" Header="no" Caption="no" Exclude="no" LinkedHeaders="" Scope=""/>
  <table xmlns="" ID="udOH4PbROXhFSDgptvL0lrh5iEg=" Header="no" Caption="no" Exclude="no" LinkedHeaders="" Scope=""/>
  <table xmlns="" ID="IkUCanH9ofzLY/EJ4z9lAi/MxVs=" Header="no" Caption="no" Exclude="no" LinkedHeaders="" Scope="" type="_x0030_" HRows="_x0031_" HCols="_x0030_" Summary="" TableLinerizing="H"/>
  <table xmlns="" ID="KP20ODcufwVxjVZGz02a3cW/084=" Header="no" Caption="no" Exclude="no" LinkedHeaders="" Scope=""/>
  <table xmlns="" ID="W4MyzeBKOQ+xl7OMtCctx8GVK7Q=" Header="no" Caption="no" Exclude="no" LinkedHeaders="" Scope=""/>
  <table xmlns="" ID="ixgBDl9Xr63pzxduvh0siOQK6To=" Header="no" Caption="no" Exclude="no" LinkedHeaders="" Scope=""/>
  <table xmlns="" ID="VgaWbSlnbY6oMuhc4zUT4hD571w=" Header="no" Caption="no" Exclude="no" LinkedHeaders="" Scope=""/>
  <table xmlns="" ID="G0BS/uTvpuVrOkqECy0VORT+MBQ=" Header="no" Caption="no" Exclude="no" LinkedHeaders="" Scope=""/>
  <table xmlns="" ID="eYQj+UTmRAl+LPyCQrd7+lP5HXE=" Header="no" Caption="no" Exclude="no" LinkedHeaders="" Scope=""/>
  <table xmlns="" ID="svFIAojEaJ+pKfLhXKNj40w4ESE=" Header="no" Caption="no" Exclude="no" LinkedHeaders="" Scope=""/>
  <table xmlns="" ID="a76Non2YE/JDNC+a3vaaIlYa+Oc=" Header="no" Caption="no" Exclude="no" LinkedHeaders="" Scope="" type="_x0031_" HRows="_x0031_" HCols="_x0030_" Summary="" TableLinerizing="H"/>
  <table xmlns="" ID="GKfzvJTWYnjOA/hQWb561CtFU0w=" Header="no" Caption="no" Exclude="no" LinkedHeaders="" Scope=""/>
  <table xmlns="" ID="qwAq24czSr8g6bzo3MPOajTPImM=" Header="no" Caption="no" Exclude="no" LinkedHeaders="" Scope=""/>
  <table xmlns="" ID="p+RSpE913BTkZJDomnv64a4KzB0=" Header="no" Caption="no" Exclude="no" LinkedHeaders="" Scope=""/>
  <table xmlns="" ID="IOpkWhpe8aNBFEVWwCBZECQaYA0=" Header="no" Caption="no" Exclude="no" LinkedHeaders="" Scope=""/>
  <table xmlns="" ID="AdIi2urn9+BdiKtwCKVpbcKhW2g=" Header="no" Caption="no" Exclude="no" LinkedHeaders="" Scope=""/>
  <table xmlns="" ID="HpYuPPORT44b7iArCXCSCqvJyDk=" Header="no" Caption="no" Exclude="no" LinkedHeaders="" Scope=""/>
  <table xmlns="" ID="/okxc9jX1rFRDUs9svNLFYC5Ckg=" Header="no" Caption="no" Exclude="no" LinkedHeaders="" Scope=""/>
  <table xmlns="" ID="/aUS9M6NqMQaR3yWKvtUjvrjVfM=" Header="no" Caption="no" Exclude="no" LinkedHeaders="" Scope=""/>
  <table xmlns="" ID="ZYvKkfCEDFpq9u/9GB/1rbgvddc=" Header="no" Caption="no" Exclude="no" LinkedHeaders="" Scope=""/>
  <table xmlns="" ID="zss1dx4LU8BHEzQa3Cqn4E9/OhA=" Header="no" Caption="no" Exclude="no" LinkedHeaders="" Scope=""/>
  <table xmlns="" ID="Dh7q6lfpD18zopqXbr+lLsbEsok=" Header="no" Caption="no" Exclude="no" LinkedHeaders="" Scope=""/>
  <table xmlns="" ID="mykOdhmw80Z9PZz55kj1CGgng9w=" Header="no" Caption="no" Exclude="no" LinkedHeaders="" Scope="" type="_x0031_" HRows="_x0031_" HCols="_x0030_" Summary="" TableLinerizing="H"/>
  <table xmlns="" ID="Gi0Y+ARqEJvG/7IcDZJpsjXTb5Y=" Header="no" Caption="no" Exclude="no" LinkedHeaders="" Scope=""/>
  <table xmlns="" ID="9/ReZjeVdfFaRHVC3lL4uID/wg8=" Header="no" Caption="no" Exclude="no" LinkedHeaders="" Scope=""/>
  <table xmlns="" ID="pXpx0ZDosJPw/4VKFTRoGOcfbM0=" Header="no" Caption="no" Exclude="no" LinkedHeaders="" Scope=""/>
  <table xmlns="" ID="fEiE4TdxB/7wQZ7XFyzHZLcCwpA=" Header="no" Caption="no" Exclude="no" LinkedHeaders="" Scope=""/>
  <table xmlns="" ID="tA3m+DrN9S0V2w8wVgIiFTDsQWk=" Header="no" Caption="no" Exclude="no" LinkedHeaders="" Scope=""/>
  <table xmlns="" ID="f4ZyvtDJTTTZQurQGnpQWwsn7Hs=" Header="no" Caption="no" Exclude="no" LinkedHeaders="" Scope=""/>
  <table xmlns="" ID="6ltwFSUijSVpS+q0F5HPTKEPljE=" Header="no" Caption="no" Exclude="no" LinkedHeaders="" Scope=""/>
  <table xmlns="" ID="4SdwbW+dQH+5NGCK1FAvNhAH73A=" Header="no" Caption="no" Exclude="no" LinkedHeaders="" Scope=""/>
  <table xmlns="" ID="AC7Z/CXQDMYumU8Ll6D5qcDusek=" Header="no" Caption="no" Exclude="no" LinkedHeaders="" Scope=""/>
  <table xmlns="" ID="G78sK0tiPS20Ldt6R/YthDbbI3M=" Header="no" Caption="no" Exclude="no" LinkedHeaders="" Scope=""/>
  <table xmlns="" ID="8KMd/QSIjDROm30PFFI/+qBPz78=" Header="no" Caption="no" Exclude="no" LinkedHeaders="" Scope=""/>
  <Shape xmlns="" ID="c2FXhN+JNY14CNUj4fmxQmSK998=" bookmark="no" pdftag="P" isBookmarkSet="no" Order="_x0034_"/>
  <Shape xmlns="" ID="hM0dw7QeBgkJ+9v2MqaUV42erSI=" pdftag="H2" isBookmarkSet="no" bookmark="yes" Order="_x0031_"/>
  <Shape xmlns="" ID="M3P+SpCsuYS0es1RHCfc+MxRZrc=" pdftag="H2" isBookmarkSet="no" bookmark="yes" Order="_x0031_"/>
  <SubText xmlns="" ID="FniA9wPXFIuS55TlNdKcYgRg55A=-1" artifact="_x0030_" plainAltText=""/>
  <Shape xmlns="" ID="jtBlzCd67CJTrd8x+LHrTbcp9ig=" pdftag="H2" isBookmarkSet="no" bookmark="yes" Order="_x0031_"/>
  <Shape xmlns="" ID="AkQxueJ7eylydPinjn0+slWau+0=" pdftag="H2" isBookmarkSet="no" bookmark="yes" Order="_x0032_"/>
  <Shape xmlns="" ID="G2xiCL8GRph43a3e2Lns+S0vDLE=" pdftag="H2" isBookmarkSet="no" bookmark="yes" Order="_x0031_"/>
  <Shape xmlns="" ID="5IDmBf8x9M/IqyuHeg0EiwmfPws=" pdftag="P" isBookmarkSet="no" Order="_x0031_" bookmark="no"/>
  <Shape xmlns="" ID="t67rkFSAAZnMapLanSQZWs8xOJs=" pdftag="P" isBookmarkSet="no" Order="_x0032_" bookmark="no"/>
  <Shape xmlns="" ID="SNQe7PSSiDcGUDjah/V/YUo5WCA=" pdftag="P" isBookmarkSet="no" Order="_x0033_" bookmark="no"/>
  <Shape xmlns="" ID="10FZpeJttjIp03kILLNoukBSRMU=" pdftag="P" isBookmarkSet="no" Order="_x0034_" bookmark="no"/>
  <Shape xmlns="" ID="8C3SqBvG9UT6eM1KkpJKKVtu+YQ=" pdftag="P" isBookmarkSet="no" Order="_x0035_" bookmark="no"/>
  <Shape xmlns="" ID="FLuF8amUtrAc2Vv7vkxXMZUvrdI=" pdftag="H2" isBookmarkSet="no" bookmark="yes" Order="_x0031_"/>
  <table xmlns="" ID="cxdlGII+eUe+ud7PAza4jAMEMbk=" Header="no" Caption="no" Exclude="no" Scope="" LinkedHeaders="_x0031__1_7XOWq4VTjM6gCvgu8gPIXB_x002F_quFI_x003D_"/>
  <table xmlns="" ID="WedAPqDRxfKrleTysGESnahSPRM=" Header="no" Caption="no" Exclude="no" Scope="" LinkedHeaders="_x0031__2_7XOWq4VTjM6gCvgu8gPIXB_x002F_quFI_x003D_"/>
  <table xmlns="" ID="wex/4vJs66ensvbxRi64fPjLWng=" Header="no" Caption="no" Exclude="no" Scope="" LinkedHeaders="_x0031__1_7XOWq4VTjM6gCvgu8gPIXB_x002F_quFI_x003D_"/>
  <table xmlns="" ID="vj+lsDuHZJMbA/p3Rdb3R3aRgDg=" Header="no" Caption="no" Exclude="no" Scope="" LinkedHeaders="_x0031__2_7XOWq4VTjM6gCvgu8gPIXB_x002F_quFI_x003D_"/>
  <table xmlns="" ID="FGtDMY1Qpu9m8g8Kh+Hix+Of/x8=" Header="yes" Scope="Column" Caption="no" Exclude="no" LinkedHeaders=""/>
  <table xmlns="" ID="3krbickxVEJ+tgaHOnR1X4hIdoE=" Header="no" Caption="no" Exclude="no" Scope="" LinkedHeaders="_x0031__2_EoWxQW4kmtN0dY_x002B_yTcpT4_x002B_Iholw_x003D_"/>
  <table xmlns="" ID="ttAC04AGoAW9QMdzN3VM0+VIshw=" Header="no" Caption="no" Exclude="no" Scope="" LinkedHeaders="_x0031__2_EoWxQW4kmtN0dY_x002B_yTcpT4_x002B_Iholw_x003D_"/>
  <table xmlns="" ID="44JiSpp7RI18vdjzRiAUWoYQfWg=" Header="no" Caption="no" Exclude="no" LinkedHeaders="" Scope=""/>
  <table xmlns="" ID="J67PMHnEQ9LOdfrV2KAV4mZWBQ4=" Header="no" Caption="no" Exclude="no" LinkedHeaders="" Scope=""/>
  <table xmlns="" ID="SNQe7PSSiDcGUDjah/V/YUo5WCA=" type="_x0031_" HRows="_x0031_" HCols="_x0030_" Summary="" TableLinerizing="H" Header="yes" Scope="Column" Caption="no" Exclude="no" SpeakText="no" LinkedHeaders=""/>
  <table xmlns="" ID="PS6is1FAJtInJpNIcvkEyLOWEDw=" Header="yes" Scope="Column" Caption="no" Exclude="no" LinkedHeaders=""/>
  <table xmlns="" ID="8E31vWkBEwJ9Pk5rKF27ooi1uOw=" Header="yes" Scope="Column" Caption="no" Exclude="no" LinkedHeaders=""/>
  <table xmlns="" ID="z9CtKXdq2psxEzdDzjNDFDnuSFY=" Header="yes" Scope="Column" Caption="no" Exclude="no" LinkedHeaders=""/>
  <table xmlns="" ID="puEkXKCqm9R90hCeHfe7mzB7KPE=" Header="yes" Scope="Column" Caption="no" Exclude="no" LinkedHeaders=""/>
  <table xmlns="" ID="PGNpivPN4LgjzX0dnlWp3p0MXiA=" Header="no" Caption="no" Exclude="no" Scope="" LinkedHeaders="_x0031__1_SNQe7PSSiDcGUDjah_x002F_V_x002F_YUo5WCA_x003D__x002C_1_2_SNQe7PSSiDcGUDjah_x002F_V_x002F_YUo5WCA_x003D__x002C_1_3_SNQe7PSSiDcGUDjah_x002F_V_x002F_YUo5WCA_x003D__x002C_1_4_SNQe7PSSiDcGUDjah_x002F_V_x002F_YUo5WCA_x003D__x002C_1_5_SNQe7PSSiDcGUDjah_x002F_V_x002F_YUo5WCA_x003D_"/>
  <table xmlns="" ID="7JQsQPqdsg/AUz3xT2ChwHtdB/w=" Header="no" Caption="no" Exclude="no" Scope="" LinkedHeaders="_x0031__1_SNQe7PSSiDcGUDjah_x002F_V_x002F_YUo5WCA_x003D_"/>
  <table xmlns="" ID="KQyOpDQH2ZUtncP2nrKMGgaw0Lc=" Header="no" Caption="no" Exclude="no" Scope="" LinkedHeaders="_x0031__2_SNQe7PSSiDcGUDjah_x002F_V_x002F_YUo5WCA_x003D_"/>
  <table xmlns="" ID="v6o7uebRcKs0engYjOS0nONCLqI=" Header="no" Caption="no" Exclude="no" Scope="" LinkedHeaders="_x0031__3_SNQe7PSSiDcGUDjah_x002F_V_x002F_YUo5WCA_x003D_"/>
  <table xmlns="" ID="YqpBkA7HgS5de2a0YnwjDk8nm9A=" Header="no" Caption="no" Exclude="no" Scope="" LinkedHeaders="_x0031__4_SNQe7PSSiDcGUDjah_x002F_V_x002F_YUo5WCA_x003D_"/>
  <table xmlns="" ID="FaC5OxMIGY13b01iklDkGX0VDWM=" Header="no" Caption="no" Exclude="no" Scope="" LinkedHeaders="_x0031__5_SNQe7PSSiDcGUDjah_x002F_V_x002F_YUo5WCA_x003D_"/>
  <table xmlns="" ID="I0UIti5T5gWaBA6PkEABCy1vFQI=" Header="no" Caption="no" Exclude="no" Scope="" LinkedHeaders="_x0031__1_SNQe7PSSiDcGUDjah_x002F_V_x002F_YUo5WCA_x003D__x002C_1_2_SNQe7PSSiDcGUDjah_x002F_V_x002F_YUo5WCA_x003D__x002C_1_3_SNQe7PSSiDcGUDjah_x002F_V_x002F_YUo5WCA_x003D__x002C_1_4_SNQe7PSSiDcGUDjah_x002F_V_x002F_YUo5WCA_x003D__x002C_1_5_SNQe7PSSiDcGUDjah_x002F_V_x002F_YUo5WCA_x003D_"/>
  <table xmlns="" ID="pDLm0m7D3eCKBH+kOPxXjwBc03k=" Header="no" Caption="no" Exclude="no" Scope="" LinkedHeaders="_x0031__1_SNQe7PSSiDcGUDjah_x002F_V_x002F_YUo5WCA_x003D_"/>
  <table xmlns="" ID="DHN63VFcJ03SlioG9BcknIMx4qs=" Header="no" Caption="no" Exclude="no" Scope="" LinkedHeaders="_x0031__2_SNQe7PSSiDcGUDjah_x002F_V_x002F_YUo5WCA_x003D_"/>
  <table xmlns="" ID="1SrwsAijzljAzFU1RextCS8bkLk=" Header="no" Caption="no" Exclude="no" Scope="" LinkedHeaders="_x0031__3_SNQe7PSSiDcGUDjah_x002F_V_x002F_YUo5WCA_x003D_"/>
  <table xmlns="" ID="2MYydMT6otmMk+5IBLEIO3n9qWQ=" Header="no" Caption="no" Exclude="no" Scope="" LinkedHeaders="_x0031__4_SNQe7PSSiDcGUDjah_x002F_V_x002F_YUo5WCA_x003D_"/>
  <table xmlns="" ID="8Dj/P33DvqSjJo8Bj1cJFUMS9xA=" Header="no" Caption="no" Exclude="no" Scope="" LinkedHeaders="_x0031__5_SNQe7PSSiDcGUDjah_x002F_V_x002F_YUo5WCA_x003D_"/>
  <HyperLink xmlns="" ID="jUolbfiaRV/IhJ3lsVKxyuy5EJ4=-95727843575.96543_339.5414" plainAltText="racialequity_x0040_waterboards.ca.gov" language="" Lang=""/>
  <HyperLink xmlns="" ID="9JAGMdmiMmajdxJ0B7wzhzk8wi8=-957278435178.6108_359.9672" plainAltText="racialequity_x0040_waterboards.ca.gov" Lang=""/>
  <Shape xmlns="" ID="4LFwAbkq2SEL7qZurYKI2bcwdyo=" pdftag="" Order="_x0033_" bookmark="no"/>
  <Shape xmlns="" ID="J6FhcEprs7B+kAsjSgypvawhG5E=" pdftag="" Order="_x0032_" bookmark="no"/>
  <Shape xmlns="" ID="aNg/ecxbOWf7qFawiyzpbo82avw=" pdftag="" Order="_x0031_" bookmark="no"/>
  <Shape xmlns="" ID="qUrcL1Jy7cDwigxMd5SM7LX1OZ4=" pdftag="" Order="_x0033_" bookmark="no"/>
  <Shape xmlns="" ID="fHlxUi7nlZL7YGM4Yrmm2Oi2tdg=" pdftag="" Order="_x0034_" bookmark="no"/>
  <Shape xmlns="" ID="uryOl3AcDEk4NYm6/JahygnCTQM=" pdftag="" Order="_x0031_" bookmark="no"/>
  <Shape xmlns="" ID="AycqP2K8IZkf76tozNCN+p49Pu0=" pdftag="" Order="_x0033_" bookmark="no"/>
  <Shape xmlns="" ID="3y20bbdf61TtU9L4sqAAxlCCqo0=" pdftag="" Order="_x0032_" bookmark="no"/>
  <Shape xmlns="" ID="qPx7J1MBNWL3nfEZxgfh8olN9FY=" pdftag="" Order="_x0033_" bookmark="no"/>
  <Shape xmlns="" ID="NINkSY8GBwQc7wV2JKI1VyeJrfw=" pdftag="" Order="_x0032_" bookmark="no"/>
  <Shape xmlns="" ID="kDwfOHzRD+zmkVhWEoMlCjS4GFU=" pdftag="" Order="_x0031_" bookmark="no"/>
  <Shape xmlns="" ID="1EgnW4Ybj+2d5LFOpHgV2knehKE=" pdftag="" Order="_x0033_" bookmark="no"/>
  <Shape xmlns="" ID="5wMNnDjm+n+8x0Fb4eVPI1HDpm0=" pdftag="" Order="_x0034_" bookmark="no"/>
  <Shape xmlns="" ID="XPhkMVvK3mgDR2LslvPN6voiqEg=" pdftag="" Order="_x0035_" bookmark="no"/>
  <Shape xmlns="" ID="+hv2R2jtul9iu3TnB5uHFsbq2BU=" pdftag="" Order="_x0036_" bookmark="no"/>
  <Shape xmlns="" ID="OA+Hp5ssDIs8MeRbEgaWMLxBWgs=" pdftag="" Order="_x0031_" bookmark="no"/>
  <Shape xmlns="" ID="AUuS2wh3Wtm0EwnorCmBCVFijJk=" pdftag="" Order="_x0033_" bookmark="no"/>
  <Shape xmlns="" ID="gJ/Q2yWZ+sP1AoVoBCbbr4Dpy4M=" pdftag="" Order="_x0032_" bookmark="no"/>
  <Shape xmlns="" ID="crK4lk8fH9I4uJ19/IT1iz61jU4=" pdftag="" Order="_x0033_" bookmark="no"/>
  <Shape xmlns="" ID="nW5YJn7/X3XC3QVZNUJRHnTZOog=" pdftag="" Order="_x0032_" bookmark="no"/>
  <Shape xmlns="" ID="ZJ8skUXRx0xLDumr0WkDrHfH3WU=" pdftag="" Order="_x0033_" bookmark="no"/>
  <Shape xmlns="" ID="DvxO9KkZEqVY2tajbZsx+l9EUD8=" pdftag="" Order="_x0032_" bookmark="no"/>
  <Shape xmlns="" ID="Rlc016W1Fxo0Q+QxNrJL4YlfODA=" pdftag="" Order="_x0031_" bookmark="no"/>
  <Shape xmlns="" ID="NvG77BMZHV8Y7yica568LHvpAaE=" pdftag="" Order="_x0033_" bookmark="no"/>
  <Shape xmlns="" ID="fPRNEqRM/WEmIrw85sdDR7E6S8w=" pdftag="" Order="_x0034_" bookmark="no"/>
  <Shape xmlns="" ID="YE7uHNTApAamZnZyJeIeXHOhLOs=" pdftag="" Order="_x0033_" bookmark="no"/>
  <Shape xmlns="" ID="7u+BIIROaYwEIuvON9ygp7z7v00=" pdftag="" Order="_x0031_" bookmark="no"/>
  <Shape xmlns="" ID="VrPs8EdriKSbQ7gY1ec5AMchQFU=" pdftag="" Order="_x0033_" bookmark="no"/>
  <Shape xmlns="" ID="B/pzycjQD6NOCVGz9IGXYgCjBto=" pdftag="" Order="_x0032_" bookmark="no"/>
  <Shape xmlns="" ID="YUUJrg1SeplH+xvFQ09fhEqVVKU=" pdftag="" Order="_x0031_" bookmark="no"/>
  <Shape xmlns="" ID="jUolbfiaRV/IhJ3lsVKxyuy5EJ4=" pdftag="" Order="_x0033_" bookmark="no"/>
  <Shape xmlns="" ID="tAc0qpBrT9Uu8doc2wPmq0j/b54=" pdftag="" Order="_x0032_" bookmark="no"/>
  <Shape xmlns="" ID="N1OxmLvRFIjq3+UABHqF1PX4sVQ=" pdftag="" Order="_x0031_" bookmark="no"/>
  <Shape xmlns="" ID="9JAGMdmiMmajdxJ0B7wzhzk8wi8=" pdftag="" Order="_x0032_" bookmark="no"/>
  <Shape xmlns="" ID="i+yJjqzhrLtdZhq19AVvZDChYCw=" pdftag="" Order="_x0031_" bookmark="no"/>
  <Shape xmlns="" ID="JltqY41Oj73G+dCuZI1Ns/p3d+0=" pdftag="" Order="_x0032_" bookmark="no"/>
  <SubText xmlns="" ID="AkQxueJ7eylydPinjn0+slWau+0=-1" artifact="_x0030_" plainAltText=""/>
  <table xmlns="" ID="4LFwAbkq2SEL7qZurYKI2bcwdyo=" type="_x0030_" TableLinerizing="H" Summary="" Header="no" Caption="no" Exclude="no" LinkedHeaders="" Scope=""/>
  <table xmlns="" ID="bzQU7t1owf9KIXXQj6uX7FHaxEs=" Header="no" Caption="no" Exclude="no" LinkedHeaders="" Scope=""/>
  <table xmlns="" ID="J2QdLOQXsmRozAZ4pCSrp6J8WU4=" Header="no" Caption="no" Exclude="no" LinkedHeaders="" Scope=""/>
  <table xmlns="" ID="2rclZZUXTo74pR7Crt5TsDCgqec=" Header="no" Caption="no" Exclude="no" LinkedHeaders="" Scope=""/>
  <table xmlns="" ID="2SyQ/VubSaoDlU4GWkrmQbPlMik=" Header="no" Caption="no" Exclude="no" LinkedHeaders="" Scope=""/>
  <table xmlns="" ID="wnI4j8itdouGaqTLwmRGoFWiNnc=" Header="no" Caption="no" Exclude="no" LinkedHeaders="" Scope=""/>
  <table xmlns="" ID="9HMba80LZxFElSzf3TEmbhh+8JU=" Header="no" Caption="no" Exclude="no" LinkedHeaders="" Scope=""/>
  <table xmlns="" ID="CgYU1P0wY0VqRk6R71P4Fz8dFWQ=" Header="no" Caption="no" Exclude="no" LinkedHeaders="" Scope=""/>
  <table xmlns="" ID="fHlxUi7nlZL7YGM4Yrmm2Oi2tdg=" type="_x0030_" TableLinerizing="H" Summary="" Header="no" Caption="no" Exclude="no" LinkedHeaders="" Scope=""/>
  <table xmlns="" ID="K/QYr4pXOFBHFSIwKdC+7XbrnRw=" Header="no" Caption="no" Exclude="no" LinkedHeaders="" Scope=""/>
  <table xmlns="" ID="sC8p43ykS1NupDfAdw6OBt290W0=" Header="no" Caption="no" Exclude="no" LinkedHeaders="" Scope=""/>
  <table xmlns="" ID="RWQ+ik47aW7kd/neHUFww5GGcLk=" Header="no" Caption="no" Exclude="no" LinkedHeaders="" Scope=""/>
  <table xmlns="" ID="q9jPalgZdilruviCmDgjI3jpR9w=" Header="no" Caption="no" Exclude="no" LinkedHeaders="" Scope=""/>
  <table xmlns="" ID="lM2GoZ1IW2ngTDIGHT361/elg7U=" Header="no" Caption="no" Exclude="no" LinkedHeaders="" Scope=""/>
  <table xmlns="" ID="19LfIqRSuPZqSg1JkYKCXUYdOHs=" Header="no" Caption="no" Exclude="no" LinkedHeaders="" Scope=""/>
  <table xmlns="" ID="zKwniQbvTjOpeUNHZaj1pUAx6hA=" Header="no" Caption="no" Exclude="no" LinkedHeaders="" Scope=""/>
  <table xmlns="" ID="XHrvjPL3Jf0sGHDMusvMKJJn064=" Header="no" Caption="no" Exclude="no" LinkedHeaders="" Scope=""/>
  <table xmlns="" ID="xHvGOcRHM1wDJFH2ODjWGPGASL0=" Header="no" Caption="no" Exclude="no" LinkedHeaders="" Scope=""/>
  <table xmlns="" ID="krRzMn19hGDv1lTQKAG9gkM0RcM=" Header="no" Caption="no" Exclude="no" LinkedHeaders="" Scope=""/>
  <table xmlns="" ID="wzYMsNe9GdH8OucrHyLhY6/QMpA=" Header="no" Caption="no" Exclude="no" LinkedHeaders="" Scope=""/>
  <table xmlns="" ID="qPx7J1MBNWL3nfEZxgfh8olN9FY=" type="_x0030_" TableLinerizing="H" Summary="" Header="no" Caption="no" Exclude="no" LinkedHeaders="" Scope=""/>
  <table xmlns="" ID="62Zbg7P5pp7GqcHI3nROCi1PtIk=" Header="no" Caption="no" Exclude="no" LinkedHeaders="" Scope=""/>
  <table xmlns="" ID="6/vctwucEUcJdAmVv61lSCPKP8c=" Header="no" Caption="no" Exclude="no" LinkedHeaders="" Scope=""/>
  <table xmlns="" ID="BSAUfF1qZwpHNx8442D5Y1/zX5o=" Header="no" Caption="no" Exclude="no" LinkedHeaders="" Scope=""/>
  <table xmlns="" ID="RAAYpDza8szMS9501zglIqmFE+k=" Header="no" Caption="no" Exclude="no" LinkedHeaders="" Scope=""/>
  <table xmlns="" ID="p619ty5s7EytSjfXF3CfejFVFKs=" Header="no" Caption="no" Exclude="no" LinkedHeaders="" Scope=""/>
  <table xmlns="" ID="ZReOljRoFHnU61VjDx9i+kyoA5U=" Header="no" Caption="no" Exclude="no" LinkedHeaders="" Scope=""/>
  <table xmlns="" ID="AM5jnTZWavnB4d+hAwCXbdYmlqQ=" Header="no" Caption="no" Exclude="no" LinkedHeaders="" Scope=""/>
  <table xmlns="" ID="5wMNnDjm+n+8x0Fb4eVPI1HDpm0=" type="_x0030_" TableLinerizing="H" Summary="" Header="no" Caption="no" Exclude="no" LinkedHeaders="" Scope=""/>
  <table xmlns="" ID="vQTJnBLq34Fhyr9kQlQrLYl0DNg=" Header="no" Caption="no" Exclude="no" LinkedHeaders="" Scope=""/>
  <table xmlns="" ID="7zDHonvV5CtzSCtFzRnnRKOHngc=" Header="no" Caption="no" Exclude="no" LinkedHeaders="" Scope=""/>
  <table xmlns="" ID="4owUZPjKOMdu1D/Jalg0mr94H80=" Header="no" Caption="no" Exclude="no" LinkedHeaders="" Scope=""/>
  <table xmlns="" ID="yj5els9IUu603zJMbmTvn5w5zWw=" Header="no" Caption="no" Exclude="no" LinkedHeaders="" Scope=""/>
  <table xmlns="" ID="CIxwWc535uRLwRYtf/y530bT/PY=" Header="no" Caption="no" Exclude="no" LinkedHeaders="" Scope=""/>
  <table xmlns="" ID="5mlHxjt6cnbaTEdGeQJ1Px9xYg0=" Header="no" Caption="no" Exclude="no" LinkedHeaders="" Scope=""/>
  <table xmlns="" ID="XwV790nlWApqttB/2skrJ59Ont4=" Header="no" Caption="no" Exclude="no" LinkedHeaders="" Scope=""/>
  <table xmlns="" ID="+hv2R2jtul9iu3TnB5uHFsbq2BU=" type="_x0030_" TableLinerizing="H" Summary="" Header="no" Caption="no" Exclude="no" LinkedHeaders="" Scope=""/>
  <table xmlns="" ID="K4GUY0AorXtlbiYVqEtE6CEKmBc=" Header="no" Caption="no" Exclude="no" LinkedHeaders="" Scope=""/>
  <table xmlns="" ID="Kn15R0dol1Ek7Q8eTbBRSzyeksg=" Header="no" Caption="no" Exclude="no" LinkedHeaders="" Scope=""/>
  <table xmlns="" ID="K6VwdGHtNhSZOSl8R+l1wGWh3FQ=" Header="no" Caption="no" Exclude="no" LinkedHeaders="" Scope=""/>
  <table xmlns="" ID="a1LHMqjxSMG+WSYwRphpK0FGD6Y=" Header="no" Caption="no" Exclude="no" LinkedHeaders="" Scope=""/>
  <table xmlns="" ID="FOdjn9CNcyw/vJj2Va2u9FPDBFk=" Header="no" Caption="no" Exclude="no" LinkedHeaders="" Scope=""/>
  <table xmlns="" ID="pkAsrktWd0/9z4gtT4hI3J33YSM=" Header="no" Caption="no" Exclude="no" LinkedHeaders="" Scope=""/>
  <table xmlns="" ID="XjWQNtsKeaWkojigrGuquqnqsxo=" Header="no" Caption="no" Exclude="no" LinkedHeaders="" Scope=""/>
  <table xmlns="" ID="crK4lk8fH9I4uJ19/IT1iz61jU4=" type="_x0030_" TableLinerizing="H" Summary="" Header="no" Caption="no" Exclude="no" LinkedHeaders="" Scope=""/>
  <table xmlns="" ID="gcbMWS7qgRIG4ZiQTlyL8b/NVNg=" Header="no" Caption="no" Exclude="no" LinkedHeaders="" Scope=""/>
  <table xmlns="" ID="wA+MthnqSD7uHOIfZkZkfme4JWM=" Header="no" Caption="no" Exclude="no" LinkedHeaders="" Scope=""/>
  <table xmlns="" ID="G4l1GXjFKgY7g0WA78g3Jy/QjQ8=" Header="no" Caption="no" Exclude="no" LinkedHeaders="" Scope=""/>
  <table xmlns="" ID="dClRLldnCUkDueYujGeiG2V2KEk=" Header="no" Caption="no" Exclude="no" LinkedHeaders="" Scope=""/>
  <table xmlns="" ID="X2aydK1Tk+Xk/13Z6vXuPoK3edI=" Header="no" Caption="no" Exclude="no" LinkedHeaders="" Scope=""/>
  <table xmlns="" ID="dJF8febRl4vwkSHkK2wRViVaNOM=" Header="no" Caption="no" Exclude="no" LinkedHeaders="" Scope=""/>
  <table xmlns="" ID="xtt2w3hUYdnrEyLwTp8bxdgrEe0=" Header="no" Caption="no" Exclude="no" LinkedHeaders="" Scope=""/>
  <table xmlns="" ID="ZJ8skUXRx0xLDumr0WkDrHfH3WU=" type="_x0030_" TableLinerizing="H" Summary="" Header="no" Caption="no" Exclude="no" LinkedHeaders="" Scope=""/>
  <table xmlns="" ID="b4fY90JpPtzzwSnmZ426rv+c8Y0=" Header="no" Caption="no" Exclude="no" LinkedHeaders="" Scope=""/>
  <table xmlns="" ID="gX590jN2pxv5XT7jQA9ds+KJjJk=" Header="no" Caption="no" Exclude="no" LinkedHeaders="" Scope=""/>
  <table xmlns="" ID="4zFeGVhIkinZ4u9jKWVf1tkA3S8=" Header="no" Caption="no" Exclude="no" LinkedHeaders="" Scope=""/>
  <table xmlns="" ID="X7pTZufixjnFx0VQPvasZnqJn74=" Header="no" Caption="no" Exclude="no" LinkedHeaders="" Scope=""/>
  <table xmlns="" ID="o8Ez9cIGYBAQGICMHFoZ/t3fcas=" Header="no" Caption="no" Exclude="no" LinkedHeaders="" Scope=""/>
  <table xmlns="" ID="aPLuITpfEIe/+xX3C4yBDnv/kLw=" Header="no" Caption="no" Exclude="no" LinkedHeaders="" Scope=""/>
  <table xmlns="" ID="I8BScdBW4jeoBg8uliNbmD8SPhY=" Header="no" Caption="no" Exclude="no" LinkedHeaders="" Scope=""/>
  <table xmlns="" ID="fPRNEqRM/WEmIrw85sdDR7E6S8w=" type="_x0030_" TableLinerizing="H" Summary="" Header="no" Caption="no" Exclude="no" LinkedHeaders="" Scope=""/>
  <table xmlns="" ID="i9xxeEK/wysQdN4FpEdL/MGjfy0=" Header="no" Caption="no" Exclude="no" LinkedHeaders="" Scope=""/>
  <table xmlns="" ID="MZhr5PEyMjk5P3hjvv2ss8iYIVc=" Header="no" Caption="no" Exclude="no" LinkedHeaders="" Scope=""/>
  <table xmlns="" ID="+o1455ryy78MgCDYCBd3rNOmGXU=" Header="no" Caption="no" Exclude="no" LinkedHeaders="" Scope=""/>
  <table xmlns="" ID="UAZGISyckdxU/IRmRWRbFgo8wJk=" Header="no" Caption="no" Exclude="no" LinkedHeaders="" Scope=""/>
  <table xmlns="" ID="dw+hfqXmBPWXwrip9PcQZTay73I=" Header="no" Caption="no" Exclude="no" LinkedHeaders="" Scope=""/>
  <table xmlns="" ID="wEpCxuBuUFvejlrP7/MM2JMn4OI=" Header="no" Caption="no" Exclude="no" LinkedHeaders="" Scope=""/>
  <table xmlns="" ID="lza/NaZOqYtAXCEnaIm9fuOADek=" Header="no" Caption="no" Exclude="no" LinkedHeaders="" Scope=""/>
  <table xmlns="" ID="DIQN7wBguKqJS5LWpSLZgmB0m8A=" Header="no" Caption="no" Exclude="no" LinkedHeaders="" Scope=""/>
  <table xmlns="" ID="UKLAixws5e5k1G0MwFhsCknR0N4=" Header="no" Caption="no" Exclude="no" LinkedHeaders="" Scope=""/>
  <table xmlns="" ID="XgFTOVV3n/hWFk9kBHaCFysBRNE=" Header="no" Caption="no" Exclude="no" LinkedHeaders="" Scope=""/>
  <table xmlns="" ID="3OOvA9ItAvaMVOXT/4iI0m+O0Sk=" Header="no" Caption="no" Exclude="no" LinkedHeaders="" Scope=""/>
  <table xmlns="" ID="YE7uHNTApAamZnZyJeIeXHOhLOs=" type="_x0030_" TableLinerizing="H" Summary="" Header="no" Caption="no" Exclude="no" LinkedHeaders="" Scope=""/>
  <table xmlns="" ID="l/GWwCCFpNdyhFTYRapbVA45xy0=" Header="no" Caption="no" Exclude="no" LinkedHeaders="" Scope=""/>
  <table xmlns="" ID="UAE281cmrLEKPnNzkCSzIS6eg+E=" Header="no" Caption="no" Exclude="no" LinkedHeaders="" Scope=""/>
  <table xmlns="" ID="sYWn2Tly6DFiU32FnPA88+RA9w4=" Header="no" Caption="no" Exclude="no" LinkedHeaders="" Scope=""/>
  <table xmlns="" ID="5gFsA6GQpkLj24OI7zESg0SCER8=" Header="no" Caption="no" Exclude="no" LinkedHeaders="" Scope=""/>
  <table xmlns="" ID="TtC54JLH77mC6qdKVW2nmwoPnEk=" Header="no" Caption="no" Exclude="no" LinkedHeaders="" Scope=""/>
  <table xmlns="" ID="scx1UsbYW9Mxm5Ema4JYoepXCPc=" Header="no" Caption="no" Exclude="no" LinkedHeaders="" Scope=""/>
  <table xmlns="" ID="LLCbQc7iSgdLswaVj6IS1q1rhy0=" Header="no" Caption="no" Exclude="no" LinkedHeaders="" Scope=""/>
  <table xmlns="" ID="1DkYb2CnXJClh+WziDOHcBDdKHM=" Header="no" Caption="no" Exclude="no" LinkedHeaders="" Scope=""/>
  <table xmlns="" ID="MJa83hwNNvq2LGow4MvbVPgaDhQ=" Header="no" Caption="no" Exclude="no" LinkedHeaders="" Scope=""/>
  <table xmlns="" ID="D/vMOkoUDBANr8WPH6Rlx/x5dY4=" Header="no" Caption="no" Exclude="no" LinkedHeaders="" Scope=""/>
  <table xmlns="" ID="9Yzfj357klu+lczK+zM8OJjM1JI=" Header="no" Caption="no" Exclude="no" LinkedHeaders="" Scope=""/>
</PAW>
</file>

<file path=customXml/itemProps1.xml><?xml version="1.0" encoding="utf-8"?>
<ds:datastoreItem xmlns:ds="http://schemas.openxmlformats.org/officeDocument/2006/customXml" ds:itemID="{44FF73C0-E09D-4FB1-BB73-21A421C5D51C}">
  <ds:schemaRef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dcmitype/"/>
    <ds:schemaRef ds:uri="ad309156-237c-4087-b186-36fa5fcbf6d0"/>
    <ds:schemaRef ds:uri="a529280f-8b8b-44b4-bd46-7795064155d5"/>
    <ds:schemaRef ds:uri="http://schemas.microsoft.com/office/2006/metadata/properties"/>
  </ds:schemaRefs>
</ds:datastoreItem>
</file>

<file path=customXml/itemProps2.xml><?xml version="1.0" encoding="utf-8"?>
<ds:datastoreItem xmlns:ds="http://schemas.openxmlformats.org/officeDocument/2006/customXml" ds:itemID="{6DA0DE30-A81E-476B-BDA8-E44CA8A9D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29280f-8b8b-44b4-bd46-7795064155d5"/>
    <ds:schemaRef ds:uri="ad309156-237c-4087-b186-36fa5fcbf6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314ABE-EACA-4FBA-A4A3-F5274F03F493}">
  <ds:schemaRefs>
    <ds:schemaRef ds:uri="http://schemas.microsoft.com/sharepoint/v3/contenttype/forms"/>
  </ds:schemaRefs>
</ds:datastoreItem>
</file>

<file path=customXml/itemProps4.xml><?xml version="1.0" encoding="utf-8"?>
<ds:datastoreItem xmlns:ds="http://schemas.openxmlformats.org/officeDocument/2006/customXml" ds:itemID="{9905B5F6-4E5D-4737-AF3A-030245E26926}">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0</TotalTime>
  <Words>10164</Words>
  <Application>Microsoft Office PowerPoint</Application>
  <PresentationFormat>Widescreen</PresentationFormat>
  <Paragraphs>886</Paragraphs>
  <Slides>68</Slides>
  <Notes>65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68</vt:i4>
      </vt:variant>
    </vt:vector>
  </HeadingPairs>
  <TitlesOfParts>
    <vt:vector size="77" baseType="lpstr">
      <vt:lpstr>Arial</vt:lpstr>
      <vt:lpstr>Arial,Sans-Serif</vt:lpstr>
      <vt:lpstr>Calibri</vt:lpstr>
      <vt:lpstr>Segoe UI</vt:lpstr>
      <vt:lpstr>Source Sans Pro</vt:lpstr>
      <vt:lpstr>WordVisi_MSFontService</vt:lpstr>
      <vt:lpstr>Office Theme</vt:lpstr>
      <vt:lpstr>Office Theme</vt:lpstr>
      <vt:lpstr>Office Theme</vt:lpstr>
      <vt:lpstr>Opción de Interpretación en Zoom </vt:lpstr>
      <vt:lpstr>Junta Estatal de Control de Recursos del Agua  Plan de Acción para la  Equidad Racial   </vt:lpstr>
      <vt:lpstr>Muchas gracias</vt:lpstr>
      <vt:lpstr>Agenda</vt:lpstr>
      <vt:lpstr>Información General</vt:lpstr>
      <vt:lpstr>Declaración de la missión de la Junta del Agua</vt:lpstr>
      <vt:lpstr>Visión sobre Equidad Racial de la Junta Estatal del Agua</vt:lpstr>
      <vt:lpstr>Nuestro Camino Hacia la Equidad Racial</vt:lpstr>
      <vt:lpstr>Nuestro Camino Hacia la Equidad Racial</vt:lpstr>
      <vt:lpstr>Nuestro Camino Hacia la Equidad Racial</vt:lpstr>
      <vt:lpstr>Plan de Acción para  la Equidad Racial </vt:lpstr>
      <vt:lpstr>Desarrollo del Plan de Acción</vt:lpstr>
      <vt:lpstr>Desarrollo del Plan de Acción</vt:lpstr>
      <vt:lpstr>Talleres Públicos </vt:lpstr>
      <vt:lpstr>Desarrollo del Plan de Acción</vt:lpstr>
      <vt:lpstr>Resumen de Comentarios</vt:lpstr>
      <vt:lpstr>Resumen de los Temas Predominantes en los Comentarios</vt:lpstr>
      <vt:lpstr>PowerPoint Presentation</vt:lpstr>
      <vt:lpstr>PowerPoint Presentation</vt:lpstr>
      <vt:lpstr>Resumen de los Cambios Realizados</vt:lpstr>
      <vt:lpstr>Resumen de los Cambios Realizados</vt:lpstr>
      <vt:lpstr>Estructura  del Plan de Acción  </vt:lpstr>
      <vt:lpstr>Estructura del Plan de Acción</vt:lpstr>
      <vt:lpstr>Acciones para la Equidad Racial  de las Divisiones y Oficinas</vt:lpstr>
      <vt:lpstr>Oficina de Comunicación </vt:lpstr>
      <vt:lpstr>Función Principal: Comunicación</vt:lpstr>
      <vt:lpstr>Función principal: comunicación (cont.)</vt:lpstr>
      <vt:lpstr>Oficina de  Asuntos Públicos</vt:lpstr>
      <vt:lpstr>Función Principal: OPA</vt:lpstr>
      <vt:lpstr>Función Principal: OPA (cont.)</vt:lpstr>
      <vt:lpstr>Oficina de  Participación Pública</vt:lpstr>
      <vt:lpstr>Función Principal: OPP</vt:lpstr>
      <vt:lpstr>Función Principal: OPP (cont.)</vt:lpstr>
      <vt:lpstr>Función Principal: OPP (cont.)</vt:lpstr>
      <vt:lpstr>Función Principal: OPP (cont.)</vt:lpstr>
      <vt:lpstr>Función Principal: OPP (cont.)</vt:lpstr>
      <vt:lpstr>División de Servicios Administrativos </vt:lpstr>
      <vt:lpstr>Función Principal: DAS</vt:lpstr>
      <vt:lpstr>Función Principal: DAS (cont.)</vt:lpstr>
      <vt:lpstr>Función Principal: DAS (cont.)</vt:lpstr>
      <vt:lpstr>División de  Agua Potable</vt:lpstr>
      <vt:lpstr>Función Principal: DDW</vt:lpstr>
      <vt:lpstr>Función Principal: DDW (cont.)</vt:lpstr>
      <vt:lpstr>División de Asistencia Financiera</vt:lpstr>
      <vt:lpstr>Función Principal: DFA</vt:lpstr>
      <vt:lpstr>División de  Calidad del Agua</vt:lpstr>
      <vt:lpstr>Función Principal: DWQ</vt:lpstr>
      <vt:lpstr>Función Principal: DWQ (cont.)</vt:lpstr>
      <vt:lpstr>Función Principal: DWQ (cont.)</vt:lpstr>
      <vt:lpstr>División de  Derechos de Agua</vt:lpstr>
      <vt:lpstr>Función Principal: Derechos</vt:lpstr>
      <vt:lpstr>Función Principal: Derechos (cont.)</vt:lpstr>
      <vt:lpstr>Oficina de Igualdad de Oportunidades de Empleo</vt:lpstr>
      <vt:lpstr>Función Principal: EEO</vt:lpstr>
      <vt:lpstr>Oficina de Cumplimiento de la Ley</vt:lpstr>
      <vt:lpstr>Función Principal: OE</vt:lpstr>
      <vt:lpstr>Función Principal: OE (cont.)</vt:lpstr>
      <vt:lpstr>Oficina de Administración y Análisis de Información</vt:lpstr>
      <vt:lpstr>Función Principal: OIMA</vt:lpstr>
      <vt:lpstr>Función Principal: OIMA (cont.)</vt:lpstr>
      <vt:lpstr>Oficina de  Asuntos Legales</vt:lpstr>
      <vt:lpstr>Función Principal: OLA</vt:lpstr>
      <vt:lpstr>Oficina de Investigación, Planificación y Rendimiento</vt:lpstr>
      <vt:lpstr>Función Principal: ORPP</vt:lpstr>
      <vt:lpstr>Función Principal: ORPP (cont.)</vt:lpstr>
      <vt:lpstr>Próximos Pasos</vt:lpstr>
      <vt:lpstr>Próximos Pasos</vt:lpstr>
      <vt:lpstr>Más información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Junta Estatal de Control de Recursos del Agua  Plan de Acción para la  Equidad Racial</dc:title>
  <dc:creator/>
  <cp:lastModifiedBy/>
  <cp:revision>36</cp:revision>
  <dcterms:created xsi:type="dcterms:W3CDTF">2022-12-20T19:36:25Z</dcterms:created>
  <dcterms:modified xsi:type="dcterms:W3CDTF">2023-02-02T00:06:14Z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0x0101002A75FC3CC46DB74CA198E32153D9580A</vt:lpwstr>
  </property>
  <property fmtid="{D5CDD505-2E9C-101B-9397-08002B2CF9AE}" pid="3" name="MediaServiceImageTags">
    <vt:lpwstr/>
  </property>
</Properties>
</file>