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7" r:id="rId2"/>
    <p:sldId id="336" r:id="rId3"/>
    <p:sldId id="337" r:id="rId4"/>
    <p:sldId id="373" r:id="rId5"/>
    <p:sldId id="272" r:id="rId6"/>
    <p:sldId id="286" r:id="rId7"/>
    <p:sldId id="285" r:id="rId8"/>
    <p:sldId id="287" r:id="rId9"/>
    <p:sldId id="300" r:id="rId10"/>
    <p:sldId id="340" r:id="rId11"/>
    <p:sldId id="375" r:id="rId12"/>
    <p:sldId id="376" r:id="rId13"/>
    <p:sldId id="346" r:id="rId14"/>
    <p:sldId id="347" r:id="rId15"/>
    <p:sldId id="348" r:id="rId16"/>
    <p:sldId id="349" r:id="rId17"/>
    <p:sldId id="350" r:id="rId18"/>
    <p:sldId id="351" r:id="rId19"/>
    <p:sldId id="353" r:id="rId20"/>
    <p:sldId id="377" r:id="rId21"/>
    <p:sldId id="378" r:id="rId22"/>
    <p:sldId id="379" r:id="rId23"/>
    <p:sldId id="380" r:id="rId24"/>
    <p:sldId id="381" r:id="rId25"/>
    <p:sldId id="354" r:id="rId26"/>
    <p:sldId id="355" r:id="rId27"/>
    <p:sldId id="356" r:id="rId28"/>
    <p:sldId id="357" r:id="rId29"/>
    <p:sldId id="358" r:id="rId30"/>
    <p:sldId id="359" r:id="rId31"/>
    <p:sldId id="360" r:id="rId32"/>
    <p:sldId id="361" r:id="rId33"/>
    <p:sldId id="362" r:id="rId34"/>
    <p:sldId id="363" r:id="rId35"/>
    <p:sldId id="364" r:id="rId36"/>
    <p:sldId id="365" r:id="rId37"/>
    <p:sldId id="366" r:id="rId38"/>
    <p:sldId id="367" r:id="rId39"/>
    <p:sldId id="368" r:id="rId40"/>
    <p:sldId id="369" r:id="rId41"/>
    <p:sldId id="370" r:id="rId42"/>
    <p:sldId id="371" r:id="rId43"/>
    <p:sldId id="382" r:id="rId44"/>
    <p:sldId id="385" r:id="rId45"/>
    <p:sldId id="386" r:id="rId46"/>
    <p:sldId id="387" r:id="rId47"/>
    <p:sldId id="389" r:id="rId48"/>
    <p:sldId id="390" r:id="rId49"/>
    <p:sldId id="391" r:id="rId50"/>
    <p:sldId id="392" r:id="rId51"/>
    <p:sldId id="393" r:id="rId52"/>
    <p:sldId id="383" r:id="rId53"/>
    <p:sldId id="388" r:id="rId54"/>
    <p:sldId id="394"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09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AD3F97-ED27-40B5-BEFB-666C43BA7654}" type="datetimeFigureOut">
              <a:rPr lang="en-US" smtClean="0"/>
              <a:pPr/>
              <a:t>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1C1A59-77A3-455F-9609-AECD64EEA7CA}" type="slidenum">
              <a:rPr lang="en-US" smtClean="0"/>
              <a:pPr/>
              <a:t>‹#›</a:t>
            </a:fld>
            <a:endParaRPr lang="en-US"/>
          </a:p>
        </p:txBody>
      </p:sp>
    </p:spTree>
    <p:extLst>
      <p:ext uri="{BB962C8B-B14F-4D97-AF65-F5344CB8AC3E}">
        <p14:creationId xmlns:p14="http://schemas.microsoft.com/office/powerpoint/2010/main" val="3368242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081058-76BC-4DC9-8CEB-27D8F5B94A61}" type="slidenum">
              <a:rPr lang="en-US"/>
              <a:pPr/>
              <a:t>1</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062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Suzanne showed</a:t>
            </a:r>
            <a:r>
              <a:rPr lang="en-US" baseline="0" dirty="0" smtClean="0"/>
              <a:t> that there are a number of existing frameworks, for this exercise we selected a subset with indicators that could be generated from the existing data.</a:t>
            </a:r>
          </a:p>
          <a:p>
            <a:r>
              <a:rPr lang="en-US" baseline="0" dirty="0" smtClean="0"/>
              <a:t>For the most part we cherry picked the indicators out of the frameworks, ignoring the integrative aspects of the frameworks for the moment.  </a:t>
            </a:r>
          </a:p>
        </p:txBody>
      </p:sp>
      <p:sp>
        <p:nvSpPr>
          <p:cNvPr id="4" name="Slide Number Placeholder 3"/>
          <p:cNvSpPr>
            <a:spLocks noGrp="1"/>
          </p:cNvSpPr>
          <p:nvPr>
            <p:ph type="sldNum" sz="quarter" idx="10"/>
          </p:nvPr>
        </p:nvSpPr>
        <p:spPr/>
        <p:txBody>
          <a:bodyPr/>
          <a:lstStyle/>
          <a:p>
            <a:fld id="{629D436B-2B98-4724-978C-C74F49C8B662}" type="slidenum">
              <a:rPr lang="en-US" smtClean="0"/>
              <a:t>24</a:t>
            </a:fld>
            <a:endParaRPr lang="en-US"/>
          </a:p>
        </p:txBody>
      </p:sp>
    </p:spTree>
    <p:extLst>
      <p:ext uri="{BB962C8B-B14F-4D97-AF65-F5344CB8AC3E}">
        <p14:creationId xmlns:p14="http://schemas.microsoft.com/office/powerpoint/2010/main" val="3607705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9D436B-2B98-4724-978C-C74F49C8B662}" type="slidenum">
              <a:rPr lang="en-US" smtClean="0"/>
              <a:t>25</a:t>
            </a:fld>
            <a:endParaRPr lang="en-US"/>
          </a:p>
        </p:txBody>
      </p:sp>
    </p:spTree>
    <p:extLst>
      <p:ext uri="{BB962C8B-B14F-4D97-AF65-F5344CB8AC3E}">
        <p14:creationId xmlns:p14="http://schemas.microsoft.com/office/powerpoint/2010/main" val="1946046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Broadly applied,</a:t>
            </a:r>
            <a:r>
              <a:rPr lang="en-US" baseline="0" dirty="0" smtClean="0"/>
              <a:t> protective of all three aspects for CHL</a:t>
            </a:r>
            <a:endParaRPr lang="en-US" dirty="0"/>
          </a:p>
        </p:txBody>
      </p:sp>
      <p:sp>
        <p:nvSpPr>
          <p:cNvPr id="4" name="Slide Number Placeholder 3"/>
          <p:cNvSpPr>
            <a:spLocks noGrp="1"/>
          </p:cNvSpPr>
          <p:nvPr>
            <p:ph type="sldNum" sz="quarter" idx="10"/>
          </p:nvPr>
        </p:nvSpPr>
        <p:spPr/>
        <p:txBody>
          <a:bodyPr/>
          <a:lstStyle/>
          <a:p>
            <a:fld id="{A5D36518-4879-4BF1-B68D-9A471B62D43D}" type="slidenum">
              <a:rPr lang="en-US" smtClean="0"/>
              <a:t>26</a:t>
            </a:fld>
            <a:endParaRPr lang="en-US"/>
          </a:p>
        </p:txBody>
      </p:sp>
    </p:spTree>
    <p:extLst>
      <p:ext uri="{BB962C8B-B14F-4D97-AF65-F5344CB8AC3E}">
        <p14:creationId xmlns:p14="http://schemas.microsoft.com/office/powerpoint/2010/main" val="755972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Focused on shallow lagoons, thresholds</a:t>
            </a:r>
            <a:r>
              <a:rPr lang="en-US" baseline="0" dirty="0" smtClean="0"/>
              <a:t> for CHL are lower to be more protective of </a:t>
            </a:r>
            <a:r>
              <a:rPr lang="en-US" baseline="0" dirty="0" err="1" smtClean="0"/>
              <a:t>seagrass</a:t>
            </a:r>
            <a:r>
              <a:rPr lang="en-US" baseline="0" dirty="0" smtClean="0"/>
              <a:t> habitat</a:t>
            </a:r>
            <a:endParaRPr lang="en-US" dirty="0"/>
          </a:p>
        </p:txBody>
      </p:sp>
      <p:sp>
        <p:nvSpPr>
          <p:cNvPr id="4" name="Slide Number Placeholder 3"/>
          <p:cNvSpPr>
            <a:spLocks noGrp="1"/>
          </p:cNvSpPr>
          <p:nvPr>
            <p:ph type="sldNum" sz="quarter" idx="10"/>
          </p:nvPr>
        </p:nvSpPr>
        <p:spPr/>
        <p:txBody>
          <a:bodyPr/>
          <a:lstStyle/>
          <a:p>
            <a:fld id="{A5D36518-4879-4BF1-B68D-9A471B62D43D}" type="slidenum">
              <a:rPr lang="en-US" smtClean="0"/>
              <a:t>27</a:t>
            </a:fld>
            <a:endParaRPr lang="en-US"/>
          </a:p>
        </p:txBody>
      </p:sp>
    </p:spTree>
    <p:extLst>
      <p:ext uri="{BB962C8B-B14F-4D97-AF65-F5344CB8AC3E}">
        <p14:creationId xmlns:p14="http://schemas.microsoft.com/office/powerpoint/2010/main" val="1065899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Uses</a:t>
            </a:r>
            <a:r>
              <a:rPr lang="en-US" baseline="0" dirty="0" smtClean="0"/>
              <a:t> five different data integration periods, very different from IFREMER and ASSETS.</a:t>
            </a:r>
            <a:endParaRPr lang="en-US" dirty="0"/>
          </a:p>
        </p:txBody>
      </p:sp>
      <p:sp>
        <p:nvSpPr>
          <p:cNvPr id="4" name="Slide Number Placeholder 3"/>
          <p:cNvSpPr>
            <a:spLocks noGrp="1"/>
          </p:cNvSpPr>
          <p:nvPr>
            <p:ph type="sldNum" sz="quarter" idx="10"/>
          </p:nvPr>
        </p:nvSpPr>
        <p:spPr/>
        <p:txBody>
          <a:bodyPr/>
          <a:lstStyle/>
          <a:p>
            <a:fld id="{A5D36518-4879-4BF1-B68D-9A471B62D43D}" type="slidenum">
              <a:rPr lang="en-US" smtClean="0"/>
              <a:t>28</a:t>
            </a:fld>
            <a:endParaRPr lang="en-US"/>
          </a:p>
        </p:txBody>
      </p:sp>
    </p:spTree>
    <p:extLst>
      <p:ext uri="{BB962C8B-B14F-4D97-AF65-F5344CB8AC3E}">
        <p14:creationId xmlns:p14="http://schemas.microsoft.com/office/powerpoint/2010/main" val="2275544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7">
              <a:defRPr/>
            </a:pPr>
            <a:r>
              <a:rPr lang="en-US" dirty="0" smtClean="0"/>
              <a:t>There</a:t>
            </a:r>
            <a:r>
              <a:rPr lang="en-US" baseline="0" dirty="0" smtClean="0"/>
              <a:t> is a lot more to these frameworks than just chlorophyll a, but we focus here on CHL because it is a primary indicator under consideration for SF Bay.  These three frameworks have different approaches and characterizing the estuary in terms of these three is instructive for designing a relevant framework for SF Bay. </a:t>
            </a:r>
            <a:endParaRPr lang="en-US" dirty="0"/>
          </a:p>
        </p:txBody>
      </p:sp>
      <p:sp>
        <p:nvSpPr>
          <p:cNvPr id="4" name="Slide Number Placeholder 3"/>
          <p:cNvSpPr>
            <a:spLocks noGrp="1"/>
          </p:cNvSpPr>
          <p:nvPr>
            <p:ph type="sldNum" sz="quarter" idx="10"/>
          </p:nvPr>
        </p:nvSpPr>
        <p:spPr/>
        <p:txBody>
          <a:bodyPr/>
          <a:lstStyle/>
          <a:p>
            <a:fld id="{629D436B-2B98-4724-978C-C74F49C8B662}" type="slidenum">
              <a:rPr lang="en-US" smtClean="0"/>
              <a:t>31</a:t>
            </a:fld>
            <a:endParaRPr lang="en-US"/>
          </a:p>
        </p:txBody>
      </p:sp>
    </p:spTree>
    <p:extLst>
      <p:ext uri="{BB962C8B-B14F-4D97-AF65-F5344CB8AC3E}">
        <p14:creationId xmlns:p14="http://schemas.microsoft.com/office/powerpoint/2010/main" val="1220202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preliminary</a:t>
            </a:r>
            <a:r>
              <a:rPr lang="en-US" baseline="0" dirty="0" smtClean="0"/>
              <a:t> segments, we can discuss and re-draw the boundaries</a:t>
            </a:r>
          </a:p>
          <a:p>
            <a:r>
              <a:rPr lang="en-US" baseline="0" dirty="0" smtClean="0"/>
              <a:t>We are going to look particularly closely at North Bay because it has two distinct datasets.</a:t>
            </a:r>
            <a:endParaRPr lang="en-US" dirty="0"/>
          </a:p>
        </p:txBody>
      </p:sp>
      <p:sp>
        <p:nvSpPr>
          <p:cNvPr id="4" name="Slide Number Placeholder 3"/>
          <p:cNvSpPr>
            <a:spLocks noGrp="1"/>
          </p:cNvSpPr>
          <p:nvPr>
            <p:ph type="sldNum" sz="quarter" idx="10"/>
          </p:nvPr>
        </p:nvSpPr>
        <p:spPr/>
        <p:txBody>
          <a:bodyPr/>
          <a:lstStyle/>
          <a:p>
            <a:fld id="{A5D36518-4879-4BF1-B68D-9A471B62D43D}" type="slidenum">
              <a:rPr lang="en-US" smtClean="0"/>
              <a:t>34</a:t>
            </a:fld>
            <a:endParaRPr lang="en-US"/>
          </a:p>
        </p:txBody>
      </p:sp>
    </p:spTree>
    <p:extLst>
      <p:ext uri="{BB962C8B-B14F-4D97-AF65-F5344CB8AC3E}">
        <p14:creationId xmlns:p14="http://schemas.microsoft.com/office/powerpoint/2010/main" val="781896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preliminary</a:t>
            </a:r>
            <a:r>
              <a:rPr lang="en-US" baseline="0" dirty="0" smtClean="0"/>
              <a:t> segments, we can discuss and re-draw the boundaries</a:t>
            </a:r>
          </a:p>
          <a:p>
            <a:r>
              <a:rPr lang="en-US" baseline="0" dirty="0" smtClean="0"/>
              <a:t>We are going to look particularly closely at North Bay because it has two distinct datasets.</a:t>
            </a:r>
            <a:endParaRPr lang="en-US" dirty="0"/>
          </a:p>
        </p:txBody>
      </p:sp>
      <p:sp>
        <p:nvSpPr>
          <p:cNvPr id="4" name="Slide Number Placeholder 3"/>
          <p:cNvSpPr>
            <a:spLocks noGrp="1"/>
          </p:cNvSpPr>
          <p:nvPr>
            <p:ph type="sldNum" sz="quarter" idx="10"/>
          </p:nvPr>
        </p:nvSpPr>
        <p:spPr/>
        <p:txBody>
          <a:bodyPr/>
          <a:lstStyle/>
          <a:p>
            <a:fld id="{A5D36518-4879-4BF1-B68D-9A471B62D43D}" type="slidenum">
              <a:rPr lang="en-US" smtClean="0"/>
              <a:t>36</a:t>
            </a:fld>
            <a:endParaRPr lang="en-US"/>
          </a:p>
        </p:txBody>
      </p:sp>
    </p:spTree>
    <p:extLst>
      <p:ext uri="{BB962C8B-B14F-4D97-AF65-F5344CB8AC3E}">
        <p14:creationId xmlns:p14="http://schemas.microsoft.com/office/powerpoint/2010/main" val="325664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home messages:</a:t>
            </a:r>
          </a:p>
          <a:p>
            <a:r>
              <a:rPr lang="en-US" dirty="0" smtClean="0"/>
              <a:t>Different</a:t>
            </a:r>
            <a:r>
              <a:rPr lang="en-US" baseline="0" dirty="0" smtClean="0"/>
              <a:t> indicators give different results for North Bay</a:t>
            </a:r>
          </a:p>
          <a:p>
            <a:r>
              <a:rPr lang="en-US" baseline="0" dirty="0" smtClean="0"/>
              <a:t>Overall CHL and DO show not much problem, Nutrients tell a different story</a:t>
            </a:r>
          </a:p>
          <a:p>
            <a:r>
              <a:rPr lang="en-US" baseline="0" dirty="0" smtClean="0"/>
              <a:t>Three different frameworks give different results on different years. So focus on CHL a.</a:t>
            </a:r>
          </a:p>
          <a:p>
            <a:endParaRPr lang="en-US" dirty="0"/>
          </a:p>
        </p:txBody>
      </p:sp>
      <p:sp>
        <p:nvSpPr>
          <p:cNvPr id="4" name="Slide Number Placeholder 3"/>
          <p:cNvSpPr>
            <a:spLocks noGrp="1"/>
          </p:cNvSpPr>
          <p:nvPr>
            <p:ph type="sldNum" sz="quarter" idx="10"/>
          </p:nvPr>
        </p:nvSpPr>
        <p:spPr/>
        <p:txBody>
          <a:bodyPr/>
          <a:lstStyle/>
          <a:p>
            <a:fld id="{A5D36518-4879-4BF1-B68D-9A471B62D43D}" type="slidenum">
              <a:rPr lang="en-US" smtClean="0"/>
              <a:t>37</a:t>
            </a:fld>
            <a:endParaRPr lang="en-US"/>
          </a:p>
        </p:txBody>
      </p:sp>
    </p:spTree>
    <p:extLst>
      <p:ext uri="{BB962C8B-B14F-4D97-AF65-F5344CB8AC3E}">
        <p14:creationId xmlns:p14="http://schemas.microsoft.com/office/powerpoint/2010/main" val="2498316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Difference in results can be attributed </a:t>
            </a:r>
            <a:r>
              <a:rPr lang="en-US" baseline="0" dirty="0" smtClean="0"/>
              <a:t>to temporal averaging</a:t>
            </a:r>
          </a:p>
          <a:p>
            <a:r>
              <a:rPr lang="en-US" baseline="0" dirty="0" smtClean="0"/>
              <a:t>Question is how to incorporate year to year variability: do you want to fail someone for one year? </a:t>
            </a:r>
          </a:p>
          <a:p>
            <a:r>
              <a:rPr lang="en-US" baseline="0" dirty="0" smtClean="0"/>
              <a:t>What is the right averaging period: 3 </a:t>
            </a:r>
            <a:r>
              <a:rPr lang="en-US" baseline="0" dirty="0" err="1" smtClean="0"/>
              <a:t>yrs</a:t>
            </a:r>
            <a:r>
              <a:rPr lang="en-US" baseline="0" dirty="0" smtClean="0"/>
              <a:t>, 5 </a:t>
            </a:r>
            <a:r>
              <a:rPr lang="en-US" baseline="0" dirty="0" err="1" smtClean="0"/>
              <a:t>yrs</a:t>
            </a:r>
            <a:r>
              <a:rPr lang="en-US" baseline="0" dirty="0" smtClean="0"/>
              <a:t>, 10 </a:t>
            </a:r>
            <a:r>
              <a:rPr lang="en-US" baseline="0" dirty="0" err="1" smtClean="0"/>
              <a:t>yrs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A5D36518-4879-4BF1-B68D-9A471B62D43D}" type="slidenum">
              <a:rPr lang="en-US" smtClean="0"/>
              <a:t>38</a:t>
            </a:fld>
            <a:endParaRPr lang="en-US"/>
          </a:p>
        </p:txBody>
      </p:sp>
    </p:spTree>
    <p:extLst>
      <p:ext uri="{BB962C8B-B14F-4D97-AF65-F5344CB8AC3E}">
        <p14:creationId xmlns:p14="http://schemas.microsoft.com/office/powerpoint/2010/main" val="3455906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material for you</a:t>
            </a:r>
            <a:r>
              <a:rPr lang="en-US" baseline="0" dirty="0" smtClean="0"/>
              <a:t> to think about in advance of the workshop.  We still have time to conduct more analysis if there is something you feel would be informative for discussion</a:t>
            </a:r>
            <a:endParaRPr lang="en-US" dirty="0"/>
          </a:p>
        </p:txBody>
      </p:sp>
      <p:sp>
        <p:nvSpPr>
          <p:cNvPr id="4" name="Slide Number Placeholder 3"/>
          <p:cNvSpPr>
            <a:spLocks noGrp="1"/>
          </p:cNvSpPr>
          <p:nvPr>
            <p:ph type="sldNum" sz="quarter" idx="10"/>
          </p:nvPr>
        </p:nvSpPr>
        <p:spPr/>
        <p:txBody>
          <a:bodyPr/>
          <a:lstStyle/>
          <a:p>
            <a:fld id="{A5D36518-4879-4BF1-B68D-9A471B62D43D}" type="slidenum">
              <a:rPr lang="en-US" smtClean="0"/>
              <a:t>15</a:t>
            </a:fld>
            <a:endParaRPr lang="en-US"/>
          </a:p>
        </p:txBody>
      </p:sp>
    </p:spTree>
    <p:extLst>
      <p:ext uri="{BB962C8B-B14F-4D97-AF65-F5344CB8AC3E}">
        <p14:creationId xmlns:p14="http://schemas.microsoft.com/office/powerpoint/2010/main" val="2707788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Incoproating</a:t>
            </a:r>
            <a:r>
              <a:rPr lang="en-US" dirty="0" smtClean="0"/>
              <a:t> the shallows can make the score slightl</a:t>
            </a:r>
            <a:r>
              <a:rPr lang="en-US" baseline="0" dirty="0" smtClean="0"/>
              <a:t>y worse</a:t>
            </a:r>
            <a:endParaRPr lang="en-US" dirty="0" smtClean="0"/>
          </a:p>
          <a:p>
            <a:endParaRPr lang="en-US" dirty="0"/>
          </a:p>
        </p:txBody>
      </p:sp>
      <p:sp>
        <p:nvSpPr>
          <p:cNvPr id="4" name="Slide Number Placeholder 3"/>
          <p:cNvSpPr>
            <a:spLocks noGrp="1"/>
          </p:cNvSpPr>
          <p:nvPr>
            <p:ph type="sldNum" sz="quarter" idx="10"/>
          </p:nvPr>
        </p:nvSpPr>
        <p:spPr/>
        <p:txBody>
          <a:bodyPr/>
          <a:lstStyle/>
          <a:p>
            <a:fld id="{A5D36518-4879-4BF1-B68D-9A471B62D43D}" type="slidenum">
              <a:rPr lang="en-US" smtClean="0"/>
              <a:t>39</a:t>
            </a:fld>
            <a:endParaRPr lang="en-US"/>
          </a:p>
        </p:txBody>
      </p:sp>
    </p:spTree>
    <p:extLst>
      <p:ext uri="{BB962C8B-B14F-4D97-AF65-F5344CB8AC3E}">
        <p14:creationId xmlns:p14="http://schemas.microsoft.com/office/powerpoint/2010/main" val="1051988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a:t>
            </a:r>
            <a:r>
              <a:rPr lang="en-US" baseline="0" dirty="0" smtClean="0"/>
              <a:t> only worried about the threshold but also the duration. Could exceed </a:t>
            </a:r>
            <a:r>
              <a:rPr lang="en-US" baseline="0" dirty="0" err="1" smtClean="0"/>
              <a:t>threholds</a:t>
            </a:r>
            <a:r>
              <a:rPr lang="en-US" baseline="0" dirty="0" smtClean="0"/>
              <a:t> once, but how much is too much?</a:t>
            </a:r>
            <a:endParaRPr lang="en-US" dirty="0" smtClean="0"/>
          </a:p>
          <a:p>
            <a:endParaRPr lang="en-US" dirty="0"/>
          </a:p>
        </p:txBody>
      </p:sp>
      <p:sp>
        <p:nvSpPr>
          <p:cNvPr id="4" name="Slide Number Placeholder 3"/>
          <p:cNvSpPr>
            <a:spLocks noGrp="1"/>
          </p:cNvSpPr>
          <p:nvPr>
            <p:ph type="sldNum" sz="quarter" idx="10"/>
          </p:nvPr>
        </p:nvSpPr>
        <p:spPr/>
        <p:txBody>
          <a:bodyPr/>
          <a:lstStyle/>
          <a:p>
            <a:fld id="{A5D36518-4879-4BF1-B68D-9A471B62D43D}" type="slidenum">
              <a:rPr lang="en-US" smtClean="0"/>
              <a:t>42</a:t>
            </a:fld>
            <a:endParaRPr lang="en-US"/>
          </a:p>
        </p:txBody>
      </p:sp>
    </p:spTree>
    <p:extLst>
      <p:ext uri="{BB962C8B-B14F-4D97-AF65-F5344CB8AC3E}">
        <p14:creationId xmlns:p14="http://schemas.microsoft.com/office/powerpoint/2010/main" val="1907221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a lot of frameworks to choose from, but, for this exercise, we can only apply the frameworks for which we have existing data</a:t>
            </a:r>
            <a:endParaRPr lang="en-US" dirty="0"/>
          </a:p>
        </p:txBody>
      </p:sp>
      <p:sp>
        <p:nvSpPr>
          <p:cNvPr id="4" name="Slide Number Placeholder 3"/>
          <p:cNvSpPr>
            <a:spLocks noGrp="1"/>
          </p:cNvSpPr>
          <p:nvPr>
            <p:ph type="sldNum" sz="quarter" idx="10"/>
          </p:nvPr>
        </p:nvSpPr>
        <p:spPr/>
        <p:txBody>
          <a:bodyPr/>
          <a:lstStyle/>
          <a:p>
            <a:fld id="{A5D36518-4879-4BF1-B68D-9A471B62D43D}" type="slidenum">
              <a:rPr lang="en-US" smtClean="0"/>
              <a:t>16</a:t>
            </a:fld>
            <a:endParaRPr lang="en-US"/>
          </a:p>
        </p:txBody>
      </p:sp>
    </p:spTree>
    <p:extLst>
      <p:ext uri="{BB962C8B-B14F-4D97-AF65-F5344CB8AC3E}">
        <p14:creationId xmlns:p14="http://schemas.microsoft.com/office/powerpoint/2010/main" val="735163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a lot of frameworks to choose from, but, for this exercise, we can only apply the frameworks for which we have existing data</a:t>
            </a:r>
            <a:endParaRPr lang="en-US" dirty="0"/>
          </a:p>
        </p:txBody>
      </p:sp>
      <p:sp>
        <p:nvSpPr>
          <p:cNvPr id="4" name="Slide Number Placeholder 3"/>
          <p:cNvSpPr>
            <a:spLocks noGrp="1"/>
          </p:cNvSpPr>
          <p:nvPr>
            <p:ph type="sldNum" sz="quarter" idx="10"/>
          </p:nvPr>
        </p:nvSpPr>
        <p:spPr/>
        <p:txBody>
          <a:bodyPr/>
          <a:lstStyle/>
          <a:p>
            <a:fld id="{A5D36518-4879-4BF1-B68D-9A471B62D43D}" type="slidenum">
              <a:rPr lang="en-US" smtClean="0"/>
              <a:t>18</a:t>
            </a:fld>
            <a:endParaRPr lang="en-US"/>
          </a:p>
        </p:txBody>
      </p:sp>
    </p:spTree>
    <p:extLst>
      <p:ext uri="{BB962C8B-B14F-4D97-AF65-F5344CB8AC3E}">
        <p14:creationId xmlns:p14="http://schemas.microsoft.com/office/powerpoint/2010/main" val="2163488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Thresholds and data integration period may vary based on how you want to use the indicator in an estuary</a:t>
            </a:r>
            <a:endParaRPr lang="en-US" dirty="0" smtClean="0"/>
          </a:p>
          <a:p>
            <a:endParaRPr lang="en-US" dirty="0"/>
          </a:p>
        </p:txBody>
      </p:sp>
      <p:sp>
        <p:nvSpPr>
          <p:cNvPr id="4" name="Slide Number Placeholder 3"/>
          <p:cNvSpPr>
            <a:spLocks noGrp="1"/>
          </p:cNvSpPr>
          <p:nvPr>
            <p:ph type="sldNum" sz="quarter" idx="10"/>
          </p:nvPr>
        </p:nvSpPr>
        <p:spPr/>
        <p:txBody>
          <a:bodyPr/>
          <a:lstStyle/>
          <a:p>
            <a:fld id="{629D436B-2B98-4724-978C-C74F49C8B662}" type="slidenum">
              <a:rPr lang="en-US" smtClean="0"/>
              <a:t>19</a:t>
            </a:fld>
            <a:endParaRPr lang="en-US"/>
          </a:p>
        </p:txBody>
      </p:sp>
    </p:spTree>
    <p:extLst>
      <p:ext uri="{BB962C8B-B14F-4D97-AF65-F5344CB8AC3E}">
        <p14:creationId xmlns:p14="http://schemas.microsoft.com/office/powerpoint/2010/main" val="1302050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1C1A59-77A3-455F-9609-AECD64EEA7CA}" type="slidenum">
              <a:rPr lang="en-US" smtClean="0"/>
              <a:pPr/>
              <a:t>20</a:t>
            </a:fld>
            <a:endParaRPr lang="en-US"/>
          </a:p>
        </p:txBody>
      </p:sp>
    </p:spTree>
    <p:extLst>
      <p:ext uri="{BB962C8B-B14F-4D97-AF65-F5344CB8AC3E}">
        <p14:creationId xmlns:p14="http://schemas.microsoft.com/office/powerpoint/2010/main" val="3342769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Several impairments informed the </a:t>
            </a:r>
            <a:r>
              <a:rPr lang="en-US" i="1" smtClean="0"/>
              <a:t>chl-a</a:t>
            </a:r>
            <a:r>
              <a:rPr lang="en-US" smtClean="0"/>
              <a:t> criteria we developed. Dissolved oxygen is not the cleanest proxy for </a:t>
            </a:r>
            <a:r>
              <a:rPr lang="en-US" i="1" smtClean="0"/>
              <a:t>chl-a</a:t>
            </a:r>
            <a:r>
              <a:rPr lang="en-US" smtClean="0"/>
              <a:t> in this system, but at same level substrate availability represented by </a:t>
            </a:r>
            <a:r>
              <a:rPr lang="en-US" i="1" smtClean="0"/>
              <a:t>chl-a</a:t>
            </a:r>
            <a:r>
              <a:rPr lang="en-US" smtClean="0"/>
              <a:t> is linked to the severity of hypoxia.  Tom Fisher analyzed data for four stations in the main stem bay (north to south) in the context of specific impairments captured in published DO criteria. The horizontal lines are DO criteria established by environmental managers and the line is the non-linear fit (hyperbolic) to the assembled data.  Intersections of these lines identify</a:t>
            </a:r>
          </a:p>
          <a:p>
            <a:pPr>
              <a:spcBef>
                <a:spcPct val="0"/>
              </a:spcBef>
            </a:pPr>
            <a:r>
              <a:rPr lang="en-US" i="1" smtClean="0"/>
              <a:t>chl-a</a:t>
            </a:r>
            <a:r>
              <a:rPr lang="en-US" smtClean="0"/>
              <a:t> of 7.4 to11 mg m-3 corresponding to DO from 2 to 3 mg L</a:t>
            </a:r>
            <a:r>
              <a:rPr lang="en-US" baseline="30000" smtClean="0"/>
              <a:t>-1</a:t>
            </a:r>
            <a:r>
              <a:rPr lang="en-US" smtClean="0"/>
              <a:t>.</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1200126-C6C7-4AE1-BA24-02172E159D62}" type="slidenum">
              <a:rPr lang="en-US"/>
              <a:pPr fontAlgn="base">
                <a:spcBef>
                  <a:spcPct val="0"/>
                </a:spcBef>
                <a:spcAft>
                  <a:spcPct val="0"/>
                </a:spcAft>
              </a:pPr>
              <a:t>21</a:t>
            </a:fld>
            <a:endParaRPr lang="en-US"/>
          </a:p>
        </p:txBody>
      </p:sp>
    </p:spTree>
    <p:extLst>
      <p:ext uri="{BB962C8B-B14F-4D97-AF65-F5344CB8AC3E}">
        <p14:creationId xmlns:p14="http://schemas.microsoft.com/office/powerpoint/2010/main" val="3812103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A second impairment we considered was water clarity and its effect on submerged aquatic vegetation (SAV). Chuck Gallegos undertook this work based on </a:t>
            </a:r>
            <a:r>
              <a:rPr lang="en-US" i="1" smtClean="0"/>
              <a:t>chl-a</a:t>
            </a:r>
            <a:r>
              <a:rPr lang="en-US" smtClean="0"/>
              <a:t> that would be required to attain light conditions supportive of SAV growth at specific depth horizons, or application depths, using an assumption of 0.3 of the attenuation due to </a:t>
            </a:r>
            <a:r>
              <a:rPr lang="en-US" i="1" smtClean="0"/>
              <a:t>chl-a</a:t>
            </a:r>
            <a:r>
              <a:rPr lang="en-US" smtClean="0"/>
              <a:t> based on extensive observations Chuck’s group and mine have made on the bay. Bio-optical modeling with Curt Mobley’s program, Hydrolight, generated </a:t>
            </a:r>
            <a:r>
              <a:rPr lang="en-US" i="1" smtClean="0"/>
              <a:t>chl-a </a:t>
            </a:r>
            <a:r>
              <a:rPr lang="en-US" smtClean="0"/>
              <a:t>corresponding to specific fractions of surface PAR that would reach application depths of 1.0 and 2.0 m, shown on this graphic and the next one.</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EA0DA9F-F442-4617-9590-B9EC793D00A3}" type="slidenum">
              <a:rPr lang="en-US"/>
              <a:pPr fontAlgn="base">
                <a:spcBef>
                  <a:spcPct val="0"/>
                </a:spcBef>
                <a:spcAft>
                  <a:spcPct val="0"/>
                </a:spcAft>
              </a:pPr>
              <a:t>22</a:t>
            </a:fld>
            <a:endParaRPr lang="en-US"/>
          </a:p>
        </p:txBody>
      </p:sp>
    </p:spTree>
    <p:extLst>
      <p:ext uri="{BB962C8B-B14F-4D97-AF65-F5344CB8AC3E}">
        <p14:creationId xmlns:p14="http://schemas.microsoft.com/office/powerpoint/2010/main" val="3699790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Lastly, we considered impairments due to harmful algal blooms (HABs), focusing on </a:t>
            </a:r>
            <a:r>
              <a:rPr lang="en-US" i="1" smtClean="0"/>
              <a:t>Microcystis</a:t>
            </a:r>
            <a:r>
              <a:rPr lang="en-US" smtClean="0"/>
              <a:t> spp, for which a link of </a:t>
            </a:r>
            <a:r>
              <a:rPr lang="en-US" i="1" smtClean="0"/>
              <a:t>chl-a</a:t>
            </a:r>
            <a:r>
              <a:rPr lang="en-US" smtClean="0"/>
              <a:t> to toxin concentrations was established. Much-publicized blooms of toxic dinoflagellates are rare in the bay and there is no link of chl-a to toxins, indeed, the entire phytoplankton cell-counts data base shows very few observations of harmful red tides. High </a:t>
            </a:r>
            <a:r>
              <a:rPr lang="en-US" i="1" smtClean="0"/>
              <a:t>chl-a </a:t>
            </a:r>
            <a:r>
              <a:rPr lang="en-US" smtClean="0"/>
              <a:t>is largely associated with diatoms that are not toxic, although they do have negative impacts on DO and water clarity.  I won’t go into the details of this approach, suffice it to say specific human-health effects of microcystin were linked to cell concentrations, and in turn to </a:t>
            </a:r>
            <a:r>
              <a:rPr lang="en-US" i="1" smtClean="0"/>
              <a:t>chl-a</a:t>
            </a:r>
            <a:r>
              <a:rPr lang="en-US" smtClean="0"/>
              <a:t> to identify concentrations that would lessen exposure to toxic effects of </a:t>
            </a:r>
            <a:r>
              <a:rPr lang="en-US" i="1" smtClean="0"/>
              <a:t>Microcystis</a:t>
            </a:r>
            <a:r>
              <a:rPr lang="en-US" smtClean="0"/>
              <a:t> spp.</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30444DF-70E0-44BA-9142-BD1CB74C8E4F}" type="slidenum">
              <a:rPr lang="en-US"/>
              <a:pPr fontAlgn="base">
                <a:spcBef>
                  <a:spcPct val="0"/>
                </a:spcBef>
                <a:spcAft>
                  <a:spcPct val="0"/>
                </a:spcAft>
              </a:pPr>
              <a:t>23</a:t>
            </a:fld>
            <a:endParaRPr lang="en-US"/>
          </a:p>
        </p:txBody>
      </p:sp>
    </p:spTree>
    <p:extLst>
      <p:ext uri="{BB962C8B-B14F-4D97-AF65-F5344CB8AC3E}">
        <p14:creationId xmlns:p14="http://schemas.microsoft.com/office/powerpoint/2010/main" val="3938923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8C500E-8787-4343-A09C-5B6241236983}" type="datetimeFigureOut">
              <a:rPr lang="en-US" smtClean="0"/>
              <a:pPr/>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C07D1-B81C-478C-9819-30382B087B3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8C500E-8787-4343-A09C-5B6241236983}" type="datetimeFigureOut">
              <a:rPr lang="en-US" smtClean="0"/>
              <a:pPr/>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C07D1-B81C-478C-9819-30382B087B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8C500E-8787-4343-A09C-5B6241236983}" type="datetimeFigureOut">
              <a:rPr lang="en-US" smtClean="0"/>
              <a:pPr/>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C07D1-B81C-478C-9819-30382B087B3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8C500E-8787-4343-A09C-5B6241236983}" type="datetimeFigureOut">
              <a:rPr lang="en-US" smtClean="0"/>
              <a:pPr/>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C07D1-B81C-478C-9819-30382B087B3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8C500E-8787-4343-A09C-5B6241236983}" type="datetimeFigureOut">
              <a:rPr lang="en-US" smtClean="0"/>
              <a:pPr/>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C07D1-B81C-478C-9819-30382B087B3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8C500E-8787-4343-A09C-5B6241236983}" type="datetimeFigureOut">
              <a:rPr lang="en-US" smtClean="0"/>
              <a:pPr/>
              <a:t>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C07D1-B81C-478C-9819-30382B087B3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8C500E-8787-4343-A09C-5B6241236983}" type="datetimeFigureOut">
              <a:rPr lang="en-US" smtClean="0"/>
              <a:pPr/>
              <a:t>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4C07D1-B81C-478C-9819-30382B087B3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8C500E-8787-4343-A09C-5B6241236983}" type="datetimeFigureOut">
              <a:rPr lang="en-US" smtClean="0"/>
              <a:pPr/>
              <a:t>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4C07D1-B81C-478C-9819-30382B087B3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8C500E-8787-4343-A09C-5B6241236983}" type="datetimeFigureOut">
              <a:rPr lang="en-US" smtClean="0"/>
              <a:pPr/>
              <a:t>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4C07D1-B81C-478C-9819-30382B087B3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8C500E-8787-4343-A09C-5B6241236983}" type="datetimeFigureOut">
              <a:rPr lang="en-US" smtClean="0"/>
              <a:pPr/>
              <a:t>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C07D1-B81C-478C-9819-30382B087B3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8C500E-8787-4343-A09C-5B6241236983}" type="datetimeFigureOut">
              <a:rPr lang="en-US" smtClean="0"/>
              <a:pPr/>
              <a:t>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C07D1-B81C-478C-9819-30382B087B3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8C500E-8787-4343-A09C-5B6241236983}" type="datetimeFigureOut">
              <a:rPr lang="en-US" smtClean="0"/>
              <a:pPr/>
              <a:t>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C07D1-B81C-478C-9819-30382B087B3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an_Francisco_Bay_aerial_view.jpg"/>
          <p:cNvPicPr>
            <a:picLocks noChangeAspect="1"/>
          </p:cNvPicPr>
          <p:nvPr/>
        </p:nvPicPr>
        <p:blipFill>
          <a:blip r:embed="rId3">
            <a:extLst>
              <a:ext uri="{28A0092B-C50C-407E-A947-70E740481C1C}">
                <a14:useLocalDpi xmlns:a14="http://schemas.microsoft.com/office/drawing/2010/main" val="0"/>
              </a:ext>
            </a:extLst>
          </a:blip>
          <a:srcRect t="8753" b="8753"/>
          <a:stretch>
            <a:fillRect/>
          </a:stretch>
        </p:blipFill>
        <p:spPr>
          <a:xfrm>
            <a:off x="-76200" y="-609600"/>
            <a:ext cx="10049366" cy="7467600"/>
          </a:xfrm>
          <a:prstGeom prst="rect">
            <a:avLst/>
          </a:prstGeom>
        </p:spPr>
      </p:pic>
      <p:sp>
        <p:nvSpPr>
          <p:cNvPr id="48130" name="Rectangle 2"/>
          <p:cNvSpPr>
            <a:spLocks noGrp="1" noChangeArrowheads="1"/>
          </p:cNvSpPr>
          <p:nvPr>
            <p:ph type="title"/>
          </p:nvPr>
        </p:nvSpPr>
        <p:spPr>
          <a:xfrm>
            <a:off x="914400" y="2971800"/>
            <a:ext cx="7010400" cy="1143000"/>
          </a:xfrm>
        </p:spPr>
        <p:txBody>
          <a:bodyPr>
            <a:noAutofit/>
          </a:bodyPr>
          <a:lstStyle/>
          <a:p>
            <a:r>
              <a:rPr lang="en-US" sz="3600" b="1" dirty="0" smtClean="0">
                <a:solidFill>
                  <a:srgbClr val="FFC000"/>
                </a:solidFill>
              </a:rPr>
              <a:t>SF Bay Nutrient Assessment Framework Development</a:t>
            </a:r>
            <a:br>
              <a:rPr lang="en-US" sz="3600" b="1" dirty="0" smtClean="0">
                <a:solidFill>
                  <a:srgbClr val="FFC000"/>
                </a:solidFill>
              </a:rPr>
            </a:br>
            <a:r>
              <a:rPr lang="en-US" sz="3600" b="1" dirty="0">
                <a:solidFill>
                  <a:srgbClr val="FFC000"/>
                </a:solidFill>
              </a:rPr>
              <a:t/>
            </a:r>
            <a:br>
              <a:rPr lang="en-US" sz="3600" b="1" dirty="0">
                <a:solidFill>
                  <a:srgbClr val="FFC000"/>
                </a:solidFill>
              </a:rPr>
            </a:br>
            <a:endParaRPr lang="en-US" sz="3600" b="1" dirty="0">
              <a:solidFill>
                <a:srgbClr val="FFC000"/>
              </a:solidFill>
            </a:endParaRPr>
          </a:p>
        </p:txBody>
      </p:sp>
      <p:sp>
        <p:nvSpPr>
          <p:cNvPr id="5" name="TextBox 4"/>
          <p:cNvSpPr txBox="1"/>
          <p:nvPr/>
        </p:nvSpPr>
        <p:spPr>
          <a:xfrm>
            <a:off x="1828800" y="5486400"/>
            <a:ext cx="8458200" cy="4832092"/>
          </a:xfrm>
          <a:prstGeom prst="rect">
            <a:avLst/>
          </a:prstGeom>
          <a:noFill/>
        </p:spPr>
        <p:txBody>
          <a:bodyPr wrap="square" rtlCol="0">
            <a:spAutoFit/>
          </a:bodyPr>
          <a:lstStyle/>
          <a:p>
            <a:pPr marL="457200" indent="-457200" algn="ctr"/>
            <a:r>
              <a:rPr lang="en-US" sz="3200" b="1" dirty="0">
                <a:solidFill>
                  <a:srgbClr val="FFC000"/>
                </a:solidFill>
                <a:latin typeface="Calibri" panose="020F0502020204030204" pitchFamily="34" charset="0"/>
              </a:rPr>
              <a:t>Nutrient Technical </a:t>
            </a:r>
            <a:r>
              <a:rPr lang="en-US" sz="3200" b="1" dirty="0" smtClean="0">
                <a:solidFill>
                  <a:srgbClr val="FFC000"/>
                </a:solidFill>
                <a:latin typeface="Calibri" panose="020F0502020204030204" pitchFamily="34" charset="0"/>
              </a:rPr>
              <a:t>Workgroup </a:t>
            </a:r>
            <a:r>
              <a:rPr lang="en-US" sz="3200" b="1" dirty="0" smtClean="0">
                <a:solidFill>
                  <a:srgbClr val="FFC000"/>
                </a:solidFill>
              </a:rPr>
              <a:t>Meeting</a:t>
            </a:r>
            <a:endParaRPr lang="en-US" sz="3200" b="1" dirty="0">
              <a:solidFill>
                <a:srgbClr val="FFC000"/>
              </a:solidFill>
            </a:endParaRPr>
          </a:p>
          <a:p>
            <a:pPr marL="457200" indent="-457200" algn="ctr"/>
            <a:r>
              <a:rPr lang="en-US" sz="3200" b="1" dirty="0" smtClean="0">
                <a:solidFill>
                  <a:srgbClr val="FFC000"/>
                </a:solidFill>
              </a:rPr>
              <a:t>February 4, 2014</a:t>
            </a:r>
          </a:p>
          <a:p>
            <a:pPr marL="457200" indent="-457200" algn="ctr"/>
            <a:endParaRPr lang="en-US" sz="3200" b="1" dirty="0">
              <a:solidFill>
                <a:srgbClr val="FFC000"/>
              </a:solidFill>
            </a:endParaRPr>
          </a:p>
          <a:p>
            <a:pPr marL="457200" indent="-457200" algn="ctr"/>
            <a:endParaRPr lang="en-US" sz="3200" b="1" dirty="0" smtClean="0">
              <a:solidFill>
                <a:srgbClr val="FFC000"/>
              </a:solidFill>
            </a:endParaRPr>
          </a:p>
          <a:p>
            <a:pPr marL="457200" indent="-457200">
              <a:buFont typeface="Arial" pitchFamily="34" charset="0"/>
              <a:buChar char="•"/>
            </a:pPr>
            <a:endParaRPr lang="en-US" sz="3200" b="1" dirty="0" smtClean="0">
              <a:solidFill>
                <a:srgbClr val="FFC000"/>
              </a:solidFill>
            </a:endParaRPr>
          </a:p>
          <a:p>
            <a:pPr marL="914400" lvl="1" indent="-457200">
              <a:spcBef>
                <a:spcPts val="600"/>
              </a:spcBef>
              <a:spcAft>
                <a:spcPts val="600"/>
              </a:spcAft>
              <a:buFont typeface="Calibri" pitchFamily="34" charset="0"/>
              <a:buChar char="–"/>
            </a:pPr>
            <a:endParaRPr lang="en-US" sz="3200" dirty="0" smtClean="0"/>
          </a:p>
          <a:p>
            <a:pPr marL="914400" lvl="1" indent="-457200">
              <a:spcBef>
                <a:spcPts val="600"/>
              </a:spcBef>
              <a:spcAft>
                <a:spcPts val="600"/>
              </a:spcAft>
              <a:buFont typeface="Calibri" pitchFamily="34" charset="0"/>
              <a:buChar char="–"/>
            </a:pPr>
            <a:endParaRPr lang="en-US" sz="3200" dirty="0" smtClean="0"/>
          </a:p>
          <a:p>
            <a:pPr marL="914400" lvl="1" indent="-457200">
              <a:buFont typeface="Calibri" pitchFamily="34" charset="0"/>
              <a:buChar char="–"/>
            </a:pPr>
            <a:endParaRPr lang="en-US" sz="3200" dirty="0" smtClean="0"/>
          </a:p>
          <a:p>
            <a:pPr marL="457200" indent="-457200">
              <a:buFont typeface="Arial" pitchFamily="34" charset="0"/>
              <a:buChar char="•"/>
            </a:pP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C000"/>
                </a:solidFill>
              </a:rPr>
              <a:t>Goal and Roadmap for This Agenda Item</a:t>
            </a:r>
            <a:endParaRPr lang="en-US" sz="3600" b="1" dirty="0">
              <a:solidFill>
                <a:srgbClr val="FFC000"/>
              </a:solidFill>
            </a:endParaRPr>
          </a:p>
        </p:txBody>
      </p:sp>
      <p:sp>
        <p:nvSpPr>
          <p:cNvPr id="3" name="Content Placeholder 2"/>
          <p:cNvSpPr>
            <a:spLocks noGrp="1"/>
          </p:cNvSpPr>
          <p:nvPr>
            <p:ph idx="1"/>
          </p:nvPr>
        </p:nvSpPr>
        <p:spPr/>
        <p:txBody>
          <a:bodyPr>
            <a:normAutofit fontScale="92500" lnSpcReduction="20000"/>
          </a:bodyPr>
          <a:lstStyle/>
          <a:p>
            <a:pPr marL="803275" indent="-803275">
              <a:spcAft>
                <a:spcPts val="1200"/>
              </a:spcAft>
              <a:buNone/>
            </a:pPr>
            <a:r>
              <a:rPr lang="en-US" sz="2800" dirty="0" smtClean="0"/>
              <a:t>Goal: Provide opportunity for SAG technical input on approach prior to for technical team workshop</a:t>
            </a:r>
          </a:p>
          <a:p>
            <a:pPr marL="0" indent="0">
              <a:spcAft>
                <a:spcPts val="1200"/>
              </a:spcAft>
              <a:buNone/>
            </a:pPr>
            <a:endParaRPr lang="en-US" sz="2800" dirty="0"/>
          </a:p>
          <a:p>
            <a:pPr marL="0" indent="0">
              <a:spcAft>
                <a:spcPts val="1200"/>
              </a:spcAft>
              <a:buNone/>
            </a:pPr>
            <a:r>
              <a:rPr lang="en-US" sz="2800" dirty="0" smtClean="0"/>
              <a:t>Road map: </a:t>
            </a:r>
          </a:p>
          <a:p>
            <a:pPr marL="865188" lvl="1" indent="-465138">
              <a:spcAft>
                <a:spcPts val="1200"/>
              </a:spcAft>
            </a:pPr>
            <a:r>
              <a:rPr lang="en-US" sz="2400" dirty="0" smtClean="0"/>
              <a:t>Overview </a:t>
            </a:r>
            <a:r>
              <a:rPr lang="en-US" sz="2400" dirty="0"/>
              <a:t>of process, approach and timeframe </a:t>
            </a:r>
          </a:p>
          <a:p>
            <a:pPr marL="865188" lvl="1" indent="-465138">
              <a:spcAft>
                <a:spcPts val="1200"/>
              </a:spcAft>
            </a:pPr>
            <a:r>
              <a:rPr lang="en-US" sz="2400" dirty="0" smtClean="0"/>
              <a:t>Geographic scope, focal habitats, and proposed segmentation</a:t>
            </a:r>
          </a:p>
          <a:p>
            <a:pPr marL="865188" lvl="1" indent="-465138">
              <a:spcAft>
                <a:spcPts val="1200"/>
              </a:spcAft>
            </a:pPr>
            <a:r>
              <a:rPr lang="en-US" sz="2400" dirty="0" smtClean="0"/>
              <a:t>Informing </a:t>
            </a:r>
            <a:r>
              <a:rPr lang="en-US" sz="2400" dirty="0"/>
              <a:t>the process: analysis of existing data</a:t>
            </a:r>
          </a:p>
          <a:p>
            <a:pPr marL="865188" lvl="1" indent="-465138">
              <a:spcAft>
                <a:spcPts val="1200"/>
              </a:spcAft>
            </a:pPr>
            <a:r>
              <a:rPr lang="en-US" sz="2400" dirty="0" smtClean="0"/>
              <a:t>Charge for </a:t>
            </a:r>
            <a:r>
              <a:rPr lang="en-US" sz="2400" dirty="0"/>
              <a:t>February 11-12, 2014 workshop</a:t>
            </a:r>
          </a:p>
          <a:p>
            <a:pPr marL="865188" lvl="1" indent="-465138">
              <a:spcAft>
                <a:spcPts val="1200"/>
              </a:spcAft>
            </a:pPr>
            <a:r>
              <a:rPr lang="en-US" sz="2400" dirty="0" smtClean="0"/>
              <a:t>Discussion </a:t>
            </a:r>
            <a:r>
              <a:rPr lang="en-US" sz="2400" dirty="0"/>
              <a:t>(all)</a:t>
            </a:r>
          </a:p>
          <a:p>
            <a:pPr marL="465138" indent="-465138">
              <a:spcAft>
                <a:spcPts val="1200"/>
              </a:spcAft>
            </a:pPr>
            <a:endParaRPr lang="en-US" sz="2800" dirty="0" smtClean="0"/>
          </a:p>
          <a:p>
            <a:pPr marL="865188" lvl="1" indent="-465138">
              <a:spcAft>
                <a:spcPts val="1200"/>
              </a:spcAft>
              <a:buNone/>
            </a:pPr>
            <a:endParaRPr lang="en-US" dirty="0" smtClean="0"/>
          </a:p>
        </p:txBody>
      </p:sp>
    </p:spTree>
    <p:extLst>
      <p:ext uri="{BB962C8B-B14F-4D97-AF65-F5344CB8AC3E}">
        <p14:creationId xmlns:p14="http://schemas.microsoft.com/office/powerpoint/2010/main" val="2757717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2176" y="394788"/>
            <a:ext cx="3284323" cy="1325563"/>
          </a:xfrm>
        </p:spPr>
        <p:txBody>
          <a:bodyPr>
            <a:noAutofit/>
          </a:bodyPr>
          <a:lstStyle/>
          <a:p>
            <a:r>
              <a:rPr lang="en-US" sz="3200" b="1" dirty="0" smtClean="0">
                <a:solidFill>
                  <a:srgbClr val="FFC000"/>
                </a:solidFill>
              </a:rPr>
              <a:t>Geographic Scope and Applicable Habitats?</a:t>
            </a:r>
            <a:endParaRPr lang="en-US" sz="3200" b="1" dirty="0">
              <a:solidFill>
                <a:srgbClr val="FFC000"/>
              </a:solidFill>
            </a:endParaRPr>
          </a:p>
        </p:txBody>
      </p:sp>
      <p:cxnSp>
        <p:nvCxnSpPr>
          <p:cNvPr id="6" name="Straight Connector 5"/>
          <p:cNvCxnSpPr/>
          <p:nvPr/>
        </p:nvCxnSpPr>
        <p:spPr>
          <a:xfrm>
            <a:off x="279399" y="1981200"/>
            <a:ext cx="8509687" cy="24714"/>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Picture 3" descr="habitat.png"/>
          <p:cNvPicPr>
            <a:picLocks noChangeAspect="1"/>
          </p:cNvPicPr>
          <p:nvPr/>
        </p:nvPicPr>
        <p:blipFill rotWithShape="1">
          <a:blip r:embed="rId2" cstate="print">
            <a:extLst>
              <a:ext uri="{28A0092B-C50C-407E-A947-70E740481C1C}">
                <a14:useLocalDpi xmlns:a14="http://schemas.microsoft.com/office/drawing/2010/main" val="0"/>
              </a:ext>
            </a:extLst>
          </a:blip>
          <a:srcRect l="8627" b="5926"/>
          <a:stretch/>
        </p:blipFill>
        <p:spPr>
          <a:xfrm>
            <a:off x="3996815" y="0"/>
            <a:ext cx="5147185" cy="6858000"/>
          </a:xfrm>
          <a:prstGeom prst="rect">
            <a:avLst/>
          </a:prstGeom>
        </p:spPr>
      </p:pic>
      <p:sp>
        <p:nvSpPr>
          <p:cNvPr id="3" name="TextBox 2"/>
          <p:cNvSpPr txBox="1"/>
          <p:nvPr/>
        </p:nvSpPr>
        <p:spPr>
          <a:xfrm>
            <a:off x="435138" y="2310714"/>
            <a:ext cx="3311362"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Geographic scope coincident with RB 2 boundaries</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Shallow &amp; deepwater subtidal</a:t>
            </a:r>
          </a:p>
          <a:p>
            <a:pPr marL="285750" indent="-285750">
              <a:buFont typeface="Arial" panose="020B0604020202020204" pitchFamily="34" charset="0"/>
              <a:buChar char="•"/>
            </a:pPr>
            <a:endParaRPr lang="en-US" sz="2400" dirty="0"/>
          </a:p>
          <a:p>
            <a:r>
              <a:rPr lang="en-US" sz="2400" dirty="0" smtClean="0"/>
              <a:t>Excludes:</a:t>
            </a:r>
          </a:p>
          <a:p>
            <a:pPr marL="342900" indent="-342900">
              <a:buFont typeface="Arial" panose="020B0604020202020204" pitchFamily="34" charset="0"/>
              <a:buChar char="•"/>
            </a:pPr>
            <a:r>
              <a:rPr lang="en-US" sz="2400" dirty="0" smtClean="0"/>
              <a:t>Diked </a:t>
            </a:r>
            <a:r>
              <a:rPr lang="en-US" sz="2400" dirty="0" err="1" smtClean="0"/>
              <a:t>baylands</a:t>
            </a:r>
            <a:r>
              <a:rPr lang="en-US" sz="2400" dirty="0" smtClean="0"/>
              <a:t>, restored salt ponds</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542156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970" y="295584"/>
            <a:ext cx="8072224" cy="1325563"/>
          </a:xfrm>
        </p:spPr>
        <p:txBody>
          <a:bodyPr>
            <a:noAutofit/>
          </a:bodyPr>
          <a:lstStyle/>
          <a:p>
            <a:r>
              <a:rPr lang="en-US" sz="3200" b="1" dirty="0" smtClean="0">
                <a:solidFill>
                  <a:srgbClr val="FFC000"/>
                </a:solidFill>
              </a:rPr>
              <a:t>Proposed Preliminary Segmentation of SF Bay, Based on </a:t>
            </a:r>
            <a:r>
              <a:rPr lang="en-US" sz="3200" b="1" dirty="0" err="1" smtClean="0">
                <a:solidFill>
                  <a:srgbClr val="FFC000"/>
                </a:solidFill>
              </a:rPr>
              <a:t>Jassby</a:t>
            </a:r>
            <a:r>
              <a:rPr lang="en-US" sz="3200" b="1" dirty="0" smtClean="0">
                <a:solidFill>
                  <a:srgbClr val="FFC000"/>
                </a:solidFill>
              </a:rPr>
              <a:t> et al. 1997</a:t>
            </a:r>
            <a:endParaRPr lang="en-US" sz="3200" b="1" dirty="0">
              <a:solidFill>
                <a:srgbClr val="FFC000"/>
              </a:solidFill>
            </a:endParaRPr>
          </a:p>
        </p:txBody>
      </p:sp>
      <p:cxnSp>
        <p:nvCxnSpPr>
          <p:cNvPr id="6" name="Straight Connector 5"/>
          <p:cNvCxnSpPr/>
          <p:nvPr/>
        </p:nvCxnSpPr>
        <p:spPr>
          <a:xfrm>
            <a:off x="283518" y="1596433"/>
            <a:ext cx="8509687" cy="247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57200" y="2057400"/>
            <a:ext cx="2840682"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Boundaries coincident with natural physical boundaries</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Starting point for discussions now</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Possibility to refine with new data</a:t>
            </a:r>
          </a:p>
        </p:txBody>
      </p:sp>
      <p:pic>
        <p:nvPicPr>
          <p:cNvPr id="7" name="Picture 6"/>
          <p:cNvPicPr/>
          <p:nvPr/>
        </p:nvPicPr>
        <p:blipFill rotWithShape="1">
          <a:blip r:embed="rId2"/>
          <a:srcRect l="8975" r="11538"/>
          <a:stretch/>
        </p:blipFill>
        <p:spPr>
          <a:xfrm>
            <a:off x="3809999" y="1805482"/>
            <a:ext cx="4983205" cy="4747718"/>
          </a:xfrm>
          <a:prstGeom prst="rect">
            <a:avLst/>
          </a:prstGeom>
        </p:spPr>
      </p:pic>
    </p:spTree>
    <p:extLst>
      <p:ext uri="{BB962C8B-B14F-4D97-AF65-F5344CB8AC3E}">
        <p14:creationId xmlns:p14="http://schemas.microsoft.com/office/powerpoint/2010/main" val="2026435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418926"/>
            <a:ext cx="7772400" cy="2387600"/>
          </a:xfrm>
        </p:spPr>
        <p:txBody>
          <a:bodyPr>
            <a:normAutofit/>
          </a:bodyPr>
          <a:lstStyle/>
          <a:p>
            <a:r>
              <a:rPr lang="en-US" sz="3600" b="1" dirty="0" smtClean="0">
                <a:solidFill>
                  <a:srgbClr val="FFC000"/>
                </a:solidFill>
              </a:rPr>
              <a:t>Analysis of Existing Monitoring Data:</a:t>
            </a:r>
            <a:br>
              <a:rPr lang="en-US" sz="3600" b="1" dirty="0" smtClean="0">
                <a:solidFill>
                  <a:srgbClr val="FFC000"/>
                </a:solidFill>
              </a:rPr>
            </a:br>
            <a:r>
              <a:rPr lang="en-US" sz="3600" b="1" dirty="0" smtClean="0">
                <a:solidFill>
                  <a:srgbClr val="FFC000"/>
                </a:solidFill>
              </a:rPr>
              <a:t>A Preview</a:t>
            </a:r>
            <a:endParaRPr lang="en-US" sz="3600" b="1" dirty="0">
              <a:solidFill>
                <a:srgbClr val="FFC000"/>
              </a:solidFill>
            </a:endParaRPr>
          </a:p>
        </p:txBody>
      </p:sp>
      <p:sp>
        <p:nvSpPr>
          <p:cNvPr id="5" name="Subtitle 4"/>
          <p:cNvSpPr>
            <a:spLocks noGrp="1"/>
          </p:cNvSpPr>
          <p:nvPr>
            <p:ph type="subTitle" idx="1"/>
          </p:nvPr>
        </p:nvSpPr>
        <p:spPr>
          <a:xfrm>
            <a:off x="1143000" y="4640005"/>
            <a:ext cx="6858000" cy="1655762"/>
          </a:xfrm>
        </p:spPr>
        <p:txBody>
          <a:bodyPr/>
          <a:lstStyle/>
          <a:p>
            <a:r>
              <a:rPr lang="en-US" dirty="0" smtClean="0"/>
              <a:t>From January 16, 2014 Tech Team Conference Call</a:t>
            </a:r>
            <a:endParaRPr lang="en-US" dirty="0"/>
          </a:p>
        </p:txBody>
      </p:sp>
    </p:spTree>
    <p:extLst>
      <p:ext uri="{BB962C8B-B14F-4D97-AF65-F5344CB8AC3E}">
        <p14:creationId xmlns:p14="http://schemas.microsoft.com/office/powerpoint/2010/main" val="3522604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smtClean="0">
                <a:solidFill>
                  <a:srgbClr val="FFC000"/>
                </a:solidFill>
              </a:rPr>
              <a:t>Introduction</a:t>
            </a:r>
            <a:endParaRPr lang="en-US" sz="3600" b="1" dirty="0">
              <a:solidFill>
                <a:srgbClr val="FFC000"/>
              </a:solidFill>
            </a:endParaRPr>
          </a:p>
        </p:txBody>
      </p:sp>
      <p:sp>
        <p:nvSpPr>
          <p:cNvPr id="6" name="Rectangle 1"/>
          <p:cNvSpPr>
            <a:spLocks noGrp="1" noChangeArrowheads="1"/>
          </p:cNvSpPr>
          <p:nvPr>
            <p:ph idx="1"/>
          </p:nvPr>
        </p:nvSpPr>
        <p:spPr bwMode="auto">
          <a:xfrm>
            <a:off x="594411" y="1752600"/>
            <a:ext cx="7955177"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eaLnBrk="0" fontAlgn="base" hangingPunct="0">
              <a:lnSpc>
                <a:spcPct val="100000"/>
              </a:lnSpc>
              <a:spcBef>
                <a:spcPct val="0"/>
              </a:spcBef>
              <a:spcAft>
                <a:spcPct val="0"/>
              </a:spcAft>
            </a:pPr>
            <a:r>
              <a:rPr lang="en-US" sz="2400" dirty="0">
                <a:latin typeface="Calibri" panose="020F0502020204030204" pitchFamily="34" charset="0"/>
                <a:ea typeface="Calibri" panose="020F0502020204030204" pitchFamily="34" charset="0"/>
                <a:cs typeface="Calibri" panose="020F0502020204030204" pitchFamily="34" charset="0"/>
              </a:rPr>
              <a:t>Many frameworks exist to assess </a:t>
            </a:r>
            <a:r>
              <a:rPr lang="en-US" sz="2400" dirty="0" smtClean="0">
                <a:latin typeface="Calibri" panose="020F0502020204030204" pitchFamily="34" charset="0"/>
                <a:ea typeface="Calibri" panose="020F0502020204030204" pitchFamily="34" charset="0"/>
                <a:cs typeface="Calibri" panose="020F0502020204030204" pitchFamily="34" charset="0"/>
              </a:rPr>
              <a:t>effects of nutrient over-enrichment and/or eutrophication </a:t>
            </a:r>
          </a:p>
          <a:p>
            <a:pPr eaLnBrk="0" fontAlgn="base" hangingPunct="0">
              <a:lnSpc>
                <a:spcPct val="100000"/>
              </a:lnSpc>
              <a:spcBef>
                <a:spcPct val="0"/>
              </a:spcBef>
              <a:spcAft>
                <a:spcPct val="0"/>
              </a:spcAft>
            </a:pPr>
            <a:endParaRPr lang="en-US" sz="1200" dirty="0">
              <a:latin typeface="Calibri" panose="020F0502020204030204" pitchFamily="34" charset="0"/>
              <a:ea typeface="Calibri" panose="020F0502020204030204" pitchFamily="34" charset="0"/>
              <a:cs typeface="Calibri" panose="020F0502020204030204" pitchFamily="34" charset="0"/>
            </a:endParaRPr>
          </a:p>
          <a:p>
            <a:pPr eaLnBrk="0" fontAlgn="base" hangingPunct="0">
              <a:lnSpc>
                <a:spcPct val="100000"/>
              </a:lnSpc>
              <a:spcBef>
                <a:spcPct val="0"/>
              </a:spcBef>
              <a:spcAft>
                <a:spcPct val="0"/>
              </a:spcAft>
            </a:pPr>
            <a:r>
              <a:rPr lang="en-US" sz="2400" dirty="0" smtClean="0">
                <a:latin typeface="Calibri" panose="020F0502020204030204" pitchFamily="34" charset="0"/>
                <a:ea typeface="Calibri" panose="020F0502020204030204" pitchFamily="34" charset="0"/>
                <a:cs typeface="Calibri" panose="020F0502020204030204" pitchFamily="34" charset="0"/>
              </a:rPr>
              <a:t>Use of different assessment frameworks on same system can yield very different results</a:t>
            </a:r>
            <a:endParaRPr lang="en-US" sz="2400" dirty="0">
              <a:latin typeface="Calibri" panose="020F0502020204030204" pitchFamily="34" charset="0"/>
              <a:ea typeface="Calibri" panose="020F0502020204030204" pitchFamily="34" charset="0"/>
              <a:cs typeface="Calibri" panose="020F0502020204030204" pitchFamily="34" charset="0"/>
            </a:endParaRPr>
          </a:p>
          <a:p>
            <a:pPr eaLnBrk="0" fontAlgn="base" hangingPunct="0">
              <a:lnSpc>
                <a:spcPct val="100000"/>
              </a:lnSpc>
              <a:spcBef>
                <a:spcPct val="0"/>
              </a:spcBef>
              <a:spcAft>
                <a:spcPct val="0"/>
              </a:spcAft>
            </a:pPr>
            <a:endParaRPr lang="en-US" sz="1200" dirty="0">
              <a:latin typeface="Calibri" panose="020F0502020204030204" pitchFamily="34" charset="0"/>
              <a:ea typeface="Calibri" panose="020F0502020204030204" pitchFamily="34" charset="0"/>
              <a:cs typeface="Calibri" panose="020F0502020204030204" pitchFamily="34" charset="0"/>
            </a:endParaRPr>
          </a:p>
          <a:p>
            <a:pPr eaLnBrk="0" fontAlgn="base" hangingPunct="0">
              <a:lnSpc>
                <a:spcPct val="100000"/>
              </a:lnSpc>
              <a:spcBef>
                <a:spcPct val="0"/>
              </a:spcBef>
              <a:spcAft>
                <a:spcPct val="0"/>
              </a:spcAft>
            </a:pPr>
            <a:r>
              <a:rPr lang="en-US" sz="2400" dirty="0">
                <a:latin typeface="Calibri" panose="020F0502020204030204" pitchFamily="34" charset="0"/>
                <a:ea typeface="Calibri" panose="020F0502020204030204" pitchFamily="34" charset="0"/>
                <a:cs typeface="Calibri" panose="020F0502020204030204" pitchFamily="34" charset="0"/>
              </a:rPr>
              <a:t>Different frameworks apply similar indicators, but small differences affect outcome</a:t>
            </a:r>
          </a:p>
          <a:p>
            <a:pPr lvl="1" eaLnBrk="0" fontAlgn="base" hangingPunct="0">
              <a:lnSpc>
                <a:spcPct val="100000"/>
              </a:lnSpc>
              <a:spcBef>
                <a:spcPct val="0"/>
              </a:spcBef>
              <a:spcAft>
                <a:spcPct val="0"/>
              </a:spcAft>
            </a:pPr>
            <a:r>
              <a:rPr lang="en-US" sz="2000" dirty="0">
                <a:latin typeface="Calibri" panose="020F0502020204030204" pitchFamily="34" charset="0"/>
                <a:ea typeface="Calibri" panose="020F0502020204030204" pitchFamily="34" charset="0"/>
                <a:cs typeface="Calibri" panose="020F0502020204030204" pitchFamily="34" charset="0"/>
              </a:rPr>
              <a:t>Data integration (seasonal, annual average, annual median, percentile)</a:t>
            </a:r>
          </a:p>
          <a:p>
            <a:pPr lvl="1" eaLnBrk="0" fontAlgn="base" hangingPunct="0">
              <a:lnSpc>
                <a:spcPct val="100000"/>
              </a:lnSpc>
              <a:spcBef>
                <a:spcPct val="0"/>
              </a:spcBef>
              <a:spcAft>
                <a:spcPct val="0"/>
              </a:spcAft>
            </a:pPr>
            <a:r>
              <a:rPr lang="en-US" sz="2000" dirty="0">
                <a:latin typeface="Calibri" panose="020F0502020204030204" pitchFamily="34" charset="0"/>
                <a:ea typeface="Calibri" panose="020F0502020204030204" pitchFamily="34" charset="0"/>
                <a:cs typeface="Calibri" panose="020F0502020204030204" pitchFamily="34" charset="0"/>
              </a:rPr>
              <a:t>Characteristics included in indicator metrics (concentration, spatial coverage, frequency of occurrence)</a:t>
            </a:r>
          </a:p>
          <a:p>
            <a:pPr lvl="1" eaLnBrk="0" fontAlgn="base" hangingPunct="0">
              <a:lnSpc>
                <a:spcPct val="100000"/>
              </a:lnSpc>
              <a:spcBef>
                <a:spcPct val="0"/>
              </a:spcBef>
              <a:spcAft>
                <a:spcPct val="0"/>
              </a:spcAft>
            </a:pPr>
            <a:r>
              <a:rPr lang="en-US" sz="2000" dirty="0">
                <a:latin typeface="Calibri" panose="020F0502020204030204" pitchFamily="34" charset="0"/>
                <a:ea typeface="Calibri" panose="020F0502020204030204" pitchFamily="34" charset="0"/>
                <a:cs typeface="Calibri" panose="020F0502020204030204" pitchFamily="34" charset="0"/>
              </a:rPr>
              <a:t>Combination of indicators into multiple lines of evidence</a:t>
            </a:r>
          </a:p>
        </p:txBody>
      </p:sp>
      <p:cxnSp>
        <p:nvCxnSpPr>
          <p:cNvPr id="3" name="Straight Connector 2"/>
          <p:cNvCxnSpPr/>
          <p:nvPr/>
        </p:nvCxnSpPr>
        <p:spPr>
          <a:xfrm>
            <a:off x="280086" y="1301578"/>
            <a:ext cx="8509687" cy="2471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9785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12842" cy="1325563"/>
          </a:xfrm>
        </p:spPr>
        <p:txBody>
          <a:bodyPr>
            <a:normAutofit fontScale="90000"/>
          </a:bodyPr>
          <a:lstStyle/>
          <a:p>
            <a:r>
              <a:rPr lang="en-US" b="1" dirty="0" smtClean="0">
                <a:solidFill>
                  <a:srgbClr val="FFC000"/>
                </a:solidFill>
              </a:rPr>
              <a:t>Purpose of Analysis of Existing Data</a:t>
            </a:r>
            <a:endParaRPr lang="en-US" b="1" dirty="0">
              <a:solidFill>
                <a:srgbClr val="FFC000"/>
              </a:solidFill>
            </a:endParaRPr>
          </a:p>
        </p:txBody>
      </p:sp>
      <p:sp>
        <p:nvSpPr>
          <p:cNvPr id="3" name="Content Placeholder 2"/>
          <p:cNvSpPr>
            <a:spLocks noGrp="1"/>
          </p:cNvSpPr>
          <p:nvPr>
            <p:ph idx="1"/>
          </p:nvPr>
        </p:nvSpPr>
        <p:spPr>
          <a:xfrm>
            <a:off x="628650" y="1993556"/>
            <a:ext cx="8012842" cy="4712043"/>
          </a:xfrm>
        </p:spPr>
        <p:txBody>
          <a:bodyPr>
            <a:normAutofit fontScale="77500" lnSpcReduction="20000"/>
          </a:bodyPr>
          <a:lstStyle/>
          <a:p>
            <a:pPr marL="0" indent="0">
              <a:buNone/>
            </a:pPr>
            <a:r>
              <a:rPr lang="en-US" b="1" dirty="0" smtClean="0"/>
              <a:t>Inform the process of developing an appropriate assessment framework and monitoring program for SF Bay</a:t>
            </a:r>
          </a:p>
          <a:p>
            <a:pPr marL="0" indent="0">
              <a:buNone/>
            </a:pPr>
            <a:endParaRPr lang="en-US" sz="1600" dirty="0" smtClean="0"/>
          </a:p>
          <a:p>
            <a:pPr lvl="1"/>
            <a:r>
              <a:rPr lang="en-US" sz="2800" dirty="0" smtClean="0"/>
              <a:t>Test out existing indicators and assessment frameworks using real data</a:t>
            </a:r>
          </a:p>
          <a:p>
            <a:pPr lvl="1"/>
            <a:r>
              <a:rPr lang="en-US" sz="2800" dirty="0" smtClean="0"/>
              <a:t>Show you how the details of indicators, thresholds, and data integration affect the result</a:t>
            </a:r>
          </a:p>
          <a:p>
            <a:pPr lvl="1"/>
            <a:r>
              <a:rPr lang="en-US" sz="2800" dirty="0" smtClean="0"/>
              <a:t>Generate discussion of what you like/don’t like about the frameworks</a:t>
            </a:r>
          </a:p>
          <a:p>
            <a:pPr lvl="1"/>
            <a:r>
              <a:rPr lang="en-US" sz="2800" dirty="0" smtClean="0"/>
              <a:t>Solicit additional analysis that could be done to better inform this process</a:t>
            </a:r>
          </a:p>
          <a:p>
            <a:pPr lvl="1"/>
            <a:endParaRPr lang="en-US" sz="2800" dirty="0" smtClean="0"/>
          </a:p>
          <a:p>
            <a:pPr marL="0" indent="0">
              <a:buNone/>
            </a:pPr>
            <a:r>
              <a:rPr lang="en-US" sz="2600" b="1" dirty="0" smtClean="0"/>
              <a:t>This is a jumping off point for discussion, so looking for a  visceral reaction! Does not imply we are suggesting to use these approaches for SF Bay</a:t>
            </a:r>
          </a:p>
          <a:p>
            <a:pPr marL="457200" lvl="1" indent="0">
              <a:buNone/>
            </a:pPr>
            <a:endParaRPr lang="en-US" sz="2800" dirty="0"/>
          </a:p>
          <a:p>
            <a:pPr lvl="1"/>
            <a:endParaRPr lang="en-US" dirty="0" smtClean="0"/>
          </a:p>
          <a:p>
            <a:pPr lvl="1"/>
            <a:endParaRPr lang="en-US" dirty="0"/>
          </a:p>
        </p:txBody>
      </p:sp>
      <p:cxnSp>
        <p:nvCxnSpPr>
          <p:cNvPr id="4" name="Straight Connector 3"/>
          <p:cNvCxnSpPr/>
          <p:nvPr/>
        </p:nvCxnSpPr>
        <p:spPr>
          <a:xfrm>
            <a:off x="280086" y="1301578"/>
            <a:ext cx="8509687" cy="2471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208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087" y="98854"/>
            <a:ext cx="8633254" cy="980303"/>
          </a:xfrm>
        </p:spPr>
        <p:txBody>
          <a:bodyPr>
            <a:normAutofit/>
          </a:bodyPr>
          <a:lstStyle/>
          <a:p>
            <a:r>
              <a:rPr lang="en-US" sz="3600" b="1" dirty="0" smtClean="0">
                <a:solidFill>
                  <a:srgbClr val="FFC000"/>
                </a:solidFill>
              </a:rPr>
              <a:t>Frameworks, Frameworks, Frameworks…</a:t>
            </a:r>
            <a:endParaRPr lang="en-US" sz="3600" b="1" dirty="0">
              <a:solidFill>
                <a:srgbClr val="FFC000"/>
              </a:solidFill>
            </a:endParaRPr>
          </a:p>
        </p:txBody>
      </p:sp>
      <p:cxnSp>
        <p:nvCxnSpPr>
          <p:cNvPr id="4" name="Straight Connector 3"/>
          <p:cNvCxnSpPr/>
          <p:nvPr/>
        </p:nvCxnSpPr>
        <p:spPr>
          <a:xfrm>
            <a:off x="280086" y="873212"/>
            <a:ext cx="8633255" cy="16477"/>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nvGraphicFramePr>
        <p:xfrm>
          <a:off x="164757" y="1005016"/>
          <a:ext cx="8839201" cy="5694680"/>
        </p:xfrm>
        <a:graphic>
          <a:graphicData uri="http://schemas.openxmlformats.org/drawingml/2006/table">
            <a:tbl>
              <a:tblPr firstRow="1" bandRow="1">
                <a:tableStyleId>{74C1A8A3-306A-4EB7-A6B1-4F7E0EB9C5D6}</a:tableStyleId>
              </a:tblPr>
              <a:tblGrid>
                <a:gridCol w="1571414"/>
                <a:gridCol w="2992348"/>
                <a:gridCol w="2726724"/>
                <a:gridCol w="733168"/>
                <a:gridCol w="815547"/>
              </a:tblGrid>
              <a:tr h="370840">
                <a:tc>
                  <a:txBody>
                    <a:bodyPr/>
                    <a:lstStyle/>
                    <a:p>
                      <a:r>
                        <a:rPr lang="en-US" sz="1100" dirty="0" smtClean="0"/>
                        <a:t>Method Name</a:t>
                      </a:r>
                      <a:endParaRPr lang="en-US" sz="1100" b="1" dirty="0"/>
                    </a:p>
                  </a:txBody>
                  <a:tcPr anchor="ctr"/>
                </a:tc>
                <a:tc>
                  <a:txBody>
                    <a:bodyPr/>
                    <a:lstStyle/>
                    <a:p>
                      <a:r>
                        <a:rPr lang="en-US" sz="1100" dirty="0" smtClean="0"/>
                        <a:t>Biological Indicators</a:t>
                      </a:r>
                      <a:endParaRPr lang="en-US" sz="1100" b="1" dirty="0"/>
                    </a:p>
                  </a:txBody>
                  <a:tcPr anchor="ctr"/>
                </a:tc>
                <a:tc>
                  <a:txBody>
                    <a:bodyPr/>
                    <a:lstStyle/>
                    <a:p>
                      <a:r>
                        <a:rPr lang="en-US" sz="1100" dirty="0" err="1" smtClean="0"/>
                        <a:t>Physico</a:t>
                      </a:r>
                      <a:r>
                        <a:rPr lang="en-US" sz="1100" dirty="0" smtClean="0"/>
                        <a:t>-Chemical</a:t>
                      </a:r>
                      <a:r>
                        <a:rPr lang="en-US" sz="1100" baseline="0" dirty="0" smtClean="0"/>
                        <a:t> Indicators</a:t>
                      </a:r>
                      <a:endParaRPr lang="en-US" sz="1100" b="1" dirty="0"/>
                    </a:p>
                  </a:txBody>
                  <a:tcPr anchor="ctr"/>
                </a:tc>
                <a:tc>
                  <a:txBody>
                    <a:bodyPr/>
                    <a:lstStyle/>
                    <a:p>
                      <a:pPr algn="ctr"/>
                      <a:r>
                        <a:rPr lang="en-US" sz="1100" dirty="0" smtClean="0"/>
                        <a:t>Load related to WQ</a:t>
                      </a:r>
                      <a:endParaRPr lang="en-US" sz="1100" b="1" dirty="0"/>
                    </a:p>
                  </a:txBody>
                  <a:tcPr anchor="ctr"/>
                </a:tc>
                <a:tc>
                  <a:txBody>
                    <a:bodyPr/>
                    <a:lstStyle/>
                    <a:p>
                      <a:pPr algn="ctr"/>
                      <a:r>
                        <a:rPr lang="en-US" sz="1100" dirty="0" smtClean="0"/>
                        <a:t>Integrated final</a:t>
                      </a:r>
                      <a:r>
                        <a:rPr lang="en-US" sz="1100" baseline="0" dirty="0" smtClean="0"/>
                        <a:t> rating</a:t>
                      </a:r>
                      <a:endParaRPr lang="en-US" sz="1100" b="1" dirty="0"/>
                    </a:p>
                  </a:txBody>
                  <a:tcPr anchor="ctr"/>
                </a:tc>
              </a:tr>
              <a:tr h="370840">
                <a:tc>
                  <a:txBody>
                    <a:bodyPr/>
                    <a:lstStyle/>
                    <a:p>
                      <a:r>
                        <a:rPr lang="en-US" sz="1100" dirty="0" smtClean="0"/>
                        <a:t>TRIX</a:t>
                      </a:r>
                    </a:p>
                  </a:txBody>
                  <a:tcPr anchor="ctr"/>
                </a:tc>
                <a:tc>
                  <a:txBody>
                    <a:bodyPr/>
                    <a:lstStyle/>
                    <a:p>
                      <a:r>
                        <a:rPr lang="en-US" sz="1100" dirty="0" smtClean="0"/>
                        <a:t>CHL</a:t>
                      </a:r>
                    </a:p>
                  </a:txBody>
                  <a:tcPr anchor="ctr"/>
                </a:tc>
                <a:tc>
                  <a:txBody>
                    <a:bodyPr/>
                    <a:lstStyle/>
                    <a:p>
                      <a:r>
                        <a:rPr lang="en-US" sz="1100" dirty="0" smtClean="0"/>
                        <a:t>DO, DIN, TP</a:t>
                      </a:r>
                      <a:endParaRPr lang="en-US" sz="1100" dirty="0"/>
                    </a:p>
                  </a:txBody>
                  <a:tcPr anchor="ctr"/>
                </a:tc>
                <a:tc>
                  <a:txBody>
                    <a:bodyPr/>
                    <a:lstStyle/>
                    <a:p>
                      <a:pPr algn="ctr"/>
                      <a:r>
                        <a:rPr lang="en-US" sz="1100" dirty="0" smtClean="0"/>
                        <a:t>No</a:t>
                      </a:r>
                      <a:endParaRPr lang="en-US" sz="1100" dirty="0"/>
                    </a:p>
                  </a:txBody>
                  <a:tcPr anchor="ctr"/>
                </a:tc>
                <a:tc>
                  <a:txBody>
                    <a:bodyPr/>
                    <a:lstStyle/>
                    <a:p>
                      <a:pPr algn="ctr"/>
                      <a:r>
                        <a:rPr lang="en-US" sz="1100" dirty="0" smtClean="0"/>
                        <a:t>Yes</a:t>
                      </a:r>
                      <a:endParaRPr lang="en-US" sz="1100" dirty="0"/>
                    </a:p>
                  </a:txBody>
                  <a:tcPr anchor="ctr"/>
                </a:tc>
              </a:tr>
              <a:tr h="370840">
                <a:tc>
                  <a:txBody>
                    <a:bodyPr/>
                    <a:lstStyle/>
                    <a:p>
                      <a:r>
                        <a:rPr lang="en-US" sz="1100" dirty="0" smtClean="0"/>
                        <a:t>EPA NCA</a:t>
                      </a:r>
                    </a:p>
                    <a:p>
                      <a:r>
                        <a:rPr lang="en-US" sz="1100" dirty="0" smtClean="0"/>
                        <a:t>Water Quality Index</a:t>
                      </a:r>
                    </a:p>
                  </a:txBody>
                  <a:tcPr anchor="ctr"/>
                </a:tc>
                <a:tc>
                  <a:txBody>
                    <a:bodyPr/>
                    <a:lstStyle/>
                    <a:p>
                      <a:r>
                        <a:rPr lang="en-US" sz="1100" dirty="0" smtClean="0"/>
                        <a:t>CHL</a:t>
                      </a:r>
                      <a:endParaRPr lang="en-US" sz="1100" dirty="0"/>
                    </a:p>
                  </a:txBody>
                  <a:tcPr anchor="ctr"/>
                </a:tc>
                <a:tc>
                  <a:txBody>
                    <a:bodyPr/>
                    <a:lstStyle/>
                    <a:p>
                      <a:r>
                        <a:rPr lang="en-US" sz="1100" dirty="0" smtClean="0"/>
                        <a:t>DO,</a:t>
                      </a:r>
                      <a:r>
                        <a:rPr lang="en-US" sz="1100" baseline="0" dirty="0" smtClean="0"/>
                        <a:t> Water clarity, DIN, DIP</a:t>
                      </a:r>
                      <a:endParaRPr lang="en-US" sz="1100" dirty="0"/>
                    </a:p>
                  </a:txBody>
                  <a:tcPr anchor="ctr"/>
                </a:tc>
                <a:tc>
                  <a:txBody>
                    <a:bodyPr/>
                    <a:lstStyle/>
                    <a:p>
                      <a:pPr algn="ctr"/>
                      <a:r>
                        <a:rPr lang="en-US" sz="1100" dirty="0" smtClean="0"/>
                        <a:t>No</a:t>
                      </a:r>
                      <a:endParaRPr lang="en-US" sz="1100" dirty="0"/>
                    </a:p>
                  </a:txBody>
                  <a:tcPr anchor="ctr"/>
                </a:tc>
                <a:tc>
                  <a:txBody>
                    <a:bodyPr/>
                    <a:lstStyle/>
                    <a:p>
                      <a:pPr algn="ctr"/>
                      <a:r>
                        <a:rPr lang="en-US" sz="1100" dirty="0" smtClean="0"/>
                        <a:t>Yes</a:t>
                      </a:r>
                      <a:endParaRPr lang="en-US" sz="1100" dirty="0"/>
                    </a:p>
                  </a:txBody>
                  <a:tcPr anchor="ctr"/>
                </a:tc>
              </a:tr>
              <a:tr h="370840">
                <a:tc>
                  <a:txBody>
                    <a:bodyPr/>
                    <a:lstStyle/>
                    <a:p>
                      <a:r>
                        <a:rPr lang="en-US" sz="1100" dirty="0" smtClean="0"/>
                        <a:t>ASSETS</a:t>
                      </a:r>
                      <a:endParaRPr lang="en-US" sz="1100" dirty="0"/>
                    </a:p>
                  </a:txBody>
                  <a:tcPr anchor="ctr"/>
                </a:tc>
                <a:tc>
                  <a:txBody>
                    <a:bodyPr/>
                    <a:lstStyle/>
                    <a:p>
                      <a:r>
                        <a:rPr lang="en-US" sz="1100" dirty="0" smtClean="0"/>
                        <a:t>CHL, </a:t>
                      </a:r>
                      <a:r>
                        <a:rPr lang="en-US" sz="1100" dirty="0" err="1" smtClean="0"/>
                        <a:t>macroalgae</a:t>
                      </a:r>
                      <a:r>
                        <a:rPr lang="en-US" sz="1100" dirty="0" smtClean="0"/>
                        <a:t>, </a:t>
                      </a:r>
                      <a:r>
                        <a:rPr lang="en-US" sz="1100" dirty="0" err="1" smtClean="0"/>
                        <a:t>seagrass</a:t>
                      </a:r>
                      <a:r>
                        <a:rPr lang="en-US" sz="1100" dirty="0" smtClean="0"/>
                        <a:t>, HAB</a:t>
                      </a:r>
                      <a:endParaRPr lang="en-US" sz="1100" dirty="0"/>
                    </a:p>
                  </a:txBody>
                  <a:tcPr anchor="ctr"/>
                </a:tc>
                <a:tc>
                  <a:txBody>
                    <a:bodyPr/>
                    <a:lstStyle/>
                    <a:p>
                      <a:r>
                        <a:rPr lang="en-US" sz="1100" dirty="0" smtClean="0"/>
                        <a:t>DO</a:t>
                      </a:r>
                      <a:endParaRPr lang="en-US" sz="1100" dirty="0"/>
                    </a:p>
                  </a:txBody>
                  <a:tcPr anchor="ctr"/>
                </a:tc>
                <a:tc>
                  <a:txBody>
                    <a:bodyPr/>
                    <a:lstStyle/>
                    <a:p>
                      <a:pPr algn="ctr"/>
                      <a:r>
                        <a:rPr lang="en-US" sz="1100" dirty="0" smtClean="0"/>
                        <a:t>Yes</a:t>
                      </a:r>
                      <a:endParaRPr lang="en-US" sz="1100" dirty="0"/>
                    </a:p>
                  </a:txBody>
                  <a:tcPr anchor="ctr"/>
                </a:tc>
                <a:tc>
                  <a:txBody>
                    <a:bodyPr/>
                    <a:lstStyle/>
                    <a:p>
                      <a:pPr algn="ctr"/>
                      <a:r>
                        <a:rPr lang="en-US" sz="1100" dirty="0" smtClean="0"/>
                        <a:t>Yes</a:t>
                      </a:r>
                      <a:endParaRPr lang="en-US" sz="1100" dirty="0"/>
                    </a:p>
                  </a:txBody>
                  <a:tcPr anchor="ctr"/>
                </a:tc>
              </a:tr>
              <a:tr h="370840">
                <a:tc>
                  <a:txBody>
                    <a:bodyPr/>
                    <a:lstStyle/>
                    <a:p>
                      <a:r>
                        <a:rPr lang="en-US" sz="1100" dirty="0" smtClean="0"/>
                        <a:t>LWQI/TWQI</a:t>
                      </a:r>
                      <a:endParaRPr lang="en-US" sz="11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CHL, </a:t>
                      </a:r>
                      <a:r>
                        <a:rPr lang="en-US" sz="1100" dirty="0" err="1" smtClean="0"/>
                        <a:t>macroalgae</a:t>
                      </a:r>
                      <a:r>
                        <a:rPr lang="en-US" sz="1100" dirty="0" smtClean="0"/>
                        <a:t>, </a:t>
                      </a:r>
                      <a:r>
                        <a:rPr lang="en-US" sz="1100" dirty="0" err="1" smtClean="0"/>
                        <a:t>seagrass</a:t>
                      </a:r>
                      <a:endParaRPr lang="en-US" sz="1100" dirty="0" smtClean="0"/>
                    </a:p>
                  </a:txBody>
                  <a:tcPr anchor="ctr"/>
                </a:tc>
                <a:tc>
                  <a:txBody>
                    <a:bodyPr/>
                    <a:lstStyle/>
                    <a:p>
                      <a:r>
                        <a:rPr lang="en-US" sz="1100" dirty="0" smtClean="0"/>
                        <a:t>DO, DIN,</a:t>
                      </a:r>
                      <a:r>
                        <a:rPr lang="en-US" sz="1100" baseline="0" dirty="0" smtClean="0"/>
                        <a:t> DIP</a:t>
                      </a:r>
                      <a:endParaRPr lang="en-US" sz="1100" dirty="0"/>
                    </a:p>
                  </a:txBody>
                  <a:tcPr anchor="ctr"/>
                </a:tc>
                <a:tc>
                  <a:txBody>
                    <a:bodyPr/>
                    <a:lstStyle/>
                    <a:p>
                      <a:pPr algn="ctr"/>
                      <a:r>
                        <a:rPr lang="en-US" sz="1100" dirty="0" smtClean="0"/>
                        <a:t>No</a:t>
                      </a:r>
                      <a:endParaRPr lang="en-US" sz="1100" dirty="0"/>
                    </a:p>
                  </a:txBody>
                  <a:tcPr anchor="ctr"/>
                </a:tc>
                <a:tc>
                  <a:txBody>
                    <a:bodyPr/>
                    <a:lstStyle/>
                    <a:p>
                      <a:pPr algn="ctr"/>
                      <a:r>
                        <a:rPr lang="en-US" sz="1100" dirty="0" smtClean="0"/>
                        <a:t>Yes</a:t>
                      </a:r>
                      <a:endParaRPr lang="en-US" sz="1100" dirty="0"/>
                    </a:p>
                  </a:txBody>
                  <a:tcPr anchor="ctr"/>
                </a:tc>
              </a:tr>
              <a:tr h="370840">
                <a:tc>
                  <a:txBody>
                    <a:bodyPr/>
                    <a:lstStyle/>
                    <a:p>
                      <a:r>
                        <a:rPr lang="en-US" sz="1100" dirty="0" smtClean="0"/>
                        <a:t>OSPAR COMPP</a:t>
                      </a:r>
                      <a:endParaRPr lang="en-US" sz="11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CHL, </a:t>
                      </a:r>
                      <a:r>
                        <a:rPr lang="en-US" sz="1100" dirty="0" err="1" smtClean="0"/>
                        <a:t>macroalgae</a:t>
                      </a:r>
                      <a:r>
                        <a:rPr lang="en-US" sz="1100" dirty="0" smtClean="0"/>
                        <a:t>, </a:t>
                      </a:r>
                      <a:r>
                        <a:rPr lang="en-US" sz="1100" dirty="0" err="1" smtClean="0"/>
                        <a:t>seagrass</a:t>
                      </a:r>
                      <a:r>
                        <a:rPr lang="en-US" sz="1100" dirty="0" smtClean="0"/>
                        <a:t>, PP indicator spp.</a:t>
                      </a:r>
                    </a:p>
                  </a:txBody>
                  <a:tcPr anchor="ctr"/>
                </a:tc>
                <a:tc>
                  <a:txBody>
                    <a:bodyPr/>
                    <a:lstStyle/>
                    <a:p>
                      <a:r>
                        <a:rPr lang="en-US" sz="1100" dirty="0" smtClean="0"/>
                        <a:t>DO, DIN, DIP, TP, TN</a:t>
                      </a:r>
                      <a:endParaRPr lang="en-US" sz="1100" dirty="0"/>
                    </a:p>
                  </a:txBody>
                  <a:tcPr anchor="ctr"/>
                </a:tc>
                <a:tc>
                  <a:txBody>
                    <a:bodyPr/>
                    <a:lstStyle/>
                    <a:p>
                      <a:pPr algn="ctr"/>
                      <a:r>
                        <a:rPr lang="en-US" sz="1100" dirty="0" smtClean="0"/>
                        <a:t>Yes</a:t>
                      </a:r>
                      <a:endParaRPr lang="en-US" sz="1100" dirty="0"/>
                    </a:p>
                  </a:txBody>
                  <a:tcPr anchor="ctr"/>
                </a:tc>
                <a:tc>
                  <a:txBody>
                    <a:bodyPr/>
                    <a:lstStyle/>
                    <a:p>
                      <a:pPr algn="ctr"/>
                      <a:r>
                        <a:rPr lang="en-US" sz="1100" dirty="0" smtClean="0"/>
                        <a:t>Yes</a:t>
                      </a:r>
                      <a:endParaRPr lang="en-US" sz="1100" dirty="0"/>
                    </a:p>
                  </a:txBody>
                  <a:tcPr anchor="ctr"/>
                </a:tc>
              </a:tr>
              <a:tr h="370840">
                <a:tc>
                  <a:txBody>
                    <a:bodyPr/>
                    <a:lstStyle/>
                    <a:p>
                      <a:r>
                        <a:rPr lang="en-US" sz="1100" dirty="0" smtClean="0"/>
                        <a:t>WFD guidance</a:t>
                      </a:r>
                      <a:endParaRPr lang="en-US" sz="1100" dirty="0"/>
                    </a:p>
                  </a:txBody>
                  <a:tcPr anchor="ctr"/>
                </a:tc>
                <a:tc>
                  <a:txBody>
                    <a:bodyPr/>
                    <a:lstStyle/>
                    <a:p>
                      <a:r>
                        <a:rPr lang="en-US" sz="1100" dirty="0" smtClean="0"/>
                        <a:t>CHL, PP, </a:t>
                      </a:r>
                      <a:r>
                        <a:rPr lang="en-US" sz="1100" dirty="0" err="1" smtClean="0"/>
                        <a:t>macroalgae</a:t>
                      </a:r>
                      <a:r>
                        <a:rPr lang="en-US" sz="1100" dirty="0" smtClean="0"/>
                        <a:t>, benthic invertebrates,</a:t>
                      </a:r>
                      <a:r>
                        <a:rPr lang="en-US" sz="1100" baseline="0" dirty="0" smtClean="0"/>
                        <a:t> </a:t>
                      </a:r>
                      <a:r>
                        <a:rPr lang="en-US" sz="1100" dirty="0" err="1" smtClean="0"/>
                        <a:t>seagrass</a:t>
                      </a:r>
                      <a:r>
                        <a:rPr lang="en-US" sz="1100" dirty="0" smtClean="0"/>
                        <a:t>, </a:t>
                      </a:r>
                      <a:endParaRPr lang="en-US" sz="1100" dirty="0"/>
                    </a:p>
                  </a:txBody>
                  <a:tcPr anchor="ctr"/>
                </a:tc>
                <a:tc>
                  <a:txBody>
                    <a:bodyPr/>
                    <a:lstStyle/>
                    <a:p>
                      <a:r>
                        <a:rPr lang="en-US" sz="1100" dirty="0" smtClean="0"/>
                        <a:t>DO,</a:t>
                      </a:r>
                      <a:r>
                        <a:rPr lang="en-US" sz="1100" baseline="0" dirty="0" smtClean="0"/>
                        <a:t> Water clarity, DIN, DIP, TN, TP</a:t>
                      </a:r>
                      <a:endParaRPr lang="en-US" sz="1100" dirty="0"/>
                    </a:p>
                  </a:txBody>
                  <a:tcPr anchor="ctr"/>
                </a:tc>
                <a:tc>
                  <a:txBody>
                    <a:bodyPr/>
                    <a:lstStyle/>
                    <a:p>
                      <a:pPr algn="ctr"/>
                      <a:r>
                        <a:rPr lang="en-US" sz="1100" smtClean="0"/>
                        <a:t>No</a:t>
                      </a:r>
                      <a:endParaRPr lang="en-US" sz="1100" dirty="0"/>
                    </a:p>
                  </a:txBody>
                  <a:tcPr anchor="ctr"/>
                </a:tc>
                <a:tc>
                  <a:txBody>
                    <a:bodyPr/>
                    <a:lstStyle/>
                    <a:p>
                      <a:pPr algn="ctr"/>
                      <a:r>
                        <a:rPr lang="en-US" sz="1100" dirty="0" smtClean="0"/>
                        <a:t>Yes</a:t>
                      </a:r>
                      <a:endParaRPr lang="en-US" sz="1100" dirty="0"/>
                    </a:p>
                  </a:txBody>
                  <a:tcPr anchor="ctr"/>
                </a:tc>
              </a:tr>
              <a:tr h="370840">
                <a:tc>
                  <a:txBody>
                    <a:bodyPr/>
                    <a:lstStyle/>
                    <a:p>
                      <a:r>
                        <a:rPr lang="en-US" sz="1100" dirty="0" smtClean="0"/>
                        <a:t>HEAT</a:t>
                      </a:r>
                      <a:endParaRPr lang="en-US" sz="1100" dirty="0"/>
                    </a:p>
                  </a:txBody>
                  <a:tcPr anchor="ctr"/>
                </a:tc>
                <a:tc>
                  <a:txBody>
                    <a:bodyPr/>
                    <a:lstStyle/>
                    <a:p>
                      <a:r>
                        <a:rPr lang="en-US" sz="1100" dirty="0" smtClean="0"/>
                        <a:t>CHL, </a:t>
                      </a:r>
                      <a:r>
                        <a:rPr lang="en-US" sz="1100" dirty="0" err="1" smtClean="0"/>
                        <a:t>macroalgae</a:t>
                      </a:r>
                      <a:r>
                        <a:rPr lang="en-US" sz="1100" dirty="0" smtClean="0"/>
                        <a:t>, benthic invertebrates, </a:t>
                      </a:r>
                      <a:r>
                        <a:rPr lang="en-US" sz="1100" dirty="0" err="1" smtClean="0"/>
                        <a:t>seagrass</a:t>
                      </a:r>
                      <a:r>
                        <a:rPr lang="en-US" sz="1100" dirty="0" smtClean="0"/>
                        <a:t>, HAB</a:t>
                      </a:r>
                      <a:endParaRPr lang="en-US" sz="1100" dirty="0"/>
                    </a:p>
                  </a:txBody>
                  <a:tcPr anchor="ctr"/>
                </a:tc>
                <a:tc>
                  <a:txBody>
                    <a:bodyPr/>
                    <a:lstStyle/>
                    <a:p>
                      <a:r>
                        <a:rPr lang="en-US" sz="1100" dirty="0" smtClean="0"/>
                        <a:t>DO, Water</a:t>
                      </a:r>
                      <a:r>
                        <a:rPr lang="en-US" sz="1100" baseline="0" dirty="0" smtClean="0"/>
                        <a:t> clarity, DIN, DIP, TN, TP, C</a:t>
                      </a:r>
                      <a:endParaRPr lang="en-US" sz="1100" dirty="0"/>
                    </a:p>
                  </a:txBody>
                  <a:tcPr anchor="ctr"/>
                </a:tc>
                <a:tc>
                  <a:txBody>
                    <a:bodyPr/>
                    <a:lstStyle/>
                    <a:p>
                      <a:pPr algn="ctr"/>
                      <a:r>
                        <a:rPr lang="en-US" sz="1100" smtClean="0"/>
                        <a:t>No</a:t>
                      </a:r>
                      <a:endParaRPr lang="en-US" sz="1100" dirty="0"/>
                    </a:p>
                  </a:txBody>
                  <a:tcPr anchor="ctr"/>
                </a:tc>
                <a:tc>
                  <a:txBody>
                    <a:bodyPr/>
                    <a:lstStyle/>
                    <a:p>
                      <a:pPr algn="ctr"/>
                      <a:r>
                        <a:rPr lang="en-US" sz="1100" dirty="0" smtClean="0"/>
                        <a:t>Yes</a:t>
                      </a:r>
                      <a:endParaRPr lang="en-US" sz="1100" dirty="0"/>
                    </a:p>
                  </a:txBody>
                  <a:tcPr anchor="ctr"/>
                </a:tc>
              </a:tr>
              <a:tr h="370840">
                <a:tc>
                  <a:txBody>
                    <a:bodyPr/>
                    <a:lstStyle/>
                    <a:p>
                      <a:r>
                        <a:rPr lang="en-US" sz="1100" dirty="0" smtClean="0"/>
                        <a:t>IFREMER</a:t>
                      </a:r>
                      <a:endParaRPr lang="en-US" sz="11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CHL, </a:t>
                      </a:r>
                      <a:r>
                        <a:rPr lang="en-US" sz="1100" dirty="0" err="1" smtClean="0"/>
                        <a:t>seagrass</a:t>
                      </a:r>
                      <a:r>
                        <a:rPr lang="en-US" sz="1100" dirty="0" smtClean="0"/>
                        <a:t>, </a:t>
                      </a:r>
                      <a:r>
                        <a:rPr lang="en-US" sz="1100" dirty="0" err="1" smtClean="0"/>
                        <a:t>macrobenthos</a:t>
                      </a:r>
                      <a:r>
                        <a:rPr lang="en-US" sz="1100" dirty="0" smtClean="0"/>
                        <a:t>, HAB</a:t>
                      </a:r>
                    </a:p>
                  </a:txBody>
                  <a:tcPr anchor="ctr"/>
                </a:tc>
                <a:tc>
                  <a:txBody>
                    <a:bodyPr/>
                    <a:lstStyle/>
                    <a:p>
                      <a:r>
                        <a:rPr lang="en-US" sz="1100" dirty="0" smtClean="0"/>
                        <a:t>DO, Water</a:t>
                      </a:r>
                      <a:r>
                        <a:rPr lang="en-US" sz="1100" baseline="0" dirty="0" smtClean="0"/>
                        <a:t> clarity, DIN, SRP, TN, TP, sediment organic matter, sediment TN, TP</a:t>
                      </a:r>
                      <a:endParaRPr lang="en-US" sz="1100" dirty="0"/>
                    </a:p>
                  </a:txBody>
                  <a:tcPr anchor="ctr"/>
                </a:tc>
                <a:tc>
                  <a:txBody>
                    <a:bodyPr/>
                    <a:lstStyle/>
                    <a:p>
                      <a:pPr algn="ctr"/>
                      <a:r>
                        <a:rPr lang="en-US" sz="1100" smtClean="0"/>
                        <a:t>No</a:t>
                      </a:r>
                      <a:endParaRPr lang="en-US" sz="1100" dirty="0"/>
                    </a:p>
                  </a:txBody>
                  <a:tcPr anchor="ctr"/>
                </a:tc>
                <a:tc>
                  <a:txBody>
                    <a:bodyPr/>
                    <a:lstStyle/>
                    <a:p>
                      <a:pPr algn="ctr"/>
                      <a:r>
                        <a:rPr lang="en-US" sz="1100" dirty="0" smtClean="0"/>
                        <a:t>Yes</a:t>
                      </a:r>
                      <a:endParaRPr lang="en-US" sz="1100" dirty="0"/>
                    </a:p>
                  </a:txBody>
                  <a:tcPr anchor="ctr"/>
                </a:tc>
              </a:tr>
              <a:tr h="370840">
                <a:tc>
                  <a:txBody>
                    <a:bodyPr/>
                    <a:lstStyle/>
                    <a:p>
                      <a:r>
                        <a:rPr lang="en-US" sz="1100" dirty="0" smtClean="0"/>
                        <a:t>Statistical Trophic Index</a:t>
                      </a:r>
                      <a:endParaRPr lang="en-US" sz="1100" dirty="0"/>
                    </a:p>
                  </a:txBody>
                  <a:tcPr anchor="ctr"/>
                </a:tc>
                <a:tc>
                  <a:txBody>
                    <a:bodyPr/>
                    <a:lstStyle/>
                    <a:p>
                      <a:r>
                        <a:rPr lang="en-US" sz="1100" dirty="0" smtClean="0"/>
                        <a:t>CHL,</a:t>
                      </a:r>
                      <a:r>
                        <a:rPr lang="en-US" sz="1100" baseline="0" dirty="0" smtClean="0"/>
                        <a:t> Primary Production</a:t>
                      </a:r>
                      <a:endParaRPr lang="en-US" sz="1100" dirty="0"/>
                    </a:p>
                  </a:txBody>
                  <a:tcPr anchor="ctr"/>
                </a:tc>
                <a:tc>
                  <a:txBody>
                    <a:bodyPr/>
                    <a:lstStyle/>
                    <a:p>
                      <a:r>
                        <a:rPr lang="en-US" sz="1100" dirty="0" smtClean="0"/>
                        <a:t>DIN, DIP</a:t>
                      </a:r>
                      <a:endParaRPr lang="en-US" sz="1100" dirty="0"/>
                    </a:p>
                  </a:txBody>
                  <a:tcPr anchor="ctr"/>
                </a:tc>
                <a:tc>
                  <a:txBody>
                    <a:bodyPr/>
                    <a:lstStyle/>
                    <a:p>
                      <a:pPr algn="ctr"/>
                      <a:r>
                        <a:rPr lang="en-US" sz="1100" smtClean="0"/>
                        <a:t>No</a:t>
                      </a:r>
                      <a:endParaRPr lang="en-US" sz="1100" dirty="0"/>
                    </a:p>
                  </a:txBody>
                  <a:tcPr anchor="ctr"/>
                </a:tc>
                <a:tc>
                  <a:txBody>
                    <a:bodyPr/>
                    <a:lstStyle/>
                    <a:p>
                      <a:pPr algn="ctr"/>
                      <a:r>
                        <a:rPr lang="en-US" sz="1100" dirty="0" smtClean="0"/>
                        <a:t>No</a:t>
                      </a:r>
                      <a:endParaRPr lang="en-US" sz="1100" dirty="0"/>
                    </a:p>
                  </a:txBody>
                  <a:tcPr anchor="ctr"/>
                </a:tc>
              </a:tr>
              <a:tr h="370840">
                <a:tc>
                  <a:txBody>
                    <a:bodyPr/>
                    <a:lstStyle/>
                    <a:p>
                      <a:r>
                        <a:rPr lang="en-US" sz="1100" dirty="0" smtClean="0"/>
                        <a:t>AMBI</a:t>
                      </a:r>
                      <a:endParaRPr lang="en-US" sz="1100" dirty="0"/>
                    </a:p>
                  </a:txBody>
                  <a:tcPr anchor="ctr"/>
                </a:tc>
                <a:tc>
                  <a:txBody>
                    <a:bodyPr/>
                    <a:lstStyle/>
                    <a:p>
                      <a:r>
                        <a:rPr lang="en-US" sz="1100" dirty="0" smtClean="0"/>
                        <a:t>Soft bottom </a:t>
                      </a:r>
                      <a:r>
                        <a:rPr lang="en-US" sz="1100" dirty="0" err="1" smtClean="0"/>
                        <a:t>macrobenthic</a:t>
                      </a:r>
                      <a:r>
                        <a:rPr lang="en-US" sz="1100" dirty="0" smtClean="0"/>
                        <a:t> community</a:t>
                      </a:r>
                      <a:endParaRPr lang="en-US" sz="1100" dirty="0"/>
                    </a:p>
                  </a:txBody>
                  <a:tcPr anchor="ctr"/>
                </a:tc>
                <a:tc>
                  <a:txBody>
                    <a:bodyPr/>
                    <a:lstStyle/>
                    <a:p>
                      <a:endParaRPr lang="en-US" sz="1100"/>
                    </a:p>
                  </a:txBody>
                  <a:tcPr anchor="ctr"/>
                </a:tc>
                <a:tc>
                  <a:txBody>
                    <a:bodyPr/>
                    <a:lstStyle/>
                    <a:p>
                      <a:pPr algn="ctr"/>
                      <a:r>
                        <a:rPr lang="en-US" sz="1100" smtClean="0"/>
                        <a:t>No</a:t>
                      </a:r>
                      <a:endParaRPr lang="en-US" sz="1100" dirty="0"/>
                    </a:p>
                  </a:txBody>
                  <a:tcPr anchor="ctr"/>
                </a:tc>
                <a:tc>
                  <a:txBody>
                    <a:bodyPr/>
                    <a:lstStyle/>
                    <a:p>
                      <a:pPr algn="ctr"/>
                      <a:r>
                        <a:rPr lang="en-US" sz="1100" dirty="0" smtClean="0"/>
                        <a:t>Yes</a:t>
                      </a:r>
                      <a:endParaRPr lang="en-US" sz="1100" dirty="0"/>
                    </a:p>
                  </a:txBody>
                  <a:tcPr anchor="ctr"/>
                </a:tc>
              </a:tr>
              <a:tr h="370840">
                <a:tc>
                  <a:txBody>
                    <a:bodyPr/>
                    <a:lstStyle/>
                    <a:p>
                      <a:r>
                        <a:rPr lang="en-US" sz="1100" dirty="0" smtClean="0"/>
                        <a:t>BENTIX</a:t>
                      </a:r>
                      <a:endParaRPr lang="en-US" sz="11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Soft bottom </a:t>
                      </a:r>
                      <a:r>
                        <a:rPr lang="en-US" sz="1100" dirty="0" err="1" smtClean="0"/>
                        <a:t>macrobenthic</a:t>
                      </a:r>
                      <a:r>
                        <a:rPr lang="en-US" sz="1100" dirty="0" smtClean="0"/>
                        <a:t> community</a:t>
                      </a:r>
                    </a:p>
                  </a:txBody>
                  <a:tcPr anchor="ctr"/>
                </a:tc>
                <a:tc>
                  <a:txBody>
                    <a:bodyPr/>
                    <a:lstStyle/>
                    <a:p>
                      <a:endParaRPr lang="en-US" sz="1100"/>
                    </a:p>
                  </a:txBody>
                  <a:tcPr anchor="ctr"/>
                </a:tc>
                <a:tc>
                  <a:txBody>
                    <a:bodyPr/>
                    <a:lstStyle/>
                    <a:p>
                      <a:pPr algn="ctr"/>
                      <a:r>
                        <a:rPr lang="en-US" sz="1100" smtClean="0"/>
                        <a:t>No</a:t>
                      </a:r>
                      <a:endParaRPr lang="en-US" sz="1100" dirty="0"/>
                    </a:p>
                  </a:txBody>
                  <a:tcPr anchor="ctr"/>
                </a:tc>
                <a:tc>
                  <a:txBody>
                    <a:bodyPr/>
                    <a:lstStyle/>
                    <a:p>
                      <a:pPr algn="ctr"/>
                      <a:r>
                        <a:rPr lang="en-US" sz="1100" dirty="0" smtClean="0"/>
                        <a:t>Yes</a:t>
                      </a:r>
                      <a:endParaRPr lang="en-US" sz="1100" dirty="0"/>
                    </a:p>
                  </a:txBody>
                  <a:tcPr anchor="ctr"/>
                </a:tc>
              </a:tr>
              <a:tr h="370840">
                <a:tc>
                  <a:txBody>
                    <a:bodyPr/>
                    <a:lstStyle/>
                    <a:p>
                      <a:r>
                        <a:rPr lang="en-US" sz="1100" dirty="0" smtClean="0"/>
                        <a:t>ISD</a:t>
                      </a:r>
                      <a:r>
                        <a:rPr lang="en-US" sz="1100" baseline="0" dirty="0" smtClean="0"/>
                        <a:t> (lagoons)</a:t>
                      </a:r>
                      <a:endParaRPr lang="en-US" sz="1100" dirty="0"/>
                    </a:p>
                  </a:txBody>
                  <a:tcPr anchor="ctr"/>
                </a:tc>
                <a:tc>
                  <a:txBody>
                    <a:bodyPr/>
                    <a:lstStyle/>
                    <a:p>
                      <a:r>
                        <a:rPr lang="en-US" sz="1100" dirty="0" smtClean="0"/>
                        <a:t>Benthic community biomass size</a:t>
                      </a:r>
                      <a:r>
                        <a:rPr lang="en-US" sz="1100" baseline="0" dirty="0" smtClean="0"/>
                        <a:t> classes</a:t>
                      </a:r>
                      <a:endParaRPr lang="en-US" sz="1100" dirty="0"/>
                    </a:p>
                  </a:txBody>
                  <a:tcPr anchor="ctr"/>
                </a:tc>
                <a:tc>
                  <a:txBody>
                    <a:bodyPr/>
                    <a:lstStyle/>
                    <a:p>
                      <a:endParaRPr lang="en-US" sz="1100"/>
                    </a:p>
                  </a:txBody>
                  <a:tcPr anchor="ctr"/>
                </a:tc>
                <a:tc>
                  <a:txBody>
                    <a:bodyPr/>
                    <a:lstStyle/>
                    <a:p>
                      <a:pPr algn="ctr"/>
                      <a:r>
                        <a:rPr lang="en-US" sz="1100" smtClean="0"/>
                        <a:t>No</a:t>
                      </a:r>
                      <a:endParaRPr lang="en-US" sz="1100" dirty="0"/>
                    </a:p>
                  </a:txBody>
                  <a:tcPr anchor="ctr"/>
                </a:tc>
                <a:tc>
                  <a:txBody>
                    <a:bodyPr/>
                    <a:lstStyle/>
                    <a:p>
                      <a:pPr algn="ctr"/>
                      <a:r>
                        <a:rPr lang="en-US" sz="1100" dirty="0" smtClean="0"/>
                        <a:t>Yes</a:t>
                      </a:r>
                      <a:endParaRPr lang="en-US" sz="1100" dirty="0"/>
                    </a:p>
                  </a:txBody>
                  <a:tcPr anchor="ctr"/>
                </a:tc>
              </a:tr>
              <a:tr h="370840">
                <a:tc>
                  <a:txBody>
                    <a:bodyPr/>
                    <a:lstStyle/>
                    <a:p>
                      <a:r>
                        <a:rPr lang="en-US" sz="1100" dirty="0" smtClean="0"/>
                        <a:t>B-IBI</a:t>
                      </a:r>
                      <a:endParaRPr lang="en-US" sz="1100" dirty="0"/>
                    </a:p>
                  </a:txBody>
                  <a:tcPr anchor="ctr"/>
                </a:tc>
                <a:tc>
                  <a:txBody>
                    <a:bodyPr/>
                    <a:lstStyle/>
                    <a:p>
                      <a:r>
                        <a:rPr lang="en-US" sz="1100" dirty="0" smtClean="0"/>
                        <a:t>Benthic community species</a:t>
                      </a:r>
                      <a:r>
                        <a:rPr lang="en-US" sz="1100" baseline="0" dirty="0" smtClean="0"/>
                        <a:t> diversity, productivity, indicator spp., trophic composition</a:t>
                      </a:r>
                      <a:endParaRPr lang="en-US" sz="1100" dirty="0"/>
                    </a:p>
                  </a:txBody>
                  <a:tcPr anchor="ctr"/>
                </a:tc>
                <a:tc>
                  <a:txBody>
                    <a:bodyPr/>
                    <a:lstStyle/>
                    <a:p>
                      <a:endParaRPr lang="en-US" sz="1100"/>
                    </a:p>
                  </a:txBody>
                  <a:tcPr anchor="ctr"/>
                </a:tc>
                <a:tc>
                  <a:txBody>
                    <a:bodyPr/>
                    <a:lstStyle/>
                    <a:p>
                      <a:pPr algn="ctr"/>
                      <a:r>
                        <a:rPr lang="en-US" sz="1100" dirty="0" smtClean="0"/>
                        <a:t>No</a:t>
                      </a:r>
                      <a:endParaRPr lang="en-US" sz="1100" dirty="0"/>
                    </a:p>
                  </a:txBody>
                  <a:tcPr anchor="ctr"/>
                </a:tc>
                <a:tc>
                  <a:txBody>
                    <a:bodyPr/>
                    <a:lstStyle/>
                    <a:p>
                      <a:pPr algn="ctr"/>
                      <a:r>
                        <a:rPr lang="en-US" sz="1100" dirty="0" smtClean="0"/>
                        <a:t>Yes</a:t>
                      </a:r>
                      <a:endParaRPr lang="en-US" sz="1100" dirty="0"/>
                    </a:p>
                  </a:txBody>
                  <a:tcPr anchor="ctr"/>
                </a:tc>
              </a:tr>
            </a:tbl>
          </a:graphicData>
        </a:graphic>
      </p:graphicFrame>
    </p:spTree>
    <p:extLst>
      <p:ext uri="{BB962C8B-B14F-4D97-AF65-F5344CB8AC3E}">
        <p14:creationId xmlns:p14="http://schemas.microsoft.com/office/powerpoint/2010/main" val="21753288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C000"/>
                </a:solidFill>
              </a:rPr>
              <a:t>Data Sets– Quarterly Sampling</a:t>
            </a:r>
            <a:endParaRPr lang="en-US" sz="3600" b="1" dirty="0">
              <a:solidFill>
                <a:srgbClr val="FFC000"/>
              </a:solidFill>
            </a:endParaRPr>
          </a:p>
        </p:txBody>
      </p:sp>
      <p:sp>
        <p:nvSpPr>
          <p:cNvPr id="7" name="Content Placeholder 6"/>
          <p:cNvSpPr>
            <a:spLocks noGrp="1"/>
          </p:cNvSpPr>
          <p:nvPr>
            <p:ph idx="1"/>
          </p:nvPr>
        </p:nvSpPr>
        <p:spPr/>
        <p:txBody>
          <a:bodyPr>
            <a:normAutofit fontScale="55000" lnSpcReduction="20000"/>
          </a:bodyPr>
          <a:lstStyle/>
          <a:p>
            <a:r>
              <a:rPr lang="en-US" sz="4000" dirty="0"/>
              <a:t>USGS Water Quality Monitoring Surveys </a:t>
            </a:r>
          </a:p>
          <a:p>
            <a:pPr lvl="1"/>
            <a:r>
              <a:rPr lang="en-US" sz="3600" dirty="0"/>
              <a:t>Chlorophyll (1975-present)</a:t>
            </a:r>
          </a:p>
          <a:p>
            <a:pPr lvl="1"/>
            <a:r>
              <a:rPr lang="en-US" sz="3600" dirty="0"/>
              <a:t>Dissolved oxygen (1971-present)</a:t>
            </a:r>
          </a:p>
          <a:p>
            <a:pPr lvl="1"/>
            <a:r>
              <a:rPr lang="en-US" sz="3600" dirty="0"/>
              <a:t>Inorganic nutrients (1971-present)</a:t>
            </a:r>
          </a:p>
          <a:p>
            <a:pPr marL="0" indent="0">
              <a:buNone/>
            </a:pPr>
            <a:endParaRPr lang="en-US" sz="4000" dirty="0"/>
          </a:p>
          <a:p>
            <a:r>
              <a:rPr lang="en-US" sz="4000" dirty="0"/>
              <a:t>Interagency Ecological Program (IEP) Bay –Delta monitoring program (CA Department of Water </a:t>
            </a:r>
            <a:r>
              <a:rPr lang="en-US" sz="4000" dirty="0" smtClean="0"/>
              <a:t>Resources)</a:t>
            </a:r>
            <a:endParaRPr lang="en-US" sz="4000" dirty="0"/>
          </a:p>
          <a:p>
            <a:pPr lvl="1"/>
            <a:r>
              <a:rPr lang="en-US" sz="3600" dirty="0"/>
              <a:t>Chlorophyll (1975-present)</a:t>
            </a:r>
          </a:p>
          <a:p>
            <a:pPr lvl="1"/>
            <a:r>
              <a:rPr lang="en-US" sz="3600" dirty="0"/>
              <a:t>Taxa (1975-present)</a:t>
            </a:r>
          </a:p>
          <a:p>
            <a:pPr lvl="1"/>
            <a:r>
              <a:rPr lang="en-US" sz="3600" dirty="0"/>
              <a:t>Dissolved oxygen (1971-present)</a:t>
            </a:r>
          </a:p>
          <a:p>
            <a:pPr lvl="1"/>
            <a:r>
              <a:rPr lang="en-US" sz="3600" dirty="0"/>
              <a:t>Inorganic nutrients (1971-present)</a:t>
            </a:r>
          </a:p>
          <a:p>
            <a:pPr lvl="1"/>
            <a:r>
              <a:rPr lang="en-US" sz="3600" dirty="0"/>
              <a:t>Total nutrients (1971-present)</a:t>
            </a:r>
          </a:p>
          <a:p>
            <a:pPr lvl="1"/>
            <a:r>
              <a:rPr lang="en-US" sz="3600" dirty="0"/>
              <a:t>Turbidity (1975-present)</a:t>
            </a:r>
            <a:endParaRPr lang="en-US" dirty="0" smtClean="0"/>
          </a:p>
          <a:p>
            <a:endParaRPr lang="en-US" dirty="0"/>
          </a:p>
        </p:txBody>
      </p:sp>
      <p:cxnSp>
        <p:nvCxnSpPr>
          <p:cNvPr id="4" name="Straight Connector 3"/>
          <p:cNvCxnSpPr/>
          <p:nvPr/>
        </p:nvCxnSpPr>
        <p:spPr>
          <a:xfrm>
            <a:off x="280086" y="1375726"/>
            <a:ext cx="8509687" cy="2471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4153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087" y="98854"/>
            <a:ext cx="8633254" cy="980303"/>
          </a:xfrm>
        </p:spPr>
        <p:txBody>
          <a:bodyPr>
            <a:normAutofit/>
          </a:bodyPr>
          <a:lstStyle/>
          <a:p>
            <a:r>
              <a:rPr lang="en-US" sz="3600" b="1" dirty="0" smtClean="0">
                <a:solidFill>
                  <a:srgbClr val="FFC000"/>
                </a:solidFill>
              </a:rPr>
              <a:t>Data Limits the Framework We Can Apply</a:t>
            </a:r>
            <a:endParaRPr lang="en-US" sz="3600" b="1" dirty="0">
              <a:solidFill>
                <a:srgbClr val="FFC000"/>
              </a:solidFill>
            </a:endParaRPr>
          </a:p>
        </p:txBody>
      </p:sp>
      <p:cxnSp>
        <p:nvCxnSpPr>
          <p:cNvPr id="4" name="Straight Connector 3"/>
          <p:cNvCxnSpPr/>
          <p:nvPr/>
        </p:nvCxnSpPr>
        <p:spPr>
          <a:xfrm>
            <a:off x="280086" y="873212"/>
            <a:ext cx="8633255" cy="16477"/>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nvPr>
        </p:nvGraphicFramePr>
        <p:xfrm>
          <a:off x="160636" y="1079157"/>
          <a:ext cx="8839201" cy="5694680"/>
        </p:xfrm>
        <a:graphic>
          <a:graphicData uri="http://schemas.openxmlformats.org/drawingml/2006/table">
            <a:tbl>
              <a:tblPr firstRow="1" bandRow="1">
                <a:tableStyleId>{74C1A8A3-306A-4EB7-A6B1-4F7E0EB9C5D6}</a:tableStyleId>
              </a:tblPr>
              <a:tblGrid>
                <a:gridCol w="1571414"/>
                <a:gridCol w="2992348"/>
                <a:gridCol w="2726724"/>
                <a:gridCol w="733168"/>
                <a:gridCol w="815547"/>
              </a:tblGrid>
              <a:tr h="370840">
                <a:tc>
                  <a:txBody>
                    <a:bodyPr/>
                    <a:lstStyle/>
                    <a:p>
                      <a:r>
                        <a:rPr lang="en-US" sz="1100" dirty="0" smtClean="0"/>
                        <a:t>Method Name</a:t>
                      </a:r>
                      <a:endParaRPr lang="en-US" sz="1100" b="1" dirty="0"/>
                    </a:p>
                  </a:txBody>
                  <a:tcPr anchor="ctr"/>
                </a:tc>
                <a:tc>
                  <a:txBody>
                    <a:bodyPr/>
                    <a:lstStyle/>
                    <a:p>
                      <a:r>
                        <a:rPr lang="en-US" sz="1100" dirty="0" smtClean="0"/>
                        <a:t>Biological Indicators</a:t>
                      </a:r>
                      <a:endParaRPr lang="en-US" sz="1100" b="1" dirty="0"/>
                    </a:p>
                  </a:txBody>
                  <a:tcPr anchor="ctr"/>
                </a:tc>
                <a:tc>
                  <a:txBody>
                    <a:bodyPr/>
                    <a:lstStyle/>
                    <a:p>
                      <a:r>
                        <a:rPr lang="en-US" sz="1100" dirty="0" err="1" smtClean="0"/>
                        <a:t>Physico</a:t>
                      </a:r>
                      <a:r>
                        <a:rPr lang="en-US" sz="1100" dirty="0" smtClean="0"/>
                        <a:t>-Chemical</a:t>
                      </a:r>
                      <a:r>
                        <a:rPr lang="en-US" sz="1100" baseline="0" dirty="0" smtClean="0"/>
                        <a:t> Indicators</a:t>
                      </a:r>
                      <a:endParaRPr lang="en-US" sz="1100" b="1" dirty="0"/>
                    </a:p>
                  </a:txBody>
                  <a:tcPr anchor="ctr"/>
                </a:tc>
                <a:tc>
                  <a:txBody>
                    <a:bodyPr/>
                    <a:lstStyle/>
                    <a:p>
                      <a:pPr algn="ctr"/>
                      <a:r>
                        <a:rPr lang="en-US" sz="1100" dirty="0" smtClean="0"/>
                        <a:t>Load related to WQ</a:t>
                      </a:r>
                      <a:endParaRPr lang="en-US" sz="1100" b="1" dirty="0"/>
                    </a:p>
                  </a:txBody>
                  <a:tcPr anchor="ctr"/>
                </a:tc>
                <a:tc>
                  <a:txBody>
                    <a:bodyPr/>
                    <a:lstStyle/>
                    <a:p>
                      <a:pPr algn="ctr"/>
                      <a:r>
                        <a:rPr lang="en-US" sz="1100" dirty="0" smtClean="0"/>
                        <a:t>Integrated final</a:t>
                      </a:r>
                      <a:r>
                        <a:rPr lang="en-US" sz="1100" baseline="0" dirty="0" smtClean="0"/>
                        <a:t> rating</a:t>
                      </a:r>
                      <a:endParaRPr lang="en-US" sz="1100" b="1" dirty="0"/>
                    </a:p>
                  </a:txBody>
                  <a:tcPr anchor="ctr"/>
                </a:tc>
              </a:tr>
              <a:tr h="370840">
                <a:tc>
                  <a:txBody>
                    <a:bodyPr/>
                    <a:lstStyle/>
                    <a:p>
                      <a:r>
                        <a:rPr lang="en-US" sz="1100" dirty="0" smtClean="0"/>
                        <a:t>TRIX</a:t>
                      </a:r>
                    </a:p>
                  </a:txBody>
                  <a:tcPr anchor="ctr"/>
                </a:tc>
                <a:tc>
                  <a:txBody>
                    <a:bodyPr/>
                    <a:lstStyle/>
                    <a:p>
                      <a:r>
                        <a:rPr lang="en-US" sz="1100" b="1" dirty="0" smtClean="0">
                          <a:solidFill>
                            <a:srgbClr val="FF00FF"/>
                          </a:solidFill>
                        </a:rPr>
                        <a:t>CHL</a:t>
                      </a:r>
                    </a:p>
                  </a:txBody>
                  <a:tcPr anchor="ctr"/>
                </a:tc>
                <a:tc>
                  <a:txBody>
                    <a:bodyPr/>
                    <a:lstStyle/>
                    <a:p>
                      <a:r>
                        <a:rPr lang="en-US" sz="1100" b="1" dirty="0" smtClean="0">
                          <a:solidFill>
                            <a:srgbClr val="FF00FF"/>
                          </a:solidFill>
                        </a:rPr>
                        <a:t>DO</a:t>
                      </a:r>
                      <a:r>
                        <a:rPr lang="en-US" sz="1100" dirty="0" smtClean="0"/>
                        <a:t>,</a:t>
                      </a:r>
                      <a:r>
                        <a:rPr lang="en-US" sz="1100" baseline="0" dirty="0" smtClean="0"/>
                        <a:t> </a:t>
                      </a:r>
                      <a:r>
                        <a:rPr lang="en-US" sz="1100" b="1" baseline="0" dirty="0" smtClean="0">
                          <a:solidFill>
                            <a:srgbClr val="FF00FF"/>
                          </a:solidFill>
                        </a:rPr>
                        <a:t>DIN</a:t>
                      </a:r>
                      <a:r>
                        <a:rPr lang="en-US" sz="1100" baseline="0" dirty="0" smtClean="0"/>
                        <a:t>, </a:t>
                      </a:r>
                      <a:r>
                        <a:rPr lang="en-US" sz="1100" b="1" baseline="0" dirty="0" smtClean="0">
                          <a:solidFill>
                            <a:srgbClr val="FF00FF"/>
                          </a:solidFill>
                        </a:rPr>
                        <a:t>TP</a:t>
                      </a:r>
                      <a:r>
                        <a:rPr lang="en-US" sz="1100" baseline="0" dirty="0" smtClean="0"/>
                        <a:t> </a:t>
                      </a:r>
                      <a:endParaRPr lang="en-US" sz="1100" dirty="0"/>
                    </a:p>
                  </a:txBody>
                  <a:tcPr anchor="ctr"/>
                </a:tc>
                <a:tc>
                  <a:txBody>
                    <a:bodyPr/>
                    <a:lstStyle/>
                    <a:p>
                      <a:pPr algn="ctr"/>
                      <a:r>
                        <a:rPr lang="en-US" sz="1100" dirty="0" smtClean="0"/>
                        <a:t>No</a:t>
                      </a:r>
                      <a:endParaRPr lang="en-US" sz="1100" dirty="0"/>
                    </a:p>
                  </a:txBody>
                  <a:tcPr anchor="ctr"/>
                </a:tc>
                <a:tc>
                  <a:txBody>
                    <a:bodyPr/>
                    <a:lstStyle/>
                    <a:p>
                      <a:pPr algn="ctr"/>
                      <a:r>
                        <a:rPr lang="en-US" sz="1100" dirty="0" smtClean="0"/>
                        <a:t>Yes</a:t>
                      </a:r>
                      <a:endParaRPr lang="en-US" sz="1100" dirty="0"/>
                    </a:p>
                  </a:txBody>
                  <a:tcPr anchor="ctr"/>
                </a:tc>
              </a:tr>
              <a:tr h="370840">
                <a:tc>
                  <a:txBody>
                    <a:bodyPr/>
                    <a:lstStyle/>
                    <a:p>
                      <a:r>
                        <a:rPr lang="en-US" sz="1100" dirty="0" smtClean="0"/>
                        <a:t>EPA NCA</a:t>
                      </a:r>
                    </a:p>
                    <a:p>
                      <a:r>
                        <a:rPr lang="en-US" sz="1100" dirty="0" smtClean="0"/>
                        <a:t>Water Quality Index</a:t>
                      </a:r>
                    </a:p>
                  </a:txBody>
                  <a:tcPr anchor="ctr"/>
                </a:tc>
                <a:tc>
                  <a:txBody>
                    <a:bodyPr/>
                    <a:lstStyle/>
                    <a:p>
                      <a:r>
                        <a:rPr lang="en-US" sz="1100" b="1" dirty="0" smtClean="0">
                          <a:solidFill>
                            <a:srgbClr val="FF00FF"/>
                          </a:solidFill>
                        </a:rPr>
                        <a:t>CHL</a:t>
                      </a:r>
                      <a:endParaRPr lang="en-US" sz="1100" b="1" dirty="0">
                        <a:solidFill>
                          <a:srgbClr val="FF00FF"/>
                        </a:solidFill>
                      </a:endParaRPr>
                    </a:p>
                  </a:txBody>
                  <a:tcPr anchor="ctr"/>
                </a:tc>
                <a:tc>
                  <a:txBody>
                    <a:bodyPr/>
                    <a:lstStyle/>
                    <a:p>
                      <a:r>
                        <a:rPr lang="en-US" sz="1100" b="1" dirty="0" smtClean="0">
                          <a:solidFill>
                            <a:srgbClr val="FF00FF"/>
                          </a:solidFill>
                        </a:rPr>
                        <a:t>DO</a:t>
                      </a:r>
                      <a:r>
                        <a:rPr lang="en-US" sz="1100" dirty="0" smtClean="0"/>
                        <a:t>,</a:t>
                      </a:r>
                      <a:r>
                        <a:rPr lang="en-US" sz="1100" baseline="0" dirty="0" smtClean="0"/>
                        <a:t> </a:t>
                      </a:r>
                      <a:r>
                        <a:rPr lang="en-US" sz="1100" b="1" baseline="0" dirty="0" smtClean="0">
                          <a:solidFill>
                            <a:srgbClr val="FF00FF"/>
                          </a:solidFill>
                        </a:rPr>
                        <a:t>Water clarity</a:t>
                      </a:r>
                      <a:r>
                        <a:rPr lang="en-US" sz="1100" baseline="0" dirty="0" smtClean="0"/>
                        <a:t>, </a:t>
                      </a:r>
                      <a:r>
                        <a:rPr lang="en-US" sz="1100" b="1" baseline="0" dirty="0" smtClean="0">
                          <a:solidFill>
                            <a:srgbClr val="FF00FF"/>
                          </a:solidFill>
                        </a:rPr>
                        <a:t>DIN</a:t>
                      </a:r>
                      <a:r>
                        <a:rPr lang="en-US" sz="1100" baseline="0" dirty="0" smtClean="0"/>
                        <a:t>, </a:t>
                      </a:r>
                      <a:r>
                        <a:rPr lang="en-US" sz="1100" b="1" baseline="0" dirty="0" smtClean="0">
                          <a:solidFill>
                            <a:srgbClr val="FF00FF"/>
                          </a:solidFill>
                        </a:rPr>
                        <a:t>DIP</a:t>
                      </a:r>
                      <a:endParaRPr lang="en-US" sz="1100" dirty="0"/>
                    </a:p>
                  </a:txBody>
                  <a:tcPr anchor="ctr"/>
                </a:tc>
                <a:tc>
                  <a:txBody>
                    <a:bodyPr/>
                    <a:lstStyle/>
                    <a:p>
                      <a:pPr algn="ctr"/>
                      <a:r>
                        <a:rPr lang="en-US" sz="1100" dirty="0" smtClean="0"/>
                        <a:t>No</a:t>
                      </a:r>
                      <a:endParaRPr lang="en-US" sz="1100" dirty="0"/>
                    </a:p>
                  </a:txBody>
                  <a:tcPr anchor="ctr"/>
                </a:tc>
                <a:tc>
                  <a:txBody>
                    <a:bodyPr/>
                    <a:lstStyle/>
                    <a:p>
                      <a:pPr algn="ctr"/>
                      <a:r>
                        <a:rPr lang="en-US" sz="1100" dirty="0" smtClean="0"/>
                        <a:t>Yes</a:t>
                      </a:r>
                      <a:endParaRPr lang="en-US" sz="1100" dirty="0"/>
                    </a:p>
                  </a:txBody>
                  <a:tcPr anchor="ctr"/>
                </a:tc>
              </a:tr>
              <a:tr h="370840">
                <a:tc>
                  <a:txBody>
                    <a:bodyPr/>
                    <a:lstStyle/>
                    <a:p>
                      <a:r>
                        <a:rPr lang="en-US" sz="1100" dirty="0" smtClean="0"/>
                        <a:t>ASSETS</a:t>
                      </a:r>
                      <a:endParaRPr lang="en-US" sz="1100" dirty="0"/>
                    </a:p>
                  </a:txBody>
                  <a:tcPr anchor="ctr"/>
                </a:tc>
                <a:tc>
                  <a:txBody>
                    <a:bodyPr/>
                    <a:lstStyle/>
                    <a:p>
                      <a:r>
                        <a:rPr lang="en-US" sz="1100" b="1" dirty="0" smtClean="0">
                          <a:solidFill>
                            <a:srgbClr val="FF00FF"/>
                          </a:solidFill>
                        </a:rPr>
                        <a:t>CHL</a:t>
                      </a:r>
                      <a:r>
                        <a:rPr lang="en-US" sz="1100" dirty="0" smtClean="0"/>
                        <a:t>, </a:t>
                      </a:r>
                      <a:r>
                        <a:rPr lang="en-US" sz="1100" dirty="0" err="1" smtClean="0"/>
                        <a:t>macroalgae</a:t>
                      </a:r>
                      <a:r>
                        <a:rPr lang="en-US" sz="1100" dirty="0" smtClean="0"/>
                        <a:t>, </a:t>
                      </a:r>
                      <a:r>
                        <a:rPr lang="en-US" sz="1100" dirty="0" err="1" smtClean="0"/>
                        <a:t>seagrass</a:t>
                      </a:r>
                      <a:r>
                        <a:rPr lang="en-US" sz="1100" dirty="0" smtClean="0"/>
                        <a:t>, HAB</a:t>
                      </a:r>
                      <a:endParaRPr lang="en-US" sz="1100" dirty="0"/>
                    </a:p>
                  </a:txBody>
                  <a:tcPr anchor="ctr"/>
                </a:tc>
                <a:tc>
                  <a:txBody>
                    <a:bodyPr/>
                    <a:lstStyle/>
                    <a:p>
                      <a:r>
                        <a:rPr lang="en-US" sz="1100" b="1" dirty="0" smtClean="0">
                          <a:solidFill>
                            <a:srgbClr val="FF00FF"/>
                          </a:solidFill>
                        </a:rPr>
                        <a:t>DO</a:t>
                      </a:r>
                      <a:endParaRPr lang="en-US" sz="1100" dirty="0"/>
                    </a:p>
                  </a:txBody>
                  <a:tcPr anchor="ctr"/>
                </a:tc>
                <a:tc>
                  <a:txBody>
                    <a:bodyPr/>
                    <a:lstStyle/>
                    <a:p>
                      <a:pPr algn="ctr"/>
                      <a:r>
                        <a:rPr lang="en-US" sz="1100" dirty="0" smtClean="0"/>
                        <a:t>Yes</a:t>
                      </a:r>
                      <a:endParaRPr lang="en-US" sz="1100" dirty="0"/>
                    </a:p>
                  </a:txBody>
                  <a:tcPr anchor="ctr"/>
                </a:tc>
                <a:tc>
                  <a:txBody>
                    <a:bodyPr/>
                    <a:lstStyle/>
                    <a:p>
                      <a:pPr algn="ctr"/>
                      <a:r>
                        <a:rPr lang="en-US" sz="1100" dirty="0" smtClean="0"/>
                        <a:t>Yes</a:t>
                      </a:r>
                      <a:endParaRPr lang="en-US" sz="1100" dirty="0"/>
                    </a:p>
                  </a:txBody>
                  <a:tcPr anchor="ctr"/>
                </a:tc>
              </a:tr>
              <a:tr h="370840">
                <a:tc>
                  <a:txBody>
                    <a:bodyPr/>
                    <a:lstStyle/>
                    <a:p>
                      <a:r>
                        <a:rPr lang="en-US" sz="1100" dirty="0" smtClean="0"/>
                        <a:t>LWQI/TWQI</a:t>
                      </a:r>
                      <a:endParaRPr lang="en-US" sz="11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FF00FF"/>
                          </a:solidFill>
                        </a:rPr>
                        <a:t>CHL</a:t>
                      </a:r>
                      <a:r>
                        <a:rPr lang="en-US" sz="1100" dirty="0" smtClean="0"/>
                        <a:t>, </a:t>
                      </a:r>
                      <a:r>
                        <a:rPr lang="en-US" sz="1100" dirty="0" err="1" smtClean="0"/>
                        <a:t>macroalgae</a:t>
                      </a:r>
                      <a:r>
                        <a:rPr lang="en-US" sz="1100" dirty="0" smtClean="0"/>
                        <a:t>, </a:t>
                      </a:r>
                      <a:r>
                        <a:rPr lang="en-US" sz="1100" dirty="0" err="1" smtClean="0"/>
                        <a:t>seagrass</a:t>
                      </a:r>
                      <a:endParaRPr lang="en-US" sz="1100"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FF00FF"/>
                          </a:solidFill>
                        </a:rPr>
                        <a:t>DO</a:t>
                      </a:r>
                      <a:r>
                        <a:rPr lang="en-US" sz="1100" dirty="0" smtClean="0"/>
                        <a:t>,</a:t>
                      </a:r>
                      <a:r>
                        <a:rPr lang="en-US" sz="1100" baseline="0" dirty="0" smtClean="0"/>
                        <a:t> </a:t>
                      </a:r>
                      <a:r>
                        <a:rPr lang="en-US" sz="1100" b="1" baseline="0" dirty="0" smtClean="0">
                          <a:solidFill>
                            <a:srgbClr val="FF00FF"/>
                          </a:solidFill>
                        </a:rPr>
                        <a:t>DIN</a:t>
                      </a:r>
                      <a:r>
                        <a:rPr lang="en-US" sz="1100" baseline="0" dirty="0" smtClean="0"/>
                        <a:t>, </a:t>
                      </a:r>
                      <a:r>
                        <a:rPr lang="en-US" sz="1100" b="1" baseline="0" dirty="0" smtClean="0">
                          <a:solidFill>
                            <a:srgbClr val="FF00FF"/>
                          </a:solidFill>
                        </a:rPr>
                        <a:t>DIP</a:t>
                      </a:r>
                      <a:endParaRPr lang="en-US" sz="1100" dirty="0"/>
                    </a:p>
                  </a:txBody>
                  <a:tcPr anchor="ctr"/>
                </a:tc>
                <a:tc>
                  <a:txBody>
                    <a:bodyPr/>
                    <a:lstStyle/>
                    <a:p>
                      <a:pPr algn="ctr"/>
                      <a:r>
                        <a:rPr lang="en-US" sz="1100" dirty="0" smtClean="0"/>
                        <a:t>No</a:t>
                      </a:r>
                      <a:endParaRPr lang="en-US" sz="1100" dirty="0"/>
                    </a:p>
                  </a:txBody>
                  <a:tcPr anchor="ctr"/>
                </a:tc>
                <a:tc>
                  <a:txBody>
                    <a:bodyPr/>
                    <a:lstStyle/>
                    <a:p>
                      <a:pPr algn="ctr"/>
                      <a:r>
                        <a:rPr lang="en-US" sz="1100" dirty="0" smtClean="0"/>
                        <a:t>Yes</a:t>
                      </a:r>
                      <a:endParaRPr lang="en-US" sz="1100" dirty="0"/>
                    </a:p>
                  </a:txBody>
                  <a:tcPr anchor="ctr"/>
                </a:tc>
              </a:tr>
              <a:tr h="370840">
                <a:tc>
                  <a:txBody>
                    <a:bodyPr/>
                    <a:lstStyle/>
                    <a:p>
                      <a:r>
                        <a:rPr lang="en-US" sz="1100" dirty="0" smtClean="0"/>
                        <a:t>OSPAR COMPP</a:t>
                      </a:r>
                      <a:endParaRPr lang="en-US" sz="11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FF00FF"/>
                          </a:solidFill>
                        </a:rPr>
                        <a:t>CHL</a:t>
                      </a:r>
                      <a:r>
                        <a:rPr lang="en-US" sz="1100" dirty="0" smtClean="0"/>
                        <a:t>, </a:t>
                      </a:r>
                      <a:r>
                        <a:rPr lang="en-US" sz="1100" dirty="0" err="1" smtClean="0"/>
                        <a:t>macroalgae</a:t>
                      </a:r>
                      <a:r>
                        <a:rPr lang="en-US" sz="1100" dirty="0" smtClean="0"/>
                        <a:t>, </a:t>
                      </a:r>
                      <a:r>
                        <a:rPr lang="en-US" sz="1100" dirty="0" err="1" smtClean="0"/>
                        <a:t>seagrass</a:t>
                      </a:r>
                      <a:r>
                        <a:rPr lang="en-US" sz="1100" dirty="0" smtClean="0"/>
                        <a:t>, </a:t>
                      </a:r>
                      <a:r>
                        <a:rPr lang="en-US" sz="1100" b="1" dirty="0" smtClean="0">
                          <a:solidFill>
                            <a:srgbClr val="FF00FF"/>
                          </a:solidFill>
                        </a:rPr>
                        <a:t>PP indicator spp.</a:t>
                      </a:r>
                    </a:p>
                  </a:txBody>
                  <a:tcPr anchor="ctr"/>
                </a:tc>
                <a:tc>
                  <a:txBody>
                    <a:bodyPr/>
                    <a:lstStyle/>
                    <a:p>
                      <a:r>
                        <a:rPr lang="en-US" sz="1100" b="1" dirty="0" smtClean="0">
                          <a:solidFill>
                            <a:srgbClr val="FF00FF"/>
                          </a:solidFill>
                        </a:rPr>
                        <a:t>DO</a:t>
                      </a:r>
                      <a:r>
                        <a:rPr lang="en-US" sz="1100" dirty="0" smtClean="0"/>
                        <a:t>,</a:t>
                      </a:r>
                      <a:r>
                        <a:rPr lang="en-US" sz="1100" baseline="0" dirty="0" smtClean="0"/>
                        <a:t> </a:t>
                      </a:r>
                      <a:r>
                        <a:rPr lang="en-US" sz="1100" b="1" baseline="0" dirty="0" smtClean="0">
                          <a:solidFill>
                            <a:srgbClr val="FF00FF"/>
                          </a:solidFill>
                        </a:rPr>
                        <a:t>DIN</a:t>
                      </a:r>
                      <a:r>
                        <a:rPr lang="en-US" sz="1100" baseline="0" dirty="0" smtClean="0"/>
                        <a:t>, </a:t>
                      </a:r>
                      <a:r>
                        <a:rPr lang="en-US" sz="1100" b="1" baseline="0" dirty="0" smtClean="0">
                          <a:solidFill>
                            <a:srgbClr val="FF00FF"/>
                          </a:solidFill>
                        </a:rPr>
                        <a:t>DIP</a:t>
                      </a:r>
                      <a:r>
                        <a:rPr lang="en-US" sz="1100" baseline="0" dirty="0" smtClean="0"/>
                        <a:t>, </a:t>
                      </a:r>
                      <a:r>
                        <a:rPr lang="en-US" sz="1100" b="1" baseline="0" dirty="0" smtClean="0">
                          <a:solidFill>
                            <a:srgbClr val="FF00FF"/>
                          </a:solidFill>
                        </a:rPr>
                        <a:t>TN</a:t>
                      </a:r>
                      <a:r>
                        <a:rPr lang="en-US" sz="1100" baseline="0" dirty="0" smtClean="0"/>
                        <a:t>, </a:t>
                      </a:r>
                      <a:r>
                        <a:rPr lang="en-US" sz="1100" b="1" baseline="0" dirty="0" smtClean="0">
                          <a:solidFill>
                            <a:srgbClr val="FF00FF"/>
                          </a:solidFill>
                        </a:rPr>
                        <a:t>TP</a:t>
                      </a:r>
                      <a:endParaRPr lang="en-US" sz="1100" b="1" dirty="0">
                        <a:solidFill>
                          <a:srgbClr val="FF00FF"/>
                        </a:solidFill>
                      </a:endParaRPr>
                    </a:p>
                  </a:txBody>
                  <a:tcPr anchor="ctr"/>
                </a:tc>
                <a:tc>
                  <a:txBody>
                    <a:bodyPr/>
                    <a:lstStyle/>
                    <a:p>
                      <a:pPr algn="ctr"/>
                      <a:r>
                        <a:rPr lang="en-US" sz="1100" dirty="0" smtClean="0"/>
                        <a:t>Yes</a:t>
                      </a:r>
                      <a:endParaRPr lang="en-US" sz="1100" dirty="0"/>
                    </a:p>
                  </a:txBody>
                  <a:tcPr anchor="ctr"/>
                </a:tc>
                <a:tc>
                  <a:txBody>
                    <a:bodyPr/>
                    <a:lstStyle/>
                    <a:p>
                      <a:pPr algn="ctr"/>
                      <a:r>
                        <a:rPr lang="en-US" sz="1100" dirty="0" smtClean="0"/>
                        <a:t>Yes</a:t>
                      </a:r>
                      <a:endParaRPr lang="en-US" sz="1100" dirty="0"/>
                    </a:p>
                  </a:txBody>
                  <a:tcPr anchor="ctr"/>
                </a:tc>
              </a:tr>
              <a:tr h="370840">
                <a:tc>
                  <a:txBody>
                    <a:bodyPr/>
                    <a:lstStyle/>
                    <a:p>
                      <a:r>
                        <a:rPr lang="en-US" sz="1100" dirty="0" smtClean="0"/>
                        <a:t>WFD guidance</a:t>
                      </a:r>
                      <a:endParaRPr lang="en-US" sz="1100" dirty="0"/>
                    </a:p>
                  </a:txBody>
                  <a:tcPr anchor="ctr"/>
                </a:tc>
                <a:tc>
                  <a:txBody>
                    <a:bodyPr/>
                    <a:lstStyle/>
                    <a:p>
                      <a:r>
                        <a:rPr lang="en-US" sz="1100" b="1" dirty="0" smtClean="0">
                          <a:solidFill>
                            <a:srgbClr val="FF00FF"/>
                          </a:solidFill>
                        </a:rPr>
                        <a:t>CHL</a:t>
                      </a:r>
                      <a:r>
                        <a:rPr lang="en-US" sz="1100" dirty="0" smtClean="0"/>
                        <a:t>, </a:t>
                      </a:r>
                      <a:r>
                        <a:rPr lang="en-US" sz="1100" b="0" dirty="0" smtClean="0">
                          <a:solidFill>
                            <a:schemeClr val="tx1"/>
                          </a:solidFill>
                        </a:rPr>
                        <a:t>PP</a:t>
                      </a:r>
                      <a:r>
                        <a:rPr lang="en-US" sz="1100" dirty="0" smtClean="0"/>
                        <a:t>, </a:t>
                      </a:r>
                      <a:r>
                        <a:rPr lang="en-US" sz="1100" dirty="0" err="1" smtClean="0"/>
                        <a:t>macroalgae</a:t>
                      </a:r>
                      <a:r>
                        <a:rPr lang="en-US" sz="1100" dirty="0" smtClean="0"/>
                        <a:t>, benthic invertebrates,</a:t>
                      </a:r>
                      <a:r>
                        <a:rPr lang="en-US" sz="1100" baseline="0" dirty="0" smtClean="0"/>
                        <a:t> </a:t>
                      </a:r>
                      <a:r>
                        <a:rPr lang="en-US" sz="1100" dirty="0" err="1" smtClean="0"/>
                        <a:t>seagrass</a:t>
                      </a:r>
                      <a:r>
                        <a:rPr lang="en-US" sz="1100" dirty="0" smtClean="0"/>
                        <a:t>, </a:t>
                      </a:r>
                      <a:endParaRPr lang="en-US" sz="1100" dirty="0"/>
                    </a:p>
                  </a:txBody>
                  <a:tcPr anchor="ctr"/>
                </a:tc>
                <a:tc>
                  <a:txBody>
                    <a:bodyPr/>
                    <a:lstStyle/>
                    <a:p>
                      <a:r>
                        <a:rPr lang="en-US" sz="1100" b="1" dirty="0" smtClean="0">
                          <a:solidFill>
                            <a:srgbClr val="FF00FF"/>
                          </a:solidFill>
                        </a:rPr>
                        <a:t>DO</a:t>
                      </a:r>
                      <a:r>
                        <a:rPr lang="en-US" sz="1100" dirty="0" smtClean="0"/>
                        <a:t>,</a:t>
                      </a:r>
                      <a:r>
                        <a:rPr lang="en-US" sz="1100" baseline="0" dirty="0" smtClean="0"/>
                        <a:t> </a:t>
                      </a:r>
                      <a:r>
                        <a:rPr lang="en-US" sz="1100" b="1" baseline="0" dirty="0" smtClean="0">
                          <a:solidFill>
                            <a:srgbClr val="FF00FF"/>
                          </a:solidFill>
                        </a:rPr>
                        <a:t>Water clarity</a:t>
                      </a:r>
                      <a:r>
                        <a:rPr lang="en-US" sz="1100" baseline="0" dirty="0" smtClean="0"/>
                        <a:t>, </a:t>
                      </a:r>
                      <a:r>
                        <a:rPr lang="en-US" sz="1100" b="1" baseline="0" dirty="0" smtClean="0">
                          <a:solidFill>
                            <a:srgbClr val="FF00FF"/>
                          </a:solidFill>
                        </a:rPr>
                        <a:t>DIN</a:t>
                      </a:r>
                      <a:r>
                        <a:rPr lang="en-US" sz="1100" baseline="0" dirty="0" smtClean="0"/>
                        <a:t>, </a:t>
                      </a:r>
                      <a:r>
                        <a:rPr lang="en-US" sz="1100" b="1" baseline="0" dirty="0" smtClean="0">
                          <a:solidFill>
                            <a:srgbClr val="FF00FF"/>
                          </a:solidFill>
                        </a:rPr>
                        <a:t>DIP</a:t>
                      </a:r>
                      <a:r>
                        <a:rPr lang="en-US" sz="1100" baseline="0" dirty="0" smtClean="0"/>
                        <a:t>, </a:t>
                      </a:r>
                      <a:r>
                        <a:rPr lang="en-US" sz="1100" b="1" baseline="0" dirty="0" smtClean="0">
                          <a:solidFill>
                            <a:srgbClr val="FF00FF"/>
                          </a:solidFill>
                        </a:rPr>
                        <a:t>TN</a:t>
                      </a:r>
                      <a:r>
                        <a:rPr lang="en-US" sz="1100" baseline="0" dirty="0" smtClean="0"/>
                        <a:t>, </a:t>
                      </a:r>
                      <a:r>
                        <a:rPr lang="en-US" sz="1100" b="1" baseline="0" dirty="0" smtClean="0">
                          <a:solidFill>
                            <a:srgbClr val="FF00FF"/>
                          </a:solidFill>
                        </a:rPr>
                        <a:t>TP</a:t>
                      </a:r>
                      <a:endParaRPr lang="en-US" sz="1100" b="1" dirty="0">
                        <a:solidFill>
                          <a:srgbClr val="FF00FF"/>
                        </a:solidFill>
                      </a:endParaRPr>
                    </a:p>
                  </a:txBody>
                  <a:tcPr anchor="ctr"/>
                </a:tc>
                <a:tc>
                  <a:txBody>
                    <a:bodyPr/>
                    <a:lstStyle/>
                    <a:p>
                      <a:pPr algn="ctr"/>
                      <a:r>
                        <a:rPr lang="en-US" sz="1100" smtClean="0"/>
                        <a:t>No</a:t>
                      </a:r>
                      <a:endParaRPr lang="en-US" sz="1100" dirty="0"/>
                    </a:p>
                  </a:txBody>
                  <a:tcPr anchor="ctr"/>
                </a:tc>
                <a:tc>
                  <a:txBody>
                    <a:bodyPr/>
                    <a:lstStyle/>
                    <a:p>
                      <a:pPr algn="ctr"/>
                      <a:r>
                        <a:rPr lang="en-US" sz="1100" dirty="0" smtClean="0"/>
                        <a:t>Yes</a:t>
                      </a:r>
                      <a:endParaRPr lang="en-US" sz="1100" dirty="0"/>
                    </a:p>
                  </a:txBody>
                  <a:tcPr anchor="ctr"/>
                </a:tc>
              </a:tr>
              <a:tr h="370840">
                <a:tc>
                  <a:txBody>
                    <a:bodyPr/>
                    <a:lstStyle/>
                    <a:p>
                      <a:r>
                        <a:rPr lang="en-US" sz="1100" dirty="0" smtClean="0"/>
                        <a:t>HEAT</a:t>
                      </a:r>
                      <a:endParaRPr lang="en-US" sz="1100" dirty="0"/>
                    </a:p>
                  </a:txBody>
                  <a:tcPr anchor="ctr"/>
                </a:tc>
                <a:tc>
                  <a:txBody>
                    <a:bodyPr/>
                    <a:lstStyle/>
                    <a:p>
                      <a:r>
                        <a:rPr lang="en-US" sz="1100" b="1" dirty="0" smtClean="0">
                          <a:solidFill>
                            <a:srgbClr val="FF00FF"/>
                          </a:solidFill>
                        </a:rPr>
                        <a:t>CHL</a:t>
                      </a:r>
                      <a:r>
                        <a:rPr lang="en-US" sz="1100" dirty="0" smtClean="0"/>
                        <a:t>, </a:t>
                      </a:r>
                      <a:r>
                        <a:rPr lang="en-US" sz="1100" dirty="0" err="1" smtClean="0"/>
                        <a:t>macroalgae</a:t>
                      </a:r>
                      <a:r>
                        <a:rPr lang="en-US" sz="1100" dirty="0" smtClean="0"/>
                        <a:t>, benthic invertebrates, </a:t>
                      </a:r>
                      <a:r>
                        <a:rPr lang="en-US" sz="1100" dirty="0" err="1" smtClean="0"/>
                        <a:t>seagrass</a:t>
                      </a:r>
                      <a:r>
                        <a:rPr lang="en-US" sz="1100" dirty="0" smtClean="0"/>
                        <a:t>, HAB</a:t>
                      </a:r>
                      <a:endParaRPr lang="en-US" sz="11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FF00FF"/>
                          </a:solidFill>
                        </a:rPr>
                        <a:t>DO</a:t>
                      </a:r>
                      <a:r>
                        <a:rPr lang="en-US" sz="1100" dirty="0" smtClean="0"/>
                        <a:t>,</a:t>
                      </a:r>
                      <a:r>
                        <a:rPr lang="en-US" sz="1100" baseline="0" dirty="0" smtClean="0"/>
                        <a:t> </a:t>
                      </a:r>
                      <a:r>
                        <a:rPr lang="en-US" sz="1100" b="1" baseline="0" dirty="0" smtClean="0">
                          <a:solidFill>
                            <a:srgbClr val="FF00FF"/>
                          </a:solidFill>
                        </a:rPr>
                        <a:t>Water clarity</a:t>
                      </a:r>
                      <a:r>
                        <a:rPr lang="en-US" sz="1100" baseline="0" dirty="0" smtClean="0"/>
                        <a:t>, </a:t>
                      </a:r>
                      <a:r>
                        <a:rPr lang="en-US" sz="1100" b="1" baseline="0" dirty="0" smtClean="0">
                          <a:solidFill>
                            <a:srgbClr val="FF00FF"/>
                          </a:solidFill>
                        </a:rPr>
                        <a:t>DIN</a:t>
                      </a:r>
                      <a:r>
                        <a:rPr lang="en-US" sz="1100" baseline="0" dirty="0" smtClean="0"/>
                        <a:t>, </a:t>
                      </a:r>
                      <a:r>
                        <a:rPr lang="en-US" sz="1100" b="1" baseline="0" dirty="0" smtClean="0">
                          <a:solidFill>
                            <a:srgbClr val="FF00FF"/>
                          </a:solidFill>
                        </a:rPr>
                        <a:t>DIP</a:t>
                      </a:r>
                      <a:r>
                        <a:rPr lang="en-US" sz="1100" baseline="0" dirty="0" smtClean="0"/>
                        <a:t>, </a:t>
                      </a:r>
                      <a:r>
                        <a:rPr lang="en-US" sz="1100" b="1" baseline="0" dirty="0" smtClean="0">
                          <a:solidFill>
                            <a:srgbClr val="FF00FF"/>
                          </a:solidFill>
                        </a:rPr>
                        <a:t>TN</a:t>
                      </a:r>
                      <a:r>
                        <a:rPr lang="en-US" sz="1100" baseline="0" dirty="0" smtClean="0"/>
                        <a:t>, </a:t>
                      </a:r>
                      <a:r>
                        <a:rPr lang="en-US" sz="1100" b="1" baseline="0" dirty="0" smtClean="0">
                          <a:solidFill>
                            <a:srgbClr val="FF00FF"/>
                          </a:solidFill>
                        </a:rPr>
                        <a:t>TP</a:t>
                      </a:r>
                      <a:r>
                        <a:rPr lang="en-US" sz="1100" baseline="0" dirty="0" smtClean="0"/>
                        <a:t>, </a:t>
                      </a:r>
                      <a:r>
                        <a:rPr lang="en-US" sz="1100" b="0" baseline="0" dirty="0" smtClean="0">
                          <a:solidFill>
                            <a:schemeClr val="tx1"/>
                          </a:solidFill>
                        </a:rPr>
                        <a:t>C</a:t>
                      </a:r>
                      <a:endParaRPr lang="en-US" sz="1100" b="0" dirty="0">
                        <a:solidFill>
                          <a:schemeClr val="tx1"/>
                        </a:solidFill>
                      </a:endParaRPr>
                    </a:p>
                  </a:txBody>
                  <a:tcPr anchor="ctr"/>
                </a:tc>
                <a:tc>
                  <a:txBody>
                    <a:bodyPr/>
                    <a:lstStyle/>
                    <a:p>
                      <a:pPr algn="ctr"/>
                      <a:r>
                        <a:rPr lang="en-US" sz="1100" smtClean="0"/>
                        <a:t>No</a:t>
                      </a:r>
                      <a:endParaRPr lang="en-US" sz="1100" dirty="0"/>
                    </a:p>
                  </a:txBody>
                  <a:tcPr anchor="ctr"/>
                </a:tc>
                <a:tc>
                  <a:txBody>
                    <a:bodyPr/>
                    <a:lstStyle/>
                    <a:p>
                      <a:pPr algn="ctr"/>
                      <a:r>
                        <a:rPr lang="en-US" sz="1100" dirty="0" smtClean="0"/>
                        <a:t>Yes</a:t>
                      </a:r>
                      <a:endParaRPr lang="en-US" sz="1100" dirty="0"/>
                    </a:p>
                  </a:txBody>
                  <a:tcPr anchor="ctr"/>
                </a:tc>
              </a:tr>
              <a:tr h="370840">
                <a:tc>
                  <a:txBody>
                    <a:bodyPr/>
                    <a:lstStyle/>
                    <a:p>
                      <a:r>
                        <a:rPr lang="en-US" sz="1100" dirty="0" smtClean="0"/>
                        <a:t>IFREMER</a:t>
                      </a:r>
                      <a:endParaRPr lang="en-US" sz="11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FF00FF"/>
                          </a:solidFill>
                        </a:rPr>
                        <a:t>CHL</a:t>
                      </a:r>
                      <a:r>
                        <a:rPr lang="en-US" sz="1100" dirty="0" smtClean="0"/>
                        <a:t>, </a:t>
                      </a:r>
                      <a:r>
                        <a:rPr lang="en-US" sz="1100" dirty="0" err="1" smtClean="0"/>
                        <a:t>seagrass</a:t>
                      </a:r>
                      <a:r>
                        <a:rPr lang="en-US" sz="1100" dirty="0" smtClean="0"/>
                        <a:t>, </a:t>
                      </a:r>
                      <a:r>
                        <a:rPr lang="en-US" sz="1100" dirty="0" err="1" smtClean="0"/>
                        <a:t>macrobenthos</a:t>
                      </a:r>
                      <a:r>
                        <a:rPr lang="en-US" sz="1100" dirty="0" smtClean="0"/>
                        <a:t>, HAB</a:t>
                      </a:r>
                    </a:p>
                  </a:txBody>
                  <a:tcPr anchor="ctr"/>
                </a:tc>
                <a:tc>
                  <a:txBody>
                    <a:bodyPr/>
                    <a:lstStyle/>
                    <a:p>
                      <a:r>
                        <a:rPr lang="en-US" sz="1100" b="1" dirty="0" smtClean="0">
                          <a:solidFill>
                            <a:srgbClr val="FF00FF"/>
                          </a:solidFill>
                        </a:rPr>
                        <a:t>DO</a:t>
                      </a:r>
                      <a:r>
                        <a:rPr lang="en-US" sz="1100" dirty="0" smtClean="0"/>
                        <a:t>, </a:t>
                      </a:r>
                      <a:r>
                        <a:rPr lang="en-US" sz="1100" b="1" dirty="0" smtClean="0">
                          <a:solidFill>
                            <a:srgbClr val="FF00FF"/>
                          </a:solidFill>
                        </a:rPr>
                        <a:t>Water</a:t>
                      </a:r>
                      <a:r>
                        <a:rPr lang="en-US" sz="1100" baseline="0" dirty="0" smtClean="0">
                          <a:solidFill>
                            <a:srgbClr val="FF00FF"/>
                          </a:solidFill>
                        </a:rPr>
                        <a:t> </a:t>
                      </a:r>
                      <a:r>
                        <a:rPr lang="en-US" sz="1100" b="1" baseline="0" dirty="0" smtClean="0">
                          <a:solidFill>
                            <a:srgbClr val="FF00FF"/>
                          </a:solidFill>
                        </a:rPr>
                        <a:t>clarity</a:t>
                      </a:r>
                      <a:r>
                        <a:rPr lang="en-US" sz="1100" baseline="0" dirty="0" smtClean="0"/>
                        <a:t>, </a:t>
                      </a:r>
                      <a:r>
                        <a:rPr lang="en-US" sz="1100" b="1" baseline="0" dirty="0" smtClean="0">
                          <a:solidFill>
                            <a:srgbClr val="FF00FF"/>
                          </a:solidFill>
                        </a:rPr>
                        <a:t>DIN</a:t>
                      </a:r>
                      <a:r>
                        <a:rPr lang="en-US" sz="1100" baseline="0" dirty="0" smtClean="0"/>
                        <a:t>, </a:t>
                      </a:r>
                      <a:r>
                        <a:rPr lang="en-US" sz="1100" b="1" baseline="0" dirty="0" smtClean="0">
                          <a:solidFill>
                            <a:srgbClr val="FF00FF"/>
                          </a:solidFill>
                        </a:rPr>
                        <a:t>SRP</a:t>
                      </a:r>
                      <a:r>
                        <a:rPr lang="en-US" sz="1100" baseline="0" dirty="0" smtClean="0"/>
                        <a:t>, </a:t>
                      </a:r>
                      <a:r>
                        <a:rPr lang="en-US" sz="1100" b="1" baseline="0" dirty="0" smtClean="0">
                          <a:solidFill>
                            <a:srgbClr val="FF00FF"/>
                          </a:solidFill>
                        </a:rPr>
                        <a:t>TN</a:t>
                      </a:r>
                      <a:r>
                        <a:rPr lang="en-US" sz="1100" baseline="0" dirty="0" smtClean="0"/>
                        <a:t>, </a:t>
                      </a:r>
                      <a:r>
                        <a:rPr lang="en-US" sz="1100" b="1" baseline="0" dirty="0" smtClean="0">
                          <a:solidFill>
                            <a:srgbClr val="FF00FF"/>
                          </a:solidFill>
                        </a:rPr>
                        <a:t>TP</a:t>
                      </a:r>
                      <a:r>
                        <a:rPr lang="en-US" sz="1100" baseline="0" dirty="0" smtClean="0"/>
                        <a:t>, </a:t>
                      </a:r>
                      <a:r>
                        <a:rPr lang="en-US" sz="1100" b="0" baseline="0" dirty="0" smtClean="0">
                          <a:solidFill>
                            <a:schemeClr val="tx1"/>
                          </a:solidFill>
                        </a:rPr>
                        <a:t>sediment organic matter, sediment TN, TP</a:t>
                      </a:r>
                      <a:endParaRPr lang="en-US" sz="1100" b="0" dirty="0">
                        <a:solidFill>
                          <a:schemeClr val="tx1"/>
                        </a:solidFill>
                      </a:endParaRPr>
                    </a:p>
                  </a:txBody>
                  <a:tcPr anchor="ctr"/>
                </a:tc>
                <a:tc>
                  <a:txBody>
                    <a:bodyPr/>
                    <a:lstStyle/>
                    <a:p>
                      <a:pPr algn="ctr"/>
                      <a:r>
                        <a:rPr lang="en-US" sz="1100" smtClean="0"/>
                        <a:t>No</a:t>
                      </a:r>
                      <a:endParaRPr lang="en-US" sz="1100" dirty="0"/>
                    </a:p>
                  </a:txBody>
                  <a:tcPr anchor="ctr"/>
                </a:tc>
                <a:tc>
                  <a:txBody>
                    <a:bodyPr/>
                    <a:lstStyle/>
                    <a:p>
                      <a:pPr algn="ctr"/>
                      <a:r>
                        <a:rPr lang="en-US" sz="1100" dirty="0" smtClean="0"/>
                        <a:t>Yes</a:t>
                      </a:r>
                      <a:endParaRPr lang="en-US" sz="1100" dirty="0"/>
                    </a:p>
                  </a:txBody>
                  <a:tcPr anchor="ctr"/>
                </a:tc>
              </a:tr>
              <a:tr h="370840">
                <a:tc>
                  <a:txBody>
                    <a:bodyPr/>
                    <a:lstStyle/>
                    <a:p>
                      <a:r>
                        <a:rPr lang="en-US" sz="1100" dirty="0" smtClean="0"/>
                        <a:t>Statistical Trophic Index</a:t>
                      </a:r>
                      <a:endParaRPr lang="en-US" sz="1100" dirty="0"/>
                    </a:p>
                  </a:txBody>
                  <a:tcPr anchor="ctr"/>
                </a:tc>
                <a:tc>
                  <a:txBody>
                    <a:bodyPr/>
                    <a:lstStyle/>
                    <a:p>
                      <a:r>
                        <a:rPr lang="en-US" sz="1100" b="1" dirty="0" smtClean="0">
                          <a:solidFill>
                            <a:srgbClr val="FF00FF"/>
                          </a:solidFill>
                        </a:rPr>
                        <a:t>CHL</a:t>
                      </a:r>
                      <a:r>
                        <a:rPr lang="en-US" sz="1100" dirty="0" smtClean="0"/>
                        <a:t>,</a:t>
                      </a:r>
                      <a:r>
                        <a:rPr lang="en-US" sz="1100" baseline="0" dirty="0" smtClean="0"/>
                        <a:t> Primary Production</a:t>
                      </a:r>
                      <a:endParaRPr lang="en-US" sz="1100" dirty="0"/>
                    </a:p>
                  </a:txBody>
                  <a:tcPr anchor="ctr"/>
                </a:tc>
                <a:tc>
                  <a:txBody>
                    <a:bodyPr/>
                    <a:lstStyle/>
                    <a:p>
                      <a:r>
                        <a:rPr lang="en-US" sz="1100" b="1" baseline="0" dirty="0" smtClean="0">
                          <a:solidFill>
                            <a:srgbClr val="FF00FF"/>
                          </a:solidFill>
                        </a:rPr>
                        <a:t>DIN</a:t>
                      </a:r>
                      <a:r>
                        <a:rPr lang="en-US" sz="1100" baseline="0" dirty="0" smtClean="0"/>
                        <a:t>, </a:t>
                      </a:r>
                      <a:r>
                        <a:rPr lang="en-US" sz="1100" b="1" baseline="0" dirty="0" smtClean="0">
                          <a:solidFill>
                            <a:srgbClr val="FF00FF"/>
                          </a:solidFill>
                        </a:rPr>
                        <a:t>DIP</a:t>
                      </a:r>
                      <a:endParaRPr lang="en-US" sz="1100" dirty="0"/>
                    </a:p>
                  </a:txBody>
                  <a:tcPr anchor="ctr"/>
                </a:tc>
                <a:tc>
                  <a:txBody>
                    <a:bodyPr/>
                    <a:lstStyle/>
                    <a:p>
                      <a:pPr algn="ctr"/>
                      <a:r>
                        <a:rPr lang="en-US" sz="1100" smtClean="0"/>
                        <a:t>No</a:t>
                      </a:r>
                      <a:endParaRPr lang="en-US" sz="1100" dirty="0"/>
                    </a:p>
                  </a:txBody>
                  <a:tcPr anchor="ctr"/>
                </a:tc>
                <a:tc>
                  <a:txBody>
                    <a:bodyPr/>
                    <a:lstStyle/>
                    <a:p>
                      <a:pPr algn="ctr"/>
                      <a:r>
                        <a:rPr lang="en-US" sz="1100" dirty="0" smtClean="0"/>
                        <a:t>No</a:t>
                      </a:r>
                      <a:endParaRPr lang="en-US" sz="1100" dirty="0"/>
                    </a:p>
                  </a:txBody>
                  <a:tcPr anchor="ctr"/>
                </a:tc>
              </a:tr>
              <a:tr h="370840">
                <a:tc>
                  <a:txBody>
                    <a:bodyPr/>
                    <a:lstStyle/>
                    <a:p>
                      <a:r>
                        <a:rPr lang="en-US" sz="1100" dirty="0" smtClean="0"/>
                        <a:t>AMBI</a:t>
                      </a:r>
                      <a:endParaRPr lang="en-US" sz="1100" dirty="0"/>
                    </a:p>
                  </a:txBody>
                  <a:tcPr anchor="ctr"/>
                </a:tc>
                <a:tc>
                  <a:txBody>
                    <a:bodyPr/>
                    <a:lstStyle/>
                    <a:p>
                      <a:r>
                        <a:rPr lang="en-US" sz="1100" dirty="0" smtClean="0"/>
                        <a:t>Soft bottom </a:t>
                      </a:r>
                      <a:r>
                        <a:rPr lang="en-US" sz="1100" dirty="0" err="1" smtClean="0"/>
                        <a:t>macrobenthic</a:t>
                      </a:r>
                      <a:r>
                        <a:rPr lang="en-US" sz="1100" dirty="0" smtClean="0"/>
                        <a:t> community</a:t>
                      </a:r>
                      <a:endParaRPr lang="en-US" sz="1100" dirty="0"/>
                    </a:p>
                  </a:txBody>
                  <a:tcPr anchor="ctr"/>
                </a:tc>
                <a:tc>
                  <a:txBody>
                    <a:bodyPr/>
                    <a:lstStyle/>
                    <a:p>
                      <a:endParaRPr lang="en-US" sz="1100"/>
                    </a:p>
                  </a:txBody>
                  <a:tcPr anchor="ctr"/>
                </a:tc>
                <a:tc>
                  <a:txBody>
                    <a:bodyPr/>
                    <a:lstStyle/>
                    <a:p>
                      <a:pPr algn="ctr"/>
                      <a:r>
                        <a:rPr lang="en-US" sz="1100" smtClean="0"/>
                        <a:t>No</a:t>
                      </a:r>
                      <a:endParaRPr lang="en-US" sz="1100" dirty="0"/>
                    </a:p>
                  </a:txBody>
                  <a:tcPr anchor="ctr"/>
                </a:tc>
                <a:tc>
                  <a:txBody>
                    <a:bodyPr/>
                    <a:lstStyle/>
                    <a:p>
                      <a:pPr algn="ctr"/>
                      <a:r>
                        <a:rPr lang="en-US" sz="1100" dirty="0" smtClean="0"/>
                        <a:t>Yes</a:t>
                      </a:r>
                      <a:endParaRPr lang="en-US" sz="1100" dirty="0"/>
                    </a:p>
                  </a:txBody>
                  <a:tcPr anchor="ctr"/>
                </a:tc>
              </a:tr>
              <a:tr h="370840">
                <a:tc>
                  <a:txBody>
                    <a:bodyPr/>
                    <a:lstStyle/>
                    <a:p>
                      <a:r>
                        <a:rPr lang="en-US" sz="1100" dirty="0" smtClean="0"/>
                        <a:t>BENTIX</a:t>
                      </a:r>
                      <a:endParaRPr lang="en-US" sz="11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Soft bottom </a:t>
                      </a:r>
                      <a:r>
                        <a:rPr lang="en-US" sz="1100" dirty="0" err="1" smtClean="0"/>
                        <a:t>macrobenthic</a:t>
                      </a:r>
                      <a:r>
                        <a:rPr lang="en-US" sz="1100" dirty="0" smtClean="0"/>
                        <a:t> community</a:t>
                      </a:r>
                    </a:p>
                  </a:txBody>
                  <a:tcPr anchor="ctr"/>
                </a:tc>
                <a:tc>
                  <a:txBody>
                    <a:bodyPr/>
                    <a:lstStyle/>
                    <a:p>
                      <a:endParaRPr lang="en-US" sz="1100"/>
                    </a:p>
                  </a:txBody>
                  <a:tcPr anchor="ctr"/>
                </a:tc>
                <a:tc>
                  <a:txBody>
                    <a:bodyPr/>
                    <a:lstStyle/>
                    <a:p>
                      <a:pPr algn="ctr"/>
                      <a:r>
                        <a:rPr lang="en-US" sz="1100" smtClean="0"/>
                        <a:t>No</a:t>
                      </a:r>
                      <a:endParaRPr lang="en-US" sz="1100" dirty="0"/>
                    </a:p>
                  </a:txBody>
                  <a:tcPr anchor="ctr"/>
                </a:tc>
                <a:tc>
                  <a:txBody>
                    <a:bodyPr/>
                    <a:lstStyle/>
                    <a:p>
                      <a:pPr algn="ctr"/>
                      <a:r>
                        <a:rPr lang="en-US" sz="1100" dirty="0" smtClean="0"/>
                        <a:t>Yes</a:t>
                      </a:r>
                      <a:endParaRPr lang="en-US" sz="1100" dirty="0"/>
                    </a:p>
                  </a:txBody>
                  <a:tcPr anchor="ctr"/>
                </a:tc>
              </a:tr>
              <a:tr h="370840">
                <a:tc>
                  <a:txBody>
                    <a:bodyPr/>
                    <a:lstStyle/>
                    <a:p>
                      <a:r>
                        <a:rPr lang="en-US" sz="1100" dirty="0" smtClean="0"/>
                        <a:t>ISD</a:t>
                      </a:r>
                      <a:r>
                        <a:rPr lang="en-US" sz="1100" baseline="0" dirty="0" smtClean="0"/>
                        <a:t> (lagoons)</a:t>
                      </a:r>
                      <a:endParaRPr lang="en-US" sz="1100" dirty="0"/>
                    </a:p>
                  </a:txBody>
                  <a:tcPr anchor="ctr"/>
                </a:tc>
                <a:tc>
                  <a:txBody>
                    <a:bodyPr/>
                    <a:lstStyle/>
                    <a:p>
                      <a:r>
                        <a:rPr lang="en-US" sz="1100" dirty="0" smtClean="0"/>
                        <a:t>Benthic community biomass size</a:t>
                      </a:r>
                      <a:r>
                        <a:rPr lang="en-US" sz="1100" baseline="0" dirty="0" smtClean="0"/>
                        <a:t> classes</a:t>
                      </a:r>
                      <a:endParaRPr lang="en-US" sz="1100" dirty="0"/>
                    </a:p>
                  </a:txBody>
                  <a:tcPr anchor="ctr"/>
                </a:tc>
                <a:tc>
                  <a:txBody>
                    <a:bodyPr/>
                    <a:lstStyle/>
                    <a:p>
                      <a:endParaRPr lang="en-US" sz="1100"/>
                    </a:p>
                  </a:txBody>
                  <a:tcPr anchor="ctr"/>
                </a:tc>
                <a:tc>
                  <a:txBody>
                    <a:bodyPr/>
                    <a:lstStyle/>
                    <a:p>
                      <a:pPr algn="ctr"/>
                      <a:r>
                        <a:rPr lang="en-US" sz="1100" smtClean="0"/>
                        <a:t>No</a:t>
                      </a:r>
                      <a:endParaRPr lang="en-US" sz="1100" dirty="0"/>
                    </a:p>
                  </a:txBody>
                  <a:tcPr anchor="ctr"/>
                </a:tc>
                <a:tc>
                  <a:txBody>
                    <a:bodyPr/>
                    <a:lstStyle/>
                    <a:p>
                      <a:pPr algn="ctr"/>
                      <a:r>
                        <a:rPr lang="en-US" sz="1100" dirty="0" smtClean="0"/>
                        <a:t>Yes</a:t>
                      </a:r>
                      <a:endParaRPr lang="en-US" sz="1100" dirty="0"/>
                    </a:p>
                  </a:txBody>
                  <a:tcPr anchor="ctr"/>
                </a:tc>
              </a:tr>
              <a:tr h="370840">
                <a:tc>
                  <a:txBody>
                    <a:bodyPr/>
                    <a:lstStyle/>
                    <a:p>
                      <a:r>
                        <a:rPr lang="en-US" sz="1100" dirty="0" smtClean="0"/>
                        <a:t>B-IBI</a:t>
                      </a:r>
                      <a:endParaRPr lang="en-US" sz="1100" dirty="0"/>
                    </a:p>
                  </a:txBody>
                  <a:tcPr anchor="ctr"/>
                </a:tc>
                <a:tc>
                  <a:txBody>
                    <a:bodyPr/>
                    <a:lstStyle/>
                    <a:p>
                      <a:r>
                        <a:rPr lang="en-US" sz="1100" dirty="0" smtClean="0"/>
                        <a:t>Benthic community species</a:t>
                      </a:r>
                      <a:r>
                        <a:rPr lang="en-US" sz="1100" baseline="0" dirty="0" smtClean="0"/>
                        <a:t> diversity, productivity, indicator spp., trophic composition</a:t>
                      </a:r>
                      <a:endParaRPr lang="en-US" sz="1100" dirty="0"/>
                    </a:p>
                  </a:txBody>
                  <a:tcPr anchor="ctr"/>
                </a:tc>
                <a:tc>
                  <a:txBody>
                    <a:bodyPr/>
                    <a:lstStyle/>
                    <a:p>
                      <a:endParaRPr lang="en-US" sz="1100"/>
                    </a:p>
                  </a:txBody>
                  <a:tcPr anchor="ctr"/>
                </a:tc>
                <a:tc>
                  <a:txBody>
                    <a:bodyPr/>
                    <a:lstStyle/>
                    <a:p>
                      <a:pPr algn="ctr"/>
                      <a:r>
                        <a:rPr lang="en-US" sz="1100" dirty="0" smtClean="0"/>
                        <a:t>No</a:t>
                      </a:r>
                      <a:endParaRPr lang="en-US" sz="1100" dirty="0"/>
                    </a:p>
                  </a:txBody>
                  <a:tcPr anchor="ctr"/>
                </a:tc>
                <a:tc>
                  <a:txBody>
                    <a:bodyPr/>
                    <a:lstStyle/>
                    <a:p>
                      <a:pPr algn="ctr"/>
                      <a:r>
                        <a:rPr lang="en-US" sz="1100" dirty="0" smtClean="0"/>
                        <a:t>Yes</a:t>
                      </a:r>
                      <a:endParaRPr lang="en-US" sz="1100" dirty="0"/>
                    </a:p>
                  </a:txBody>
                  <a:tcPr anchor="ctr"/>
                </a:tc>
              </a:tr>
            </a:tbl>
          </a:graphicData>
        </a:graphic>
      </p:graphicFrame>
    </p:spTree>
    <p:extLst>
      <p:ext uri="{BB962C8B-B14F-4D97-AF65-F5344CB8AC3E}">
        <p14:creationId xmlns:p14="http://schemas.microsoft.com/office/powerpoint/2010/main" val="731261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3371"/>
            <a:ext cx="7886700" cy="1325563"/>
          </a:xfrm>
        </p:spPr>
        <p:txBody>
          <a:bodyPr>
            <a:normAutofit/>
          </a:bodyPr>
          <a:lstStyle/>
          <a:p>
            <a:r>
              <a:rPr lang="en-US" sz="3600" b="1" dirty="0" smtClean="0">
                <a:solidFill>
                  <a:srgbClr val="FFC000"/>
                </a:solidFill>
              </a:rPr>
              <a:t>Conceptual Basis for Frameworks- Linkage to Management Endpoints</a:t>
            </a:r>
            <a:endParaRPr lang="en-US" sz="3600" b="1" dirty="0">
              <a:solidFill>
                <a:srgbClr val="FFC000"/>
              </a:solidFill>
            </a:endParaRPr>
          </a:p>
        </p:txBody>
      </p:sp>
      <p:sp>
        <p:nvSpPr>
          <p:cNvPr id="3" name="Content Placeholder 2"/>
          <p:cNvSpPr>
            <a:spLocks noGrp="1"/>
          </p:cNvSpPr>
          <p:nvPr>
            <p:ph idx="1"/>
          </p:nvPr>
        </p:nvSpPr>
        <p:spPr/>
        <p:txBody>
          <a:bodyPr>
            <a:normAutofit/>
          </a:bodyPr>
          <a:lstStyle/>
          <a:p>
            <a:pPr>
              <a:spcAft>
                <a:spcPts val="1200"/>
              </a:spcAft>
            </a:pPr>
            <a:r>
              <a:rPr lang="en-US" sz="2400" dirty="0" smtClean="0"/>
              <a:t>Light limitation on seagrass</a:t>
            </a:r>
          </a:p>
          <a:p>
            <a:pPr>
              <a:spcAft>
                <a:spcPts val="1200"/>
              </a:spcAft>
            </a:pPr>
            <a:r>
              <a:rPr lang="en-US" sz="2400" dirty="0" smtClean="0"/>
              <a:t>Unbalanced algal community composition/structure and potential </a:t>
            </a:r>
            <a:r>
              <a:rPr lang="en-US" sz="2400" dirty="0" err="1" smtClean="0"/>
              <a:t>foodweb</a:t>
            </a:r>
            <a:r>
              <a:rPr lang="en-US" sz="2400" dirty="0" smtClean="0"/>
              <a:t> effects</a:t>
            </a:r>
          </a:p>
          <a:p>
            <a:pPr>
              <a:spcAft>
                <a:spcPts val="1200"/>
              </a:spcAft>
            </a:pPr>
            <a:r>
              <a:rPr lang="en-US" sz="2400" dirty="0" smtClean="0"/>
              <a:t>Over-production of organic matter (implications for hypoxia, benthic habitat  quality, altered nutrient cycling)</a:t>
            </a:r>
          </a:p>
        </p:txBody>
      </p:sp>
      <p:cxnSp>
        <p:nvCxnSpPr>
          <p:cNvPr id="4" name="Straight Connector 3"/>
          <p:cNvCxnSpPr/>
          <p:nvPr/>
        </p:nvCxnSpPr>
        <p:spPr>
          <a:xfrm>
            <a:off x="280086" y="1375726"/>
            <a:ext cx="8509687" cy="2471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3784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C000"/>
                </a:solidFill>
              </a:rPr>
              <a:t>At Previous Stakeholder Meetings….</a:t>
            </a:r>
            <a:endParaRPr lang="en-US" sz="3600" b="1" dirty="0">
              <a:solidFill>
                <a:srgbClr val="FFC000"/>
              </a:solidFill>
            </a:endParaRPr>
          </a:p>
        </p:txBody>
      </p:sp>
      <p:sp>
        <p:nvSpPr>
          <p:cNvPr id="3" name="Content Placeholder 2"/>
          <p:cNvSpPr>
            <a:spLocks noGrp="1"/>
          </p:cNvSpPr>
          <p:nvPr>
            <p:ph idx="1"/>
          </p:nvPr>
        </p:nvSpPr>
        <p:spPr/>
        <p:txBody>
          <a:bodyPr>
            <a:normAutofit lnSpcReduction="10000"/>
          </a:bodyPr>
          <a:lstStyle/>
          <a:p>
            <a:pPr marL="465138" indent="-465138">
              <a:spcAft>
                <a:spcPts val="1200"/>
              </a:spcAft>
            </a:pPr>
            <a:r>
              <a:rPr lang="en-US" sz="2400" dirty="0" smtClean="0"/>
              <a:t>Discussed work plan to create assessment framework</a:t>
            </a:r>
          </a:p>
          <a:p>
            <a:pPr marL="465138" indent="-465138">
              <a:spcAft>
                <a:spcPts val="1200"/>
              </a:spcAft>
            </a:pPr>
            <a:r>
              <a:rPr lang="en-US" sz="2400" dirty="0" smtClean="0"/>
              <a:t>Presented white paper summarizing existing approaches to creating assessment frameworks</a:t>
            </a:r>
          </a:p>
          <a:p>
            <a:pPr marL="865188" lvl="1" indent="-465138">
              <a:spcAft>
                <a:spcPts val="1200"/>
              </a:spcAft>
            </a:pPr>
            <a:r>
              <a:rPr lang="en-US" sz="2000" dirty="0" smtClean="0"/>
              <a:t>Site-specific (Chesapeake Bay chlorophyll a criteria)</a:t>
            </a:r>
          </a:p>
          <a:p>
            <a:pPr marL="865188" lvl="1" indent="-465138">
              <a:spcAft>
                <a:spcPts val="1200"/>
              </a:spcAft>
            </a:pPr>
            <a:r>
              <a:rPr lang="en-US" sz="2000" dirty="0" smtClean="0"/>
              <a:t>Regional (Florida, European Water Framework Directive)</a:t>
            </a:r>
          </a:p>
          <a:p>
            <a:pPr marL="400050" lvl="1" indent="0">
              <a:spcAft>
                <a:spcPts val="1200"/>
              </a:spcAft>
              <a:buNone/>
            </a:pPr>
            <a:endParaRPr lang="en-US" sz="2000" dirty="0" smtClean="0"/>
          </a:p>
          <a:p>
            <a:pPr marL="0" indent="0">
              <a:spcAft>
                <a:spcPts val="1200"/>
              </a:spcAft>
              <a:buNone/>
            </a:pPr>
            <a:r>
              <a:rPr lang="en-US" sz="2400" dirty="0" smtClean="0"/>
              <a:t>Specific Feedback from SAG:</a:t>
            </a:r>
          </a:p>
          <a:p>
            <a:pPr>
              <a:spcAft>
                <a:spcPts val="1200"/>
              </a:spcAft>
            </a:pPr>
            <a:r>
              <a:rPr lang="en-US" sz="2400" dirty="0" smtClean="0"/>
              <a:t>Opportunity to provide technical  input in real time, not just comment on outcome</a:t>
            </a:r>
          </a:p>
          <a:p>
            <a:pPr marL="465138" indent="-465138">
              <a:spcAft>
                <a:spcPts val="1200"/>
              </a:spcAft>
            </a:pPr>
            <a:endParaRPr lang="en-US" sz="2400" dirty="0"/>
          </a:p>
          <a:p>
            <a:pPr marL="865188" lvl="1" indent="-465138">
              <a:spcAft>
                <a:spcPts val="1200"/>
              </a:spcAft>
              <a:buNone/>
            </a:pPr>
            <a:endParaRPr lang="en-US" sz="2400" dirty="0" smtClean="0"/>
          </a:p>
        </p:txBody>
      </p:sp>
    </p:spTree>
    <p:extLst>
      <p:ext uri="{BB962C8B-B14F-4D97-AF65-F5344CB8AC3E}">
        <p14:creationId xmlns:p14="http://schemas.microsoft.com/office/powerpoint/2010/main" val="16315117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rmAutofit fontScale="90000"/>
          </a:bodyPr>
          <a:lstStyle/>
          <a:p>
            <a:r>
              <a:rPr lang="en-US" sz="2800" b="1" dirty="0" smtClean="0">
                <a:solidFill>
                  <a:srgbClr val="FFC000"/>
                </a:solidFill>
              </a:rPr>
              <a:t>What Would the Bay Look Like if It Had A Problem From Nutrient Overenrichment- From Senn et al. (2013)</a:t>
            </a:r>
            <a:endParaRPr lang="en-US" sz="2800" b="1" dirty="0">
              <a:solidFill>
                <a:srgbClr val="FFC000"/>
              </a:solidFill>
            </a:endParaRPr>
          </a:p>
        </p:txBody>
      </p:sp>
      <p:graphicFrame>
        <p:nvGraphicFramePr>
          <p:cNvPr id="5" name="Table 4"/>
          <p:cNvGraphicFramePr>
            <a:graphicFrameLocks noGrp="1"/>
          </p:cNvGraphicFramePr>
          <p:nvPr>
            <p:extLst/>
          </p:nvPr>
        </p:nvGraphicFramePr>
        <p:xfrm>
          <a:off x="609600" y="1524000"/>
          <a:ext cx="7613186" cy="4898380"/>
        </p:xfrm>
        <a:graphic>
          <a:graphicData uri="http://schemas.openxmlformats.org/drawingml/2006/table">
            <a:tbl>
              <a:tblPr firstRow="1" firstCol="1" bandRow="1">
                <a:tableStyleId>{5C22544A-7EE6-4342-B048-85BDC9FD1C3A}</a:tableStyleId>
              </a:tblPr>
              <a:tblGrid>
                <a:gridCol w="418259"/>
                <a:gridCol w="5611435"/>
                <a:gridCol w="1583492"/>
              </a:tblGrid>
              <a:tr h="169423">
                <a:tc gridSpan="3">
                  <a:txBody>
                    <a:bodyPr/>
                    <a:lstStyle/>
                    <a:p>
                      <a:pPr marL="0" marR="0" algn="l">
                        <a:spcBef>
                          <a:spcPts val="0"/>
                        </a:spcBef>
                        <a:spcAft>
                          <a:spcPts val="0"/>
                        </a:spcAft>
                      </a:pPr>
                      <a:r>
                        <a:rPr lang="en-US" sz="1000" dirty="0">
                          <a:effectLst/>
                        </a:rPr>
                        <a:t>Table 3.2  What would a problem look like in SFB?  Potential impaired states</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r>
              <a:tr h="169423">
                <a:tc>
                  <a:txBody>
                    <a:bodyPr/>
                    <a:lstStyle/>
                    <a:p>
                      <a:pPr marL="0" marR="0" algn="l">
                        <a:spcBef>
                          <a:spcPts val="0"/>
                        </a:spcBef>
                        <a:spcAft>
                          <a:spcPts val="0"/>
                        </a:spcAft>
                      </a:pPr>
                      <a:r>
                        <a:rPr lang="en-US" sz="1000">
                          <a:effectLst/>
                        </a:rPr>
                        <a:t> </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000" dirty="0">
                          <a:effectLst/>
                        </a:rPr>
                        <a:t>Impaired State</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dirty="0">
                          <a:effectLst/>
                        </a:rPr>
                        <a:t>Indicators</a:t>
                      </a:r>
                      <a:endParaRPr lang="en-US"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677691">
                <a:tc>
                  <a:txBody>
                    <a:bodyPr/>
                    <a:lstStyle/>
                    <a:p>
                      <a:pPr marL="0" marR="0" algn="l">
                        <a:spcBef>
                          <a:spcPts val="0"/>
                        </a:spcBef>
                        <a:spcAft>
                          <a:spcPts val="0"/>
                        </a:spcAft>
                      </a:pPr>
                      <a:r>
                        <a:rPr lang="en-US" sz="1000">
                          <a:effectLst/>
                        </a:rPr>
                        <a:t>IS.1</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000" b="1" dirty="0">
                          <a:effectLst/>
                        </a:rPr>
                        <a:t>High Phytoplankton Biomass </a:t>
                      </a:r>
                      <a:r>
                        <a:rPr lang="en-US" sz="1000" dirty="0">
                          <a:effectLst/>
                        </a:rPr>
                        <a:t>High phytoplankton biomass of sufficient magnitude (concentration), duration, and spatial extent that it impairs beneficial uses due to direct or indirect effects (A0.2). This could occur in deep subtidal or in shallow subtidal areas.</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rowSpan="2">
                  <a:txBody>
                    <a:bodyPr/>
                    <a:lstStyle/>
                    <a:p>
                      <a:pPr marL="0" marR="0" algn="ctr">
                        <a:spcBef>
                          <a:spcPts val="0"/>
                        </a:spcBef>
                        <a:spcAft>
                          <a:spcPts val="0"/>
                        </a:spcAft>
                      </a:pPr>
                      <a:r>
                        <a:rPr lang="en-US" sz="1400" b="1" dirty="0">
                          <a:effectLst/>
                        </a:rPr>
                        <a:t>Chlorophyll </a:t>
                      </a:r>
                      <a:r>
                        <a:rPr lang="en-US" sz="1400" b="1" dirty="0" smtClean="0">
                          <a:effectLst/>
                        </a:rPr>
                        <a:t>a, Productivity</a:t>
                      </a:r>
                      <a:endParaRPr lang="en-US"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380495">
                <a:tc>
                  <a:txBody>
                    <a:bodyPr/>
                    <a:lstStyle/>
                    <a:p>
                      <a:pPr marL="0" marR="0" algn="l">
                        <a:spcBef>
                          <a:spcPts val="0"/>
                        </a:spcBef>
                        <a:spcAft>
                          <a:spcPts val="0"/>
                        </a:spcAft>
                      </a:pPr>
                      <a:r>
                        <a:rPr lang="en-US" sz="1000">
                          <a:effectLst/>
                        </a:rPr>
                        <a:t>IS.7</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000" b="1" dirty="0">
                          <a:effectLst/>
                        </a:rPr>
                        <a:t>Low Phytoplankton Biomass </a:t>
                      </a:r>
                      <a:r>
                        <a:rPr lang="en-US" sz="1000" dirty="0">
                          <a:effectLst/>
                        </a:rPr>
                        <a:t>Low phytoplankton biomass in Suisun Bay or other habitats due to elevated NH4 which exacerbates food supply issues.</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vMerge="1">
                  <a:txBody>
                    <a:bodyPr/>
                    <a:lstStyle/>
                    <a:p>
                      <a:endParaRPr lang="en-US"/>
                    </a:p>
                  </a:txBody>
                  <a:tcPr/>
                </a:tc>
              </a:tr>
              <a:tr h="508268">
                <a:tc>
                  <a:txBody>
                    <a:bodyPr/>
                    <a:lstStyle/>
                    <a:p>
                      <a:pPr marL="0" marR="0" algn="l">
                        <a:spcBef>
                          <a:spcPts val="0"/>
                        </a:spcBef>
                        <a:spcAft>
                          <a:spcPts val="0"/>
                        </a:spcAft>
                      </a:pPr>
                      <a:r>
                        <a:rPr lang="en-US" sz="1000">
                          <a:effectLst/>
                        </a:rPr>
                        <a:t>IS.4</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000" b="1" dirty="0">
                          <a:effectLst/>
                        </a:rPr>
                        <a:t>NABs, HABs and algal toxins </a:t>
                      </a:r>
                      <a:r>
                        <a:rPr lang="en-US" sz="1000" dirty="0">
                          <a:effectLst/>
                        </a:rPr>
                        <a:t>Occurrence of HABs and related toxins at sufficient frequency or magnitude of events that habitats reach an impaired state, either in the source areas or in areas to which toxins are transported.</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dirty="0">
                          <a:effectLst/>
                        </a:rPr>
                        <a:t>HAB or NAB abundance, toxin concentrations</a:t>
                      </a:r>
                      <a:endParaRPr lang="en-US"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847113">
                <a:tc>
                  <a:txBody>
                    <a:bodyPr/>
                    <a:lstStyle/>
                    <a:p>
                      <a:pPr marL="0" marR="0" algn="l">
                        <a:spcBef>
                          <a:spcPts val="0"/>
                        </a:spcBef>
                        <a:spcAft>
                          <a:spcPts val="0"/>
                        </a:spcAft>
                      </a:pPr>
                      <a:r>
                        <a:rPr lang="en-US" sz="1000">
                          <a:effectLst/>
                        </a:rPr>
                        <a:t>IS.6</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000" b="1" dirty="0">
                          <a:effectLst/>
                        </a:rPr>
                        <a:t>Suboptimal phytoplankton assemblages </a:t>
                      </a:r>
                      <a:r>
                        <a:rPr lang="en-US" sz="1000" dirty="0">
                          <a:effectLst/>
                        </a:rPr>
                        <a:t>Nutrient-related shifts in phytoplankton community composition, or changes in the composition of individual cells (N:P), that result in decreased food quality, and have cascading effects up the food web.</a:t>
                      </a:r>
                      <a:endParaRPr lang="en-US" sz="1200" dirty="0">
                        <a:effectLst/>
                      </a:endParaRPr>
                    </a:p>
                    <a:p>
                      <a:pPr marL="0" marR="0" algn="l">
                        <a:spcBef>
                          <a:spcPts val="0"/>
                        </a:spcBef>
                        <a:spcAft>
                          <a:spcPts val="0"/>
                        </a:spcAft>
                      </a:pPr>
                      <a:r>
                        <a:rPr lang="en-US" sz="1000" dirty="0">
                          <a:effectLst/>
                        </a:rPr>
                        <a:t> </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dirty="0">
                          <a:effectLst/>
                        </a:rPr>
                        <a:t>Phytoplankton assemblage</a:t>
                      </a:r>
                      <a:endParaRPr lang="en-US"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380495">
                <a:tc>
                  <a:txBody>
                    <a:bodyPr/>
                    <a:lstStyle/>
                    <a:p>
                      <a:pPr marL="0" marR="0" algn="l">
                        <a:spcBef>
                          <a:spcPts val="0"/>
                        </a:spcBef>
                        <a:spcAft>
                          <a:spcPts val="0"/>
                        </a:spcAft>
                      </a:pPr>
                      <a:r>
                        <a:rPr lang="en-US" sz="1000">
                          <a:effectLst/>
                        </a:rPr>
                        <a:t>IS.2</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000" b="1" dirty="0" smtClean="0">
                          <a:effectLst/>
                        </a:rPr>
                        <a:t>Low Dissolved </a:t>
                      </a:r>
                      <a:r>
                        <a:rPr lang="en-US" sz="1000" b="1" dirty="0">
                          <a:effectLst/>
                        </a:rPr>
                        <a:t>Oxygen </a:t>
                      </a:r>
                      <a:r>
                        <a:rPr lang="en-US" sz="1000" b="1" dirty="0" smtClean="0">
                          <a:effectLst/>
                        </a:rPr>
                        <a:t>in Deep Water</a:t>
                      </a:r>
                      <a:r>
                        <a:rPr lang="en-US" sz="1000" dirty="0" smtClean="0">
                          <a:effectLst/>
                        </a:rPr>
                        <a:t>– </a:t>
                      </a:r>
                      <a:r>
                        <a:rPr lang="en-US" sz="1000" dirty="0">
                          <a:effectLst/>
                        </a:rPr>
                        <a:t>Deep subtidal Low DO  in deep subtidal areas of the Bay, below some threshold for a period of time that beneficial uses are impaired. </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rowSpan="2">
                  <a:txBody>
                    <a:bodyPr/>
                    <a:lstStyle/>
                    <a:p>
                      <a:pPr marL="0" marR="0" algn="ctr">
                        <a:spcBef>
                          <a:spcPts val="0"/>
                        </a:spcBef>
                        <a:spcAft>
                          <a:spcPts val="0"/>
                        </a:spcAft>
                      </a:pPr>
                      <a:r>
                        <a:rPr lang="en-US" sz="1400" b="1" dirty="0">
                          <a:effectLst/>
                        </a:rPr>
                        <a:t>Dissolved oxygen</a:t>
                      </a:r>
                      <a:endParaRPr lang="en-US"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736283">
                <a:tc>
                  <a:txBody>
                    <a:bodyPr/>
                    <a:lstStyle/>
                    <a:p>
                      <a:pPr marL="0" marR="0" algn="l">
                        <a:spcBef>
                          <a:spcPts val="0"/>
                        </a:spcBef>
                        <a:spcAft>
                          <a:spcPts val="0"/>
                        </a:spcAft>
                      </a:pPr>
                      <a:r>
                        <a:rPr lang="en-US" sz="1000">
                          <a:effectLst/>
                        </a:rPr>
                        <a:t>IS.3</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000" b="1" dirty="0">
                          <a:effectLst/>
                        </a:rPr>
                        <a:t>Low DO </a:t>
                      </a:r>
                      <a:r>
                        <a:rPr lang="en-US" sz="1000" b="1" dirty="0" smtClean="0">
                          <a:effectLst/>
                        </a:rPr>
                        <a:t>in Shallow</a:t>
                      </a:r>
                      <a:r>
                        <a:rPr lang="en-US" sz="1000" b="1" baseline="0" dirty="0" smtClean="0">
                          <a:effectLst/>
                        </a:rPr>
                        <a:t> Habitat</a:t>
                      </a:r>
                      <a:r>
                        <a:rPr lang="en-US" sz="1000" dirty="0" smtClean="0">
                          <a:effectLst/>
                        </a:rPr>
                        <a:t>– </a:t>
                      </a:r>
                      <a:r>
                        <a:rPr lang="en-US" sz="1000" dirty="0">
                          <a:effectLst/>
                        </a:rPr>
                        <a:t>Shallow/margin habitats: DO in shallow/margin habitats below some threshold, and beyond what would be considered “natural” for that habitat, for a period of time that it impairs beneficial uses, by reducing habitat area for fish or benthos at various life stages.</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vMerge="1">
                  <a:txBody>
                    <a:bodyPr/>
                    <a:lstStyle/>
                    <a:p>
                      <a:endParaRPr lang="en-US"/>
                    </a:p>
                  </a:txBody>
                  <a:tcPr/>
                </a:tc>
              </a:tr>
              <a:tr h="847113">
                <a:tc>
                  <a:txBody>
                    <a:bodyPr/>
                    <a:lstStyle/>
                    <a:p>
                      <a:pPr marL="0" marR="0" algn="l">
                        <a:spcBef>
                          <a:spcPts val="0"/>
                        </a:spcBef>
                        <a:spcAft>
                          <a:spcPts val="0"/>
                        </a:spcAft>
                      </a:pPr>
                      <a:r>
                        <a:rPr lang="en-US" sz="1000">
                          <a:effectLst/>
                        </a:rPr>
                        <a:t>IS.8</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000" b="1" dirty="0">
                          <a:effectLst/>
                        </a:rPr>
                        <a:t>Other nutrient-related impacts. </a:t>
                      </a:r>
                      <a:r>
                        <a:rPr lang="en-US" sz="1000" dirty="0">
                          <a:effectLst/>
                        </a:rPr>
                        <a:t>Other direct or indirect nutrient-related effects that alter habitat or food web structure at higher trophic levels by other pathways. (e.g., creating conditions that favor the establishment of invasive benthos and copepods; NH4 direct toxicity to copepods; spreading of macrophytes related to high nutrient concentrations)</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dirty="0">
                          <a:effectLst/>
                        </a:rPr>
                        <a:t>Nutrient concentrations (Ammonium), nutrient ratios, </a:t>
                      </a:r>
                      <a:endParaRPr lang="en-US"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bl>
          </a:graphicData>
        </a:graphic>
      </p:graphicFrame>
      <p:sp>
        <p:nvSpPr>
          <p:cNvPr id="6" name="Rectangle 1"/>
          <p:cNvSpPr>
            <a:spLocks noChangeArrowheads="1"/>
          </p:cNvSpPr>
          <p:nvPr/>
        </p:nvSpPr>
        <p:spPr bwMode="auto">
          <a:xfrm>
            <a:off x="1536700" y="16843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6629400" y="1905000"/>
            <a:ext cx="1600200" cy="1752600"/>
          </a:xfrm>
          <a:prstGeom prst="rect">
            <a:avLst/>
          </a:prstGeom>
          <a:no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629400" y="4419600"/>
            <a:ext cx="1600200" cy="990600"/>
          </a:xfrm>
          <a:prstGeom prst="rect">
            <a:avLst/>
          </a:prstGeom>
          <a:no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29400" y="5436973"/>
            <a:ext cx="1600200" cy="9906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629400" y="3632886"/>
            <a:ext cx="1600200" cy="786714"/>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4028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Fig 5 mod4.tif"/>
          <p:cNvPicPr>
            <a:picLocks noChangeAspect="1"/>
          </p:cNvPicPr>
          <p:nvPr/>
        </p:nvPicPr>
        <p:blipFill>
          <a:blip r:embed="rId3" cstate="print">
            <a:extLst>
              <a:ext uri="{28A0092B-C50C-407E-A947-70E740481C1C}">
                <a14:useLocalDpi xmlns:a14="http://schemas.microsoft.com/office/drawing/2010/main" val="0"/>
              </a:ext>
            </a:extLst>
          </a:blip>
          <a:srcRect l="1711" t="8064" r="6979" b="11285"/>
          <a:stretch>
            <a:fillRect/>
          </a:stretch>
        </p:blipFill>
        <p:spPr bwMode="auto">
          <a:xfrm>
            <a:off x="587352" y="621507"/>
            <a:ext cx="7969296" cy="509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4"/>
          <p:cNvSpPr txBox="1">
            <a:spLocks noChangeArrowheads="1"/>
          </p:cNvSpPr>
          <p:nvPr/>
        </p:nvSpPr>
        <p:spPr bwMode="auto">
          <a:xfrm rot="535963">
            <a:off x="4756150" y="4322763"/>
            <a:ext cx="560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sz="1400">
                <a:latin typeface="Arial" panose="020B0604020202020204" pitchFamily="34" charset="0"/>
                <a:cs typeface="Arial" panose="020B0604020202020204" pitchFamily="34" charset="0"/>
              </a:rPr>
              <a:t>R</a:t>
            </a:r>
          </a:p>
        </p:txBody>
      </p:sp>
      <p:sp>
        <p:nvSpPr>
          <p:cNvPr id="22532" name="TextBox 5"/>
          <p:cNvSpPr txBox="1">
            <a:spLocks noChangeArrowheads="1"/>
          </p:cNvSpPr>
          <p:nvPr/>
        </p:nvSpPr>
        <p:spPr bwMode="auto">
          <a:xfrm rot="264334">
            <a:off x="4905375" y="4289425"/>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sz="1200">
                <a:latin typeface="Arial" panose="020B0604020202020204" pitchFamily="34" charset="0"/>
                <a:cs typeface="Arial" panose="020B0604020202020204" pitchFamily="34" charset="0"/>
              </a:rPr>
              <a:t>2</a:t>
            </a:r>
          </a:p>
        </p:txBody>
      </p:sp>
      <p:sp>
        <p:nvSpPr>
          <p:cNvPr id="22533" name="TextBox 6"/>
          <p:cNvSpPr txBox="1">
            <a:spLocks noChangeArrowheads="1"/>
          </p:cNvSpPr>
          <p:nvPr/>
        </p:nvSpPr>
        <p:spPr bwMode="auto">
          <a:xfrm>
            <a:off x="3031804" y="158717"/>
            <a:ext cx="3167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sz="2400" b="1" i="1" dirty="0"/>
              <a:t>Dissolved Oxygen (DO)</a:t>
            </a:r>
          </a:p>
        </p:txBody>
      </p:sp>
      <p:sp>
        <p:nvSpPr>
          <p:cNvPr id="2" name="Rectangle 1"/>
          <p:cNvSpPr/>
          <p:nvPr/>
        </p:nvSpPr>
        <p:spPr>
          <a:xfrm>
            <a:off x="222723" y="5839535"/>
            <a:ext cx="8785225" cy="646331"/>
          </a:xfrm>
          <a:prstGeom prst="rect">
            <a:avLst/>
          </a:prstGeom>
        </p:spPr>
        <p:txBody>
          <a:bodyPr wrap="square">
            <a:spAutoFit/>
          </a:bodyPr>
          <a:lstStyle/>
          <a:p>
            <a:r>
              <a:rPr lang="en-US" dirty="0" smtClean="0"/>
              <a:t>From L</a:t>
            </a:r>
            <a:r>
              <a:rPr lang="en-US" dirty="0"/>
              <a:t>. W. </a:t>
            </a:r>
            <a:r>
              <a:rPr lang="en-US" dirty="0" smtClean="0"/>
              <a:t>Harding et al.  </a:t>
            </a:r>
            <a:r>
              <a:rPr lang="en-US" dirty="0"/>
              <a:t>2013. Scientific bases for numerical chlorophyll criteria in Chesapeake Bay.  </a:t>
            </a:r>
            <a:r>
              <a:rPr lang="en-US" i="1" dirty="0"/>
              <a:t>Estuaries and Coasts </a:t>
            </a:r>
            <a:r>
              <a:rPr lang="fr-FR" dirty="0"/>
              <a:t>doi:10.1007/s12237-013-9656-6</a:t>
            </a:r>
            <a:endParaRPr lang="en-US" dirty="0"/>
          </a:p>
        </p:txBody>
      </p:sp>
    </p:spTree>
    <p:extLst>
      <p:ext uri="{BB962C8B-B14F-4D97-AF65-F5344CB8AC3E}">
        <p14:creationId xmlns:p14="http://schemas.microsoft.com/office/powerpoint/2010/main" val="3692429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Fig 9.tif"/>
          <p:cNvPicPr>
            <a:picLocks noChangeAspect="1"/>
          </p:cNvPicPr>
          <p:nvPr/>
        </p:nvPicPr>
        <p:blipFill>
          <a:blip r:embed="rId3" cstate="print">
            <a:extLst>
              <a:ext uri="{28A0092B-C50C-407E-A947-70E740481C1C}">
                <a14:useLocalDpi xmlns:a14="http://schemas.microsoft.com/office/drawing/2010/main" val="0"/>
              </a:ext>
            </a:extLst>
          </a:blip>
          <a:srcRect l="5290" t="17899" r="4883" b="20222"/>
          <a:stretch>
            <a:fillRect/>
          </a:stretch>
        </p:blipFill>
        <p:spPr bwMode="auto">
          <a:xfrm>
            <a:off x="609600" y="689532"/>
            <a:ext cx="7289821" cy="524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1"/>
          <p:cNvSpPr txBox="1">
            <a:spLocks noChangeArrowheads="1"/>
          </p:cNvSpPr>
          <p:nvPr/>
        </p:nvSpPr>
        <p:spPr bwMode="auto">
          <a:xfrm>
            <a:off x="2060575" y="65087"/>
            <a:ext cx="5022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sz="2400" b="1" i="1" dirty="0"/>
              <a:t>Submerged Aquatic Vegetation (SAV)</a:t>
            </a:r>
          </a:p>
        </p:txBody>
      </p:sp>
      <p:sp>
        <p:nvSpPr>
          <p:cNvPr id="4" name="Rectangle 3"/>
          <p:cNvSpPr/>
          <p:nvPr/>
        </p:nvSpPr>
        <p:spPr>
          <a:xfrm>
            <a:off x="179387" y="6096000"/>
            <a:ext cx="8785225" cy="646331"/>
          </a:xfrm>
          <a:prstGeom prst="rect">
            <a:avLst/>
          </a:prstGeom>
        </p:spPr>
        <p:txBody>
          <a:bodyPr wrap="square">
            <a:spAutoFit/>
          </a:bodyPr>
          <a:lstStyle/>
          <a:p>
            <a:r>
              <a:rPr lang="en-US" dirty="0" smtClean="0"/>
              <a:t>From L</a:t>
            </a:r>
            <a:r>
              <a:rPr lang="en-US" dirty="0"/>
              <a:t>. W. </a:t>
            </a:r>
            <a:r>
              <a:rPr lang="en-US" dirty="0" smtClean="0"/>
              <a:t>Harding et al.  </a:t>
            </a:r>
            <a:r>
              <a:rPr lang="en-US" dirty="0"/>
              <a:t>2013. Scientific bases for numerical chlorophyll criteria in Chesapeake Bay.  </a:t>
            </a:r>
            <a:r>
              <a:rPr lang="en-US" i="1" dirty="0"/>
              <a:t>Estuaries and Coasts </a:t>
            </a:r>
            <a:r>
              <a:rPr lang="fr-FR" dirty="0"/>
              <a:t>doi:10.1007/s12237-013-9656-6</a:t>
            </a:r>
            <a:endParaRPr lang="en-US" dirty="0"/>
          </a:p>
        </p:txBody>
      </p:sp>
    </p:spTree>
    <p:extLst>
      <p:ext uri="{BB962C8B-B14F-4D97-AF65-F5344CB8AC3E}">
        <p14:creationId xmlns:p14="http://schemas.microsoft.com/office/powerpoint/2010/main" val="1850507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Fig 10 ed.tif"/>
          <p:cNvPicPr>
            <a:picLocks noChangeAspect="1"/>
          </p:cNvPicPr>
          <p:nvPr/>
        </p:nvPicPr>
        <p:blipFill>
          <a:blip r:embed="rId3" cstate="print">
            <a:extLst>
              <a:ext uri="{28A0092B-C50C-407E-A947-70E740481C1C}">
                <a14:useLocalDpi xmlns:a14="http://schemas.microsoft.com/office/drawing/2010/main" val="0"/>
              </a:ext>
            </a:extLst>
          </a:blip>
          <a:srcRect l="7970" t="5449" r="9068" b="12498"/>
          <a:stretch>
            <a:fillRect/>
          </a:stretch>
        </p:blipFill>
        <p:spPr bwMode="auto">
          <a:xfrm>
            <a:off x="3362325" y="222250"/>
            <a:ext cx="5116513"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3"/>
          <p:cNvSpPr txBox="1">
            <a:spLocks noChangeArrowheads="1"/>
          </p:cNvSpPr>
          <p:nvPr/>
        </p:nvSpPr>
        <p:spPr bwMode="auto">
          <a:xfrm>
            <a:off x="153987" y="457200"/>
            <a:ext cx="3208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sz="2400" b="1" i="1" dirty="0"/>
              <a:t>HABs – Microcystis </a:t>
            </a:r>
            <a:r>
              <a:rPr lang="en-US" sz="2400" b="1" dirty="0"/>
              <a:t>spp.</a:t>
            </a:r>
          </a:p>
        </p:txBody>
      </p:sp>
      <p:sp>
        <p:nvSpPr>
          <p:cNvPr id="4" name="Rectangle 3"/>
          <p:cNvSpPr/>
          <p:nvPr/>
        </p:nvSpPr>
        <p:spPr>
          <a:xfrm>
            <a:off x="152400" y="4343400"/>
            <a:ext cx="3053877" cy="2031325"/>
          </a:xfrm>
          <a:prstGeom prst="rect">
            <a:avLst/>
          </a:prstGeom>
        </p:spPr>
        <p:txBody>
          <a:bodyPr wrap="square">
            <a:spAutoFit/>
          </a:bodyPr>
          <a:lstStyle/>
          <a:p>
            <a:r>
              <a:rPr lang="en-US" dirty="0" smtClean="0"/>
              <a:t>From L</a:t>
            </a:r>
            <a:r>
              <a:rPr lang="en-US" dirty="0"/>
              <a:t>. W. </a:t>
            </a:r>
            <a:r>
              <a:rPr lang="en-US" dirty="0" smtClean="0"/>
              <a:t>Harding et al.  </a:t>
            </a:r>
            <a:r>
              <a:rPr lang="en-US" dirty="0"/>
              <a:t>2013. Scientific bases for numerical chlorophyll criteria in Chesapeake Bay.  </a:t>
            </a:r>
            <a:r>
              <a:rPr lang="en-US" i="1" dirty="0"/>
              <a:t>Estuaries and Coasts </a:t>
            </a:r>
            <a:r>
              <a:rPr lang="fr-FR" dirty="0"/>
              <a:t>doi:10.1007/s12237-013-9656-6</a:t>
            </a:r>
            <a:endParaRPr lang="en-US" dirty="0"/>
          </a:p>
        </p:txBody>
      </p:sp>
    </p:spTree>
    <p:extLst>
      <p:ext uri="{BB962C8B-B14F-4D97-AF65-F5344CB8AC3E}">
        <p14:creationId xmlns:p14="http://schemas.microsoft.com/office/powerpoint/2010/main" val="3180043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Evaluated Frameworks</a:t>
            </a:r>
            <a:endParaRPr lang="en-US" b="1" dirty="0">
              <a:solidFill>
                <a:srgbClr val="FFC000"/>
              </a:solidFill>
            </a:endParaRPr>
          </a:p>
        </p:txBody>
      </p:sp>
      <p:sp>
        <p:nvSpPr>
          <p:cNvPr id="3" name="Content Placeholder 2"/>
          <p:cNvSpPr>
            <a:spLocks noGrp="1"/>
          </p:cNvSpPr>
          <p:nvPr>
            <p:ph idx="1"/>
          </p:nvPr>
        </p:nvSpPr>
        <p:spPr/>
        <p:txBody>
          <a:bodyPr>
            <a:normAutofit fontScale="77500" lnSpcReduction="20000"/>
          </a:bodyPr>
          <a:lstStyle/>
          <a:p>
            <a:r>
              <a:rPr lang="en-US" dirty="0" smtClean="0">
                <a:latin typeface="Calibri" panose="020F0502020204030204" pitchFamily="34" charset="0"/>
                <a:ea typeface="Calibri" panose="020F0502020204030204" pitchFamily="34" charset="0"/>
                <a:cs typeface="Calibri" panose="020F0502020204030204" pitchFamily="34" charset="0"/>
              </a:rPr>
              <a:t>Water Framework Directive (developed in United Kingdom)</a:t>
            </a:r>
          </a:p>
          <a:p>
            <a:pPr lvl="1"/>
            <a:r>
              <a:rPr lang="en-US" dirty="0" smtClean="0">
                <a:latin typeface="Calibri" panose="020F0502020204030204" pitchFamily="34" charset="0"/>
                <a:ea typeface="Calibri" panose="020F0502020204030204" pitchFamily="34" charset="0"/>
                <a:cs typeface="Calibri" panose="020F0502020204030204" pitchFamily="34" charset="0"/>
              </a:rPr>
              <a:t>Water quality index</a:t>
            </a:r>
          </a:p>
          <a:p>
            <a:pPr lvl="1"/>
            <a:r>
              <a:rPr lang="en-US" dirty="0" smtClean="0">
                <a:latin typeface="Calibri" panose="020F0502020204030204" pitchFamily="34" charset="0"/>
                <a:ea typeface="Calibri" panose="020F0502020204030204" pitchFamily="34" charset="0"/>
                <a:cs typeface="Calibri" panose="020F0502020204030204" pitchFamily="34" charset="0"/>
              </a:rPr>
              <a:t>Phytoplankton index</a:t>
            </a:r>
          </a:p>
          <a:p>
            <a:pPr lvl="1"/>
            <a:r>
              <a:rPr lang="en-US" dirty="0" smtClean="0">
                <a:latin typeface="Calibri" panose="020F0502020204030204" pitchFamily="34" charset="0"/>
                <a:ea typeface="Calibri" panose="020F0502020204030204" pitchFamily="34" charset="0"/>
                <a:cs typeface="Calibri" panose="020F0502020204030204" pitchFamily="34" charset="0"/>
              </a:rPr>
              <a:t>Taxa index</a:t>
            </a:r>
          </a:p>
          <a:p>
            <a:pPr lvl="1"/>
            <a:endParaRPr lang="en-US" dirty="0" smtClean="0">
              <a:latin typeface="Calibri" panose="020F0502020204030204" pitchFamily="34" charset="0"/>
              <a:ea typeface="Calibri" panose="020F0502020204030204" pitchFamily="34" charset="0"/>
              <a:cs typeface="Calibri" panose="020F0502020204030204" pitchFamily="34" charset="0"/>
            </a:endParaRPr>
          </a:p>
          <a:p>
            <a:r>
              <a:rPr lang="en-US" dirty="0" smtClean="0">
                <a:latin typeface="Calibri" panose="020F0502020204030204" pitchFamily="34" charset="0"/>
                <a:ea typeface="Calibri" panose="020F0502020204030204" pitchFamily="34" charset="0"/>
                <a:cs typeface="Calibri" panose="020F0502020204030204" pitchFamily="34" charset="0"/>
              </a:rPr>
              <a:t>Assessment of Estuarine Trophic Status (ASSETS)</a:t>
            </a:r>
          </a:p>
          <a:p>
            <a:pPr lvl="1"/>
            <a:r>
              <a:rPr lang="en-US" dirty="0" smtClean="0">
                <a:latin typeface="Calibri" panose="020F0502020204030204" pitchFamily="34" charset="0"/>
                <a:ea typeface="Calibri" panose="020F0502020204030204" pitchFamily="34" charset="0"/>
                <a:cs typeface="Calibri" panose="020F0502020204030204" pitchFamily="34" charset="0"/>
              </a:rPr>
              <a:t>Chlorophyll</a:t>
            </a:r>
          </a:p>
          <a:p>
            <a:pPr lvl="1"/>
            <a:r>
              <a:rPr lang="en-US" dirty="0" smtClean="0">
                <a:latin typeface="Calibri" panose="020F0502020204030204" pitchFamily="34" charset="0"/>
                <a:ea typeface="Calibri" panose="020F0502020204030204" pitchFamily="34" charset="0"/>
                <a:cs typeface="Calibri" panose="020F0502020204030204" pitchFamily="34" charset="0"/>
              </a:rPr>
              <a:t>Dissolved oxygen </a:t>
            </a:r>
          </a:p>
          <a:p>
            <a:pPr lvl="1"/>
            <a:endParaRPr lang="en-US" dirty="0" smtClean="0">
              <a:latin typeface="Calibri" panose="020F0502020204030204" pitchFamily="34" charset="0"/>
              <a:ea typeface="Calibri" panose="020F0502020204030204" pitchFamily="34" charset="0"/>
              <a:cs typeface="Calibri" panose="020F0502020204030204" pitchFamily="34" charset="0"/>
            </a:endParaRPr>
          </a:p>
          <a:p>
            <a:r>
              <a:rPr lang="en-US" dirty="0"/>
              <a:t>The French Research Institute for the Exploration of the Sea (IFREMER) Classification for Mediterranean Lagoons</a:t>
            </a:r>
            <a:endParaRPr lang="en-US" dirty="0" smtClean="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smtClean="0">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p:cNvCxnSpPr/>
          <p:nvPr/>
        </p:nvCxnSpPr>
        <p:spPr>
          <a:xfrm>
            <a:off x="280086" y="1375726"/>
            <a:ext cx="8509687" cy="2471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6387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3371"/>
            <a:ext cx="7886700" cy="1325563"/>
          </a:xfrm>
        </p:spPr>
        <p:txBody>
          <a:bodyPr>
            <a:normAutofit/>
          </a:bodyPr>
          <a:lstStyle/>
          <a:p>
            <a:r>
              <a:rPr lang="en-US" sz="3600" b="1" dirty="0" smtClean="0">
                <a:solidFill>
                  <a:srgbClr val="FFC000"/>
                </a:solidFill>
              </a:rPr>
              <a:t>Why These Three?</a:t>
            </a:r>
            <a:endParaRPr lang="en-US" sz="3600" b="1" dirty="0">
              <a:solidFill>
                <a:srgbClr val="FFC000"/>
              </a:solidFill>
            </a:endParaRPr>
          </a:p>
        </p:txBody>
      </p:sp>
      <p:sp>
        <p:nvSpPr>
          <p:cNvPr id="3" name="Content Placeholder 2"/>
          <p:cNvSpPr>
            <a:spLocks noGrp="1"/>
          </p:cNvSpPr>
          <p:nvPr>
            <p:ph idx="1"/>
          </p:nvPr>
        </p:nvSpPr>
        <p:spPr>
          <a:xfrm>
            <a:off x="495326" y="1825625"/>
            <a:ext cx="7886700" cy="1292960"/>
          </a:xfrm>
        </p:spPr>
        <p:txBody>
          <a:bodyPr>
            <a:normAutofit/>
          </a:bodyPr>
          <a:lstStyle/>
          <a:p>
            <a:pPr marL="0" indent="0">
              <a:lnSpc>
                <a:spcPct val="100000"/>
              </a:lnSpc>
              <a:spcBef>
                <a:spcPts val="0"/>
              </a:spcBef>
              <a:buNone/>
              <a:defRPr/>
            </a:pPr>
            <a:r>
              <a:rPr lang="en-US" sz="2400" dirty="0"/>
              <a:t>These three frameworks differ sufficiently in approach, </a:t>
            </a:r>
            <a:r>
              <a:rPr lang="en-US" sz="2400" dirty="0" smtClean="0"/>
              <a:t>results demonstrate how </a:t>
            </a:r>
            <a:r>
              <a:rPr lang="en-US" sz="2400" dirty="0"/>
              <a:t>organizing principles </a:t>
            </a:r>
            <a:r>
              <a:rPr lang="en-US" sz="2400" dirty="0" smtClean="0"/>
              <a:t>affect </a:t>
            </a:r>
            <a:r>
              <a:rPr lang="en-US" sz="2400" dirty="0"/>
              <a:t>outcome</a:t>
            </a:r>
            <a:r>
              <a:rPr lang="en-US" sz="2400" dirty="0" smtClean="0"/>
              <a:t>.</a:t>
            </a:r>
            <a:endParaRPr lang="en-US" sz="2400" dirty="0"/>
          </a:p>
        </p:txBody>
      </p:sp>
      <p:cxnSp>
        <p:nvCxnSpPr>
          <p:cNvPr id="4" name="Straight Connector 3"/>
          <p:cNvCxnSpPr/>
          <p:nvPr/>
        </p:nvCxnSpPr>
        <p:spPr>
          <a:xfrm>
            <a:off x="280086" y="1375726"/>
            <a:ext cx="8509687" cy="24714"/>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3765127518"/>
              </p:ext>
            </p:extLst>
          </p:nvPr>
        </p:nvGraphicFramePr>
        <p:xfrm>
          <a:off x="280086" y="3118586"/>
          <a:ext cx="8509687" cy="3594622"/>
        </p:xfrm>
        <a:graphic>
          <a:graphicData uri="http://schemas.openxmlformats.org/drawingml/2006/table">
            <a:tbl>
              <a:tblPr firstRow="1" bandRow="1">
                <a:tableStyleId>{74C1A8A3-306A-4EB7-A6B1-4F7E0EB9C5D6}</a:tableStyleId>
              </a:tblPr>
              <a:tblGrid>
                <a:gridCol w="1241626"/>
                <a:gridCol w="2713404"/>
                <a:gridCol w="1518219"/>
                <a:gridCol w="1518219"/>
                <a:gridCol w="1518219"/>
              </a:tblGrid>
              <a:tr h="460902">
                <a:tc rowSpan="2">
                  <a:txBody>
                    <a:bodyPr/>
                    <a:lstStyle/>
                    <a:p>
                      <a:pPr algn="ctr"/>
                      <a:r>
                        <a:rPr lang="en-US" dirty="0" smtClean="0"/>
                        <a:t>Method</a:t>
                      </a:r>
                      <a:endParaRPr lang="en-US" dirty="0"/>
                    </a:p>
                  </a:txBody>
                  <a:tcPr anchor="ctr">
                    <a:lnR w="12700" cap="flat" cmpd="sng" algn="ctr">
                      <a:solidFill>
                        <a:schemeClr val="bg1"/>
                      </a:solidFill>
                      <a:prstDash val="solid"/>
                      <a:round/>
                      <a:headEnd type="none" w="med" len="med"/>
                      <a:tailEnd type="none" w="med" len="med"/>
                    </a:lnR>
                    <a:solidFill>
                      <a:schemeClr val="accent5">
                        <a:lumMod val="75000"/>
                      </a:schemeClr>
                    </a:solidFill>
                  </a:tcPr>
                </a:tc>
                <a:tc rowSpan="2">
                  <a:txBody>
                    <a:bodyPr/>
                    <a:lstStyle/>
                    <a:p>
                      <a:pPr algn="ctr"/>
                      <a:r>
                        <a:rPr lang="en-US" dirty="0" smtClean="0"/>
                        <a:t>Application</a:t>
                      </a: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5">
                        <a:lumMod val="75000"/>
                      </a:schemeClr>
                    </a:solidFill>
                  </a:tcPr>
                </a:tc>
                <a:tc gridSpan="3">
                  <a:txBody>
                    <a:bodyPr/>
                    <a:lstStyle/>
                    <a:p>
                      <a:pPr algn="ctr"/>
                      <a:r>
                        <a:rPr lang="en-US" dirty="0" smtClean="0"/>
                        <a:t>Indicator Use</a:t>
                      </a:r>
                      <a:endParaRPr lang="en-US" dirty="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5">
                        <a:lumMod val="75000"/>
                      </a:schemeClr>
                    </a:solidFill>
                  </a:tcPr>
                </a:tc>
              </a:tr>
              <a:tr h="921805">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Light limitation on </a:t>
                      </a:r>
                      <a:r>
                        <a:rPr lang="en-US" dirty="0" err="1" smtClean="0">
                          <a:solidFill>
                            <a:schemeClr val="tx1"/>
                          </a:solidFill>
                        </a:rPr>
                        <a:t>seagrass</a:t>
                      </a:r>
                      <a:endParaRPr lang="en-US" dirty="0" smtClean="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en-US" dirty="0" smtClean="0">
                          <a:solidFill>
                            <a:schemeClr val="tx1"/>
                          </a:solidFill>
                        </a:rPr>
                        <a:t>Unbalanced algal assemblage</a:t>
                      </a:r>
                      <a:endParaRPr lang="en-US"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en-US" dirty="0" smtClean="0">
                          <a:solidFill>
                            <a:schemeClr val="tx1"/>
                          </a:solidFill>
                        </a:rPr>
                        <a:t>Organic matter</a:t>
                      </a:r>
                      <a:r>
                        <a:rPr lang="en-US" baseline="0" dirty="0" smtClean="0">
                          <a:solidFill>
                            <a:schemeClr val="tx1"/>
                          </a:solidFill>
                        </a:rPr>
                        <a:t> over-production</a:t>
                      </a:r>
                      <a:endParaRPr lang="en-US" dirty="0">
                        <a:solidFill>
                          <a:schemeClr val="tx1"/>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75000"/>
                      </a:schemeClr>
                    </a:solidFill>
                  </a:tcPr>
                </a:tc>
              </a:tr>
              <a:tr h="921389">
                <a:tc>
                  <a:txBody>
                    <a:bodyPr/>
                    <a:lstStyle/>
                    <a:p>
                      <a:r>
                        <a:rPr lang="en-US" dirty="0" smtClean="0"/>
                        <a:t>ASSETS</a:t>
                      </a:r>
                      <a:endParaRPr lang="en-US" dirty="0"/>
                    </a:p>
                  </a:txBody>
                  <a:tcPr/>
                </a:tc>
                <a:tc>
                  <a:txBody>
                    <a:bodyPr/>
                    <a:lstStyle/>
                    <a:p>
                      <a:r>
                        <a:rPr lang="en-US" dirty="0" smtClean="0"/>
                        <a:t>Broad</a:t>
                      </a:r>
                      <a:r>
                        <a:rPr lang="en-US" baseline="0" dirty="0" smtClean="0"/>
                        <a:t> in scope; designed to be used in all estuaries</a:t>
                      </a:r>
                      <a:endParaRPr lang="en-US" dirty="0"/>
                    </a:p>
                  </a:txBody>
                  <a:tcPr/>
                </a:tc>
                <a:tc>
                  <a:txBody>
                    <a:bodyPr/>
                    <a:lstStyle/>
                    <a:p>
                      <a:pPr algn="ctr"/>
                      <a:r>
                        <a:rPr lang="en-US" dirty="0" smtClean="0"/>
                        <a:t>X</a:t>
                      </a:r>
                      <a:endParaRPr lang="en-US" dirty="0"/>
                    </a:p>
                  </a:txBody>
                  <a:tcPr anchor="ctr">
                    <a:lnT w="28575" cap="flat" cmpd="sng" algn="ctr">
                      <a:solidFill>
                        <a:schemeClr val="tx1"/>
                      </a:solidFill>
                      <a:prstDash val="solid"/>
                      <a:round/>
                      <a:headEnd type="none" w="med" len="med"/>
                      <a:tailEnd type="none" w="med" len="med"/>
                    </a:lnT>
                  </a:tcPr>
                </a:tc>
                <a:tc>
                  <a:txBody>
                    <a:bodyPr/>
                    <a:lstStyle/>
                    <a:p>
                      <a:pPr algn="ctr"/>
                      <a:r>
                        <a:rPr lang="en-US" dirty="0" smtClean="0"/>
                        <a:t>X</a:t>
                      </a:r>
                      <a:endParaRPr lang="en-US" dirty="0"/>
                    </a:p>
                  </a:txBody>
                  <a:tcPr anchor="ctr">
                    <a:lnT w="28575" cap="flat" cmpd="sng" algn="ctr">
                      <a:solidFill>
                        <a:schemeClr val="tx1"/>
                      </a:solidFill>
                      <a:prstDash val="solid"/>
                      <a:round/>
                      <a:headEnd type="none" w="med" len="med"/>
                      <a:tailEnd type="none" w="med" len="med"/>
                    </a:lnT>
                  </a:tcPr>
                </a:tc>
                <a:tc>
                  <a:txBody>
                    <a:bodyPr/>
                    <a:lstStyle/>
                    <a:p>
                      <a:pPr algn="ctr"/>
                      <a:r>
                        <a:rPr lang="en-US" dirty="0" smtClean="0"/>
                        <a:t>X</a:t>
                      </a:r>
                      <a:endParaRPr lang="en-US" dirty="0"/>
                    </a:p>
                  </a:txBody>
                  <a:tcPr anchor="ctr">
                    <a:lnT w="28575" cap="flat" cmpd="sng" algn="ctr">
                      <a:solidFill>
                        <a:schemeClr val="tx1"/>
                      </a:solidFill>
                      <a:prstDash val="solid"/>
                      <a:round/>
                      <a:headEnd type="none" w="med" len="med"/>
                      <a:tailEnd type="none" w="med" len="med"/>
                    </a:lnT>
                  </a:tcPr>
                </a:tc>
              </a:tr>
              <a:tr h="645263">
                <a:tc>
                  <a:txBody>
                    <a:bodyPr/>
                    <a:lstStyle/>
                    <a:p>
                      <a:r>
                        <a:rPr lang="en-US" dirty="0" smtClean="0"/>
                        <a:t>UK-WFD</a:t>
                      </a:r>
                      <a:endParaRPr lang="en-US" dirty="0"/>
                    </a:p>
                  </a:txBody>
                  <a:tcPr/>
                </a:tc>
                <a:tc>
                  <a:txBody>
                    <a:bodyPr/>
                    <a:lstStyle/>
                    <a:p>
                      <a:r>
                        <a:rPr lang="en-US" dirty="0" smtClean="0"/>
                        <a:t>Designed for</a:t>
                      </a:r>
                      <a:r>
                        <a:rPr lang="en-US" baseline="0" dirty="0" smtClean="0"/>
                        <a:t> estuaries in the UK (strong seasonality)</a:t>
                      </a:r>
                      <a:endParaRPr lang="en-US" dirty="0"/>
                    </a:p>
                  </a:txBody>
                  <a:tcPr/>
                </a:tc>
                <a:tc>
                  <a:txBody>
                    <a:bodyPr/>
                    <a:lstStyle/>
                    <a:p>
                      <a:pPr algn="ctr"/>
                      <a:r>
                        <a:rPr lang="en-US" dirty="0" smtClean="0"/>
                        <a:t>X</a:t>
                      </a:r>
                      <a:endParaRPr lang="en-US" dirty="0"/>
                    </a:p>
                  </a:txBody>
                  <a:tcPr anchor="ctr"/>
                </a:tc>
                <a:tc>
                  <a:txBody>
                    <a:bodyPr/>
                    <a:lstStyle/>
                    <a:p>
                      <a:pPr algn="ctr"/>
                      <a:r>
                        <a:rPr lang="en-US" dirty="0" smtClean="0"/>
                        <a:t>X</a:t>
                      </a:r>
                      <a:endParaRPr lang="en-US" dirty="0"/>
                    </a:p>
                  </a:txBody>
                  <a:tcPr anchor="ctr"/>
                </a:tc>
                <a:tc>
                  <a:txBody>
                    <a:bodyPr/>
                    <a:lstStyle/>
                    <a:p>
                      <a:pPr algn="ctr"/>
                      <a:r>
                        <a:rPr lang="en-US" dirty="0" smtClean="0"/>
                        <a:t>X</a:t>
                      </a:r>
                      <a:endParaRPr lang="en-US" dirty="0"/>
                    </a:p>
                  </a:txBody>
                  <a:tcPr anchor="ctr"/>
                </a:tc>
              </a:tr>
              <a:tr h="645263">
                <a:tc>
                  <a:txBody>
                    <a:bodyPr/>
                    <a:lstStyle/>
                    <a:p>
                      <a:r>
                        <a:rPr lang="en-US" dirty="0" smtClean="0"/>
                        <a:t>IFREMER</a:t>
                      </a:r>
                      <a:endParaRPr lang="en-US" dirty="0"/>
                    </a:p>
                  </a:txBody>
                  <a:tcPr/>
                </a:tc>
                <a:tc>
                  <a:txBody>
                    <a:bodyPr/>
                    <a:lstStyle/>
                    <a:p>
                      <a:r>
                        <a:rPr lang="en-US" dirty="0" smtClean="0"/>
                        <a:t>Limited to shallow,</a:t>
                      </a:r>
                      <a:r>
                        <a:rPr lang="en-US" baseline="0" dirty="0" smtClean="0"/>
                        <a:t> </a:t>
                      </a:r>
                      <a:r>
                        <a:rPr lang="en-US" dirty="0" smtClean="0"/>
                        <a:t>Mediterranean</a:t>
                      </a:r>
                      <a:r>
                        <a:rPr lang="en-US" baseline="0" dirty="0" smtClean="0"/>
                        <a:t> Lagoons</a:t>
                      </a:r>
                      <a:endParaRPr lang="en-US" dirty="0"/>
                    </a:p>
                  </a:txBody>
                  <a:tcPr/>
                </a:tc>
                <a:tc>
                  <a:txBody>
                    <a:bodyPr/>
                    <a:lstStyle/>
                    <a:p>
                      <a:pPr algn="ctr"/>
                      <a:r>
                        <a:rPr lang="en-US" dirty="0" smtClean="0"/>
                        <a:t>X</a:t>
                      </a:r>
                      <a:endParaRPr lang="en-US" dirty="0"/>
                    </a:p>
                  </a:txBody>
                  <a:tcPr anchor="ctr"/>
                </a:tc>
                <a:tc>
                  <a:txBody>
                    <a:bodyPr/>
                    <a:lstStyle/>
                    <a:p>
                      <a:pPr algn="ctr"/>
                      <a:r>
                        <a:rPr lang="en-US" dirty="0" smtClean="0"/>
                        <a:t>X</a:t>
                      </a:r>
                      <a:endParaRPr lang="en-US" dirty="0"/>
                    </a:p>
                  </a:txBody>
                  <a:tcPr anchor="ctr"/>
                </a:tc>
                <a:tc>
                  <a:txBody>
                    <a:bodyPr/>
                    <a:lstStyle/>
                    <a:p>
                      <a:pPr algn="ctr"/>
                      <a:endParaRPr lang="en-US" dirty="0"/>
                    </a:p>
                  </a:txBody>
                  <a:tcPr anchor="ctr"/>
                </a:tc>
              </a:tr>
            </a:tbl>
          </a:graphicData>
        </a:graphic>
      </p:graphicFrame>
    </p:spTree>
    <p:extLst>
      <p:ext uri="{BB962C8B-B14F-4D97-AF65-F5344CB8AC3E}">
        <p14:creationId xmlns:p14="http://schemas.microsoft.com/office/powerpoint/2010/main" val="26718012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C000"/>
                </a:solidFill>
              </a:rPr>
              <a:t>Indicators: </a:t>
            </a:r>
            <a:br>
              <a:rPr lang="en-US" b="1" dirty="0" smtClean="0">
                <a:solidFill>
                  <a:srgbClr val="FFC000"/>
                </a:solidFill>
              </a:rPr>
            </a:br>
            <a:r>
              <a:rPr lang="en-US" b="1" dirty="0" smtClean="0">
                <a:solidFill>
                  <a:srgbClr val="FFC000"/>
                </a:solidFill>
              </a:rPr>
              <a:t>ASSETS</a:t>
            </a:r>
            <a:endParaRPr lang="en-US" b="1" dirty="0">
              <a:solidFill>
                <a:srgbClr val="FFC000"/>
              </a:solidFill>
            </a:endParaRPr>
          </a:p>
        </p:txBody>
      </p:sp>
      <p:sp>
        <p:nvSpPr>
          <p:cNvPr id="8" name="Content Placeholder 4"/>
          <p:cNvSpPr txBox="1">
            <a:spLocks/>
          </p:cNvSpPr>
          <p:nvPr/>
        </p:nvSpPr>
        <p:spPr>
          <a:xfrm>
            <a:off x="538033" y="2207740"/>
            <a:ext cx="7886700" cy="154871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Calibri" panose="020F0502020204030204" pitchFamily="34" charset="0"/>
                <a:ea typeface="Calibri" panose="020F0502020204030204" pitchFamily="34" charset="0"/>
                <a:cs typeface="Calibri" panose="020F0502020204030204" pitchFamily="34" charset="0"/>
              </a:rPr>
              <a:t>Classification is assessed using a multi metric approach</a:t>
            </a:r>
          </a:p>
          <a:p>
            <a:pPr marL="0" indent="0">
              <a:buNone/>
            </a:pPr>
            <a:r>
              <a:rPr lang="en-US" sz="2400" dirty="0">
                <a:latin typeface="Calibri" panose="020F0502020204030204" pitchFamily="34" charset="0"/>
                <a:cs typeface="Calibri" panose="020F0502020204030204" pitchFamily="34" charset="0"/>
              </a:rPr>
              <a:t>For this analysis; indicators for chlorophyll a and dissolved oxygen were assessed independently</a:t>
            </a:r>
            <a:endParaRPr lang="en-US" sz="2400" dirty="0"/>
          </a:p>
          <a:p>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3419730558"/>
              </p:ext>
            </p:extLst>
          </p:nvPr>
        </p:nvGraphicFramePr>
        <p:xfrm>
          <a:off x="480368" y="3874487"/>
          <a:ext cx="4005668" cy="1944193"/>
        </p:xfrm>
        <a:graphic>
          <a:graphicData uri="http://schemas.openxmlformats.org/drawingml/2006/table">
            <a:tbl>
              <a:tblPr firstRow="1" firstCol="1" bandRow="1" bandCol="1">
                <a:tableStyleId>{5C22544A-7EE6-4342-B048-85BDC9FD1C3A}</a:tableStyleId>
              </a:tblPr>
              <a:tblGrid>
                <a:gridCol w="2002834"/>
                <a:gridCol w="2002834"/>
              </a:tblGrid>
              <a:tr h="440246">
                <a:tc>
                  <a:txBody>
                    <a:bodyPr/>
                    <a:lstStyle/>
                    <a:p>
                      <a:pPr marL="0" marR="0" algn="ctr">
                        <a:lnSpc>
                          <a:spcPct val="107000"/>
                        </a:lnSpc>
                        <a:spcBef>
                          <a:spcPts val="0"/>
                        </a:spcBef>
                        <a:spcAft>
                          <a:spcPts val="0"/>
                        </a:spcAft>
                      </a:pPr>
                      <a:r>
                        <a:rPr lang="en-US" sz="1800" dirty="0" smtClean="0">
                          <a:solidFill>
                            <a:schemeClr val="tx1"/>
                          </a:solidFill>
                          <a:effectLst/>
                        </a:rPr>
                        <a:t>Classification</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smtClean="0">
                          <a:solidFill>
                            <a:schemeClr val="tx1"/>
                          </a:solidFill>
                          <a:effectLst/>
                        </a:rPr>
                        <a:t>90</a:t>
                      </a:r>
                      <a:r>
                        <a:rPr lang="en-US" sz="1800" baseline="30000" dirty="0" smtClean="0">
                          <a:solidFill>
                            <a:schemeClr val="tx1"/>
                          </a:solidFill>
                          <a:effectLst/>
                        </a:rPr>
                        <a:t>th</a:t>
                      </a:r>
                      <a:r>
                        <a:rPr lang="en-US" sz="1800" dirty="0" smtClean="0">
                          <a:solidFill>
                            <a:schemeClr val="tx1"/>
                          </a:solidFill>
                          <a:effectLst/>
                        </a:rPr>
                        <a:t> Percentile </a:t>
                      </a:r>
                    </a:p>
                    <a:p>
                      <a:pPr marL="0" marR="0" algn="ctr">
                        <a:lnSpc>
                          <a:spcPct val="107000"/>
                        </a:lnSpc>
                        <a:spcBef>
                          <a:spcPts val="0"/>
                        </a:spcBef>
                        <a:spcAft>
                          <a:spcPts val="0"/>
                        </a:spcAft>
                      </a:pPr>
                      <a:r>
                        <a:rPr lang="en-US" sz="1800" dirty="0" smtClean="0">
                          <a:solidFill>
                            <a:schemeClr val="tx1"/>
                          </a:solidFill>
                          <a:effectLst/>
                        </a:rPr>
                        <a:t>Annual CHL a</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554">
                <a:tc>
                  <a:txBody>
                    <a:bodyPr/>
                    <a:lstStyle/>
                    <a:p>
                      <a:pPr marL="0" marR="0" algn="ctr">
                        <a:lnSpc>
                          <a:spcPct val="107000"/>
                        </a:lnSpc>
                        <a:spcBef>
                          <a:spcPts val="0"/>
                        </a:spcBef>
                        <a:spcAft>
                          <a:spcPts val="0"/>
                        </a:spcAft>
                      </a:pPr>
                      <a:r>
                        <a:rPr lang="en-US" sz="1800" dirty="0" smtClean="0">
                          <a:solidFill>
                            <a:sysClr val="windowText" lastClr="000000"/>
                          </a:solidFill>
                          <a:effectLst/>
                        </a:rPr>
                        <a:t>Low</a:t>
                      </a:r>
                      <a:endParaRPr lang="en-US"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800" kern="1200" dirty="0" smtClean="0">
                          <a:solidFill>
                            <a:schemeClr val="dk1"/>
                          </a:solidFill>
                          <a:effectLst/>
                          <a:latin typeface="+mn-lt"/>
                          <a:ea typeface="+mn-ea"/>
                          <a:cs typeface="+mn-cs"/>
                        </a:rPr>
                        <a:t>≤ 5 </a:t>
                      </a:r>
                      <a:r>
                        <a:rPr lang="en-US" sz="1800" kern="1200" dirty="0" err="1" smtClean="0">
                          <a:solidFill>
                            <a:schemeClr val="dk1"/>
                          </a:solidFill>
                          <a:effectLst/>
                          <a:latin typeface="+mn-lt"/>
                          <a:ea typeface="+mn-ea"/>
                          <a:cs typeface="+mn-cs"/>
                        </a:rPr>
                        <a:t>μg</a:t>
                      </a:r>
                      <a:r>
                        <a:rPr lang="en-US" sz="1800" kern="1200" dirty="0" smtClean="0">
                          <a:solidFill>
                            <a:schemeClr val="dk1"/>
                          </a:solidFill>
                          <a:effectLst/>
                          <a:latin typeface="+mn-lt"/>
                          <a:ea typeface="+mn-ea"/>
                          <a:cs typeface="+mn-cs"/>
                        </a:rPr>
                        <a:t> L</a:t>
                      </a:r>
                      <a:r>
                        <a:rPr lang="en-US" sz="1800" kern="1200" baseline="30000" dirty="0" smtClean="0">
                          <a:solidFill>
                            <a:schemeClr val="dk1"/>
                          </a:solidFill>
                          <a:effectLst/>
                          <a:latin typeface="+mn-lt"/>
                          <a:ea typeface="+mn-ea"/>
                          <a:cs typeface="+mn-cs"/>
                        </a:rPr>
                        <a:t>-1</a:t>
                      </a:r>
                      <a:endParaRPr lang="en-US"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42554">
                <a:tc>
                  <a:txBody>
                    <a:bodyPr/>
                    <a:lstStyle/>
                    <a:p>
                      <a:pPr marL="0" marR="0" algn="ctr">
                        <a:lnSpc>
                          <a:spcPct val="107000"/>
                        </a:lnSpc>
                        <a:spcBef>
                          <a:spcPts val="0"/>
                        </a:spcBef>
                        <a:spcAft>
                          <a:spcPts val="0"/>
                        </a:spcAft>
                      </a:pPr>
                      <a:r>
                        <a:rPr lang="en-US" sz="1800" dirty="0" smtClean="0">
                          <a:solidFill>
                            <a:sysClr val="windowText" lastClr="000000"/>
                          </a:solidFill>
                          <a:effectLst/>
                        </a:rPr>
                        <a:t>Medium</a:t>
                      </a:r>
                      <a:endParaRPr lang="en-US"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800" dirty="0" smtClean="0">
                          <a:solidFill>
                            <a:sysClr val="windowText" lastClr="000000"/>
                          </a:solidFill>
                          <a:effectLst/>
                        </a:rPr>
                        <a:t>5</a:t>
                      </a:r>
                      <a:r>
                        <a:rPr lang="en-US" sz="1800" baseline="0" dirty="0" smtClean="0">
                          <a:solidFill>
                            <a:sysClr val="windowText" lastClr="000000"/>
                          </a:solidFill>
                          <a:effectLst/>
                        </a:rPr>
                        <a:t> – 20 </a:t>
                      </a:r>
                      <a:r>
                        <a:rPr lang="en-US" sz="1800" kern="1200" dirty="0" err="1" smtClean="0">
                          <a:solidFill>
                            <a:schemeClr val="dk1"/>
                          </a:solidFill>
                          <a:effectLst/>
                          <a:latin typeface="+mn-lt"/>
                          <a:ea typeface="+mn-ea"/>
                          <a:cs typeface="+mn-cs"/>
                        </a:rPr>
                        <a:t>μg</a:t>
                      </a:r>
                      <a:r>
                        <a:rPr lang="en-US" sz="1800" kern="1200" dirty="0" smtClean="0">
                          <a:solidFill>
                            <a:schemeClr val="dk1"/>
                          </a:solidFill>
                          <a:effectLst/>
                          <a:latin typeface="+mn-lt"/>
                          <a:ea typeface="+mn-ea"/>
                          <a:cs typeface="+mn-cs"/>
                        </a:rPr>
                        <a:t> L</a:t>
                      </a:r>
                      <a:r>
                        <a:rPr lang="en-US" sz="1800" kern="1200" baseline="30000" dirty="0" smtClean="0">
                          <a:solidFill>
                            <a:schemeClr val="dk1"/>
                          </a:solidFill>
                          <a:effectLst/>
                          <a:latin typeface="+mn-lt"/>
                          <a:ea typeface="+mn-ea"/>
                          <a:cs typeface="+mn-cs"/>
                        </a:rPr>
                        <a:t>-1</a:t>
                      </a:r>
                      <a:endParaRPr lang="en-US"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42554">
                <a:tc>
                  <a:txBody>
                    <a:bodyPr/>
                    <a:lstStyle/>
                    <a:p>
                      <a:pPr marL="0" marR="0" algn="ctr">
                        <a:lnSpc>
                          <a:spcPct val="107000"/>
                        </a:lnSpc>
                        <a:spcBef>
                          <a:spcPts val="0"/>
                        </a:spcBef>
                        <a:spcAft>
                          <a:spcPts val="0"/>
                        </a:spcAft>
                      </a:pPr>
                      <a:r>
                        <a:rPr lang="en-US" sz="1800" dirty="0" smtClean="0">
                          <a:solidFill>
                            <a:sysClr val="windowText" lastClr="000000"/>
                          </a:solidFill>
                          <a:effectLst/>
                        </a:rPr>
                        <a:t>High</a:t>
                      </a:r>
                      <a:endParaRPr lang="en-US"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800" dirty="0" smtClean="0">
                          <a:solidFill>
                            <a:sysClr val="windowText" lastClr="000000"/>
                          </a:solidFill>
                          <a:effectLst/>
                        </a:rPr>
                        <a:t>20 – 60 </a:t>
                      </a:r>
                      <a:r>
                        <a:rPr lang="en-US" sz="1800" kern="1200" dirty="0" err="1" smtClean="0">
                          <a:solidFill>
                            <a:schemeClr val="dk1"/>
                          </a:solidFill>
                          <a:effectLst/>
                          <a:latin typeface="+mn-lt"/>
                          <a:ea typeface="+mn-ea"/>
                          <a:cs typeface="+mn-cs"/>
                        </a:rPr>
                        <a:t>μg</a:t>
                      </a:r>
                      <a:r>
                        <a:rPr lang="en-US" sz="1800" kern="1200" dirty="0" smtClean="0">
                          <a:solidFill>
                            <a:schemeClr val="dk1"/>
                          </a:solidFill>
                          <a:effectLst/>
                          <a:latin typeface="+mn-lt"/>
                          <a:ea typeface="+mn-ea"/>
                          <a:cs typeface="+mn-cs"/>
                        </a:rPr>
                        <a:t> L</a:t>
                      </a:r>
                      <a:r>
                        <a:rPr lang="en-US" sz="1800" kern="1200" baseline="30000" dirty="0" smtClean="0">
                          <a:solidFill>
                            <a:schemeClr val="dk1"/>
                          </a:solidFill>
                          <a:effectLst/>
                          <a:latin typeface="+mn-lt"/>
                          <a:ea typeface="+mn-ea"/>
                          <a:cs typeface="+mn-cs"/>
                        </a:rPr>
                        <a:t>-1</a:t>
                      </a:r>
                      <a:endParaRPr lang="en-US"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42554">
                <a:tc>
                  <a:txBody>
                    <a:bodyPr/>
                    <a:lstStyle/>
                    <a:p>
                      <a:pPr marL="0" marR="0" algn="ctr">
                        <a:lnSpc>
                          <a:spcPct val="107000"/>
                        </a:lnSpc>
                        <a:spcBef>
                          <a:spcPts val="0"/>
                        </a:spcBef>
                        <a:spcAft>
                          <a:spcPts val="0"/>
                        </a:spcAft>
                      </a:pPr>
                      <a:r>
                        <a:rPr lang="en-US" sz="1800" dirty="0" err="1" smtClean="0">
                          <a:solidFill>
                            <a:sysClr val="windowText" lastClr="000000"/>
                          </a:solidFill>
                          <a:effectLst/>
                        </a:rPr>
                        <a:t>Hypereurophic</a:t>
                      </a:r>
                      <a:endParaRPr lang="en-US"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1800" dirty="0" smtClean="0">
                          <a:solidFill>
                            <a:sysClr val="windowText" lastClr="000000"/>
                          </a:solidFill>
                          <a:effectLst/>
                        </a:rPr>
                        <a:t>&gt; 60 </a:t>
                      </a:r>
                      <a:r>
                        <a:rPr lang="en-US" sz="1800" kern="1200" dirty="0" err="1" smtClean="0">
                          <a:solidFill>
                            <a:schemeClr val="dk1"/>
                          </a:solidFill>
                          <a:effectLst/>
                          <a:latin typeface="+mn-lt"/>
                          <a:ea typeface="+mn-ea"/>
                          <a:cs typeface="+mn-cs"/>
                        </a:rPr>
                        <a:t>μg</a:t>
                      </a:r>
                      <a:r>
                        <a:rPr lang="en-US" sz="1800" kern="1200" dirty="0" smtClean="0">
                          <a:solidFill>
                            <a:schemeClr val="dk1"/>
                          </a:solidFill>
                          <a:effectLst/>
                          <a:latin typeface="+mn-lt"/>
                          <a:ea typeface="+mn-ea"/>
                          <a:cs typeface="+mn-cs"/>
                        </a:rPr>
                        <a:t> L</a:t>
                      </a:r>
                      <a:r>
                        <a:rPr lang="en-US" sz="1800" kern="1200" baseline="30000" dirty="0" smtClean="0">
                          <a:solidFill>
                            <a:schemeClr val="dk1"/>
                          </a:solidFill>
                          <a:effectLst/>
                          <a:latin typeface="+mn-lt"/>
                          <a:ea typeface="+mn-ea"/>
                          <a:cs typeface="+mn-cs"/>
                        </a:rPr>
                        <a:t>-1</a:t>
                      </a:r>
                      <a:endParaRPr lang="en-US"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657633170"/>
              </p:ext>
            </p:extLst>
          </p:nvPr>
        </p:nvGraphicFramePr>
        <p:xfrm>
          <a:off x="4735208" y="3575418"/>
          <a:ext cx="4244034" cy="2237690"/>
        </p:xfrm>
        <a:graphic>
          <a:graphicData uri="http://schemas.openxmlformats.org/drawingml/2006/table">
            <a:tbl>
              <a:tblPr firstRow="1" firstCol="1" bandRow="1" bandCol="1">
                <a:tableStyleId>{5C22544A-7EE6-4342-B048-85BDC9FD1C3A}</a:tableStyleId>
              </a:tblPr>
              <a:tblGrid>
                <a:gridCol w="2122017"/>
                <a:gridCol w="2122017"/>
              </a:tblGrid>
              <a:tr h="440246">
                <a:tc>
                  <a:txBody>
                    <a:bodyPr/>
                    <a:lstStyle/>
                    <a:p>
                      <a:pPr marL="0" marR="0" algn="ctr">
                        <a:lnSpc>
                          <a:spcPct val="107000"/>
                        </a:lnSpc>
                        <a:spcBef>
                          <a:spcPts val="0"/>
                        </a:spcBef>
                        <a:spcAft>
                          <a:spcPts val="0"/>
                        </a:spcAft>
                      </a:pPr>
                      <a:r>
                        <a:rPr lang="en-US"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Classification</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smtClean="0">
                          <a:solidFill>
                            <a:schemeClr val="tx1"/>
                          </a:solidFill>
                          <a:effectLst/>
                        </a:rPr>
                        <a:t>10</a:t>
                      </a:r>
                      <a:r>
                        <a:rPr lang="en-US" sz="1800" baseline="30000" dirty="0" smtClean="0">
                          <a:solidFill>
                            <a:schemeClr val="tx1"/>
                          </a:solidFill>
                          <a:effectLst/>
                        </a:rPr>
                        <a:t>th</a:t>
                      </a:r>
                      <a:r>
                        <a:rPr lang="en-US" sz="1800" dirty="0" smtClean="0">
                          <a:solidFill>
                            <a:schemeClr val="tx1"/>
                          </a:solidFill>
                          <a:effectLst/>
                        </a:rPr>
                        <a:t> Percentiles</a:t>
                      </a:r>
                      <a:r>
                        <a:rPr lang="en-US" sz="1800" baseline="0" dirty="0" smtClean="0">
                          <a:solidFill>
                            <a:schemeClr val="tx1"/>
                          </a:solidFill>
                          <a:effectLst/>
                        </a:rPr>
                        <a:t> Annual Dissolved Oxygen</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554">
                <a:tc>
                  <a:txBody>
                    <a:bodyPr/>
                    <a:lstStyle/>
                    <a:p>
                      <a:pPr marL="0" marR="0" algn="ctr">
                        <a:lnSpc>
                          <a:spcPct val="107000"/>
                        </a:lnSpc>
                        <a:spcBef>
                          <a:spcPts val="0"/>
                        </a:spcBef>
                        <a:spcAft>
                          <a:spcPts val="0"/>
                        </a:spcAft>
                      </a:pPr>
                      <a:r>
                        <a:rPr lang="en-US" sz="1800" dirty="0" smtClean="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High</a:t>
                      </a:r>
                      <a:endParaRPr lang="en-US"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800" dirty="0" smtClean="0">
                          <a:solidFill>
                            <a:sysClr val="windowText" lastClr="000000"/>
                          </a:solidFill>
                          <a:effectLst/>
                        </a:rPr>
                        <a:t>&gt; 5 </a:t>
                      </a:r>
                      <a:r>
                        <a:rPr lang="en-US" sz="1800" dirty="0">
                          <a:solidFill>
                            <a:sysClr val="windowText" lastClr="000000"/>
                          </a:solidFill>
                          <a:effectLst/>
                        </a:rPr>
                        <a:t>mg L</a:t>
                      </a:r>
                      <a:r>
                        <a:rPr lang="en-US" sz="1800" baseline="30000" dirty="0">
                          <a:solidFill>
                            <a:sysClr val="windowText" lastClr="000000"/>
                          </a:solidFill>
                          <a:effectLst/>
                        </a:rPr>
                        <a:t>-1</a:t>
                      </a:r>
                      <a:endParaRPr lang="en-US"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42554">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800" dirty="0" smtClean="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Biologically</a:t>
                      </a:r>
                      <a:r>
                        <a:rPr lang="en-US" sz="1800" baseline="0" dirty="0" smtClean="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 Stressful</a:t>
                      </a:r>
                      <a:endParaRPr lang="en-US" sz="1800" dirty="0" smtClean="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800" dirty="0" smtClean="0">
                          <a:solidFill>
                            <a:sysClr val="windowText" lastClr="000000"/>
                          </a:solidFill>
                          <a:effectLst/>
                        </a:rPr>
                        <a:t>2 </a:t>
                      </a:r>
                      <a:r>
                        <a:rPr lang="en-US" sz="1800" dirty="0">
                          <a:solidFill>
                            <a:sysClr val="windowText" lastClr="000000"/>
                          </a:solidFill>
                          <a:effectLst/>
                        </a:rPr>
                        <a:t>- </a:t>
                      </a:r>
                      <a:r>
                        <a:rPr lang="en-US" sz="1800" dirty="0" smtClean="0">
                          <a:solidFill>
                            <a:sysClr val="windowText" lastClr="000000"/>
                          </a:solidFill>
                          <a:effectLst/>
                        </a:rPr>
                        <a:t>5 </a:t>
                      </a:r>
                      <a:r>
                        <a:rPr lang="en-US" sz="1800" dirty="0">
                          <a:solidFill>
                            <a:sysClr val="windowText" lastClr="000000"/>
                          </a:solidFill>
                          <a:effectLst/>
                        </a:rPr>
                        <a:t>mg L</a:t>
                      </a:r>
                      <a:r>
                        <a:rPr lang="en-US" sz="1800" baseline="30000" dirty="0">
                          <a:solidFill>
                            <a:sysClr val="windowText" lastClr="000000"/>
                          </a:solidFill>
                          <a:effectLst/>
                        </a:rPr>
                        <a:t>-1</a:t>
                      </a:r>
                      <a:endParaRPr lang="en-US"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42554">
                <a:tc>
                  <a:txBody>
                    <a:bodyPr/>
                    <a:lstStyle/>
                    <a:p>
                      <a:pPr marL="0" marR="0" algn="ctr">
                        <a:lnSpc>
                          <a:spcPct val="107000"/>
                        </a:lnSpc>
                        <a:spcBef>
                          <a:spcPts val="0"/>
                        </a:spcBef>
                        <a:spcAft>
                          <a:spcPts val="0"/>
                        </a:spcAft>
                      </a:pPr>
                      <a:r>
                        <a:rPr lang="en-US" sz="1800" dirty="0" smtClean="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Hypoxia</a:t>
                      </a:r>
                      <a:endParaRPr lang="en-US"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800" dirty="0" smtClean="0">
                          <a:solidFill>
                            <a:sysClr val="windowText" lastClr="000000"/>
                          </a:solidFill>
                          <a:effectLst/>
                        </a:rPr>
                        <a:t>0 </a:t>
                      </a:r>
                      <a:r>
                        <a:rPr lang="en-US" sz="1800" dirty="0">
                          <a:solidFill>
                            <a:sysClr val="windowText" lastClr="000000"/>
                          </a:solidFill>
                          <a:effectLst/>
                        </a:rPr>
                        <a:t>- </a:t>
                      </a:r>
                      <a:r>
                        <a:rPr lang="en-US" sz="1800" dirty="0" smtClean="0">
                          <a:solidFill>
                            <a:sysClr val="windowText" lastClr="000000"/>
                          </a:solidFill>
                          <a:effectLst/>
                        </a:rPr>
                        <a:t>2 </a:t>
                      </a:r>
                      <a:r>
                        <a:rPr lang="en-US" sz="1800" dirty="0">
                          <a:solidFill>
                            <a:sysClr val="windowText" lastClr="000000"/>
                          </a:solidFill>
                          <a:effectLst/>
                        </a:rPr>
                        <a:t>mg L</a:t>
                      </a:r>
                      <a:r>
                        <a:rPr lang="en-US" sz="1800" baseline="30000" dirty="0">
                          <a:solidFill>
                            <a:sysClr val="windowText" lastClr="000000"/>
                          </a:solidFill>
                          <a:effectLst/>
                        </a:rPr>
                        <a:t>-1</a:t>
                      </a:r>
                      <a:endParaRPr lang="en-US"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42554">
                <a:tc>
                  <a:txBody>
                    <a:bodyPr/>
                    <a:lstStyle/>
                    <a:p>
                      <a:pPr marL="0" marR="0" algn="ctr">
                        <a:lnSpc>
                          <a:spcPct val="107000"/>
                        </a:lnSpc>
                        <a:spcBef>
                          <a:spcPts val="0"/>
                        </a:spcBef>
                        <a:spcAft>
                          <a:spcPts val="0"/>
                        </a:spcAft>
                      </a:pPr>
                      <a:r>
                        <a:rPr lang="en-US" sz="1800" dirty="0" smtClean="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Anoxia</a:t>
                      </a:r>
                      <a:endParaRPr lang="en-US"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1800" dirty="0" smtClean="0">
                          <a:solidFill>
                            <a:sysClr val="windowText" lastClr="000000"/>
                          </a:solidFill>
                          <a:effectLst/>
                        </a:rPr>
                        <a:t>0 </a:t>
                      </a:r>
                      <a:r>
                        <a:rPr lang="en-US" sz="1800" dirty="0">
                          <a:solidFill>
                            <a:sysClr val="windowText" lastClr="000000"/>
                          </a:solidFill>
                          <a:effectLst/>
                        </a:rPr>
                        <a:t>mg L</a:t>
                      </a:r>
                      <a:r>
                        <a:rPr lang="en-US" sz="1800" baseline="30000" dirty="0">
                          <a:solidFill>
                            <a:sysClr val="windowText" lastClr="000000"/>
                          </a:solidFill>
                          <a:effectLst/>
                        </a:rPr>
                        <a:t>-1</a:t>
                      </a:r>
                      <a:endParaRPr lang="en-US"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cxnSp>
        <p:nvCxnSpPr>
          <p:cNvPr id="6" name="Straight Connector 5"/>
          <p:cNvCxnSpPr/>
          <p:nvPr/>
        </p:nvCxnSpPr>
        <p:spPr>
          <a:xfrm>
            <a:off x="280086" y="1655812"/>
            <a:ext cx="8509687" cy="2471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1770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C000"/>
                </a:solidFill>
              </a:rPr>
              <a:t>Indicators: </a:t>
            </a:r>
            <a:br>
              <a:rPr lang="en-US" b="1" dirty="0" smtClean="0">
                <a:solidFill>
                  <a:srgbClr val="FFC000"/>
                </a:solidFill>
              </a:rPr>
            </a:br>
            <a:r>
              <a:rPr lang="en-US" b="1" dirty="0" smtClean="0">
                <a:solidFill>
                  <a:srgbClr val="FFC000"/>
                </a:solidFill>
              </a:rPr>
              <a:t>IFREMER</a:t>
            </a:r>
            <a:endParaRPr lang="en-US" b="1" dirty="0">
              <a:solidFill>
                <a:srgbClr val="FFC000"/>
              </a:solidFill>
            </a:endParaRPr>
          </a:p>
        </p:txBody>
      </p:sp>
      <p:sp>
        <p:nvSpPr>
          <p:cNvPr id="8" name="Content Placeholder 4"/>
          <p:cNvSpPr txBox="1">
            <a:spLocks/>
          </p:cNvSpPr>
          <p:nvPr/>
        </p:nvSpPr>
        <p:spPr>
          <a:xfrm>
            <a:off x="529795" y="1917552"/>
            <a:ext cx="7886700" cy="65059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Calibri" panose="020F0502020204030204" pitchFamily="34" charset="0"/>
                <a:ea typeface="Calibri" panose="020F0502020204030204" pitchFamily="34" charset="0"/>
                <a:cs typeface="Calibri" panose="020F0502020204030204" pitchFamily="34" charset="0"/>
              </a:rPr>
              <a:t>Classification is assessed using a series of indicators and thresholds</a:t>
            </a:r>
            <a:endParaRPr lang="en-US" sz="2400" dirty="0"/>
          </a:p>
          <a:p>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1051776837"/>
              </p:ext>
            </p:extLst>
          </p:nvPr>
        </p:nvGraphicFramePr>
        <p:xfrm>
          <a:off x="362467" y="2952875"/>
          <a:ext cx="8320212" cy="3101120"/>
        </p:xfrm>
        <a:graphic>
          <a:graphicData uri="http://schemas.openxmlformats.org/drawingml/2006/table">
            <a:tbl>
              <a:tblPr firstRow="1" firstCol="1" bandRow="1">
                <a:tableStyleId>{5C22544A-7EE6-4342-B048-85BDC9FD1C3A}</a:tableStyleId>
              </a:tblPr>
              <a:tblGrid>
                <a:gridCol w="2285773"/>
                <a:gridCol w="605544"/>
                <a:gridCol w="1085779"/>
                <a:gridCol w="1085779"/>
                <a:gridCol w="1085779"/>
                <a:gridCol w="1085779"/>
                <a:gridCol w="1085779"/>
              </a:tblGrid>
              <a:tr h="195692">
                <a:tc rowSpan="2">
                  <a:txBody>
                    <a:bodyPr/>
                    <a:lstStyle/>
                    <a:p>
                      <a:pPr marL="0" marR="0">
                        <a:lnSpc>
                          <a:spcPct val="107000"/>
                        </a:lnSpc>
                        <a:spcBef>
                          <a:spcPts val="0"/>
                        </a:spcBef>
                        <a:spcAft>
                          <a:spcPts val="0"/>
                        </a:spcAft>
                        <a:tabLst>
                          <a:tab pos="764540" algn="l"/>
                        </a:tabLst>
                      </a:pPr>
                      <a:r>
                        <a:rPr lang="en-US" sz="1400" dirty="0">
                          <a:solidFill>
                            <a:schemeClr val="tx1"/>
                          </a:solidFill>
                          <a:effectLst/>
                        </a:rPr>
                        <a:t>Indicator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1400">
                          <a:solidFill>
                            <a:schemeClr val="tx1"/>
                          </a:solidFill>
                          <a:effectLst/>
                        </a:rPr>
                        <a:t>Unit</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marL="0" marR="0" algn="ctr">
                        <a:lnSpc>
                          <a:spcPct val="107000"/>
                        </a:lnSpc>
                        <a:spcBef>
                          <a:spcPts val="0"/>
                        </a:spcBef>
                        <a:spcAft>
                          <a:spcPts val="0"/>
                        </a:spcAft>
                      </a:pPr>
                      <a:r>
                        <a:rPr lang="en-US" sz="1400" dirty="0">
                          <a:solidFill>
                            <a:schemeClr val="tx1"/>
                          </a:solidFill>
                          <a:effectLst/>
                        </a:rPr>
                        <a:t>Eutrophic Status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5692">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400" dirty="0">
                          <a:solidFill>
                            <a:sysClr val="windowText" lastClr="000000"/>
                          </a:solidFill>
                          <a:effectLst/>
                        </a:rPr>
                        <a:t>Blue</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Green</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Yellow</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Orange</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Red</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240414">
                <a:tc>
                  <a:txBody>
                    <a:bodyPr/>
                    <a:lstStyle/>
                    <a:p>
                      <a:pPr marL="0" marR="0">
                        <a:lnSpc>
                          <a:spcPct val="107000"/>
                        </a:lnSpc>
                        <a:spcBef>
                          <a:spcPts val="0"/>
                        </a:spcBef>
                        <a:spcAft>
                          <a:spcPts val="0"/>
                        </a:spcAft>
                      </a:pPr>
                      <a:r>
                        <a:rPr lang="en-US" sz="1400" dirty="0">
                          <a:solidFill>
                            <a:schemeClr val="tx1"/>
                          </a:solidFill>
                          <a:effectLst/>
                        </a:rPr>
                        <a:t>%O2 Saturation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a:solidFill>
                            <a:schemeClr val="tx1"/>
                          </a:solidFill>
                          <a:effectLst/>
                        </a:rPr>
                        <a:t>% SAT</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a:solidFill>
                            <a:sysClr val="windowText" lastClr="000000"/>
                          </a:solidFill>
                          <a:effectLst/>
                        </a:rPr>
                        <a:t>&lt;20</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20-30</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30-40</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40-50</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&gt;50</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240414">
                <a:tc>
                  <a:txBody>
                    <a:bodyPr/>
                    <a:lstStyle/>
                    <a:p>
                      <a:pPr marL="0" marR="0">
                        <a:lnSpc>
                          <a:spcPct val="107000"/>
                        </a:lnSpc>
                        <a:spcBef>
                          <a:spcPts val="0"/>
                        </a:spcBef>
                        <a:spcAft>
                          <a:spcPts val="0"/>
                        </a:spcAft>
                      </a:pPr>
                      <a:r>
                        <a:rPr lang="en-US" sz="1400" dirty="0">
                          <a:solidFill>
                            <a:schemeClr val="tx1"/>
                          </a:solidFill>
                          <a:effectLst/>
                        </a:rPr>
                        <a:t>Turbidity</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a:solidFill>
                            <a:schemeClr val="tx1"/>
                          </a:solidFill>
                          <a:effectLst/>
                        </a:rPr>
                        <a:t>NTU</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a:solidFill>
                            <a:sysClr val="windowText" lastClr="000000"/>
                          </a:solidFill>
                          <a:effectLst/>
                        </a:rPr>
                        <a:t>&lt;10</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10-20</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20-30</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30-40</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&gt;40</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240414">
                <a:tc>
                  <a:txBody>
                    <a:bodyPr/>
                    <a:lstStyle/>
                    <a:p>
                      <a:pPr marL="0" marR="0">
                        <a:lnSpc>
                          <a:spcPct val="107000"/>
                        </a:lnSpc>
                        <a:spcBef>
                          <a:spcPts val="0"/>
                        </a:spcBef>
                        <a:spcAft>
                          <a:spcPts val="0"/>
                        </a:spcAft>
                      </a:pPr>
                      <a:r>
                        <a:rPr lang="en-US" sz="1400" dirty="0">
                          <a:solidFill>
                            <a:schemeClr val="tx1"/>
                          </a:solidFill>
                          <a:effectLst/>
                        </a:rPr>
                        <a:t>phosphate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err="1">
                          <a:solidFill>
                            <a:schemeClr val="tx1"/>
                          </a:solidFill>
                          <a:effectLst/>
                        </a:rPr>
                        <a:t>μM</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a:solidFill>
                            <a:sysClr val="windowText" lastClr="000000"/>
                          </a:solidFill>
                          <a:effectLst/>
                        </a:rPr>
                        <a:t>&lt;0.3</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0.3-1</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1-1.5</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1.5-4</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&gt;4</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240414">
                <a:tc>
                  <a:txBody>
                    <a:bodyPr/>
                    <a:lstStyle/>
                    <a:p>
                      <a:pPr marL="0" marR="0">
                        <a:lnSpc>
                          <a:spcPct val="107000"/>
                        </a:lnSpc>
                        <a:spcBef>
                          <a:spcPts val="0"/>
                        </a:spcBef>
                        <a:spcAft>
                          <a:spcPts val="0"/>
                        </a:spcAft>
                      </a:pPr>
                      <a:r>
                        <a:rPr lang="en-US" sz="1400" dirty="0">
                          <a:solidFill>
                            <a:schemeClr val="tx1"/>
                          </a:solidFill>
                          <a:effectLst/>
                        </a:rPr>
                        <a:t>Dissolved inorganic nitrogen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err="1">
                          <a:solidFill>
                            <a:schemeClr val="tx1"/>
                          </a:solidFill>
                          <a:effectLst/>
                        </a:rPr>
                        <a:t>μM</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a:solidFill>
                            <a:sysClr val="windowText" lastClr="000000"/>
                          </a:solidFill>
                          <a:effectLst/>
                        </a:rPr>
                        <a:t>&lt;15</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15-20</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20-40</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40-60</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&gt;60</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240414">
                <a:tc>
                  <a:txBody>
                    <a:bodyPr/>
                    <a:lstStyle/>
                    <a:p>
                      <a:pPr marL="0" marR="0">
                        <a:lnSpc>
                          <a:spcPct val="107000"/>
                        </a:lnSpc>
                        <a:spcBef>
                          <a:spcPts val="0"/>
                        </a:spcBef>
                        <a:spcAft>
                          <a:spcPts val="0"/>
                        </a:spcAft>
                      </a:pPr>
                      <a:r>
                        <a:rPr lang="en-US" sz="1400" dirty="0">
                          <a:solidFill>
                            <a:schemeClr val="tx1"/>
                          </a:solidFill>
                          <a:effectLst/>
                        </a:rPr>
                        <a:t>Nitrite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a:solidFill>
                            <a:schemeClr val="tx1"/>
                          </a:solidFill>
                          <a:effectLst/>
                        </a:rPr>
                        <a:t>μM</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a:solidFill>
                            <a:sysClr val="windowText" lastClr="000000"/>
                          </a:solidFill>
                          <a:effectLst/>
                        </a:rPr>
                        <a:t>&lt;0.5</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0.5-1</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1-5</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5-10</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&gt;10</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240414">
                <a:tc>
                  <a:txBody>
                    <a:bodyPr/>
                    <a:lstStyle/>
                    <a:p>
                      <a:pPr marL="0" marR="0">
                        <a:lnSpc>
                          <a:spcPct val="107000"/>
                        </a:lnSpc>
                        <a:spcBef>
                          <a:spcPts val="0"/>
                        </a:spcBef>
                        <a:spcAft>
                          <a:spcPts val="0"/>
                        </a:spcAft>
                      </a:pPr>
                      <a:r>
                        <a:rPr lang="en-US" sz="1400" dirty="0">
                          <a:solidFill>
                            <a:schemeClr val="tx1"/>
                          </a:solidFill>
                          <a:effectLst/>
                        </a:rPr>
                        <a:t>Nitrate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err="1">
                          <a:solidFill>
                            <a:schemeClr val="tx1"/>
                          </a:solidFill>
                          <a:effectLst/>
                        </a:rPr>
                        <a:t>μM</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a:solidFill>
                            <a:sysClr val="windowText" lastClr="000000"/>
                          </a:solidFill>
                          <a:effectLst/>
                        </a:rPr>
                        <a:t>&lt;7</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7-10</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10-20</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20-30</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&gt;30</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240414">
                <a:tc>
                  <a:txBody>
                    <a:bodyPr/>
                    <a:lstStyle/>
                    <a:p>
                      <a:pPr marL="0" marR="0">
                        <a:lnSpc>
                          <a:spcPct val="107000"/>
                        </a:lnSpc>
                        <a:spcBef>
                          <a:spcPts val="0"/>
                        </a:spcBef>
                        <a:spcAft>
                          <a:spcPts val="0"/>
                        </a:spcAft>
                      </a:pPr>
                      <a:r>
                        <a:rPr lang="en-US" sz="1400" dirty="0">
                          <a:solidFill>
                            <a:schemeClr val="tx1"/>
                          </a:solidFill>
                          <a:effectLst/>
                        </a:rPr>
                        <a:t>Ammonia</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err="1">
                          <a:solidFill>
                            <a:schemeClr val="tx1"/>
                          </a:solidFill>
                          <a:effectLst/>
                        </a:rPr>
                        <a:t>μM</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a:solidFill>
                            <a:sysClr val="windowText" lastClr="000000"/>
                          </a:solidFill>
                          <a:effectLst/>
                        </a:rPr>
                        <a:t>&lt;7</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7-10</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10-20</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20-30</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&gt;30</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240414">
                <a:tc>
                  <a:txBody>
                    <a:bodyPr/>
                    <a:lstStyle/>
                    <a:p>
                      <a:pPr marL="0" marR="0">
                        <a:lnSpc>
                          <a:spcPct val="107000"/>
                        </a:lnSpc>
                        <a:spcBef>
                          <a:spcPts val="0"/>
                        </a:spcBef>
                        <a:spcAft>
                          <a:spcPts val="0"/>
                        </a:spcAft>
                      </a:pPr>
                      <a:r>
                        <a:rPr lang="en-US" sz="1400">
                          <a:solidFill>
                            <a:schemeClr val="tx1"/>
                          </a:solidFill>
                          <a:effectLst/>
                        </a:rPr>
                        <a:t>CHL-a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a:solidFill>
                            <a:schemeClr val="tx1"/>
                          </a:solidFill>
                          <a:effectLst/>
                        </a:rPr>
                        <a:t>μg L</a:t>
                      </a:r>
                      <a:r>
                        <a:rPr lang="en-US" sz="1400" baseline="30000">
                          <a:solidFill>
                            <a:schemeClr val="tx1"/>
                          </a:solidFill>
                          <a:effectLst/>
                        </a:rPr>
                        <a:t>-1</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a:solidFill>
                            <a:sysClr val="windowText" lastClr="000000"/>
                          </a:solidFill>
                          <a:effectLst/>
                        </a:rPr>
                        <a:t>&lt;5</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5-7</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7-10</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10-30</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&gt;30</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240414">
                <a:tc>
                  <a:txBody>
                    <a:bodyPr/>
                    <a:lstStyle/>
                    <a:p>
                      <a:pPr marL="0" marR="0">
                        <a:lnSpc>
                          <a:spcPct val="107000"/>
                        </a:lnSpc>
                        <a:spcBef>
                          <a:spcPts val="0"/>
                        </a:spcBef>
                        <a:spcAft>
                          <a:spcPts val="0"/>
                        </a:spcAft>
                      </a:pPr>
                      <a:r>
                        <a:rPr lang="en-US" sz="1400" dirty="0">
                          <a:solidFill>
                            <a:schemeClr val="tx1"/>
                          </a:solidFill>
                          <a:effectLst/>
                        </a:rPr>
                        <a:t>CHL-a + </a:t>
                      </a:r>
                      <a:r>
                        <a:rPr lang="en-US" sz="1400" dirty="0" err="1">
                          <a:solidFill>
                            <a:schemeClr val="tx1"/>
                          </a:solidFill>
                          <a:effectLst/>
                        </a:rPr>
                        <a:t>phaeopigments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a:solidFill>
                            <a:schemeClr val="tx1"/>
                          </a:solidFill>
                          <a:effectLst/>
                        </a:rPr>
                        <a:t>μg L</a:t>
                      </a:r>
                      <a:r>
                        <a:rPr lang="en-US" sz="1400" baseline="30000" dirty="0">
                          <a:solidFill>
                            <a:schemeClr val="tx1"/>
                          </a:solidFill>
                          <a:effectLst/>
                        </a:rPr>
                        <a:t>-1</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a:solidFill>
                            <a:sysClr val="windowText" lastClr="000000"/>
                          </a:solidFill>
                          <a:effectLst/>
                        </a:rPr>
                        <a:t>&lt;7</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7-10</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marL="0" marR="0" algn="ctr">
                        <a:lnSpc>
                          <a:spcPct val="107000"/>
                        </a:lnSpc>
                        <a:spcBef>
                          <a:spcPts val="0"/>
                        </a:spcBef>
                        <a:spcAft>
                          <a:spcPts val="0"/>
                        </a:spcAft>
                      </a:pPr>
                      <a:r>
                        <a:rPr lang="en-US" sz="1400">
                          <a:solidFill>
                            <a:sysClr val="windowText" lastClr="000000"/>
                          </a:solidFill>
                          <a:effectLst/>
                        </a:rPr>
                        <a:t>10-15</a:t>
                      </a:r>
                      <a:endParaRPr lang="en-US"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15-40</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&gt;40</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240414">
                <a:tc>
                  <a:txBody>
                    <a:bodyPr/>
                    <a:lstStyle/>
                    <a:p>
                      <a:pPr marL="0" marR="0">
                        <a:lnSpc>
                          <a:spcPct val="107000"/>
                        </a:lnSpc>
                        <a:spcBef>
                          <a:spcPts val="0"/>
                        </a:spcBef>
                        <a:spcAft>
                          <a:spcPts val="0"/>
                        </a:spcAft>
                      </a:pPr>
                      <a:r>
                        <a:rPr lang="en-US" sz="1400">
                          <a:solidFill>
                            <a:schemeClr val="tx1"/>
                          </a:solidFill>
                          <a:effectLst/>
                        </a:rPr>
                        <a:t>Total nitrogen</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err="1">
                          <a:solidFill>
                            <a:schemeClr val="tx1"/>
                          </a:solidFill>
                          <a:effectLst/>
                        </a:rPr>
                        <a:t>μM</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a:solidFill>
                            <a:sysClr val="windowText" lastClr="000000"/>
                          </a:solidFill>
                          <a:effectLst/>
                        </a:rPr>
                        <a:t>&lt;50</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50-75</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75-100</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100-120</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&gt;120</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240414">
                <a:tc>
                  <a:txBody>
                    <a:bodyPr/>
                    <a:lstStyle/>
                    <a:p>
                      <a:pPr marL="0" marR="0">
                        <a:lnSpc>
                          <a:spcPct val="107000"/>
                        </a:lnSpc>
                        <a:spcBef>
                          <a:spcPts val="0"/>
                        </a:spcBef>
                        <a:spcAft>
                          <a:spcPts val="0"/>
                        </a:spcAft>
                      </a:pPr>
                      <a:r>
                        <a:rPr lang="en-US" sz="1400">
                          <a:solidFill>
                            <a:schemeClr val="tx1"/>
                          </a:solidFill>
                          <a:effectLst/>
                        </a:rPr>
                        <a:t>Total phosphorus</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err="1">
                          <a:solidFill>
                            <a:schemeClr val="tx1"/>
                          </a:solidFill>
                          <a:effectLst/>
                        </a:rPr>
                        <a:t>μM</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a:solidFill>
                            <a:sysClr val="windowText" lastClr="000000"/>
                          </a:solidFill>
                          <a:effectLst/>
                        </a:rPr>
                        <a:t>&lt;1</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1-2</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2-5</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5-8</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400" dirty="0">
                          <a:solidFill>
                            <a:sysClr val="windowText" lastClr="000000"/>
                          </a:solidFill>
                          <a:effectLst/>
                        </a:rPr>
                        <a:t>&gt;8</a:t>
                      </a:r>
                      <a:endParaRPr lang="en-US"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cxnSp>
        <p:nvCxnSpPr>
          <p:cNvPr id="5" name="Straight Connector 4"/>
          <p:cNvCxnSpPr/>
          <p:nvPr/>
        </p:nvCxnSpPr>
        <p:spPr>
          <a:xfrm>
            <a:off x="280086" y="1655812"/>
            <a:ext cx="8509687" cy="2471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4324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6"/>
            <a:ext cx="8119934" cy="1325563"/>
          </a:xfrm>
        </p:spPr>
        <p:txBody>
          <a:bodyPr>
            <a:normAutofit fontScale="90000"/>
          </a:bodyPr>
          <a:lstStyle/>
          <a:p>
            <a:r>
              <a:rPr lang="en-US" b="1" dirty="0" smtClean="0">
                <a:solidFill>
                  <a:srgbClr val="FFC000"/>
                </a:solidFill>
              </a:rPr>
              <a:t>Indicators: </a:t>
            </a:r>
            <a:br>
              <a:rPr lang="en-US" b="1" dirty="0" smtClean="0">
                <a:solidFill>
                  <a:srgbClr val="FFC000"/>
                </a:solidFill>
              </a:rPr>
            </a:br>
            <a:r>
              <a:rPr lang="en-US" b="1" dirty="0" smtClean="0">
                <a:solidFill>
                  <a:srgbClr val="FFC000"/>
                </a:solidFill>
              </a:rPr>
              <a:t>UK-WFD Phytoplankton</a:t>
            </a:r>
            <a:endParaRPr lang="en-US" b="1" dirty="0">
              <a:solidFill>
                <a:srgbClr val="FFC000"/>
              </a:solidFill>
            </a:endParaRPr>
          </a:p>
        </p:txBody>
      </p:sp>
      <p:sp>
        <p:nvSpPr>
          <p:cNvPr id="5" name="Content Placeholder 4"/>
          <p:cNvSpPr>
            <a:spLocks noGrp="1"/>
          </p:cNvSpPr>
          <p:nvPr>
            <p:ph idx="1"/>
          </p:nvPr>
        </p:nvSpPr>
        <p:spPr>
          <a:xfrm>
            <a:off x="628650" y="2163378"/>
            <a:ext cx="7886700" cy="4351338"/>
          </a:xfrm>
        </p:spPr>
        <p:txBody>
          <a:bodyPr/>
          <a:lstStyle/>
          <a:p>
            <a:pPr marL="0" indent="0">
              <a:buNone/>
            </a:pPr>
            <a:r>
              <a:rPr lang="en-US" dirty="0"/>
              <a:t>Each statistic is given a point value of </a:t>
            </a:r>
            <a:r>
              <a:rPr lang="en-US" dirty="0" smtClean="0"/>
              <a:t>1 if it does not exceed the threshold, </a:t>
            </a:r>
            <a:r>
              <a:rPr lang="en-US" dirty="0"/>
              <a:t>the sum of points accumulated yields the final </a:t>
            </a:r>
            <a:r>
              <a:rPr lang="en-US" dirty="0" smtClean="0"/>
              <a:t>classification.</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612901192"/>
              </p:ext>
            </p:extLst>
          </p:nvPr>
        </p:nvGraphicFramePr>
        <p:xfrm>
          <a:off x="346510" y="3659177"/>
          <a:ext cx="5343778" cy="2313775"/>
        </p:xfrm>
        <a:graphic>
          <a:graphicData uri="http://schemas.openxmlformats.org/drawingml/2006/table">
            <a:tbl>
              <a:tblPr firstRow="1" firstCol="1" bandRow="1">
                <a:tableStyleId>{5C22544A-7EE6-4342-B048-85BDC9FD1C3A}</a:tableStyleId>
              </a:tblPr>
              <a:tblGrid>
                <a:gridCol w="2277806"/>
                <a:gridCol w="1532986"/>
                <a:gridCol w="1532986"/>
              </a:tblGrid>
              <a:tr h="690200">
                <a:tc>
                  <a:txBody>
                    <a:bodyPr/>
                    <a:lstStyle/>
                    <a:p>
                      <a:pPr marL="0" marR="0" algn="ctr">
                        <a:lnSpc>
                          <a:spcPct val="107000"/>
                        </a:lnSpc>
                        <a:spcBef>
                          <a:spcPts val="0"/>
                        </a:spcBef>
                        <a:spcAft>
                          <a:spcPts val="0"/>
                        </a:spcAft>
                      </a:pPr>
                      <a:r>
                        <a:rPr lang="en-US" sz="1400" dirty="0">
                          <a:solidFill>
                            <a:schemeClr val="tx1"/>
                          </a:solidFill>
                          <a:effectLst/>
                        </a:rPr>
                        <a:t>Statistic</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dirty="0">
                          <a:solidFill>
                            <a:schemeClr val="tx1"/>
                          </a:solidFill>
                          <a:effectLst/>
                        </a:rPr>
                        <a:t>Low Salinity Threshold</a:t>
                      </a:r>
                    </a:p>
                    <a:p>
                      <a:pPr marL="0" marR="0" algn="ctr">
                        <a:lnSpc>
                          <a:spcPct val="107000"/>
                        </a:lnSpc>
                        <a:spcBef>
                          <a:spcPts val="0"/>
                        </a:spcBef>
                        <a:spcAft>
                          <a:spcPts val="0"/>
                        </a:spcAft>
                      </a:pPr>
                      <a:r>
                        <a:rPr lang="en-US" sz="1400" dirty="0">
                          <a:solidFill>
                            <a:schemeClr val="tx1"/>
                          </a:solidFill>
                          <a:effectLst/>
                        </a:rPr>
                        <a:t>(0-25 </a:t>
                      </a:r>
                      <a:r>
                        <a:rPr lang="en-US" sz="1400" dirty="0" err="1">
                          <a:solidFill>
                            <a:schemeClr val="tx1"/>
                          </a:solidFill>
                          <a:effectLst/>
                        </a:rPr>
                        <a:t>ppt</a:t>
                      </a:r>
                      <a:r>
                        <a:rPr lang="en-US" sz="1400" dirty="0">
                          <a:solidFill>
                            <a:schemeClr val="tx1"/>
                          </a:solidFill>
                          <a:effectLst/>
                        </a:rPr>
                        <a: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dirty="0">
                          <a:solidFill>
                            <a:schemeClr val="tx1"/>
                          </a:solidFill>
                          <a:effectLst/>
                        </a:rPr>
                        <a:t>High Salinity Threshold</a:t>
                      </a:r>
                    </a:p>
                    <a:p>
                      <a:pPr marL="0" marR="0" algn="ctr">
                        <a:lnSpc>
                          <a:spcPct val="107000"/>
                        </a:lnSpc>
                        <a:spcBef>
                          <a:spcPts val="0"/>
                        </a:spcBef>
                        <a:spcAft>
                          <a:spcPts val="0"/>
                        </a:spcAft>
                      </a:pPr>
                      <a:r>
                        <a:rPr lang="en-US" sz="1400" dirty="0">
                          <a:solidFill>
                            <a:schemeClr val="tx1"/>
                          </a:solidFill>
                          <a:effectLst/>
                        </a:rPr>
                        <a:t>(&gt; 25 </a:t>
                      </a:r>
                      <a:r>
                        <a:rPr lang="en-US" sz="1400" dirty="0" err="1">
                          <a:solidFill>
                            <a:schemeClr val="tx1"/>
                          </a:solidFill>
                          <a:effectLst/>
                        </a:rPr>
                        <a:t>ppt</a:t>
                      </a:r>
                      <a:r>
                        <a:rPr lang="en-US" sz="1400" dirty="0">
                          <a:solidFill>
                            <a:schemeClr val="tx1"/>
                          </a:solidFill>
                          <a:effectLst/>
                        </a:rPr>
                        <a: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4715">
                <a:tc>
                  <a:txBody>
                    <a:bodyPr/>
                    <a:lstStyle/>
                    <a:p>
                      <a:pPr marL="0" marR="0" algn="ctr">
                        <a:lnSpc>
                          <a:spcPct val="107000"/>
                        </a:lnSpc>
                        <a:spcBef>
                          <a:spcPts val="0"/>
                        </a:spcBef>
                        <a:spcAft>
                          <a:spcPts val="0"/>
                        </a:spcAft>
                      </a:pPr>
                      <a:r>
                        <a:rPr lang="en-US" sz="1400">
                          <a:solidFill>
                            <a:schemeClr val="tx1"/>
                          </a:solidFill>
                          <a:effectLst/>
                        </a:rPr>
                        <a:t>Average Annual CHL-a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dirty="0">
                          <a:solidFill>
                            <a:schemeClr val="tx1"/>
                          </a:solidFill>
                          <a:effectLst/>
                        </a:rPr>
                        <a:t>≤ 15 µg L</a:t>
                      </a:r>
                      <a:r>
                        <a:rPr lang="en-US" sz="1400" baseline="30000" dirty="0">
                          <a:solidFill>
                            <a:schemeClr val="tx1"/>
                          </a:solidFill>
                          <a:effectLst/>
                        </a:rPr>
                        <a:t>-1</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dirty="0">
                          <a:solidFill>
                            <a:schemeClr val="tx1"/>
                          </a:solidFill>
                          <a:effectLst/>
                        </a:rPr>
                        <a:t>≤ 10 µg L</a:t>
                      </a:r>
                      <a:r>
                        <a:rPr lang="en-US" sz="1400" baseline="30000" dirty="0">
                          <a:solidFill>
                            <a:schemeClr val="tx1"/>
                          </a:solidFill>
                          <a:effectLst/>
                        </a:rPr>
                        <a:t>-1</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4715">
                <a:tc>
                  <a:txBody>
                    <a:bodyPr/>
                    <a:lstStyle/>
                    <a:p>
                      <a:pPr marL="0" marR="0" algn="ctr">
                        <a:lnSpc>
                          <a:spcPct val="107000"/>
                        </a:lnSpc>
                        <a:spcBef>
                          <a:spcPts val="0"/>
                        </a:spcBef>
                        <a:spcAft>
                          <a:spcPts val="0"/>
                        </a:spcAft>
                      </a:pPr>
                      <a:r>
                        <a:rPr lang="en-US" sz="1400">
                          <a:solidFill>
                            <a:schemeClr val="tx1"/>
                          </a:solidFill>
                          <a:effectLst/>
                        </a:rPr>
                        <a:t>Median Annual CHL-a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a:solidFill>
                            <a:schemeClr val="tx1"/>
                          </a:solidFill>
                          <a:effectLst/>
                        </a:rPr>
                        <a:t>≤ 12 µg L</a:t>
                      </a:r>
                      <a:r>
                        <a:rPr lang="en-US" sz="1400" baseline="30000">
                          <a:solidFill>
                            <a:schemeClr val="tx1"/>
                          </a:solidFill>
                          <a:effectLst/>
                        </a:rPr>
                        <a:t>-1</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dirty="0">
                          <a:solidFill>
                            <a:schemeClr val="tx1"/>
                          </a:solidFill>
                          <a:effectLst/>
                        </a:rPr>
                        <a:t>≤ 8 µg L</a:t>
                      </a:r>
                      <a:r>
                        <a:rPr lang="en-US" sz="1400" baseline="30000" dirty="0">
                          <a:solidFill>
                            <a:schemeClr val="tx1"/>
                          </a:solidFill>
                          <a:effectLst/>
                        </a:rPr>
                        <a:t>-1</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4715">
                <a:tc>
                  <a:txBody>
                    <a:bodyPr/>
                    <a:lstStyle/>
                    <a:p>
                      <a:pPr marL="0" marR="0" algn="ctr">
                        <a:lnSpc>
                          <a:spcPct val="107000"/>
                        </a:lnSpc>
                        <a:spcBef>
                          <a:spcPts val="0"/>
                        </a:spcBef>
                        <a:spcAft>
                          <a:spcPts val="0"/>
                        </a:spcAft>
                      </a:pPr>
                      <a:r>
                        <a:rPr lang="en-US" sz="1400" dirty="0">
                          <a:solidFill>
                            <a:schemeClr val="tx1"/>
                          </a:solidFill>
                          <a:effectLst/>
                        </a:rPr>
                        <a:t>% CHL-a less than 10 µg L</a:t>
                      </a:r>
                      <a:r>
                        <a:rPr lang="en-US" sz="1400" baseline="30000" dirty="0">
                          <a:solidFill>
                            <a:schemeClr val="tx1"/>
                          </a:solidFill>
                          <a:effectLst/>
                        </a:rPr>
                        <a:t>-1</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a:solidFill>
                            <a:schemeClr val="tx1"/>
                          </a:solidFill>
                          <a:effectLst/>
                        </a:rPr>
                        <a:t>&gt; 70 %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dirty="0">
                          <a:solidFill>
                            <a:schemeClr val="tx1"/>
                          </a:solidFill>
                          <a:effectLst/>
                        </a:rPr>
                        <a:t>&gt; 75 %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4715">
                <a:tc>
                  <a:txBody>
                    <a:bodyPr/>
                    <a:lstStyle/>
                    <a:p>
                      <a:pPr marL="0" marR="0" algn="ctr">
                        <a:lnSpc>
                          <a:spcPct val="107000"/>
                        </a:lnSpc>
                        <a:spcBef>
                          <a:spcPts val="0"/>
                        </a:spcBef>
                        <a:spcAft>
                          <a:spcPts val="0"/>
                        </a:spcAft>
                      </a:pPr>
                      <a:r>
                        <a:rPr lang="en-US" sz="1400">
                          <a:solidFill>
                            <a:schemeClr val="tx1"/>
                          </a:solidFill>
                          <a:effectLst/>
                        </a:rPr>
                        <a:t>% CHL-a less than 20 µg L</a:t>
                      </a:r>
                      <a:r>
                        <a:rPr lang="en-US" sz="1400" baseline="30000">
                          <a:solidFill>
                            <a:schemeClr val="tx1"/>
                          </a:solidFill>
                          <a:effectLst/>
                        </a:rPr>
                        <a:t>-1</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a:solidFill>
                            <a:schemeClr val="tx1"/>
                          </a:solidFill>
                          <a:effectLst/>
                        </a:rPr>
                        <a:t>&gt; 80 %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dirty="0">
                          <a:solidFill>
                            <a:schemeClr val="tx1"/>
                          </a:solidFill>
                          <a:effectLst/>
                        </a:rPr>
                        <a:t>&gt; 85 %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4715">
                <a:tc>
                  <a:txBody>
                    <a:bodyPr/>
                    <a:lstStyle/>
                    <a:p>
                      <a:pPr marL="0" marR="0" algn="ctr">
                        <a:lnSpc>
                          <a:spcPct val="107000"/>
                        </a:lnSpc>
                        <a:spcBef>
                          <a:spcPts val="0"/>
                        </a:spcBef>
                        <a:spcAft>
                          <a:spcPts val="0"/>
                        </a:spcAft>
                      </a:pPr>
                      <a:r>
                        <a:rPr lang="en-US" sz="1400" dirty="0">
                          <a:solidFill>
                            <a:schemeClr val="tx1"/>
                          </a:solidFill>
                          <a:effectLst/>
                        </a:rPr>
                        <a:t>% CHL-a less than 50 µg L</a:t>
                      </a:r>
                      <a:r>
                        <a:rPr lang="en-US" sz="1400" baseline="30000" dirty="0">
                          <a:solidFill>
                            <a:schemeClr val="tx1"/>
                          </a:solidFill>
                          <a:effectLst/>
                        </a:rPr>
                        <a:t>-1</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a:solidFill>
                            <a:schemeClr val="tx1"/>
                          </a:solidFill>
                          <a:effectLst/>
                        </a:rPr>
                        <a:t>&lt; 5 %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dirty="0">
                          <a:solidFill>
                            <a:schemeClr val="tx1"/>
                          </a:solidFill>
                          <a:effectLst/>
                        </a:rPr>
                        <a:t>&lt; 5 %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438530487"/>
              </p:ext>
            </p:extLst>
          </p:nvPr>
        </p:nvGraphicFramePr>
        <p:xfrm>
          <a:off x="5807674" y="3664466"/>
          <a:ext cx="2848234" cy="2314662"/>
        </p:xfrm>
        <a:graphic>
          <a:graphicData uri="http://schemas.openxmlformats.org/drawingml/2006/table">
            <a:tbl>
              <a:tblPr firstRow="1" bandRow="1">
                <a:tableStyleId>{5C22544A-7EE6-4342-B048-85BDC9FD1C3A}</a:tableStyleId>
              </a:tblPr>
              <a:tblGrid>
                <a:gridCol w="1424117"/>
                <a:gridCol w="1424117"/>
              </a:tblGrid>
              <a:tr h="385777">
                <a:tc>
                  <a:txBody>
                    <a:bodyPr/>
                    <a:lstStyle/>
                    <a:p>
                      <a:pPr algn="ctr"/>
                      <a:r>
                        <a:rPr lang="en-US" sz="1800" dirty="0" smtClean="0">
                          <a:solidFill>
                            <a:schemeClr val="tx1"/>
                          </a:solidFill>
                        </a:rPr>
                        <a:t>Points</a:t>
                      </a:r>
                      <a:endParaRPr lang="en-US" sz="180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Classification</a:t>
                      </a:r>
                      <a:endParaRPr lang="en-US" sz="180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5777">
                <a:tc>
                  <a:txBody>
                    <a:bodyPr/>
                    <a:lstStyle/>
                    <a:p>
                      <a:pPr algn="ctr"/>
                      <a:r>
                        <a:rPr lang="en-US" sz="1800" dirty="0" smtClean="0">
                          <a:solidFill>
                            <a:sysClr val="windowText" lastClr="000000"/>
                          </a:solidFill>
                        </a:rPr>
                        <a:t>5</a:t>
                      </a:r>
                      <a:endParaRPr lang="en-US" sz="180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800" dirty="0" smtClean="0">
                          <a:solidFill>
                            <a:sysClr val="windowText" lastClr="000000"/>
                          </a:solidFill>
                        </a:rPr>
                        <a:t>High</a:t>
                      </a:r>
                      <a:endParaRPr lang="en-US" sz="180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85777">
                <a:tc>
                  <a:txBody>
                    <a:bodyPr/>
                    <a:lstStyle/>
                    <a:p>
                      <a:pPr algn="ctr"/>
                      <a:r>
                        <a:rPr lang="en-US" sz="1800" dirty="0" smtClean="0">
                          <a:solidFill>
                            <a:sysClr val="windowText" lastClr="000000"/>
                          </a:solidFill>
                        </a:rPr>
                        <a:t>4</a:t>
                      </a:r>
                      <a:endParaRPr lang="en-US" sz="180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a:r>
                        <a:rPr lang="en-US" sz="1800" dirty="0" smtClean="0">
                          <a:solidFill>
                            <a:sysClr val="windowText" lastClr="000000"/>
                          </a:solidFill>
                        </a:rPr>
                        <a:t>Good</a:t>
                      </a:r>
                      <a:endParaRPr lang="en-US" sz="180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385777">
                <a:tc>
                  <a:txBody>
                    <a:bodyPr/>
                    <a:lstStyle/>
                    <a:p>
                      <a:pPr algn="ctr"/>
                      <a:r>
                        <a:rPr lang="en-US" sz="1800" dirty="0" smtClean="0">
                          <a:solidFill>
                            <a:sysClr val="windowText" lastClr="000000"/>
                          </a:solidFill>
                        </a:rPr>
                        <a:t>3</a:t>
                      </a:r>
                      <a:endParaRPr lang="en-US" sz="180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dirty="0" smtClean="0">
                          <a:solidFill>
                            <a:sysClr val="windowText" lastClr="000000"/>
                          </a:solidFill>
                        </a:rPr>
                        <a:t>Moderate</a:t>
                      </a:r>
                      <a:endParaRPr lang="en-US" sz="180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85777">
                <a:tc>
                  <a:txBody>
                    <a:bodyPr/>
                    <a:lstStyle/>
                    <a:p>
                      <a:pPr algn="ctr"/>
                      <a:r>
                        <a:rPr lang="en-US" sz="1800" dirty="0" smtClean="0">
                          <a:solidFill>
                            <a:sysClr val="windowText" lastClr="000000"/>
                          </a:solidFill>
                        </a:rPr>
                        <a:t>2</a:t>
                      </a:r>
                      <a:endParaRPr lang="en-US" sz="180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800" dirty="0" smtClean="0">
                          <a:solidFill>
                            <a:sysClr val="windowText" lastClr="000000"/>
                          </a:solidFill>
                        </a:rPr>
                        <a:t>Poor</a:t>
                      </a:r>
                      <a:endParaRPr lang="en-US" sz="180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85777">
                <a:tc>
                  <a:txBody>
                    <a:bodyPr/>
                    <a:lstStyle/>
                    <a:p>
                      <a:pPr algn="ctr"/>
                      <a:r>
                        <a:rPr lang="en-US" sz="1800" dirty="0" smtClean="0">
                          <a:solidFill>
                            <a:sysClr val="windowText" lastClr="000000"/>
                          </a:solidFill>
                        </a:rPr>
                        <a:t>0-1</a:t>
                      </a:r>
                      <a:endParaRPr lang="en-US" sz="180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800" dirty="0" smtClean="0">
                          <a:solidFill>
                            <a:sysClr val="windowText" lastClr="000000"/>
                          </a:solidFill>
                        </a:rPr>
                        <a:t>Bad</a:t>
                      </a:r>
                      <a:endParaRPr lang="en-US" sz="180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cxnSp>
        <p:nvCxnSpPr>
          <p:cNvPr id="8" name="Straight Connector 7"/>
          <p:cNvCxnSpPr/>
          <p:nvPr/>
        </p:nvCxnSpPr>
        <p:spPr>
          <a:xfrm>
            <a:off x="280086" y="1655812"/>
            <a:ext cx="8509687" cy="2471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22466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C000"/>
                </a:solidFill>
              </a:rPr>
              <a:t>Indicators: </a:t>
            </a:r>
            <a:br>
              <a:rPr lang="en-US" b="1" dirty="0" smtClean="0">
                <a:solidFill>
                  <a:srgbClr val="FFC000"/>
                </a:solidFill>
              </a:rPr>
            </a:br>
            <a:r>
              <a:rPr lang="en-US" b="1" dirty="0" smtClean="0">
                <a:solidFill>
                  <a:srgbClr val="FFC000"/>
                </a:solidFill>
              </a:rPr>
              <a:t>UK-WFD </a:t>
            </a:r>
            <a:r>
              <a:rPr lang="en-US" b="1" dirty="0">
                <a:solidFill>
                  <a:srgbClr val="FFC000"/>
                </a:solidFill>
              </a:rPr>
              <a:t>Taxa</a:t>
            </a:r>
          </a:p>
        </p:txBody>
      </p:sp>
      <p:sp>
        <p:nvSpPr>
          <p:cNvPr id="3" name="Content Placeholder 2"/>
          <p:cNvSpPr>
            <a:spLocks noGrp="1"/>
          </p:cNvSpPr>
          <p:nvPr>
            <p:ph idx="1"/>
          </p:nvPr>
        </p:nvSpPr>
        <p:spPr>
          <a:xfrm>
            <a:off x="570985" y="2179852"/>
            <a:ext cx="7886700" cy="942289"/>
          </a:xfrm>
        </p:spPr>
        <p:txBody>
          <a:bodyPr>
            <a:normAutofit fontScale="92500" lnSpcReduction="10000"/>
          </a:bodyPr>
          <a:lstStyle/>
          <a:p>
            <a:pPr marL="0" indent="0">
              <a:buNone/>
            </a:pPr>
            <a:r>
              <a:rPr lang="en-US" dirty="0" smtClean="0"/>
              <a:t>Classification is assessed as the sum of a series of </a:t>
            </a:r>
            <a:r>
              <a:rPr lang="en-US" dirty="0" err="1" smtClean="0"/>
              <a:t>exceedences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71563285"/>
              </p:ext>
            </p:extLst>
          </p:nvPr>
        </p:nvGraphicFramePr>
        <p:xfrm>
          <a:off x="321276" y="3285530"/>
          <a:ext cx="4843847" cy="2407337"/>
        </p:xfrm>
        <a:graphic>
          <a:graphicData uri="http://schemas.openxmlformats.org/drawingml/2006/table">
            <a:tbl>
              <a:tblPr firstRow="1" bandRow="1">
                <a:tableStyleId>{5C22544A-7EE6-4342-B048-85BDC9FD1C3A}</a:tableStyleId>
              </a:tblPr>
              <a:tblGrid>
                <a:gridCol w="724930"/>
                <a:gridCol w="2654979"/>
                <a:gridCol w="1463938"/>
              </a:tblGrid>
              <a:tr h="420420">
                <a:tc>
                  <a:txBody>
                    <a:bodyPr/>
                    <a:lstStyle/>
                    <a:p>
                      <a:pPr algn="ctr"/>
                      <a:r>
                        <a:rPr lang="en-US" sz="1800" dirty="0" smtClean="0">
                          <a:solidFill>
                            <a:schemeClr val="tx1"/>
                          </a:solidFill>
                        </a:rPr>
                        <a:t>Index</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Statistic</a:t>
                      </a:r>
                      <a:endParaRPr lang="en-US" sz="180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Threshold</a:t>
                      </a:r>
                      <a:endParaRPr lang="en-US" sz="180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04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CHL</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Chlorophyll (CHL)</a:t>
                      </a:r>
                      <a:endParaRPr lang="en-US"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&gt; </a:t>
                      </a:r>
                      <a:r>
                        <a:rPr lang="en-US" sz="1800" dirty="0" smtClean="0">
                          <a:solidFill>
                            <a:schemeClr val="tx1"/>
                          </a:solidFill>
                          <a:effectLst/>
                        </a:rPr>
                        <a:t>10 µg L</a:t>
                      </a:r>
                      <a:r>
                        <a:rPr lang="en-US" sz="1800" baseline="30000" dirty="0" smtClean="0">
                          <a:solidFill>
                            <a:schemeClr val="tx1"/>
                          </a:solidFill>
                          <a:effectLst/>
                        </a:rPr>
                        <a:t>-1</a:t>
                      </a:r>
                      <a:endParaRPr lang="en-US" sz="180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04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smtClean="0">
                          <a:solidFill>
                            <a:schemeClr val="tx1"/>
                          </a:solidFill>
                        </a:rPr>
                        <a:t>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Any phytoplankton taxa (S)</a:t>
                      </a:r>
                      <a:endParaRPr lang="en-US" sz="1800" baseline="3000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&gt; 10</a:t>
                      </a:r>
                      <a:r>
                        <a:rPr lang="en-US" sz="1800" baseline="30000" dirty="0" smtClean="0">
                          <a:solidFill>
                            <a:schemeClr val="tx1"/>
                          </a:solidFill>
                        </a:rPr>
                        <a:t>6</a:t>
                      </a:r>
                      <a:r>
                        <a:rPr lang="en-US" sz="1800" dirty="0" smtClean="0">
                          <a:solidFill>
                            <a:schemeClr val="tx1"/>
                          </a:solidFill>
                        </a:rPr>
                        <a:t> cells</a:t>
                      </a:r>
                      <a:r>
                        <a:rPr lang="en-US" sz="1800" baseline="0" dirty="0" smtClean="0">
                          <a:solidFill>
                            <a:schemeClr val="tx1"/>
                          </a:solidFill>
                        </a:rPr>
                        <a:t> L</a:t>
                      </a:r>
                      <a:r>
                        <a:rPr lang="en-US" sz="1800" baseline="30000" dirty="0" smtClean="0">
                          <a:solidFill>
                            <a:schemeClr val="tx1"/>
                          </a:solidFill>
                        </a:rPr>
                        <a:t>-1</a:t>
                      </a:r>
                      <a:endParaRPr lang="en-US" sz="180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256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i="0" dirty="0" smtClean="0">
                          <a:solidFill>
                            <a:schemeClr val="tx1"/>
                          </a:solidFill>
                        </a:rPr>
                        <a:t>P</a:t>
                      </a:r>
                      <a:endParaRPr lang="en-US" sz="1800" i="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i="1" dirty="0" err="1" smtClean="0">
                          <a:solidFill>
                            <a:schemeClr val="tx1"/>
                          </a:solidFill>
                        </a:rPr>
                        <a:t>Phaeocystis</a:t>
                      </a:r>
                      <a:r>
                        <a:rPr lang="en-US" sz="1800" i="1" baseline="0" dirty="0" smtClean="0">
                          <a:solidFill>
                            <a:schemeClr val="tx1"/>
                          </a:solidFill>
                        </a:rPr>
                        <a:t> sp.* </a:t>
                      </a:r>
                      <a:r>
                        <a:rPr lang="en-US" sz="1800" i="0" baseline="0" dirty="0" smtClean="0">
                          <a:solidFill>
                            <a:schemeClr val="tx1"/>
                          </a:solidFill>
                        </a:rPr>
                        <a:t>(P)</a:t>
                      </a:r>
                      <a:endParaRPr lang="en-US" sz="1800" i="1" baseline="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i="1" dirty="0" smtClean="0">
                          <a:solidFill>
                            <a:schemeClr val="tx1"/>
                          </a:solidFill>
                        </a:rPr>
                        <a:t>*</a:t>
                      </a:r>
                      <a:r>
                        <a:rPr lang="en-US" sz="1800" i="0" dirty="0" smtClean="0">
                          <a:solidFill>
                            <a:schemeClr val="tx1"/>
                          </a:solidFill>
                        </a:rPr>
                        <a:t>used</a:t>
                      </a:r>
                      <a:r>
                        <a:rPr lang="en-US" sz="1800" i="0" baseline="0" dirty="0" smtClean="0">
                          <a:solidFill>
                            <a:schemeClr val="tx1"/>
                          </a:solidFill>
                        </a:rPr>
                        <a:t> Cyanobacteria</a:t>
                      </a:r>
                      <a:endParaRPr lang="en-US" sz="1800" i="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&gt; 10</a:t>
                      </a:r>
                      <a:r>
                        <a:rPr lang="en-US" sz="1800" baseline="30000" dirty="0" smtClean="0">
                          <a:solidFill>
                            <a:schemeClr val="tx1"/>
                          </a:solidFill>
                        </a:rPr>
                        <a:t>6</a:t>
                      </a:r>
                      <a:r>
                        <a:rPr lang="en-US" sz="1800" dirty="0" smtClean="0">
                          <a:solidFill>
                            <a:schemeClr val="tx1"/>
                          </a:solidFill>
                        </a:rPr>
                        <a:t> cells</a:t>
                      </a:r>
                      <a:r>
                        <a:rPr lang="en-US" sz="1800" baseline="0" dirty="0" smtClean="0">
                          <a:solidFill>
                            <a:schemeClr val="tx1"/>
                          </a:solidFill>
                        </a:rPr>
                        <a:t> L</a:t>
                      </a:r>
                      <a:r>
                        <a:rPr lang="en-US" sz="1800" baseline="30000" dirty="0" smtClean="0">
                          <a:solidFill>
                            <a:schemeClr val="tx1"/>
                          </a:solidFill>
                        </a:rPr>
                        <a:t>-1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04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smtClean="0">
                          <a:solidFill>
                            <a:schemeClr val="tx1"/>
                          </a:solidFill>
                        </a:rPr>
                        <a:t>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Total taxa counts (T)</a:t>
                      </a:r>
                      <a:endParaRPr lang="en-US" sz="1800" baseline="30000" dirty="0" smtClean="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&gt; 10</a:t>
                      </a:r>
                      <a:r>
                        <a:rPr lang="en-US" sz="1800" baseline="30000" dirty="0" smtClean="0">
                          <a:solidFill>
                            <a:schemeClr val="tx1"/>
                          </a:solidFill>
                        </a:rPr>
                        <a:t>7</a:t>
                      </a:r>
                      <a:r>
                        <a:rPr lang="en-US" sz="1800" dirty="0" smtClean="0">
                          <a:solidFill>
                            <a:schemeClr val="tx1"/>
                          </a:solidFill>
                        </a:rPr>
                        <a:t> cells</a:t>
                      </a:r>
                      <a:r>
                        <a:rPr lang="en-US" sz="1800" baseline="0" dirty="0" smtClean="0">
                          <a:solidFill>
                            <a:schemeClr val="tx1"/>
                          </a:solidFill>
                        </a:rPr>
                        <a:t> L</a:t>
                      </a:r>
                      <a:r>
                        <a:rPr lang="en-US" sz="1800" baseline="30000" dirty="0" smtClean="0">
                          <a:solidFill>
                            <a:schemeClr val="tx1"/>
                          </a:solidFill>
                        </a:rPr>
                        <a:t>-1</a:t>
                      </a:r>
                      <a:endParaRPr lang="en-US" sz="180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53500434"/>
              </p:ext>
            </p:extLst>
          </p:nvPr>
        </p:nvGraphicFramePr>
        <p:xfrm>
          <a:off x="5401961" y="3105952"/>
          <a:ext cx="3344048" cy="2820425"/>
        </p:xfrm>
        <a:graphic>
          <a:graphicData uri="http://schemas.openxmlformats.org/drawingml/2006/table">
            <a:tbl>
              <a:tblPr firstRow="1" bandRow="1">
                <a:tableStyleId>{5C22544A-7EE6-4342-B048-85BDC9FD1C3A}</a:tableStyleId>
              </a:tblPr>
              <a:tblGrid>
                <a:gridCol w="1888091"/>
                <a:gridCol w="1455957"/>
              </a:tblGrid>
              <a:tr h="385777">
                <a:tc>
                  <a:txBody>
                    <a:bodyPr/>
                    <a:lstStyle/>
                    <a:p>
                      <a:pPr algn="ctr"/>
                      <a:r>
                        <a:rPr lang="en-US" sz="1800" dirty="0" smtClean="0">
                          <a:solidFill>
                            <a:schemeClr val="tx1"/>
                          </a:solidFill>
                        </a:rPr>
                        <a:t>Sum of %</a:t>
                      </a:r>
                      <a:r>
                        <a:rPr lang="en-US" sz="1800" baseline="0" dirty="0" smtClean="0">
                          <a:solidFill>
                            <a:schemeClr val="tx1"/>
                          </a:solidFill>
                        </a:rPr>
                        <a:t> </a:t>
                      </a:r>
                      <a:r>
                        <a:rPr lang="en-US" sz="1800" dirty="0" err="1" smtClean="0">
                          <a:solidFill>
                            <a:schemeClr val="tx1"/>
                          </a:solidFill>
                        </a:rPr>
                        <a:t>Exceedences</a:t>
                      </a:r>
                      <a:endParaRPr lang="en-US" sz="1800" dirty="0" smtClean="0">
                        <a:solidFill>
                          <a:schemeClr val="tx1"/>
                        </a:solidFill>
                      </a:endParaRPr>
                    </a:p>
                    <a:p>
                      <a:pPr algn="ctr"/>
                      <a:r>
                        <a:rPr lang="en-US" sz="1800" dirty="0" smtClean="0">
                          <a:solidFill>
                            <a:schemeClr val="tx1"/>
                          </a:solidFill>
                        </a:rPr>
                        <a:t>Σ(CHL + S</a:t>
                      </a:r>
                      <a:r>
                        <a:rPr lang="en-US" sz="1800" baseline="0" dirty="0" smtClean="0">
                          <a:solidFill>
                            <a:schemeClr val="tx1"/>
                          </a:solidFill>
                        </a:rPr>
                        <a:t> + P + T)</a:t>
                      </a:r>
                      <a:endParaRPr lang="en-US" sz="180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Classification</a:t>
                      </a:r>
                      <a:endParaRPr lang="en-US" sz="180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5777">
                <a:tc>
                  <a:txBody>
                    <a:bodyPr/>
                    <a:lstStyle/>
                    <a:p>
                      <a:pPr algn="ctr"/>
                      <a:r>
                        <a:rPr lang="en-US" sz="1800" dirty="0" smtClean="0">
                          <a:solidFill>
                            <a:sysClr val="windowText" lastClr="000000"/>
                          </a:solidFill>
                        </a:rPr>
                        <a:t>0-10</a:t>
                      </a:r>
                      <a:endParaRPr lang="en-US" sz="180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800" dirty="0" smtClean="0">
                          <a:solidFill>
                            <a:sysClr val="windowText" lastClr="000000"/>
                          </a:solidFill>
                        </a:rPr>
                        <a:t>High</a:t>
                      </a:r>
                      <a:endParaRPr lang="en-US" sz="180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85777">
                <a:tc>
                  <a:txBody>
                    <a:bodyPr/>
                    <a:lstStyle/>
                    <a:p>
                      <a:pPr algn="ctr"/>
                      <a:r>
                        <a:rPr lang="en-US" sz="1800" dirty="0" smtClean="0">
                          <a:solidFill>
                            <a:sysClr val="windowText" lastClr="000000"/>
                          </a:solidFill>
                        </a:rPr>
                        <a:t>10-20</a:t>
                      </a:r>
                      <a:endParaRPr lang="en-US" sz="180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a:r>
                        <a:rPr lang="en-US" sz="1800" dirty="0" smtClean="0">
                          <a:solidFill>
                            <a:sysClr val="windowText" lastClr="000000"/>
                          </a:solidFill>
                        </a:rPr>
                        <a:t>Good</a:t>
                      </a:r>
                      <a:endParaRPr lang="en-US" sz="180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385777">
                <a:tc>
                  <a:txBody>
                    <a:bodyPr/>
                    <a:lstStyle/>
                    <a:p>
                      <a:pPr algn="ctr"/>
                      <a:r>
                        <a:rPr lang="en-US" sz="1800" dirty="0" smtClean="0">
                          <a:solidFill>
                            <a:sysClr val="windowText" lastClr="000000"/>
                          </a:solidFill>
                        </a:rPr>
                        <a:t>20-40</a:t>
                      </a:r>
                      <a:endParaRPr lang="en-US" sz="180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dirty="0" smtClean="0">
                          <a:solidFill>
                            <a:sysClr val="windowText" lastClr="000000"/>
                          </a:solidFill>
                        </a:rPr>
                        <a:t>Moderate</a:t>
                      </a:r>
                      <a:endParaRPr lang="en-US" sz="180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85777">
                <a:tc>
                  <a:txBody>
                    <a:bodyPr/>
                    <a:lstStyle/>
                    <a:p>
                      <a:pPr algn="ctr"/>
                      <a:r>
                        <a:rPr lang="en-US" sz="1800" dirty="0" smtClean="0">
                          <a:solidFill>
                            <a:sysClr val="windowText" lastClr="000000"/>
                          </a:solidFill>
                        </a:rPr>
                        <a:t>40-60</a:t>
                      </a:r>
                      <a:endParaRPr lang="en-US" sz="180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800" dirty="0" smtClean="0">
                          <a:solidFill>
                            <a:sysClr val="windowText" lastClr="000000"/>
                          </a:solidFill>
                        </a:rPr>
                        <a:t>Poor</a:t>
                      </a:r>
                      <a:endParaRPr lang="en-US" sz="180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85777">
                <a:tc>
                  <a:txBody>
                    <a:bodyPr/>
                    <a:lstStyle/>
                    <a:p>
                      <a:pPr algn="ctr"/>
                      <a:r>
                        <a:rPr lang="en-US" sz="1800" dirty="0" smtClean="0">
                          <a:solidFill>
                            <a:sysClr val="windowText" lastClr="000000"/>
                          </a:solidFill>
                        </a:rPr>
                        <a:t>60-100</a:t>
                      </a:r>
                      <a:endParaRPr lang="en-US" sz="180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800" dirty="0" smtClean="0">
                          <a:solidFill>
                            <a:sysClr val="windowText" lastClr="000000"/>
                          </a:solidFill>
                        </a:rPr>
                        <a:t>Bad</a:t>
                      </a:r>
                      <a:endParaRPr lang="en-US" sz="180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cxnSp>
        <p:nvCxnSpPr>
          <p:cNvPr id="6" name="Straight Connector 5"/>
          <p:cNvCxnSpPr/>
          <p:nvPr/>
        </p:nvCxnSpPr>
        <p:spPr>
          <a:xfrm>
            <a:off x="280086" y="1655812"/>
            <a:ext cx="8509687" cy="2471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4999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C000"/>
                </a:solidFill>
              </a:rPr>
              <a:t>Progress Since Last Meeting</a:t>
            </a:r>
            <a:endParaRPr lang="en-US" sz="3600" b="1" dirty="0">
              <a:solidFill>
                <a:srgbClr val="FFC000"/>
              </a:solidFill>
            </a:endParaRPr>
          </a:p>
        </p:txBody>
      </p:sp>
      <p:sp>
        <p:nvSpPr>
          <p:cNvPr id="3" name="Content Placeholder 2"/>
          <p:cNvSpPr>
            <a:spLocks noGrp="1"/>
          </p:cNvSpPr>
          <p:nvPr>
            <p:ph idx="1"/>
          </p:nvPr>
        </p:nvSpPr>
        <p:spPr/>
        <p:txBody>
          <a:bodyPr>
            <a:normAutofit/>
          </a:bodyPr>
          <a:lstStyle/>
          <a:p>
            <a:pPr marL="465138" indent="-465138">
              <a:spcAft>
                <a:spcPts val="1200"/>
              </a:spcAft>
            </a:pPr>
            <a:r>
              <a:rPr lang="en-US" sz="2400" dirty="0" smtClean="0"/>
              <a:t>Completed preliminary analysis of existing data</a:t>
            </a:r>
          </a:p>
          <a:p>
            <a:pPr marL="465138" indent="-465138">
              <a:spcAft>
                <a:spcPts val="1200"/>
              </a:spcAft>
            </a:pPr>
            <a:r>
              <a:rPr lang="en-US" sz="2400" dirty="0" smtClean="0"/>
              <a:t>Held 2nd conference call of expert team to discuss:</a:t>
            </a:r>
          </a:p>
          <a:p>
            <a:pPr marL="865188" lvl="1" indent="-465138">
              <a:spcAft>
                <a:spcPts val="1200"/>
              </a:spcAft>
            </a:pPr>
            <a:r>
              <a:rPr lang="en-US" sz="2000" dirty="0" smtClean="0"/>
              <a:t>Proposed segmentation</a:t>
            </a:r>
          </a:p>
          <a:p>
            <a:pPr marL="865188" lvl="1" indent="-465138">
              <a:spcAft>
                <a:spcPts val="1200"/>
              </a:spcAft>
            </a:pPr>
            <a:r>
              <a:rPr lang="en-US" sz="2000" dirty="0" smtClean="0"/>
              <a:t>Get consensus on indicators</a:t>
            </a:r>
          </a:p>
          <a:p>
            <a:pPr marL="865188" lvl="1" indent="-465138">
              <a:spcAft>
                <a:spcPts val="1200"/>
              </a:spcAft>
            </a:pPr>
            <a:r>
              <a:rPr lang="en-US" sz="2000" dirty="0" smtClean="0"/>
              <a:t>Present analysis of existing data</a:t>
            </a:r>
          </a:p>
          <a:p>
            <a:pPr marL="465138" indent="-465138">
              <a:spcAft>
                <a:spcPts val="1200"/>
              </a:spcAft>
            </a:pPr>
            <a:r>
              <a:rPr lang="en-US" sz="2400" dirty="0" smtClean="0"/>
              <a:t>First workshop is scheduled for February 11-12, 2014</a:t>
            </a:r>
          </a:p>
          <a:p>
            <a:pPr marL="865188" lvl="1" indent="-465138">
              <a:spcAft>
                <a:spcPts val="1200"/>
              </a:spcAft>
            </a:pPr>
            <a:r>
              <a:rPr lang="en-US" sz="2000" dirty="0" smtClean="0"/>
              <a:t>Tech team is working on the charge</a:t>
            </a:r>
            <a:endParaRPr lang="en-US" sz="2000" dirty="0"/>
          </a:p>
          <a:p>
            <a:pPr marL="865188" lvl="1" indent="-465138">
              <a:spcAft>
                <a:spcPts val="1200"/>
              </a:spcAft>
              <a:buNone/>
            </a:pPr>
            <a:endParaRPr lang="en-US" sz="2400" dirty="0" smtClean="0"/>
          </a:p>
        </p:txBody>
      </p:sp>
    </p:spTree>
    <p:extLst>
      <p:ext uri="{BB962C8B-B14F-4D97-AF65-F5344CB8AC3E}">
        <p14:creationId xmlns:p14="http://schemas.microsoft.com/office/powerpoint/2010/main" val="26144546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C000"/>
                </a:solidFill>
              </a:rPr>
              <a:t>Indicators: </a:t>
            </a:r>
            <a:br>
              <a:rPr lang="en-US" b="1" dirty="0" smtClean="0">
                <a:solidFill>
                  <a:srgbClr val="FFC000"/>
                </a:solidFill>
              </a:rPr>
            </a:br>
            <a:r>
              <a:rPr lang="en-US" b="1" dirty="0" smtClean="0">
                <a:solidFill>
                  <a:srgbClr val="FFC000"/>
                </a:solidFill>
              </a:rPr>
              <a:t>UK-WFD Water Quality Index</a:t>
            </a:r>
            <a:endParaRPr lang="en-US" b="1" dirty="0">
              <a:solidFill>
                <a:srgbClr val="FFC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000506"/>
              </p:ext>
            </p:extLst>
          </p:nvPr>
        </p:nvGraphicFramePr>
        <p:xfrm>
          <a:off x="192505" y="2618069"/>
          <a:ext cx="8710861" cy="3324978"/>
        </p:xfrm>
        <a:graphic>
          <a:graphicData uri="http://schemas.openxmlformats.org/drawingml/2006/table">
            <a:tbl>
              <a:tblPr>
                <a:tableStyleId>{5C22544A-7EE6-4342-B048-85BDC9FD1C3A}</a:tableStyleId>
              </a:tblPr>
              <a:tblGrid>
                <a:gridCol w="731876"/>
                <a:gridCol w="1119980"/>
                <a:gridCol w="2286335"/>
                <a:gridCol w="2286335"/>
                <a:gridCol w="2286335"/>
              </a:tblGrid>
              <a:tr h="604540">
                <a:tc rowSpan="2" gridSpan="2">
                  <a:txBody>
                    <a:bodyPr/>
                    <a:lstStyle/>
                    <a:p>
                      <a:pPr marL="0" marR="0" algn="ctr">
                        <a:lnSpc>
                          <a:spcPct val="107000"/>
                        </a:lnSpc>
                        <a:spcBef>
                          <a:spcPts val="0"/>
                        </a:spcBef>
                        <a:spcAft>
                          <a:spcPts val="0"/>
                        </a:spcAft>
                      </a:pPr>
                      <a:r>
                        <a:rPr lang="en-US" sz="16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dirty="0">
                          <a:solidFill>
                            <a:schemeClr val="tx1"/>
                          </a:solidFill>
                          <a:effectLst/>
                        </a:rPr>
                        <a:t>Statistic for Index</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33" marR="524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en-US"/>
                    </a:p>
                  </a:txBody>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a:solidFill>
                            <a:schemeClr val="tx1"/>
                          </a:solidFill>
                          <a:effectLst/>
                        </a:rPr>
                        <a:t>Index 1: </a:t>
                      </a:r>
                      <a:r>
                        <a:rPr lang="en-US" sz="1600" dirty="0" smtClean="0">
                          <a:solidFill>
                            <a:schemeClr val="tx1"/>
                          </a:solidFill>
                          <a:effectLst/>
                        </a:rPr>
                        <a:t>I</a:t>
                      </a:r>
                      <a:r>
                        <a:rPr lang="en-US" sz="1600" baseline="-25000" dirty="0" smtClean="0">
                          <a:solidFill>
                            <a:schemeClr val="tx1"/>
                          </a:solidFill>
                          <a:effectLst/>
                        </a:rPr>
                        <a:t>DIN</a:t>
                      </a:r>
                      <a:endParaRPr lang="en-US" sz="1600" dirty="0">
                        <a:solidFill>
                          <a:schemeClr val="tx1"/>
                        </a:solidFill>
                        <a:effectLst/>
                      </a:endParaRPr>
                    </a:p>
                    <a:p>
                      <a:pPr marL="0" marR="0" algn="ctr">
                        <a:lnSpc>
                          <a:spcPct val="107000"/>
                        </a:lnSpc>
                        <a:spcBef>
                          <a:spcPts val="0"/>
                        </a:spcBef>
                        <a:spcAft>
                          <a:spcPts val="0"/>
                        </a:spcAft>
                      </a:pPr>
                      <a:r>
                        <a:rPr lang="en-US" sz="1600" dirty="0">
                          <a:solidFill>
                            <a:schemeClr val="tx1"/>
                          </a:solidFill>
                          <a:effectLst/>
                        </a:rPr>
                        <a:t>Nutrient Concentration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33" marR="524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a:solidFill>
                            <a:schemeClr val="tx1"/>
                          </a:solidFill>
                          <a:effectLst/>
                        </a:rPr>
                        <a:t>Index 2: </a:t>
                      </a:r>
                      <a:r>
                        <a:rPr lang="en-US" sz="1600" dirty="0" smtClean="0">
                          <a:solidFill>
                            <a:schemeClr val="tx1"/>
                          </a:solidFill>
                          <a:effectLst/>
                        </a:rPr>
                        <a:t>I</a:t>
                      </a:r>
                      <a:r>
                        <a:rPr lang="en-US" sz="1600" baseline="-25000" dirty="0" smtClean="0">
                          <a:solidFill>
                            <a:schemeClr val="tx1"/>
                          </a:solidFill>
                          <a:effectLst/>
                        </a:rPr>
                        <a:t>PP</a:t>
                      </a:r>
                      <a:endParaRPr lang="en-US" sz="1600" dirty="0">
                        <a:solidFill>
                          <a:schemeClr val="tx1"/>
                        </a:solidFill>
                        <a:effectLst/>
                      </a:endParaRPr>
                    </a:p>
                    <a:p>
                      <a:pPr marL="0" marR="0" algn="ctr">
                        <a:lnSpc>
                          <a:spcPct val="107000"/>
                        </a:lnSpc>
                        <a:spcBef>
                          <a:spcPts val="0"/>
                        </a:spcBef>
                        <a:spcAft>
                          <a:spcPts val="0"/>
                        </a:spcAft>
                      </a:pPr>
                      <a:r>
                        <a:rPr lang="en-US" sz="1600" dirty="0" smtClean="0">
                          <a:solidFill>
                            <a:schemeClr val="tx1"/>
                          </a:solidFill>
                          <a:effectLst/>
                        </a:rPr>
                        <a:t>Production*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33" marR="524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a:solidFill>
                            <a:schemeClr val="tx1"/>
                          </a:solidFill>
                          <a:effectLst/>
                        </a:rPr>
                        <a:t>Index 3: </a:t>
                      </a:r>
                      <a:r>
                        <a:rPr lang="en-US" sz="1600" dirty="0" smtClean="0">
                          <a:solidFill>
                            <a:schemeClr val="tx1"/>
                          </a:solidFill>
                          <a:effectLst/>
                        </a:rPr>
                        <a:t>I</a:t>
                      </a:r>
                      <a:r>
                        <a:rPr lang="en-US" sz="1600" baseline="-25000" dirty="0" smtClean="0">
                          <a:solidFill>
                            <a:schemeClr val="tx1"/>
                          </a:solidFill>
                          <a:effectLst/>
                        </a:rPr>
                        <a:t>DO</a:t>
                      </a:r>
                      <a:endParaRPr lang="en-US" sz="1600" dirty="0">
                        <a:solidFill>
                          <a:schemeClr val="tx1"/>
                        </a:solidFill>
                        <a:effectLst/>
                      </a:endParaRPr>
                    </a:p>
                    <a:p>
                      <a:pPr marL="0" marR="0" algn="ctr">
                        <a:lnSpc>
                          <a:spcPct val="107000"/>
                        </a:lnSpc>
                        <a:spcBef>
                          <a:spcPts val="0"/>
                        </a:spcBef>
                        <a:spcAft>
                          <a:spcPts val="0"/>
                        </a:spcAft>
                      </a:pPr>
                      <a:r>
                        <a:rPr lang="en-US" sz="1600" dirty="0">
                          <a:solidFill>
                            <a:schemeClr val="tx1"/>
                          </a:solidFill>
                          <a:effectLst/>
                        </a:rPr>
                        <a:t>Undesirable Disturbance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33" marR="524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06812">
                <a:tc gridSpan="2" vMerge="1">
                  <a:txBody>
                    <a:bodyPr/>
                    <a:lstStyle/>
                    <a:p>
                      <a:pPr marL="0" marR="0" algn="ctr">
                        <a:lnSpc>
                          <a:spcPct val="107000"/>
                        </a:lnSpc>
                        <a:spcBef>
                          <a:spcPts val="0"/>
                        </a:spcBef>
                        <a:spcAft>
                          <a:spcPts val="0"/>
                        </a:spcAft>
                      </a:pP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33" marR="524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a:txBody>
                    <a:bodyPr/>
                    <a:lstStyle/>
                    <a:p>
                      <a:pPr marL="0" marR="0" algn="ctr">
                        <a:lnSpc>
                          <a:spcPct val="107000"/>
                        </a:lnSpc>
                        <a:spcBef>
                          <a:spcPts val="0"/>
                        </a:spcBef>
                        <a:spcAft>
                          <a:spcPts val="0"/>
                        </a:spcAft>
                      </a:pPr>
                      <a:r>
                        <a:rPr lang="en-US" sz="1600" dirty="0">
                          <a:solidFill>
                            <a:schemeClr val="tx1"/>
                          </a:solidFill>
                          <a:effectLst/>
                        </a:rPr>
                        <a:t>Mean Winter </a:t>
                      </a:r>
                      <a:r>
                        <a:rPr lang="en-US" sz="1600" dirty="0" smtClean="0">
                          <a:solidFill>
                            <a:schemeClr val="tx1"/>
                          </a:solidFill>
                          <a:effectLst/>
                        </a:rPr>
                        <a:t>Dissolved Inorganic Nitrogen </a:t>
                      </a:r>
                      <a:r>
                        <a:rPr lang="en-US" sz="1600" dirty="0">
                          <a:solidFill>
                            <a:schemeClr val="tx1"/>
                          </a:solidFill>
                          <a:effectLst/>
                        </a:rPr>
                        <a:t>(µM)</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33" marR="524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dirty="0">
                          <a:solidFill>
                            <a:schemeClr val="tx1"/>
                          </a:solidFill>
                          <a:effectLst/>
                        </a:rPr>
                        <a:t>Growing Season Potential Primary </a:t>
                      </a:r>
                      <a:r>
                        <a:rPr lang="en-US" sz="1600" dirty="0" smtClean="0">
                          <a:solidFill>
                            <a:schemeClr val="tx1"/>
                          </a:solidFill>
                          <a:effectLst/>
                        </a:rPr>
                        <a:t>Productivity</a:t>
                      </a:r>
                    </a:p>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600" dirty="0" smtClean="0">
                          <a:solidFill>
                            <a:schemeClr val="tx1"/>
                          </a:solidFill>
                          <a:effectLst/>
                        </a:rPr>
                        <a:t>g C m</a:t>
                      </a:r>
                      <a:r>
                        <a:rPr lang="en-US" sz="1600" baseline="30000" dirty="0" smtClean="0">
                          <a:solidFill>
                            <a:schemeClr val="tx1"/>
                          </a:solidFill>
                          <a:effectLst/>
                        </a:rPr>
                        <a:t>-2</a:t>
                      </a:r>
                      <a:r>
                        <a:rPr lang="en-US" sz="1600" dirty="0" smtClean="0">
                          <a:solidFill>
                            <a:schemeClr val="tx1"/>
                          </a:solidFill>
                          <a:effectLst/>
                        </a:rPr>
                        <a:t> y</a:t>
                      </a:r>
                      <a:r>
                        <a:rPr lang="en-US" sz="1600" baseline="30000" dirty="0" smtClean="0">
                          <a:solidFill>
                            <a:schemeClr val="tx1"/>
                          </a:solidFill>
                          <a:effectLst/>
                        </a:rPr>
                        <a:t>-1</a:t>
                      </a:r>
                      <a:r>
                        <a:rPr lang="en-US" sz="1600" baseline="0" dirty="0" smtClean="0">
                          <a:solidFill>
                            <a:schemeClr val="tx1"/>
                          </a:solidFill>
                          <a:effectLst/>
                          <a:latin typeface="Calibri" panose="020F0502020204030204" pitchFamily="34" charset="0"/>
                          <a:cs typeface="Times New Roman" panose="02020603050405020304" pitchFamily="18" charset="0"/>
                        </a:rPr>
                        <a:t>)</a:t>
                      </a:r>
                      <a:endPar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33" marR="524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a:solidFill>
                            <a:schemeClr val="tx1"/>
                          </a:solidFill>
                          <a:effectLst/>
                        </a:rPr>
                        <a:t>Growing Season Mean Dissolved Oxygen </a:t>
                      </a:r>
                      <a:r>
                        <a:rPr lang="en-US" sz="1600" dirty="0" smtClean="0">
                          <a:solidFill>
                            <a:schemeClr val="tx1"/>
                          </a:solidFill>
                          <a:effectLst/>
                        </a:rPr>
                        <a:t>Concentration (mg L</a:t>
                      </a:r>
                      <a:r>
                        <a:rPr lang="en-US" sz="1600" baseline="30000" dirty="0" smtClean="0">
                          <a:solidFill>
                            <a:schemeClr val="tx1"/>
                          </a:solidFill>
                          <a:effectLst/>
                        </a:rPr>
                        <a:t>-1</a:t>
                      </a: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33" marR="524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2271">
                <a:tc rowSpan="6">
                  <a:txBody>
                    <a:bodyPr/>
                    <a:lstStyle/>
                    <a:p>
                      <a:pPr marL="0" marR="0" algn="ctr">
                        <a:lnSpc>
                          <a:spcPct val="107000"/>
                        </a:lnSpc>
                        <a:spcBef>
                          <a:spcPts val="0"/>
                        </a:spcBef>
                        <a:spcAft>
                          <a:spcPts val="0"/>
                        </a:spcAft>
                      </a:pPr>
                      <a:r>
                        <a:rPr lang="en-US" sz="1600" dirty="0">
                          <a:solidFill>
                            <a:schemeClr val="tx1"/>
                          </a:solidFill>
                          <a:effectLst/>
                        </a:rPr>
                        <a:t>Eutrophic Status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33" marR="52433"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dirty="0">
                          <a:effectLst/>
                        </a:rPr>
                        <a:t>High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433" marR="524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600" dirty="0">
                          <a:effectLst/>
                        </a:rPr>
                        <a:t>I</a:t>
                      </a:r>
                      <a:r>
                        <a:rPr lang="en-US" sz="1600" baseline="-25000" dirty="0">
                          <a:effectLst/>
                        </a:rPr>
                        <a:t>DIN</a:t>
                      </a:r>
                      <a:r>
                        <a:rPr lang="en-US" sz="1600" dirty="0">
                          <a:effectLst/>
                        </a:rPr>
                        <a:t> ≤ 12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433" marR="524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600" dirty="0">
                          <a:effectLst/>
                        </a:rPr>
                        <a:t>n/a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433" marR="524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600" dirty="0">
                          <a:effectLst/>
                        </a:rPr>
                        <a:t>n/a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433" marR="524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02271">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Good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433" marR="524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marL="0" marR="0" algn="ctr">
                        <a:lnSpc>
                          <a:spcPct val="107000"/>
                        </a:lnSpc>
                        <a:spcBef>
                          <a:spcPts val="0"/>
                        </a:spcBef>
                        <a:spcAft>
                          <a:spcPts val="0"/>
                        </a:spcAft>
                      </a:pPr>
                      <a:r>
                        <a:rPr lang="en-US" sz="1600" dirty="0">
                          <a:effectLst/>
                        </a:rPr>
                        <a:t>I</a:t>
                      </a:r>
                      <a:r>
                        <a:rPr lang="en-US" sz="1600" baseline="-25000" dirty="0">
                          <a:effectLst/>
                        </a:rPr>
                        <a:t>DIN</a:t>
                      </a:r>
                      <a:r>
                        <a:rPr lang="en-US" sz="1600" dirty="0">
                          <a:effectLst/>
                        </a:rPr>
                        <a:t> </a:t>
                      </a:r>
                      <a:r>
                        <a:rPr lang="en-US" sz="1600" dirty="0" smtClean="0">
                          <a:effectLst/>
                        </a:rPr>
                        <a:t>&lt; 30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433" marR="524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marL="0" marR="0" algn="ctr">
                        <a:lnSpc>
                          <a:spcPct val="107000"/>
                        </a:lnSpc>
                        <a:spcBef>
                          <a:spcPts val="0"/>
                        </a:spcBef>
                        <a:spcAft>
                          <a:spcPts val="0"/>
                        </a:spcAft>
                      </a:pPr>
                      <a:r>
                        <a:rPr lang="en-US" sz="1600" dirty="0">
                          <a:effectLst/>
                        </a:rPr>
                        <a:t>n/a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433" marR="524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marL="0" marR="0" algn="ctr">
                        <a:lnSpc>
                          <a:spcPct val="107000"/>
                        </a:lnSpc>
                        <a:spcBef>
                          <a:spcPts val="0"/>
                        </a:spcBef>
                        <a:spcAft>
                          <a:spcPts val="0"/>
                        </a:spcAft>
                      </a:pPr>
                      <a:r>
                        <a:rPr lang="en-US" sz="1600" dirty="0">
                          <a:effectLst/>
                        </a:rPr>
                        <a:t>n/a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433" marR="524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302271">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Good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433" marR="524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433" marR="524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marL="0" marR="0" algn="ctr">
                        <a:lnSpc>
                          <a:spcPct val="107000"/>
                        </a:lnSpc>
                        <a:spcBef>
                          <a:spcPts val="0"/>
                        </a:spcBef>
                        <a:spcAft>
                          <a:spcPts val="0"/>
                        </a:spcAft>
                      </a:pPr>
                      <a:r>
                        <a:rPr lang="en-US" sz="1600" dirty="0">
                          <a:effectLst/>
                        </a:rPr>
                        <a:t>I</a:t>
                      </a:r>
                      <a:r>
                        <a:rPr lang="en-US" sz="1600" baseline="-25000" dirty="0">
                          <a:effectLst/>
                        </a:rPr>
                        <a:t>DIN</a:t>
                      </a:r>
                      <a:r>
                        <a:rPr lang="en-US" sz="1600" dirty="0">
                          <a:effectLst/>
                        </a:rPr>
                        <a:t> ≥ 30 µM  I</a:t>
                      </a:r>
                      <a:r>
                        <a:rPr lang="en-US" sz="1600" baseline="-25000" dirty="0">
                          <a:effectLst/>
                        </a:rPr>
                        <a:t>PP</a:t>
                      </a:r>
                      <a:r>
                        <a:rPr lang="en-US" sz="1600" dirty="0">
                          <a:effectLst/>
                        </a:rPr>
                        <a:t> &lt; 300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433" marR="524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marL="0" marR="0" algn="ctr">
                        <a:lnSpc>
                          <a:spcPct val="107000"/>
                        </a:lnSpc>
                        <a:spcBef>
                          <a:spcPts val="0"/>
                        </a:spcBef>
                        <a:spcAft>
                          <a:spcPts val="0"/>
                        </a:spcAft>
                      </a:pPr>
                      <a:r>
                        <a:rPr lang="en-US" sz="1600" dirty="0">
                          <a:effectLst/>
                        </a:rPr>
                        <a:t>I</a:t>
                      </a:r>
                      <a:r>
                        <a:rPr lang="en-US" sz="1600" baseline="-25000" dirty="0">
                          <a:effectLst/>
                        </a:rPr>
                        <a:t>DO</a:t>
                      </a:r>
                      <a:r>
                        <a:rPr lang="en-US" sz="1600" dirty="0">
                          <a:effectLst/>
                        </a:rPr>
                        <a:t> &gt; 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433" marR="524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302271">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Moderate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433" marR="524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433" marR="524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600" dirty="0">
                          <a:effectLst/>
                        </a:rPr>
                        <a:t>I</a:t>
                      </a:r>
                      <a:r>
                        <a:rPr lang="en-US" sz="1600" baseline="-25000" dirty="0">
                          <a:effectLst/>
                        </a:rPr>
                        <a:t>DIN</a:t>
                      </a:r>
                      <a:r>
                        <a:rPr lang="en-US" sz="1600" dirty="0">
                          <a:effectLst/>
                        </a:rPr>
                        <a:t> ≥ 30 µM  I</a:t>
                      </a:r>
                      <a:r>
                        <a:rPr lang="en-US" sz="1600" baseline="-25000" dirty="0">
                          <a:effectLst/>
                        </a:rPr>
                        <a:t>PP</a:t>
                      </a:r>
                      <a:r>
                        <a:rPr lang="en-US" sz="1600" dirty="0">
                          <a:effectLst/>
                        </a:rPr>
                        <a:t> ≥ 300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433" marR="524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600" dirty="0">
                          <a:effectLst/>
                        </a:rPr>
                        <a:t>I</a:t>
                      </a:r>
                      <a:r>
                        <a:rPr lang="en-US" sz="1600" baseline="-25000" dirty="0">
                          <a:effectLst/>
                        </a:rPr>
                        <a:t>DO</a:t>
                      </a:r>
                      <a:r>
                        <a:rPr lang="en-US" sz="1600" dirty="0">
                          <a:effectLst/>
                        </a:rPr>
                        <a:t> &gt; 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433" marR="524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02271">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Poor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433" marR="524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433" marR="524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600" dirty="0">
                          <a:effectLst/>
                        </a:rPr>
                        <a:t>I</a:t>
                      </a:r>
                      <a:r>
                        <a:rPr lang="en-US" sz="1600" baseline="-25000" dirty="0">
                          <a:effectLst/>
                        </a:rPr>
                        <a:t>DIN</a:t>
                      </a:r>
                      <a:r>
                        <a:rPr lang="en-US" sz="1600" dirty="0">
                          <a:effectLst/>
                        </a:rPr>
                        <a:t> ≥ 30 µM  I</a:t>
                      </a:r>
                      <a:r>
                        <a:rPr lang="en-US" sz="1600" baseline="-25000" dirty="0">
                          <a:effectLst/>
                        </a:rPr>
                        <a:t>PP</a:t>
                      </a:r>
                      <a:r>
                        <a:rPr lang="en-US" sz="1600" dirty="0">
                          <a:effectLst/>
                        </a:rPr>
                        <a:t> ≥ 300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433" marR="524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600" dirty="0">
                          <a:effectLst/>
                        </a:rPr>
                        <a:t>I</a:t>
                      </a:r>
                      <a:r>
                        <a:rPr lang="en-US" sz="1600" baseline="-25000" dirty="0">
                          <a:effectLst/>
                        </a:rPr>
                        <a:t>DO</a:t>
                      </a:r>
                      <a:r>
                        <a:rPr lang="en-US" sz="1600" dirty="0">
                          <a:effectLst/>
                        </a:rPr>
                        <a:t> ≤ 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433" marR="524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02271">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Bad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433" marR="524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433" marR="524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1600" dirty="0">
                          <a:effectLst/>
                        </a:rPr>
                        <a:t>I</a:t>
                      </a:r>
                      <a:r>
                        <a:rPr lang="en-US" sz="1600" baseline="-25000" dirty="0">
                          <a:effectLst/>
                        </a:rPr>
                        <a:t>DIN</a:t>
                      </a:r>
                      <a:r>
                        <a:rPr lang="en-US" sz="1600" dirty="0">
                          <a:effectLst/>
                        </a:rPr>
                        <a:t> ≥ 30 µM  I</a:t>
                      </a:r>
                      <a:r>
                        <a:rPr lang="en-US" sz="1600" baseline="-25000" dirty="0">
                          <a:effectLst/>
                        </a:rPr>
                        <a:t>PP</a:t>
                      </a:r>
                      <a:r>
                        <a:rPr lang="en-US" sz="1600" dirty="0">
                          <a:effectLst/>
                        </a:rPr>
                        <a:t> ≥ 300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433" marR="524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1600" dirty="0">
                          <a:effectLst/>
                        </a:rPr>
                        <a:t>I</a:t>
                      </a:r>
                      <a:r>
                        <a:rPr lang="en-US" sz="1600" baseline="-25000" dirty="0">
                          <a:effectLst/>
                        </a:rPr>
                        <a:t>DO</a:t>
                      </a:r>
                      <a:r>
                        <a:rPr lang="en-US" sz="1600" dirty="0">
                          <a:effectLst/>
                        </a:rPr>
                        <a:t> ≤ 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433" marR="524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sp>
        <p:nvSpPr>
          <p:cNvPr id="8" name="Content Placeholder 4"/>
          <p:cNvSpPr txBox="1">
            <a:spLocks/>
          </p:cNvSpPr>
          <p:nvPr/>
        </p:nvSpPr>
        <p:spPr>
          <a:xfrm>
            <a:off x="479854" y="2133600"/>
            <a:ext cx="7886700" cy="65059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dirty="0">
                <a:latin typeface="Calibri" panose="020F0502020204030204" pitchFamily="34" charset="0"/>
                <a:ea typeface="Calibri" panose="020F0502020204030204" pitchFamily="34" charset="0"/>
                <a:cs typeface="Calibri" panose="020F0502020204030204" pitchFamily="34" charset="0"/>
              </a:rPr>
              <a:t>Classification is assessed via progression through three indices</a:t>
            </a:r>
            <a:endParaRPr lang="en-US" sz="2100" dirty="0"/>
          </a:p>
          <a:p>
            <a:endParaRPr lang="en-US" sz="2100" dirty="0"/>
          </a:p>
        </p:txBody>
      </p:sp>
      <p:cxnSp>
        <p:nvCxnSpPr>
          <p:cNvPr id="5" name="Straight Connector 4"/>
          <p:cNvCxnSpPr/>
          <p:nvPr/>
        </p:nvCxnSpPr>
        <p:spPr>
          <a:xfrm>
            <a:off x="280086" y="1696995"/>
            <a:ext cx="8509687" cy="247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46932" y="6025413"/>
            <a:ext cx="7677952" cy="584775"/>
          </a:xfrm>
          <a:prstGeom prst="rect">
            <a:avLst/>
          </a:prstGeom>
          <a:noFill/>
        </p:spPr>
        <p:txBody>
          <a:bodyPr wrap="square" rtlCol="0">
            <a:spAutoFit/>
          </a:bodyPr>
          <a:lstStyle/>
          <a:p>
            <a:r>
              <a:rPr lang="en-US" sz="1600" dirty="0" smtClean="0"/>
              <a:t>* For this exercise, potential primary production was calculated using DIN rather than loads, because loads are unavailable</a:t>
            </a:r>
            <a:endParaRPr lang="en-US" sz="1600" dirty="0"/>
          </a:p>
        </p:txBody>
      </p:sp>
    </p:spTree>
    <p:extLst>
      <p:ext uri="{BB962C8B-B14F-4D97-AF65-F5344CB8AC3E}">
        <p14:creationId xmlns:p14="http://schemas.microsoft.com/office/powerpoint/2010/main" val="10702839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515" y="93277"/>
            <a:ext cx="7886700" cy="1325563"/>
          </a:xfrm>
        </p:spPr>
        <p:txBody>
          <a:bodyPr>
            <a:normAutofit/>
          </a:bodyPr>
          <a:lstStyle/>
          <a:p>
            <a:r>
              <a:rPr lang="en-US" sz="4000" b="1" dirty="0" smtClean="0">
                <a:solidFill>
                  <a:srgbClr val="FFC000"/>
                </a:solidFill>
              </a:rPr>
              <a:t>Comparison </a:t>
            </a:r>
            <a:endParaRPr lang="en-US" sz="4000" b="1" dirty="0">
              <a:solidFill>
                <a:srgbClr val="FFC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267209308"/>
              </p:ext>
            </p:extLst>
          </p:nvPr>
        </p:nvGraphicFramePr>
        <p:xfrm>
          <a:off x="90617" y="1545883"/>
          <a:ext cx="4506097" cy="4904755"/>
        </p:xfrm>
        <a:graphic>
          <a:graphicData uri="http://schemas.openxmlformats.org/drawingml/2006/table">
            <a:tbl>
              <a:tblPr firstRow="1" firstCol="1" bandRow="1">
                <a:tableStyleId>{5C22544A-7EE6-4342-B048-85BDC9FD1C3A}</a:tableStyleId>
              </a:tblPr>
              <a:tblGrid>
                <a:gridCol w="1059296"/>
                <a:gridCol w="694652"/>
                <a:gridCol w="561472"/>
                <a:gridCol w="179491"/>
                <a:gridCol w="710089"/>
                <a:gridCol w="229570"/>
                <a:gridCol w="426491"/>
                <a:gridCol w="645036"/>
              </a:tblGrid>
              <a:tr h="480707">
                <a:tc gridSpan="8">
                  <a:txBody>
                    <a:bodyPr/>
                    <a:lstStyle/>
                    <a:p>
                      <a:pPr marL="0" marR="0" algn="ctr">
                        <a:lnSpc>
                          <a:spcPct val="107000"/>
                        </a:lnSpc>
                        <a:spcBef>
                          <a:spcPts val="0"/>
                        </a:spcBef>
                        <a:spcAft>
                          <a:spcPts val="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UK-WFD</a:t>
                      </a:r>
                      <a:r>
                        <a:rPr lang="en-US" sz="16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Sum of Multiple Statistics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pPr marL="0" marR="0" algn="ctr">
                        <a:lnSpc>
                          <a:spcPct val="107000"/>
                        </a:lnSpc>
                        <a:spcBef>
                          <a:spcPts val="0"/>
                        </a:spcBef>
                        <a:spcAft>
                          <a:spcPts val="0"/>
                        </a:spcAft>
                      </a:pPr>
                      <a:endParaRPr lang="en-US"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pPr marL="0" marR="0" algn="ctr">
                        <a:lnSpc>
                          <a:spcPct val="107000"/>
                        </a:lnSpc>
                        <a:spcBef>
                          <a:spcPts val="0"/>
                        </a:spcBef>
                        <a:spcAft>
                          <a:spcPts val="0"/>
                        </a:spcAft>
                      </a:pPr>
                      <a:endParaRPr lang="en-US"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966008">
                <a:tc gridSpan="3">
                  <a:txBody>
                    <a:bodyPr/>
                    <a:lstStyle/>
                    <a:p>
                      <a:pPr marL="0" marR="0" algn="ctr">
                        <a:lnSpc>
                          <a:spcPct val="107000"/>
                        </a:lnSpc>
                        <a:spcBef>
                          <a:spcPts val="0"/>
                        </a:spcBef>
                        <a:spcAft>
                          <a:spcPts val="0"/>
                        </a:spcAft>
                      </a:pPr>
                      <a:r>
                        <a:rPr lang="en-US" sz="1600" dirty="0">
                          <a:solidFill>
                            <a:schemeClr val="tx1"/>
                          </a:solidFill>
                          <a:effectLst/>
                        </a:rPr>
                        <a:t>Statistic</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600" dirty="0">
                          <a:solidFill>
                            <a:schemeClr val="tx1"/>
                          </a:solidFill>
                          <a:effectLst/>
                        </a:rPr>
                        <a:t>Low Salinity Threshold</a:t>
                      </a:r>
                    </a:p>
                    <a:p>
                      <a:pPr marL="0" marR="0" algn="ctr">
                        <a:lnSpc>
                          <a:spcPct val="107000"/>
                        </a:lnSpc>
                        <a:spcBef>
                          <a:spcPts val="0"/>
                        </a:spcBef>
                        <a:spcAft>
                          <a:spcPts val="0"/>
                        </a:spcAft>
                      </a:pPr>
                      <a:r>
                        <a:rPr lang="en-US" sz="1600" dirty="0">
                          <a:solidFill>
                            <a:schemeClr val="tx1"/>
                          </a:solidFill>
                          <a:effectLst/>
                        </a:rPr>
                        <a:t>(0-25 </a:t>
                      </a:r>
                      <a:r>
                        <a:rPr lang="en-US" sz="1600" dirty="0" err="1">
                          <a:solidFill>
                            <a:schemeClr val="tx1"/>
                          </a:solidFill>
                          <a:effectLst/>
                        </a:rPr>
                        <a:t>ppt</a:t>
                      </a:r>
                      <a:r>
                        <a:rPr lang="en-US" sz="1600" dirty="0">
                          <a:solidFill>
                            <a:schemeClr val="tx1"/>
                          </a:solidFill>
                          <a:effectLst/>
                        </a:rPr>
                        <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marL="0" marR="0" algn="ctr">
                        <a:lnSpc>
                          <a:spcPct val="107000"/>
                        </a:lnSpc>
                        <a:spcBef>
                          <a:spcPts val="0"/>
                        </a:spcBef>
                        <a:spcAft>
                          <a:spcPts val="0"/>
                        </a:spcAft>
                      </a:pPr>
                      <a:r>
                        <a:rPr lang="en-US" sz="1600" dirty="0">
                          <a:solidFill>
                            <a:schemeClr val="tx1"/>
                          </a:solidFill>
                          <a:effectLst/>
                        </a:rPr>
                        <a:t>High Salinity Threshold</a:t>
                      </a:r>
                    </a:p>
                    <a:p>
                      <a:pPr marL="0" marR="0" algn="ctr">
                        <a:lnSpc>
                          <a:spcPct val="107000"/>
                        </a:lnSpc>
                        <a:spcBef>
                          <a:spcPts val="0"/>
                        </a:spcBef>
                        <a:spcAft>
                          <a:spcPts val="0"/>
                        </a:spcAft>
                      </a:pPr>
                      <a:r>
                        <a:rPr lang="en-US" sz="1600" dirty="0">
                          <a:solidFill>
                            <a:schemeClr val="tx1"/>
                          </a:solidFill>
                          <a:effectLst/>
                        </a:rPr>
                        <a:t>(&gt; 25 </a:t>
                      </a:r>
                      <a:r>
                        <a:rPr lang="en-US" sz="1600" dirty="0" err="1">
                          <a:solidFill>
                            <a:schemeClr val="tx1"/>
                          </a:solidFill>
                          <a:effectLst/>
                        </a:rPr>
                        <a:t>ppt</a:t>
                      </a:r>
                      <a:r>
                        <a:rPr lang="en-US" sz="1600" dirty="0">
                          <a:solidFill>
                            <a:schemeClr val="tx1"/>
                          </a:solidFill>
                          <a:effectLst/>
                        </a:rPr>
                        <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420466">
                <a:tc gridSpan="3">
                  <a:txBody>
                    <a:bodyPr/>
                    <a:lstStyle/>
                    <a:p>
                      <a:pPr marL="0" marR="0" algn="ctr">
                        <a:lnSpc>
                          <a:spcPct val="107000"/>
                        </a:lnSpc>
                        <a:spcBef>
                          <a:spcPts val="0"/>
                        </a:spcBef>
                        <a:spcAft>
                          <a:spcPts val="0"/>
                        </a:spcAft>
                      </a:pPr>
                      <a:r>
                        <a:rPr lang="en-US" sz="1600" dirty="0">
                          <a:solidFill>
                            <a:schemeClr val="tx1"/>
                          </a:solidFill>
                          <a:effectLst/>
                        </a:rPr>
                        <a:t>Average Annual CHL-a</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600" dirty="0">
                          <a:solidFill>
                            <a:schemeClr val="tx1"/>
                          </a:solidFill>
                          <a:effectLst/>
                        </a:rPr>
                        <a:t>≤ 15 µg L</a:t>
                      </a:r>
                      <a:r>
                        <a:rPr lang="en-US" sz="1600" baseline="30000" dirty="0">
                          <a:solidFill>
                            <a:schemeClr val="tx1"/>
                          </a:solidFill>
                          <a:effectLst/>
                        </a:rPr>
                        <a:t>-1</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marL="0" marR="0" algn="ctr">
                        <a:lnSpc>
                          <a:spcPct val="107000"/>
                        </a:lnSpc>
                        <a:spcBef>
                          <a:spcPts val="0"/>
                        </a:spcBef>
                        <a:spcAft>
                          <a:spcPts val="0"/>
                        </a:spcAft>
                      </a:pPr>
                      <a:r>
                        <a:rPr lang="en-US" sz="1600" dirty="0">
                          <a:solidFill>
                            <a:schemeClr val="tx1"/>
                          </a:solidFill>
                          <a:effectLst/>
                        </a:rPr>
                        <a:t>≤ 10 µg L</a:t>
                      </a:r>
                      <a:r>
                        <a:rPr lang="en-US" sz="1600" baseline="30000" dirty="0">
                          <a:solidFill>
                            <a:schemeClr val="tx1"/>
                          </a:solidFill>
                          <a:effectLst/>
                        </a:rPr>
                        <a:t>-1</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420466">
                <a:tc gridSpan="3">
                  <a:txBody>
                    <a:bodyPr/>
                    <a:lstStyle/>
                    <a:p>
                      <a:pPr marL="0" marR="0" algn="ctr">
                        <a:lnSpc>
                          <a:spcPct val="107000"/>
                        </a:lnSpc>
                        <a:spcBef>
                          <a:spcPts val="0"/>
                        </a:spcBef>
                        <a:spcAft>
                          <a:spcPts val="0"/>
                        </a:spcAft>
                      </a:pPr>
                      <a:r>
                        <a:rPr lang="en-US" sz="1600" dirty="0">
                          <a:solidFill>
                            <a:schemeClr val="tx1"/>
                          </a:solidFill>
                          <a:effectLst/>
                        </a:rPr>
                        <a:t>Median Annual CHL-a</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600">
                          <a:solidFill>
                            <a:schemeClr val="tx1"/>
                          </a:solidFill>
                          <a:effectLst/>
                        </a:rPr>
                        <a:t>≤ 12 µg L</a:t>
                      </a:r>
                      <a:r>
                        <a:rPr lang="en-US" sz="1600" baseline="30000">
                          <a:solidFill>
                            <a:schemeClr val="tx1"/>
                          </a:solidFill>
                          <a:effectLst/>
                        </a:rPr>
                        <a:t>-1</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marL="0" marR="0" algn="ctr">
                        <a:lnSpc>
                          <a:spcPct val="107000"/>
                        </a:lnSpc>
                        <a:spcBef>
                          <a:spcPts val="0"/>
                        </a:spcBef>
                        <a:spcAft>
                          <a:spcPts val="0"/>
                        </a:spcAft>
                      </a:pPr>
                      <a:r>
                        <a:rPr lang="en-US" sz="1600" dirty="0">
                          <a:solidFill>
                            <a:schemeClr val="tx1"/>
                          </a:solidFill>
                          <a:effectLst/>
                        </a:rPr>
                        <a:t>≤ 8 µg L</a:t>
                      </a:r>
                      <a:r>
                        <a:rPr lang="en-US" sz="1600" baseline="30000" dirty="0">
                          <a:solidFill>
                            <a:schemeClr val="tx1"/>
                          </a:solidFill>
                          <a:effectLst/>
                        </a:rPr>
                        <a:t>-1</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420466">
                <a:tc gridSpan="3">
                  <a:txBody>
                    <a:bodyPr/>
                    <a:lstStyle/>
                    <a:p>
                      <a:pPr marL="0" marR="0" algn="ctr">
                        <a:lnSpc>
                          <a:spcPct val="107000"/>
                        </a:lnSpc>
                        <a:spcBef>
                          <a:spcPts val="0"/>
                        </a:spcBef>
                        <a:spcAft>
                          <a:spcPts val="0"/>
                        </a:spcAft>
                      </a:pPr>
                      <a:r>
                        <a:rPr lang="en-US" sz="1600" dirty="0">
                          <a:solidFill>
                            <a:schemeClr val="tx1"/>
                          </a:solidFill>
                          <a:effectLst/>
                        </a:rPr>
                        <a:t>% CHL-a </a:t>
                      </a:r>
                      <a:r>
                        <a:rPr lang="en-US" sz="1600" dirty="0" smtClean="0">
                          <a:solidFill>
                            <a:schemeClr val="tx1"/>
                          </a:solidFill>
                          <a:effectLst/>
                        </a:rPr>
                        <a:t>&lt; 10 </a:t>
                      </a:r>
                      <a:r>
                        <a:rPr lang="en-US" sz="1600" dirty="0">
                          <a:solidFill>
                            <a:schemeClr val="tx1"/>
                          </a:solidFill>
                          <a:effectLst/>
                        </a:rPr>
                        <a:t>µg L</a:t>
                      </a:r>
                      <a:r>
                        <a:rPr lang="en-US" sz="1600" baseline="30000" dirty="0">
                          <a:solidFill>
                            <a:schemeClr val="tx1"/>
                          </a:solidFill>
                          <a:effectLst/>
                        </a:rPr>
                        <a:t>-1</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600">
                          <a:solidFill>
                            <a:schemeClr val="tx1"/>
                          </a:solidFill>
                          <a:effectLst/>
                        </a:rPr>
                        <a:t>&gt; 70 %</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marL="0" marR="0" algn="ctr">
                        <a:lnSpc>
                          <a:spcPct val="107000"/>
                        </a:lnSpc>
                        <a:spcBef>
                          <a:spcPts val="0"/>
                        </a:spcBef>
                        <a:spcAft>
                          <a:spcPts val="0"/>
                        </a:spcAft>
                      </a:pPr>
                      <a:r>
                        <a:rPr lang="en-US" sz="1600" dirty="0">
                          <a:solidFill>
                            <a:schemeClr val="tx1"/>
                          </a:solidFill>
                          <a:effectLst/>
                        </a:rPr>
                        <a:t>&gt; 75 %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420466">
                <a:tc gridSpan="3">
                  <a:txBody>
                    <a:bodyPr/>
                    <a:lstStyle/>
                    <a:p>
                      <a:pPr marL="0" marR="0" algn="ctr">
                        <a:lnSpc>
                          <a:spcPct val="107000"/>
                        </a:lnSpc>
                        <a:spcBef>
                          <a:spcPts val="0"/>
                        </a:spcBef>
                        <a:spcAft>
                          <a:spcPts val="0"/>
                        </a:spcAft>
                      </a:pPr>
                      <a:r>
                        <a:rPr lang="en-US" sz="1600" dirty="0">
                          <a:solidFill>
                            <a:schemeClr val="tx1"/>
                          </a:solidFill>
                          <a:effectLst/>
                        </a:rPr>
                        <a:t>% CHL-a </a:t>
                      </a:r>
                      <a:r>
                        <a:rPr lang="en-US" sz="1600" dirty="0" smtClean="0">
                          <a:solidFill>
                            <a:schemeClr val="tx1"/>
                          </a:solidFill>
                          <a:effectLst/>
                        </a:rPr>
                        <a:t>&lt; </a:t>
                      </a:r>
                      <a:r>
                        <a:rPr lang="en-US" sz="1600" dirty="0">
                          <a:solidFill>
                            <a:schemeClr val="tx1"/>
                          </a:solidFill>
                          <a:effectLst/>
                        </a:rPr>
                        <a:t>20 µg L</a:t>
                      </a:r>
                      <a:r>
                        <a:rPr lang="en-US" sz="1600" baseline="30000" dirty="0">
                          <a:solidFill>
                            <a:schemeClr val="tx1"/>
                          </a:solidFill>
                          <a:effectLst/>
                        </a:rPr>
                        <a:t>-1</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600">
                          <a:solidFill>
                            <a:schemeClr val="tx1"/>
                          </a:solidFill>
                          <a:effectLst/>
                        </a:rPr>
                        <a:t>&gt; 80 %</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marL="0" marR="0" algn="ctr">
                        <a:lnSpc>
                          <a:spcPct val="107000"/>
                        </a:lnSpc>
                        <a:spcBef>
                          <a:spcPts val="0"/>
                        </a:spcBef>
                        <a:spcAft>
                          <a:spcPts val="0"/>
                        </a:spcAft>
                      </a:pPr>
                      <a:r>
                        <a:rPr lang="en-US" sz="1600" dirty="0">
                          <a:solidFill>
                            <a:schemeClr val="tx1"/>
                          </a:solidFill>
                          <a:effectLst/>
                        </a:rPr>
                        <a:t>&gt; 85 %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420466">
                <a:tc gridSpan="3">
                  <a:txBody>
                    <a:bodyPr/>
                    <a:lstStyle/>
                    <a:p>
                      <a:pPr marL="0" marR="0" algn="ctr">
                        <a:lnSpc>
                          <a:spcPct val="107000"/>
                        </a:lnSpc>
                        <a:spcBef>
                          <a:spcPts val="0"/>
                        </a:spcBef>
                        <a:spcAft>
                          <a:spcPts val="0"/>
                        </a:spcAft>
                      </a:pPr>
                      <a:r>
                        <a:rPr lang="en-US" sz="1600" dirty="0">
                          <a:solidFill>
                            <a:schemeClr val="tx1"/>
                          </a:solidFill>
                          <a:effectLst/>
                        </a:rPr>
                        <a:t>% CHL-a </a:t>
                      </a:r>
                      <a:r>
                        <a:rPr lang="en-US" sz="1600" dirty="0" smtClean="0">
                          <a:solidFill>
                            <a:schemeClr val="tx1"/>
                          </a:solidFill>
                          <a:effectLst/>
                        </a:rPr>
                        <a:t>&gt; </a:t>
                      </a:r>
                      <a:r>
                        <a:rPr lang="en-US" sz="1600" dirty="0">
                          <a:solidFill>
                            <a:schemeClr val="tx1"/>
                          </a:solidFill>
                          <a:effectLst/>
                        </a:rPr>
                        <a:t>50 µg L</a:t>
                      </a:r>
                      <a:r>
                        <a:rPr lang="en-US" sz="1600" baseline="30000" dirty="0">
                          <a:solidFill>
                            <a:schemeClr val="tx1"/>
                          </a:solidFill>
                          <a:effectLst/>
                        </a:rPr>
                        <a:t>-1</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600">
                          <a:solidFill>
                            <a:schemeClr val="tx1"/>
                          </a:solidFill>
                          <a:effectLst/>
                        </a:rPr>
                        <a:t>&lt; 5 %</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marL="0" marR="0" algn="ctr">
                        <a:lnSpc>
                          <a:spcPct val="107000"/>
                        </a:lnSpc>
                        <a:spcBef>
                          <a:spcPts val="0"/>
                        </a:spcBef>
                        <a:spcAft>
                          <a:spcPts val="0"/>
                        </a:spcAft>
                      </a:pPr>
                      <a:r>
                        <a:rPr lang="en-US" sz="1600" dirty="0">
                          <a:solidFill>
                            <a:schemeClr val="tx1"/>
                          </a:solidFill>
                          <a:effectLst/>
                        </a:rPr>
                        <a:t>&lt; 5 %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448720">
                <a:tc gridSpan="8">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dirty="0" smtClean="0">
                          <a:solidFill>
                            <a:schemeClr val="tx1"/>
                          </a:solidFill>
                        </a:rPr>
                        <a:t>Each statistic is given a point value of 1 if it does not exceed the threshold, the sum of points yields the final classification.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pPr marL="0" marR="0" algn="ctr">
                        <a:lnSpc>
                          <a:spcPct val="107000"/>
                        </a:lnSpc>
                        <a:spcBef>
                          <a:spcPts val="0"/>
                        </a:spcBef>
                        <a:spcAft>
                          <a:spcPts val="0"/>
                        </a:spcAft>
                      </a:pPr>
                      <a:endParaRPr lang="en-US"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pPr marL="0" marR="0" algn="ctr">
                        <a:lnSpc>
                          <a:spcPct val="107000"/>
                        </a:lnSpc>
                        <a:spcBef>
                          <a:spcPts val="0"/>
                        </a:spcBef>
                        <a:spcAft>
                          <a:spcPts val="0"/>
                        </a:spcAft>
                      </a:pPr>
                      <a:endParaRPr lang="en-US"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420466">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dirty="0" smtClean="0">
                          <a:solidFill>
                            <a:schemeClr val="tx1"/>
                          </a:solidFill>
                        </a:rPr>
                        <a:t>Classification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200" b="1" dirty="0" smtClean="0">
                          <a:solidFill>
                            <a:schemeClr val="tx1"/>
                          </a:solidFill>
                        </a:rPr>
                        <a:t>High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200" b="1" dirty="0" smtClean="0">
                          <a:solidFill>
                            <a:schemeClr val="tx1"/>
                          </a:solidFill>
                        </a:rPr>
                        <a:t>Good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hMerge="1">
                  <a:txBody>
                    <a:bodyPr/>
                    <a:lstStyle/>
                    <a:p>
                      <a:pPr marL="0" marR="0" indent="0" algn="l" defTabSz="914400" rtl="0" eaLnBrk="1" fontAlgn="auto" latinLnBrk="0" hangingPunct="1">
                        <a:lnSpc>
                          <a:spcPct val="107000"/>
                        </a:lnSpc>
                        <a:spcBef>
                          <a:spcPts val="0"/>
                        </a:spcBef>
                        <a:spcAft>
                          <a:spcPts val="0"/>
                        </a:spcAft>
                        <a:buClrTx/>
                        <a:buSzTx/>
                        <a:buFontTx/>
                        <a:buNone/>
                        <a:tabLst/>
                        <a:defRPr/>
                      </a:pPr>
                      <a:endParaRPr lang="en-US" sz="1400" b="1" dirty="0" smtClean="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200" b="1" dirty="0" smtClean="0">
                          <a:solidFill>
                            <a:schemeClr val="tx1"/>
                          </a:solidFill>
                        </a:rPr>
                        <a:t>Mod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200" b="1" dirty="0" smtClean="0">
                          <a:solidFill>
                            <a:schemeClr val="tx1"/>
                          </a:solidFill>
                        </a:rPr>
                        <a:t>Poor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a:p>
                  </a:txBody>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200" b="1" dirty="0" smtClean="0">
                          <a:solidFill>
                            <a:schemeClr val="tx1"/>
                          </a:solidFill>
                        </a:rPr>
                        <a:t>Bad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420466">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dirty="0" smtClean="0">
                          <a:solidFill>
                            <a:schemeClr val="tx1"/>
                          </a:solidFill>
                        </a:rPr>
                        <a:t>Points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200" dirty="0" smtClean="0">
                          <a:solidFill>
                            <a:schemeClr val="tx1"/>
                          </a:solidFill>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200" dirty="0" smtClean="0">
                          <a:solidFill>
                            <a:schemeClr val="tx1"/>
                          </a:solidFill>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hMerge="1">
                  <a:txBody>
                    <a:bodyPr/>
                    <a:lstStyle/>
                    <a:p>
                      <a:pPr marL="0" marR="0" indent="0" algn="l" defTabSz="914400" rtl="0" eaLnBrk="1" fontAlgn="auto" latinLnBrk="0" hangingPunct="1">
                        <a:lnSpc>
                          <a:spcPct val="107000"/>
                        </a:lnSpc>
                        <a:spcBef>
                          <a:spcPts val="0"/>
                        </a:spcBef>
                        <a:spcAft>
                          <a:spcPts val="0"/>
                        </a:spcAft>
                        <a:buClrTx/>
                        <a:buSzTx/>
                        <a:buFontTx/>
                        <a:buNone/>
                        <a:tabLst/>
                        <a:defRPr/>
                      </a:pPr>
                      <a:endParaRPr lang="en-US" sz="1400" dirty="0" smtClean="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200" dirty="0" smtClean="0">
                          <a:solidFill>
                            <a:schemeClr val="tx1"/>
                          </a:solidFill>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200" dirty="0" smtClean="0">
                          <a:solidFill>
                            <a:schemeClr val="tx1"/>
                          </a:solidFill>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a:p>
                  </a:txBody>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200" dirty="0" smtClean="0">
                          <a:solidFill>
                            <a:schemeClr val="tx1"/>
                          </a:solidFill>
                        </a:rPr>
                        <a:t>0-1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765156924"/>
              </p:ext>
            </p:extLst>
          </p:nvPr>
        </p:nvGraphicFramePr>
        <p:xfrm>
          <a:off x="4736758" y="1600072"/>
          <a:ext cx="4275435" cy="4852986"/>
        </p:xfrm>
        <a:graphic>
          <a:graphicData uri="http://schemas.openxmlformats.org/drawingml/2006/table">
            <a:tbl>
              <a:tblPr firstRow="1" firstCol="1" bandRow="1" bandCol="1">
                <a:tableStyleId>{5C22544A-7EE6-4342-B048-85BDC9FD1C3A}</a:tableStyleId>
              </a:tblPr>
              <a:tblGrid>
                <a:gridCol w="1402457"/>
                <a:gridCol w="1329289"/>
                <a:gridCol w="1543689"/>
              </a:tblGrid>
              <a:tr h="1151921">
                <a:tc>
                  <a:txBody>
                    <a:bodyPr/>
                    <a:lstStyle/>
                    <a:p>
                      <a:pPr marL="0" marR="0" algn="ctr">
                        <a:lnSpc>
                          <a:spcPct val="107000"/>
                        </a:lnSpc>
                        <a:spcBef>
                          <a:spcPts val="0"/>
                        </a:spcBef>
                        <a:spcAft>
                          <a:spcPts val="0"/>
                        </a:spcAft>
                      </a:pPr>
                      <a:r>
                        <a:rPr lang="en-US" sz="1600" dirty="0" smtClean="0">
                          <a:solidFill>
                            <a:schemeClr val="tx1"/>
                          </a:solidFill>
                          <a:effectLst/>
                        </a:rPr>
                        <a:t>Classification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dirty="0" smtClean="0">
                          <a:solidFill>
                            <a:schemeClr val="tx1"/>
                          </a:solidFill>
                          <a:effectLst/>
                        </a:rPr>
                        <a:t>ASSETS: </a:t>
                      </a:r>
                    </a:p>
                    <a:p>
                      <a:pPr marL="0" marR="0" algn="ctr">
                        <a:lnSpc>
                          <a:spcPct val="107000"/>
                        </a:lnSpc>
                        <a:spcBef>
                          <a:spcPts val="0"/>
                        </a:spcBef>
                        <a:spcAft>
                          <a:spcPts val="0"/>
                        </a:spcAft>
                      </a:pPr>
                      <a:r>
                        <a:rPr lang="en-US" sz="1600" dirty="0" smtClean="0">
                          <a:solidFill>
                            <a:schemeClr val="tx1"/>
                          </a:solidFill>
                          <a:effectLst/>
                        </a:rPr>
                        <a:t>90</a:t>
                      </a:r>
                      <a:r>
                        <a:rPr lang="en-US" sz="1600" baseline="30000" dirty="0" smtClean="0">
                          <a:solidFill>
                            <a:schemeClr val="tx1"/>
                          </a:solidFill>
                          <a:effectLst/>
                        </a:rPr>
                        <a:t>th</a:t>
                      </a:r>
                      <a:r>
                        <a:rPr lang="en-US" sz="1600" dirty="0" smtClean="0">
                          <a:solidFill>
                            <a:schemeClr val="tx1"/>
                          </a:solidFill>
                          <a:effectLst/>
                        </a:rPr>
                        <a:t> Percentile </a:t>
                      </a:r>
                    </a:p>
                    <a:p>
                      <a:pPr marL="0" marR="0" algn="ctr">
                        <a:lnSpc>
                          <a:spcPct val="107000"/>
                        </a:lnSpc>
                        <a:spcBef>
                          <a:spcPts val="0"/>
                        </a:spcBef>
                        <a:spcAft>
                          <a:spcPts val="0"/>
                        </a:spcAft>
                      </a:pPr>
                      <a:r>
                        <a:rPr lang="en-US" sz="1600" dirty="0" smtClean="0">
                          <a:solidFill>
                            <a:schemeClr val="tx1"/>
                          </a:solidFill>
                          <a:effectLst/>
                        </a:rPr>
                        <a:t>Annual CHL a</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IFREMER: </a:t>
                      </a:r>
                    </a:p>
                    <a:p>
                      <a:pPr marL="0" marR="0" algn="ctr">
                        <a:lnSpc>
                          <a:spcPct val="107000"/>
                        </a:lnSpc>
                        <a:spcBef>
                          <a:spcPts val="0"/>
                        </a:spcBef>
                        <a:spcAft>
                          <a:spcPts val="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Annual Average </a:t>
                      </a:r>
                      <a:r>
                        <a:rPr lang="en-US" sz="16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CHLa</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40213">
                <a:tc>
                  <a:txBody>
                    <a:bodyPr/>
                    <a:lstStyle/>
                    <a:p>
                      <a:pPr marL="0" marR="0" algn="ctr">
                        <a:lnSpc>
                          <a:spcPct val="107000"/>
                        </a:lnSpc>
                        <a:spcBef>
                          <a:spcPts val="0"/>
                        </a:spcBef>
                        <a:spcAft>
                          <a:spcPts val="0"/>
                        </a:spcAft>
                      </a:pPr>
                      <a:r>
                        <a:rPr lang="en-US" sz="1600" dirty="0" smtClean="0">
                          <a:solidFill>
                            <a:sysClr val="windowText" lastClr="000000"/>
                          </a:solidFill>
                          <a:effectLst/>
                        </a:rPr>
                        <a:t>Low</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600" dirty="0" smtClean="0">
                          <a:solidFill>
                            <a:sysClr val="windowText" lastClr="000000"/>
                          </a:solidFill>
                          <a:effectLst/>
                        </a:rPr>
                        <a:t>0 - 5</a:t>
                      </a:r>
                      <a:r>
                        <a:rPr lang="en-US" sz="1600" baseline="0" dirty="0" smtClean="0">
                          <a:solidFill>
                            <a:sysClr val="windowText" lastClr="000000"/>
                          </a:solidFill>
                          <a:effectLst/>
                        </a:rPr>
                        <a:t> </a:t>
                      </a:r>
                      <a:r>
                        <a:rPr lang="en-US" sz="1600" dirty="0" err="1" smtClean="0">
                          <a:solidFill>
                            <a:sysClr val="windowText" lastClr="000000"/>
                          </a:solidFill>
                          <a:effectLst/>
                        </a:rPr>
                        <a:t>μg</a:t>
                      </a:r>
                      <a:r>
                        <a:rPr lang="en-US" sz="1600" dirty="0" smtClean="0">
                          <a:solidFill>
                            <a:sysClr val="windowText" lastClr="000000"/>
                          </a:solidFill>
                          <a:effectLst/>
                        </a:rPr>
                        <a:t> L</a:t>
                      </a:r>
                      <a:r>
                        <a:rPr lang="en-US" sz="1600" baseline="30000" dirty="0" smtClean="0">
                          <a:solidFill>
                            <a:sysClr val="windowText" lastClr="000000"/>
                          </a:solidFill>
                          <a:effectLst/>
                        </a:rPr>
                        <a:t>-1</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smtClean="0">
                          <a:solidFill>
                            <a:sysClr val="windowText" lastClr="000000"/>
                          </a:solidFill>
                          <a:effectLst/>
                        </a:rPr>
                        <a:t>&lt;5 </a:t>
                      </a:r>
                      <a:r>
                        <a:rPr lang="en-US" sz="1600" dirty="0" err="1" smtClean="0">
                          <a:solidFill>
                            <a:sysClr val="windowText" lastClr="000000"/>
                          </a:solidFill>
                          <a:effectLst/>
                        </a:rPr>
                        <a:t>μg</a:t>
                      </a:r>
                      <a:r>
                        <a:rPr lang="en-US" sz="1600" dirty="0" smtClean="0">
                          <a:solidFill>
                            <a:sysClr val="windowText" lastClr="000000"/>
                          </a:solidFill>
                          <a:effectLst/>
                        </a:rPr>
                        <a:t> L</a:t>
                      </a:r>
                      <a:r>
                        <a:rPr lang="en-US" sz="1600" baseline="30000" dirty="0" smtClean="0">
                          <a:solidFill>
                            <a:sysClr val="windowText" lastClr="000000"/>
                          </a:solidFill>
                          <a:effectLst/>
                        </a:rPr>
                        <a:t>-1</a:t>
                      </a:r>
                      <a:endParaRPr lang="en-US" sz="1600" dirty="0" smtClean="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740213">
                <a:tc>
                  <a:txBody>
                    <a:bodyPr/>
                    <a:lstStyle/>
                    <a:p>
                      <a:pPr marL="0" marR="0" algn="ctr">
                        <a:lnSpc>
                          <a:spcPct val="107000"/>
                        </a:lnSpc>
                        <a:spcBef>
                          <a:spcPts val="0"/>
                        </a:spcBef>
                        <a:spcAft>
                          <a:spcPts val="0"/>
                        </a:spcAft>
                      </a:pPr>
                      <a:r>
                        <a:rPr lang="en-US" sz="1600" dirty="0" smtClean="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Medium-Low</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marL="0" marR="0" algn="ctr">
                        <a:lnSpc>
                          <a:spcPct val="107000"/>
                        </a:lnSpc>
                        <a:spcBef>
                          <a:spcPts val="0"/>
                        </a:spcBef>
                        <a:spcAft>
                          <a:spcPts val="0"/>
                        </a:spcAft>
                      </a:pP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smtClean="0">
                          <a:solidFill>
                            <a:sysClr val="windowText" lastClr="000000"/>
                          </a:solidFill>
                          <a:effectLst/>
                        </a:rPr>
                        <a:t>5-7 </a:t>
                      </a:r>
                      <a:r>
                        <a:rPr lang="en-US" sz="1600" dirty="0" err="1" smtClean="0">
                          <a:solidFill>
                            <a:sysClr val="windowText" lastClr="000000"/>
                          </a:solidFill>
                          <a:effectLst/>
                        </a:rPr>
                        <a:t>μg</a:t>
                      </a:r>
                      <a:r>
                        <a:rPr lang="en-US" sz="1600" dirty="0" smtClean="0">
                          <a:solidFill>
                            <a:sysClr val="windowText" lastClr="000000"/>
                          </a:solidFill>
                          <a:effectLst/>
                        </a:rPr>
                        <a:t> L</a:t>
                      </a:r>
                      <a:r>
                        <a:rPr lang="en-US" sz="1600" baseline="30000" dirty="0" smtClean="0">
                          <a:solidFill>
                            <a:sysClr val="windowText" lastClr="000000"/>
                          </a:solidFill>
                          <a:effectLst/>
                        </a:rPr>
                        <a:t>-1</a:t>
                      </a:r>
                      <a:endParaRPr lang="en-US" sz="1600" dirty="0" smtClean="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740213">
                <a:tc>
                  <a:txBody>
                    <a:bodyPr/>
                    <a:lstStyle/>
                    <a:p>
                      <a:pPr marL="0" marR="0" algn="ctr">
                        <a:lnSpc>
                          <a:spcPct val="107000"/>
                        </a:lnSpc>
                        <a:spcBef>
                          <a:spcPts val="0"/>
                        </a:spcBef>
                        <a:spcAft>
                          <a:spcPts val="0"/>
                        </a:spcAft>
                      </a:pPr>
                      <a:r>
                        <a:rPr lang="en-US" sz="1600" dirty="0" smtClean="0">
                          <a:solidFill>
                            <a:sysClr val="windowText" lastClr="000000"/>
                          </a:solidFill>
                          <a:effectLst/>
                        </a:rPr>
                        <a:t>Medium</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600" dirty="0" smtClean="0">
                          <a:solidFill>
                            <a:sysClr val="windowText" lastClr="000000"/>
                          </a:solidFill>
                          <a:effectLst/>
                        </a:rPr>
                        <a:t>5 </a:t>
                      </a:r>
                      <a:r>
                        <a:rPr lang="en-US" sz="1600" dirty="0">
                          <a:solidFill>
                            <a:sysClr val="windowText" lastClr="000000"/>
                          </a:solidFill>
                          <a:effectLst/>
                        </a:rPr>
                        <a:t>- </a:t>
                      </a:r>
                      <a:r>
                        <a:rPr lang="en-US" sz="1600" dirty="0" smtClean="0">
                          <a:solidFill>
                            <a:sysClr val="windowText" lastClr="000000"/>
                          </a:solidFill>
                          <a:effectLst/>
                        </a:rPr>
                        <a:t>20 </a:t>
                      </a:r>
                      <a:r>
                        <a:rPr lang="en-US" sz="1600" dirty="0" err="1" smtClean="0">
                          <a:solidFill>
                            <a:sysClr val="windowText" lastClr="000000"/>
                          </a:solidFill>
                          <a:effectLst/>
                        </a:rPr>
                        <a:t>μg</a:t>
                      </a:r>
                      <a:r>
                        <a:rPr lang="en-US" sz="1600" dirty="0" smtClean="0">
                          <a:solidFill>
                            <a:sysClr val="windowText" lastClr="000000"/>
                          </a:solidFill>
                          <a:effectLst/>
                        </a:rPr>
                        <a:t> L</a:t>
                      </a:r>
                      <a:r>
                        <a:rPr lang="en-US" sz="1600" baseline="30000" dirty="0" smtClean="0">
                          <a:solidFill>
                            <a:sysClr val="windowText" lastClr="000000"/>
                          </a:solidFill>
                          <a:effectLst/>
                        </a:rPr>
                        <a:t>-1</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smtClean="0">
                          <a:solidFill>
                            <a:sysClr val="windowText" lastClr="000000"/>
                          </a:solidFill>
                          <a:effectLst/>
                        </a:rPr>
                        <a:t>7-10 </a:t>
                      </a:r>
                      <a:r>
                        <a:rPr lang="en-US" sz="1600" dirty="0" err="1" smtClean="0">
                          <a:solidFill>
                            <a:sysClr val="windowText" lastClr="000000"/>
                          </a:solidFill>
                          <a:effectLst/>
                        </a:rPr>
                        <a:t>μg</a:t>
                      </a:r>
                      <a:r>
                        <a:rPr lang="en-US" sz="1600" dirty="0" smtClean="0">
                          <a:solidFill>
                            <a:sysClr val="windowText" lastClr="000000"/>
                          </a:solidFill>
                          <a:effectLst/>
                        </a:rPr>
                        <a:t> L</a:t>
                      </a:r>
                      <a:r>
                        <a:rPr lang="en-US" sz="1600" baseline="30000" dirty="0" smtClean="0">
                          <a:solidFill>
                            <a:sysClr val="windowText" lastClr="000000"/>
                          </a:solidFill>
                          <a:effectLst/>
                        </a:rPr>
                        <a:t>-1</a:t>
                      </a:r>
                      <a:endParaRPr lang="en-US" sz="1600" dirty="0" smtClean="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740213">
                <a:tc>
                  <a:txBody>
                    <a:bodyPr/>
                    <a:lstStyle/>
                    <a:p>
                      <a:pPr marL="0" marR="0" algn="ctr">
                        <a:lnSpc>
                          <a:spcPct val="107000"/>
                        </a:lnSpc>
                        <a:spcBef>
                          <a:spcPts val="0"/>
                        </a:spcBef>
                        <a:spcAft>
                          <a:spcPts val="0"/>
                        </a:spcAft>
                      </a:pPr>
                      <a:r>
                        <a:rPr lang="en-US" sz="1600" dirty="0" smtClean="0">
                          <a:solidFill>
                            <a:sysClr val="windowText" lastClr="000000"/>
                          </a:solidFill>
                          <a:effectLst/>
                        </a:rPr>
                        <a:t>High</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600" dirty="0" smtClean="0">
                          <a:solidFill>
                            <a:sysClr val="windowText" lastClr="000000"/>
                          </a:solidFill>
                          <a:effectLst/>
                        </a:rPr>
                        <a:t>20 </a:t>
                      </a:r>
                      <a:r>
                        <a:rPr lang="en-US" sz="1600" dirty="0">
                          <a:solidFill>
                            <a:sysClr val="windowText" lastClr="000000"/>
                          </a:solidFill>
                          <a:effectLst/>
                        </a:rPr>
                        <a:t>- </a:t>
                      </a:r>
                      <a:r>
                        <a:rPr lang="en-US" sz="1600" dirty="0" smtClean="0">
                          <a:solidFill>
                            <a:sysClr val="windowText" lastClr="000000"/>
                          </a:solidFill>
                          <a:effectLst/>
                        </a:rPr>
                        <a:t>60 </a:t>
                      </a:r>
                      <a:r>
                        <a:rPr lang="en-US" sz="1600" dirty="0" err="1" smtClean="0">
                          <a:solidFill>
                            <a:sysClr val="windowText" lastClr="000000"/>
                          </a:solidFill>
                          <a:effectLst/>
                        </a:rPr>
                        <a:t>μg</a:t>
                      </a:r>
                      <a:r>
                        <a:rPr lang="en-US" sz="1600" dirty="0" smtClean="0">
                          <a:solidFill>
                            <a:sysClr val="windowText" lastClr="000000"/>
                          </a:solidFill>
                          <a:effectLst/>
                        </a:rPr>
                        <a:t> L</a:t>
                      </a:r>
                      <a:r>
                        <a:rPr lang="en-US" sz="1600" baseline="30000" dirty="0" smtClean="0">
                          <a:solidFill>
                            <a:sysClr val="windowText" lastClr="000000"/>
                          </a:solidFill>
                          <a:effectLst/>
                        </a:rPr>
                        <a:t>-1</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smtClean="0">
                          <a:solidFill>
                            <a:sysClr val="windowText" lastClr="000000"/>
                          </a:solidFill>
                          <a:effectLst/>
                        </a:rPr>
                        <a:t>10 - 30 </a:t>
                      </a:r>
                      <a:r>
                        <a:rPr lang="en-US" sz="1600" dirty="0" err="1" smtClean="0">
                          <a:solidFill>
                            <a:sysClr val="windowText" lastClr="000000"/>
                          </a:solidFill>
                          <a:effectLst/>
                        </a:rPr>
                        <a:t>μg</a:t>
                      </a:r>
                      <a:r>
                        <a:rPr lang="en-US" sz="1600" dirty="0" smtClean="0">
                          <a:solidFill>
                            <a:sysClr val="windowText" lastClr="000000"/>
                          </a:solidFill>
                          <a:effectLst/>
                        </a:rPr>
                        <a:t> L</a:t>
                      </a:r>
                      <a:r>
                        <a:rPr lang="en-US" sz="1600" baseline="30000" dirty="0" smtClean="0">
                          <a:solidFill>
                            <a:sysClr val="windowText" lastClr="000000"/>
                          </a:solidFill>
                          <a:effectLst/>
                        </a:rPr>
                        <a:t>-1</a:t>
                      </a:r>
                      <a:endParaRPr lang="en-US" sz="1600" dirty="0" smtClean="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740213">
                <a:tc>
                  <a:txBody>
                    <a:bodyPr/>
                    <a:lstStyle/>
                    <a:p>
                      <a:pPr marL="0" marR="0" algn="ctr">
                        <a:lnSpc>
                          <a:spcPct val="107000"/>
                        </a:lnSpc>
                        <a:spcBef>
                          <a:spcPts val="0"/>
                        </a:spcBef>
                        <a:spcAft>
                          <a:spcPts val="0"/>
                        </a:spcAft>
                      </a:pPr>
                      <a:r>
                        <a:rPr lang="en-US" sz="1600" dirty="0" err="1" smtClean="0">
                          <a:solidFill>
                            <a:sysClr val="windowText" lastClr="000000"/>
                          </a:solidFill>
                          <a:effectLst/>
                        </a:rPr>
                        <a:t>Hypereurophic</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1600" dirty="0" smtClean="0">
                          <a:solidFill>
                            <a:sysClr val="windowText" lastClr="000000"/>
                          </a:solidFill>
                          <a:effectLst/>
                        </a:rPr>
                        <a:t>&gt; 60 </a:t>
                      </a:r>
                      <a:r>
                        <a:rPr lang="en-US" sz="1600" dirty="0" err="1" smtClean="0">
                          <a:solidFill>
                            <a:sysClr val="windowText" lastClr="000000"/>
                          </a:solidFill>
                          <a:effectLst/>
                        </a:rPr>
                        <a:t>μg</a:t>
                      </a:r>
                      <a:r>
                        <a:rPr lang="en-US" sz="1600" dirty="0" smtClean="0">
                          <a:solidFill>
                            <a:sysClr val="windowText" lastClr="000000"/>
                          </a:solidFill>
                          <a:effectLst/>
                        </a:rPr>
                        <a:t> L</a:t>
                      </a:r>
                      <a:r>
                        <a:rPr lang="en-US" sz="1600" baseline="30000" dirty="0" smtClean="0">
                          <a:solidFill>
                            <a:sysClr val="windowText" lastClr="000000"/>
                          </a:solidFill>
                          <a:effectLst/>
                        </a:rPr>
                        <a:t>-1</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smtClean="0">
                          <a:solidFill>
                            <a:sysClr val="windowText" lastClr="000000"/>
                          </a:solidFill>
                          <a:effectLst/>
                        </a:rPr>
                        <a:t>&gt; 30 </a:t>
                      </a:r>
                      <a:r>
                        <a:rPr lang="en-US" sz="1600" dirty="0" err="1" smtClean="0">
                          <a:solidFill>
                            <a:sysClr val="windowText" lastClr="000000"/>
                          </a:solidFill>
                          <a:effectLst/>
                        </a:rPr>
                        <a:t>μg</a:t>
                      </a:r>
                      <a:r>
                        <a:rPr lang="en-US" sz="1600" dirty="0" smtClean="0">
                          <a:solidFill>
                            <a:sysClr val="windowText" lastClr="000000"/>
                          </a:solidFill>
                          <a:effectLst/>
                        </a:rPr>
                        <a:t> L</a:t>
                      </a:r>
                      <a:r>
                        <a:rPr lang="en-US" sz="1600" baseline="30000" dirty="0" smtClean="0">
                          <a:solidFill>
                            <a:sysClr val="windowText" lastClr="000000"/>
                          </a:solidFill>
                          <a:effectLst/>
                        </a:rPr>
                        <a:t>-1</a:t>
                      </a:r>
                      <a:endParaRPr lang="en-US" sz="1600" dirty="0" smtClean="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cxnSp>
        <p:nvCxnSpPr>
          <p:cNvPr id="5" name="Straight Connector 4"/>
          <p:cNvCxnSpPr/>
          <p:nvPr/>
        </p:nvCxnSpPr>
        <p:spPr>
          <a:xfrm>
            <a:off x="241585" y="1080978"/>
            <a:ext cx="8509687" cy="2471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5248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Analysis of Existing Data Approach</a:t>
            </a:r>
            <a:endParaRPr lang="en-US" b="1" dirty="0">
              <a:solidFill>
                <a:srgbClr val="FFC000"/>
              </a:solidFill>
            </a:endParaRPr>
          </a:p>
        </p:txBody>
      </p:sp>
      <p:sp>
        <p:nvSpPr>
          <p:cNvPr id="3" name="Content Placeholder 2"/>
          <p:cNvSpPr>
            <a:spLocks noGrp="1"/>
          </p:cNvSpPr>
          <p:nvPr>
            <p:ph idx="1"/>
          </p:nvPr>
        </p:nvSpPr>
        <p:spPr/>
        <p:txBody>
          <a:bodyPr>
            <a:normAutofit fontScale="92500" lnSpcReduction="20000"/>
          </a:bodyPr>
          <a:lstStyle/>
          <a:p>
            <a:pPr lvl="0"/>
            <a:r>
              <a:rPr lang="en-US" dirty="0" smtClean="0">
                <a:latin typeface="Calibri" panose="020F0502020204030204" pitchFamily="34" charset="0"/>
                <a:ea typeface="Calibri" panose="020F0502020204030204" pitchFamily="34" charset="0"/>
                <a:cs typeface="Calibri" panose="020F0502020204030204" pitchFamily="34" charset="0"/>
              </a:rPr>
              <a:t>Assess eutrophic </a:t>
            </a:r>
            <a:r>
              <a:rPr lang="en-US" dirty="0">
                <a:latin typeface="Calibri" panose="020F0502020204030204" pitchFamily="34" charset="0"/>
                <a:ea typeface="Calibri" panose="020F0502020204030204" pitchFamily="34" charset="0"/>
                <a:cs typeface="Calibri" panose="020F0502020204030204" pitchFamily="34" charset="0"/>
              </a:rPr>
              <a:t>condition </a:t>
            </a:r>
            <a:r>
              <a:rPr lang="en-US" dirty="0" smtClean="0">
                <a:latin typeface="Calibri" panose="020F0502020204030204" pitchFamily="34" charset="0"/>
                <a:ea typeface="Calibri" panose="020F0502020204030204" pitchFamily="34" charset="0"/>
                <a:cs typeface="Calibri" panose="020F0502020204030204" pitchFamily="34" charset="0"/>
              </a:rPr>
              <a:t>for SF Bay and its segments </a:t>
            </a:r>
            <a:endParaRPr lang="en-US" dirty="0">
              <a:latin typeface="Calibri" panose="020F0502020204030204" pitchFamily="34" charset="0"/>
              <a:ea typeface="Calibri" panose="020F0502020204030204" pitchFamily="34" charset="0"/>
              <a:cs typeface="Calibri" panose="020F0502020204030204" pitchFamily="34" charset="0"/>
            </a:endParaRPr>
          </a:p>
          <a:p>
            <a:pPr lvl="0"/>
            <a:endParaRPr lang="en-US" dirty="0">
              <a:latin typeface="Calibri" panose="020F0502020204030204" pitchFamily="34" charset="0"/>
              <a:ea typeface="Calibri" panose="020F0502020204030204" pitchFamily="34" charset="0"/>
              <a:cs typeface="Calibri" panose="020F0502020204030204" pitchFamily="34" charset="0"/>
            </a:endParaRPr>
          </a:p>
          <a:p>
            <a:pPr lvl="0"/>
            <a:r>
              <a:rPr lang="en-US" dirty="0" smtClean="0">
                <a:latin typeface="Calibri" panose="020F0502020204030204" pitchFamily="34" charset="0"/>
                <a:ea typeface="Calibri" panose="020F0502020204030204" pitchFamily="34" charset="0"/>
                <a:cs typeface="Calibri" panose="020F0502020204030204" pitchFamily="34" charset="0"/>
              </a:rPr>
              <a:t>Compare results between indicators </a:t>
            </a:r>
          </a:p>
          <a:p>
            <a:pPr lvl="0"/>
            <a:endParaRPr lang="en-US" dirty="0" smtClean="0">
              <a:latin typeface="Calibri" panose="020F0502020204030204" pitchFamily="34" charset="0"/>
              <a:ea typeface="Calibri" panose="020F0502020204030204" pitchFamily="34" charset="0"/>
              <a:cs typeface="Calibri" panose="020F0502020204030204" pitchFamily="34" charset="0"/>
            </a:endParaRPr>
          </a:p>
          <a:p>
            <a:pPr lvl="0"/>
            <a:r>
              <a:rPr lang="en-US" dirty="0" smtClean="0">
                <a:latin typeface="Calibri" panose="020F0502020204030204" pitchFamily="34" charset="0"/>
                <a:ea typeface="Calibri" panose="020F0502020204030204" pitchFamily="34" charset="0"/>
                <a:cs typeface="Calibri" panose="020F0502020204030204" pitchFamily="34" charset="0"/>
              </a:rPr>
              <a:t>Compare outcomes based on data integration</a:t>
            </a:r>
            <a:endParaRPr lang="en-US" dirty="0" smtClean="0"/>
          </a:p>
          <a:p>
            <a:pPr lvl="1" eaLnBrk="0" fontAlgn="base" hangingPunct="0">
              <a:lnSpc>
                <a:spcPct val="100000"/>
              </a:lnSpc>
              <a:spcBef>
                <a:spcPct val="0"/>
              </a:spcBef>
              <a:spcAft>
                <a:spcPct val="0"/>
              </a:spcAft>
            </a:pPr>
            <a:r>
              <a:rPr lang="en-US" dirty="0" smtClean="0">
                <a:latin typeface="Calibri" panose="020F0502020204030204" pitchFamily="34" charset="0"/>
                <a:ea typeface="Calibri" panose="020F0502020204030204" pitchFamily="34" charset="0"/>
                <a:cs typeface="Calibri" panose="020F0502020204030204" pitchFamily="34" charset="0"/>
              </a:rPr>
              <a:t>Inter-annual variability (yearly, six year running average)</a:t>
            </a:r>
          </a:p>
          <a:p>
            <a:pPr lvl="1" eaLnBrk="0" fontAlgn="base" hangingPunct="0">
              <a:lnSpc>
                <a:spcPct val="100000"/>
              </a:lnSpc>
              <a:spcBef>
                <a:spcPct val="0"/>
              </a:spcBef>
              <a:spcAft>
                <a:spcPct val="0"/>
              </a:spcAft>
            </a:pPr>
            <a:r>
              <a:rPr lang="en-US" dirty="0" smtClean="0">
                <a:latin typeface="Calibri" panose="020F0502020204030204" pitchFamily="34" charset="0"/>
                <a:ea typeface="Calibri" panose="020F0502020204030204" pitchFamily="34" charset="0"/>
                <a:cs typeface="Calibri" panose="020F0502020204030204" pitchFamily="34" charset="0"/>
              </a:rPr>
              <a:t>Temporal integration of annual data (</a:t>
            </a:r>
            <a:r>
              <a:rPr lang="en-US" dirty="0">
                <a:latin typeface="Calibri" panose="020F0502020204030204" pitchFamily="34" charset="0"/>
                <a:ea typeface="Calibri" panose="020F0502020204030204" pitchFamily="34" charset="0"/>
                <a:cs typeface="Calibri" panose="020F0502020204030204" pitchFamily="34" charset="0"/>
              </a:rPr>
              <a:t>seasonal, annual average, annual median, percentile</a:t>
            </a:r>
            <a:r>
              <a:rPr lang="en-US" dirty="0" smtClean="0">
                <a:latin typeface="Calibri" panose="020F0502020204030204" pitchFamily="34" charset="0"/>
                <a:ea typeface="Calibri" panose="020F0502020204030204" pitchFamily="34" charset="0"/>
                <a:cs typeface="Calibri" panose="020F0502020204030204" pitchFamily="34" charset="0"/>
              </a:rPr>
              <a:t>)</a:t>
            </a:r>
          </a:p>
          <a:p>
            <a:pPr lvl="1" eaLnBrk="0" fontAlgn="base" hangingPunct="0">
              <a:lnSpc>
                <a:spcPct val="100000"/>
              </a:lnSpc>
              <a:spcBef>
                <a:spcPct val="0"/>
              </a:spcBef>
              <a:spcAft>
                <a:spcPct val="0"/>
              </a:spcAft>
            </a:pPr>
            <a:r>
              <a:rPr lang="en-US" dirty="0" smtClean="0">
                <a:latin typeface="Calibri" panose="020F0502020204030204" pitchFamily="34" charset="0"/>
                <a:cs typeface="Calibri" panose="020F0502020204030204" pitchFamily="34" charset="0"/>
              </a:rPr>
              <a:t>Spatial integration</a:t>
            </a:r>
            <a:endParaRPr lang="en-US" dirty="0" smtClean="0"/>
          </a:p>
          <a:p>
            <a:endParaRPr lang="en-US" dirty="0"/>
          </a:p>
        </p:txBody>
      </p:sp>
      <p:cxnSp>
        <p:nvCxnSpPr>
          <p:cNvPr id="5" name="Straight Connector 4"/>
          <p:cNvCxnSpPr/>
          <p:nvPr/>
        </p:nvCxnSpPr>
        <p:spPr>
          <a:xfrm>
            <a:off x="280086" y="1375726"/>
            <a:ext cx="8509687" cy="2471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4200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5269814"/>
            <a:ext cx="3467100" cy="1384962"/>
          </a:xfrm>
          <a:prstGeom prst="rect">
            <a:avLst/>
          </a:prstGeom>
          <a:solidFill>
            <a:srgbClr val="FFFFFF"/>
          </a:solidFill>
        </p:spPr>
        <p:txBody>
          <a:bodyPr wrap="square" lIns="91407" tIns="45704" rIns="91407" bIns="45704" rtlCol="0">
            <a:spAutoFit/>
          </a:bodyPr>
          <a:lstStyle/>
          <a:p>
            <a:r>
              <a:rPr lang="en-US" sz="1400" dirty="0" smtClean="0">
                <a:solidFill>
                  <a:schemeClr val="bg2"/>
                </a:solidFill>
              </a:rPr>
              <a:t>Habitat </a:t>
            </a:r>
            <a:r>
              <a:rPr lang="en-US" sz="1400" dirty="0">
                <a:solidFill>
                  <a:schemeClr val="bg2"/>
                </a:solidFill>
              </a:rPr>
              <a:t>types of SFB and surrounding </a:t>
            </a:r>
            <a:r>
              <a:rPr lang="en-US" sz="1400" dirty="0" err="1">
                <a:solidFill>
                  <a:schemeClr val="bg2"/>
                </a:solidFill>
              </a:rPr>
              <a:t>Baylands</a:t>
            </a:r>
            <a:r>
              <a:rPr lang="en-US" sz="1400" dirty="0">
                <a:solidFill>
                  <a:schemeClr val="bg2"/>
                </a:solidFill>
              </a:rPr>
              <a:t>. Water Board subembayments boundaries are shown in black. Habitat data from CA State Lands Commission, USGS, UFWS, US NASA and local experts were compiled by SFEI.</a:t>
            </a:r>
          </a:p>
        </p:txBody>
      </p:sp>
      <p:sp>
        <p:nvSpPr>
          <p:cNvPr id="5" name="Title 1"/>
          <p:cNvSpPr>
            <a:spLocks noGrp="1"/>
          </p:cNvSpPr>
          <p:nvPr>
            <p:ph type="title"/>
          </p:nvPr>
        </p:nvSpPr>
        <p:spPr>
          <a:xfrm>
            <a:off x="496289" y="365126"/>
            <a:ext cx="3284323" cy="1325563"/>
          </a:xfrm>
        </p:spPr>
        <p:txBody>
          <a:bodyPr>
            <a:normAutofit fontScale="90000"/>
          </a:bodyPr>
          <a:lstStyle/>
          <a:p>
            <a:r>
              <a:rPr lang="en-US" b="1" dirty="0" smtClean="0">
                <a:solidFill>
                  <a:srgbClr val="FFC000"/>
                </a:solidFill>
              </a:rPr>
              <a:t>Preliminary Segmentation of the Bay</a:t>
            </a:r>
            <a:endParaRPr lang="en-US" b="1" dirty="0">
              <a:solidFill>
                <a:srgbClr val="FFC000"/>
              </a:solidFill>
            </a:endParaRPr>
          </a:p>
        </p:txBody>
      </p:sp>
      <p:cxnSp>
        <p:nvCxnSpPr>
          <p:cNvPr id="6" name="Straight Connector 5"/>
          <p:cNvCxnSpPr/>
          <p:nvPr/>
        </p:nvCxnSpPr>
        <p:spPr>
          <a:xfrm>
            <a:off x="279399" y="2057400"/>
            <a:ext cx="8509687" cy="24714"/>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Picture 3" descr="habitat.png"/>
          <p:cNvPicPr>
            <a:picLocks noChangeAspect="1"/>
          </p:cNvPicPr>
          <p:nvPr/>
        </p:nvPicPr>
        <p:blipFill rotWithShape="1">
          <a:blip r:embed="rId2" cstate="print">
            <a:extLst>
              <a:ext uri="{28A0092B-C50C-407E-A947-70E740481C1C}">
                <a14:useLocalDpi xmlns:a14="http://schemas.microsoft.com/office/drawing/2010/main" val="0"/>
              </a:ext>
            </a:extLst>
          </a:blip>
          <a:srcRect l="8627" b="5926"/>
          <a:stretch/>
        </p:blipFill>
        <p:spPr>
          <a:xfrm>
            <a:off x="3996815" y="0"/>
            <a:ext cx="5147185" cy="6858000"/>
          </a:xfrm>
          <a:prstGeom prst="rect">
            <a:avLst/>
          </a:prstGeom>
        </p:spPr>
      </p:pic>
    </p:spTree>
    <p:extLst>
      <p:ext uri="{BB962C8B-B14F-4D97-AF65-F5344CB8AC3E}">
        <p14:creationId xmlns:p14="http://schemas.microsoft.com/office/powerpoint/2010/main" val="25570799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Preliminary Bay Segments</a:t>
            </a:r>
            <a:endParaRPr lang="en-US" b="1" dirty="0">
              <a:solidFill>
                <a:srgbClr val="FFC000"/>
              </a:solidFill>
            </a:endParaRPr>
          </a:p>
        </p:txBody>
      </p:sp>
      <p:sp>
        <p:nvSpPr>
          <p:cNvPr id="3" name="Content Placeholder 2"/>
          <p:cNvSpPr>
            <a:spLocks noGrp="1"/>
          </p:cNvSpPr>
          <p:nvPr>
            <p:ph idx="1"/>
          </p:nvPr>
        </p:nvSpPr>
        <p:spPr>
          <a:xfrm>
            <a:off x="628650" y="1690689"/>
            <a:ext cx="7886700" cy="1480879"/>
          </a:xfrm>
        </p:spPr>
        <p:txBody>
          <a:bodyPr>
            <a:normAutofit fontScale="92500" lnSpcReduction="10000"/>
          </a:bodyPr>
          <a:lstStyle/>
          <a:p>
            <a:r>
              <a:rPr lang="en-US" dirty="0" smtClean="0"/>
              <a:t>Sub-estuaries: North Bay, South Bay, Delta</a:t>
            </a:r>
          </a:p>
          <a:p>
            <a:r>
              <a:rPr lang="en-US" dirty="0" smtClean="0"/>
              <a:t>Sub-basins: Suisun, San Pablo, Upper South Bay, Lower South Bay</a:t>
            </a:r>
          </a:p>
        </p:txBody>
      </p:sp>
      <p:pic>
        <p:nvPicPr>
          <p:cNvPr id="4" name="Picture 3"/>
          <p:cNvPicPr>
            <a:picLocks noChangeAspect="1"/>
          </p:cNvPicPr>
          <p:nvPr/>
        </p:nvPicPr>
        <p:blipFill>
          <a:blip r:embed="rId3"/>
          <a:stretch>
            <a:fillRect/>
          </a:stretch>
        </p:blipFill>
        <p:spPr>
          <a:xfrm>
            <a:off x="727499" y="3443594"/>
            <a:ext cx="3147548" cy="3383280"/>
          </a:xfrm>
          <a:prstGeom prst="rect">
            <a:avLst/>
          </a:prstGeom>
        </p:spPr>
      </p:pic>
      <p:pic>
        <p:nvPicPr>
          <p:cNvPr id="5" name="Picture 4"/>
          <p:cNvPicPr>
            <a:picLocks noChangeAspect="1"/>
          </p:cNvPicPr>
          <p:nvPr/>
        </p:nvPicPr>
        <p:blipFill>
          <a:blip r:embed="rId4"/>
          <a:stretch>
            <a:fillRect/>
          </a:stretch>
        </p:blipFill>
        <p:spPr>
          <a:xfrm>
            <a:off x="4711530" y="3445238"/>
            <a:ext cx="3840647" cy="3383280"/>
          </a:xfrm>
          <a:prstGeom prst="rect">
            <a:avLst/>
          </a:prstGeom>
        </p:spPr>
      </p:pic>
      <p:cxnSp>
        <p:nvCxnSpPr>
          <p:cNvPr id="6" name="Straight Connector 5"/>
          <p:cNvCxnSpPr/>
          <p:nvPr/>
        </p:nvCxnSpPr>
        <p:spPr>
          <a:xfrm>
            <a:off x="280086" y="1375726"/>
            <a:ext cx="8509687" cy="2471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6362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C000"/>
                </a:solidFill>
              </a:rPr>
              <a:t>Understanding the Effects of Data Integration on Outcome</a:t>
            </a:r>
            <a:endParaRPr lang="en-US" b="1" dirty="0">
              <a:solidFill>
                <a:srgbClr val="FFC000"/>
              </a:solidFill>
            </a:endParaRPr>
          </a:p>
        </p:txBody>
      </p:sp>
      <p:sp>
        <p:nvSpPr>
          <p:cNvPr id="3" name="Content Placeholder 2"/>
          <p:cNvSpPr>
            <a:spLocks noGrp="1"/>
          </p:cNvSpPr>
          <p:nvPr>
            <p:ph idx="1"/>
          </p:nvPr>
        </p:nvSpPr>
        <p:spPr>
          <a:xfrm>
            <a:off x="628650" y="2072760"/>
            <a:ext cx="7886700" cy="4351338"/>
          </a:xfrm>
        </p:spPr>
        <p:txBody>
          <a:bodyPr>
            <a:normAutofit fontScale="85000" lnSpcReduction="20000"/>
          </a:bodyPr>
          <a:lstStyle/>
          <a:p>
            <a:pPr lvl="0"/>
            <a:r>
              <a:rPr lang="en-US" dirty="0" smtClean="0">
                <a:latin typeface="Calibri" panose="020F0502020204030204" pitchFamily="34" charset="0"/>
                <a:ea typeface="Calibri" panose="020F0502020204030204" pitchFamily="34" charset="0"/>
                <a:cs typeface="Calibri" panose="020F0502020204030204" pitchFamily="34" charset="0"/>
              </a:rPr>
              <a:t>Use North Bay as a test case</a:t>
            </a:r>
          </a:p>
          <a:p>
            <a:pPr lvl="1"/>
            <a:r>
              <a:rPr lang="en-US" dirty="0" smtClean="0">
                <a:latin typeface="Calibri" panose="020F0502020204030204" pitchFamily="34" charset="0"/>
                <a:ea typeface="Calibri" panose="020F0502020204030204" pitchFamily="34" charset="0"/>
                <a:cs typeface="Calibri" panose="020F0502020204030204" pitchFamily="34" charset="0"/>
              </a:rPr>
              <a:t>Two different datasets allow</a:t>
            </a:r>
            <a:endParaRPr lang="en-US" dirty="0">
              <a:latin typeface="Calibri" panose="020F0502020204030204" pitchFamily="34" charset="0"/>
              <a:ea typeface="Calibri" panose="020F0502020204030204" pitchFamily="34" charset="0"/>
              <a:cs typeface="Calibri" panose="020F0502020204030204" pitchFamily="34" charset="0"/>
            </a:endParaRPr>
          </a:p>
          <a:p>
            <a:pPr lvl="0"/>
            <a:endParaRPr lang="en-US" dirty="0">
              <a:latin typeface="Calibri" panose="020F0502020204030204" pitchFamily="34" charset="0"/>
              <a:ea typeface="Calibri" panose="020F0502020204030204" pitchFamily="34" charset="0"/>
              <a:cs typeface="Calibri" panose="020F0502020204030204" pitchFamily="34" charset="0"/>
            </a:endParaRPr>
          </a:p>
          <a:p>
            <a:pPr lvl="0"/>
            <a:r>
              <a:rPr lang="en-US" dirty="0" smtClean="0">
                <a:latin typeface="Calibri" panose="020F0502020204030204" pitchFamily="34" charset="0"/>
                <a:ea typeface="Calibri" panose="020F0502020204030204" pitchFamily="34" charset="0"/>
                <a:cs typeface="Calibri" panose="020F0502020204030204" pitchFamily="34" charset="0"/>
              </a:rPr>
              <a:t>Compare results between indicators </a:t>
            </a:r>
          </a:p>
          <a:p>
            <a:pPr lvl="1"/>
            <a:r>
              <a:rPr lang="en-US" dirty="0" smtClean="0">
                <a:latin typeface="Calibri" panose="020F0502020204030204" pitchFamily="34" charset="0"/>
                <a:ea typeface="Calibri" panose="020F0502020204030204" pitchFamily="34" charset="0"/>
                <a:cs typeface="Calibri" panose="020F0502020204030204" pitchFamily="34" charset="0"/>
              </a:rPr>
              <a:t>Focus primarily on chlorophyll</a:t>
            </a:r>
          </a:p>
          <a:p>
            <a:pPr lvl="0"/>
            <a:endParaRPr lang="en-US" dirty="0" smtClean="0">
              <a:latin typeface="Calibri" panose="020F0502020204030204" pitchFamily="34" charset="0"/>
              <a:ea typeface="Calibri" panose="020F0502020204030204" pitchFamily="34" charset="0"/>
              <a:cs typeface="Calibri" panose="020F0502020204030204" pitchFamily="34" charset="0"/>
            </a:endParaRPr>
          </a:p>
          <a:p>
            <a:pPr lvl="0"/>
            <a:r>
              <a:rPr lang="en-US" dirty="0" smtClean="0">
                <a:latin typeface="Calibri" panose="020F0502020204030204" pitchFamily="34" charset="0"/>
                <a:ea typeface="Calibri" panose="020F0502020204030204" pitchFamily="34" charset="0"/>
                <a:cs typeface="Calibri" panose="020F0502020204030204" pitchFamily="34" charset="0"/>
              </a:rPr>
              <a:t>Compare outcomes based on varying data integration methods</a:t>
            </a:r>
            <a:endParaRPr lang="en-US" dirty="0" smtClean="0"/>
          </a:p>
          <a:p>
            <a:pPr lvl="1" eaLnBrk="0" fontAlgn="base" hangingPunct="0">
              <a:lnSpc>
                <a:spcPct val="100000"/>
              </a:lnSpc>
              <a:spcBef>
                <a:spcPct val="0"/>
              </a:spcBef>
              <a:spcAft>
                <a:spcPct val="0"/>
              </a:spcAft>
            </a:pPr>
            <a:r>
              <a:rPr lang="en-US" dirty="0" smtClean="0">
                <a:latin typeface="Calibri" panose="020F0502020204030204" pitchFamily="34" charset="0"/>
                <a:ea typeface="Calibri" panose="020F0502020204030204" pitchFamily="34" charset="0"/>
                <a:cs typeface="Calibri" panose="020F0502020204030204" pitchFamily="34" charset="0"/>
              </a:rPr>
              <a:t>Inter-annual variability (yearly, six year running average)</a:t>
            </a:r>
          </a:p>
          <a:p>
            <a:pPr lvl="1" eaLnBrk="0" fontAlgn="base" hangingPunct="0">
              <a:lnSpc>
                <a:spcPct val="100000"/>
              </a:lnSpc>
              <a:spcBef>
                <a:spcPct val="0"/>
              </a:spcBef>
              <a:spcAft>
                <a:spcPct val="0"/>
              </a:spcAft>
            </a:pPr>
            <a:r>
              <a:rPr lang="en-US" dirty="0" smtClean="0">
                <a:latin typeface="Calibri" panose="020F0502020204030204" pitchFamily="34" charset="0"/>
                <a:ea typeface="Calibri" panose="020F0502020204030204" pitchFamily="34" charset="0"/>
                <a:cs typeface="Calibri" panose="020F0502020204030204" pitchFamily="34" charset="0"/>
              </a:rPr>
              <a:t>Temporal integration of annual data (</a:t>
            </a:r>
            <a:r>
              <a:rPr lang="en-US" dirty="0">
                <a:latin typeface="Calibri" panose="020F0502020204030204" pitchFamily="34" charset="0"/>
                <a:ea typeface="Calibri" panose="020F0502020204030204" pitchFamily="34" charset="0"/>
                <a:cs typeface="Calibri" panose="020F0502020204030204" pitchFamily="34" charset="0"/>
              </a:rPr>
              <a:t>seasonal, annual average, annual median, percentile</a:t>
            </a:r>
            <a:r>
              <a:rPr lang="en-US" dirty="0" smtClean="0">
                <a:latin typeface="Calibri" panose="020F0502020204030204" pitchFamily="34" charset="0"/>
                <a:ea typeface="Calibri" panose="020F0502020204030204" pitchFamily="34" charset="0"/>
                <a:cs typeface="Calibri" panose="020F0502020204030204" pitchFamily="34" charset="0"/>
              </a:rPr>
              <a:t>)</a:t>
            </a:r>
          </a:p>
          <a:p>
            <a:pPr lvl="1" eaLnBrk="0" fontAlgn="base" hangingPunct="0">
              <a:lnSpc>
                <a:spcPct val="100000"/>
              </a:lnSpc>
              <a:spcBef>
                <a:spcPct val="0"/>
              </a:spcBef>
              <a:spcAft>
                <a:spcPct val="0"/>
              </a:spcAft>
            </a:pPr>
            <a:r>
              <a:rPr lang="en-US" dirty="0" smtClean="0">
                <a:latin typeface="Calibri" panose="020F0502020204030204" pitchFamily="34" charset="0"/>
                <a:cs typeface="Calibri" panose="020F0502020204030204" pitchFamily="34" charset="0"/>
              </a:rPr>
              <a:t>Spatial integration</a:t>
            </a:r>
            <a:endParaRPr lang="en-US" dirty="0" smtClean="0"/>
          </a:p>
          <a:p>
            <a:endParaRPr lang="en-US" dirty="0"/>
          </a:p>
        </p:txBody>
      </p:sp>
      <p:cxnSp>
        <p:nvCxnSpPr>
          <p:cNvPr id="4" name="Straight Connector 3"/>
          <p:cNvCxnSpPr/>
          <p:nvPr/>
        </p:nvCxnSpPr>
        <p:spPr>
          <a:xfrm>
            <a:off x="280086" y="1647578"/>
            <a:ext cx="8509687" cy="2471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752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North Bay</a:t>
            </a:r>
            <a:endParaRPr lang="en-US" b="1" dirty="0">
              <a:solidFill>
                <a:srgbClr val="FFC000"/>
              </a:solidFill>
            </a:endParaRPr>
          </a:p>
        </p:txBody>
      </p:sp>
      <p:pic>
        <p:nvPicPr>
          <p:cNvPr id="4" name="Picture 3"/>
          <p:cNvPicPr>
            <a:picLocks noChangeAspect="1"/>
          </p:cNvPicPr>
          <p:nvPr/>
        </p:nvPicPr>
        <p:blipFill>
          <a:blip r:embed="rId3"/>
          <a:stretch>
            <a:fillRect/>
          </a:stretch>
        </p:blipFill>
        <p:spPr>
          <a:xfrm>
            <a:off x="44106" y="1753596"/>
            <a:ext cx="4422016" cy="4753199"/>
          </a:xfrm>
          <a:prstGeom prst="rect">
            <a:avLst/>
          </a:prstGeom>
        </p:spPr>
      </p:pic>
      <p:pic>
        <p:nvPicPr>
          <p:cNvPr id="5" name="Picture 4"/>
          <p:cNvPicPr>
            <a:picLocks noChangeAspect="1"/>
          </p:cNvPicPr>
          <p:nvPr/>
        </p:nvPicPr>
        <p:blipFill>
          <a:blip r:embed="rId4"/>
          <a:stretch>
            <a:fillRect/>
          </a:stretch>
        </p:blipFill>
        <p:spPr>
          <a:xfrm>
            <a:off x="4504622" y="1753597"/>
            <a:ext cx="4601057" cy="4053136"/>
          </a:xfrm>
          <a:prstGeom prst="rect">
            <a:avLst/>
          </a:prstGeom>
        </p:spPr>
      </p:pic>
      <p:cxnSp>
        <p:nvCxnSpPr>
          <p:cNvPr id="6" name="Straight Connector 5"/>
          <p:cNvCxnSpPr/>
          <p:nvPr/>
        </p:nvCxnSpPr>
        <p:spPr>
          <a:xfrm>
            <a:off x="280086" y="1375726"/>
            <a:ext cx="8509687" cy="247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80086" y="2043845"/>
            <a:ext cx="2713371" cy="1902513"/>
          </a:xfrm>
          <a:prstGeom prst="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702102" y="2828908"/>
            <a:ext cx="2151086" cy="1902513"/>
          </a:xfrm>
          <a:prstGeom prst="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15746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C000"/>
                </a:solidFill>
              </a:rPr>
              <a:t>North Bay:</a:t>
            </a:r>
            <a:br>
              <a:rPr lang="en-US" b="1" dirty="0" smtClean="0">
                <a:solidFill>
                  <a:srgbClr val="FFC000"/>
                </a:solidFill>
              </a:rPr>
            </a:br>
            <a:r>
              <a:rPr lang="en-US" sz="4000" b="1" dirty="0" smtClean="0">
                <a:solidFill>
                  <a:srgbClr val="FFC000"/>
                </a:solidFill>
              </a:rPr>
              <a:t>Comparison of Results Among Indicators</a:t>
            </a:r>
            <a:endParaRPr lang="en-US" sz="4000" b="1" dirty="0">
              <a:solidFill>
                <a:srgbClr val="FFC000"/>
              </a:solidFill>
            </a:endParaRPr>
          </a:p>
        </p:txBody>
      </p:sp>
      <p:pic>
        <p:nvPicPr>
          <p:cNvPr id="7" name="Content Placeholder 6"/>
          <p:cNvPicPr>
            <a:picLocks noGrp="1" noChangeAspect="1"/>
          </p:cNvPicPr>
          <p:nvPr>
            <p:ph idx="1"/>
          </p:nvPr>
        </p:nvPicPr>
        <p:blipFill>
          <a:blip r:embed="rId3"/>
          <a:stretch>
            <a:fillRect/>
          </a:stretch>
        </p:blipFill>
        <p:spPr>
          <a:xfrm>
            <a:off x="1392195" y="1776197"/>
            <a:ext cx="6520629" cy="4983825"/>
          </a:xfrm>
          <a:prstGeom prst="rect">
            <a:avLst/>
          </a:prstGeom>
        </p:spPr>
      </p:pic>
      <p:cxnSp>
        <p:nvCxnSpPr>
          <p:cNvPr id="4" name="Straight Connector 3"/>
          <p:cNvCxnSpPr/>
          <p:nvPr/>
        </p:nvCxnSpPr>
        <p:spPr>
          <a:xfrm>
            <a:off x="280086" y="1647578"/>
            <a:ext cx="8509687" cy="2471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8167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56" y="0"/>
            <a:ext cx="7886700" cy="1325563"/>
          </a:xfrm>
        </p:spPr>
        <p:txBody>
          <a:bodyPr>
            <a:normAutofit fontScale="90000"/>
          </a:bodyPr>
          <a:lstStyle/>
          <a:p>
            <a:r>
              <a:rPr lang="en-US" b="1" dirty="0" smtClean="0">
                <a:solidFill>
                  <a:srgbClr val="FFC000"/>
                </a:solidFill>
              </a:rPr>
              <a:t>North Bay: </a:t>
            </a:r>
            <a:r>
              <a:rPr lang="en-US" b="1" dirty="0">
                <a:solidFill>
                  <a:srgbClr val="FFC000"/>
                </a:solidFill>
              </a:rPr>
              <a:t/>
            </a:r>
            <a:br>
              <a:rPr lang="en-US" b="1" dirty="0">
                <a:solidFill>
                  <a:srgbClr val="FFC000"/>
                </a:solidFill>
              </a:rPr>
            </a:br>
            <a:r>
              <a:rPr lang="en-US" sz="4000" b="1" dirty="0" smtClean="0">
                <a:solidFill>
                  <a:srgbClr val="FFC000"/>
                </a:solidFill>
              </a:rPr>
              <a:t>Incorporation of Inter-Annual Variability </a:t>
            </a:r>
            <a:endParaRPr lang="en-US" b="1" dirty="0">
              <a:solidFill>
                <a:srgbClr val="FFC000"/>
              </a:solidFill>
            </a:endParaRPr>
          </a:p>
        </p:txBody>
      </p:sp>
      <p:graphicFrame>
        <p:nvGraphicFramePr>
          <p:cNvPr id="4" name="Content Placeholder 3"/>
          <p:cNvGraphicFramePr>
            <a:graphicFrameLocks noGrp="1"/>
          </p:cNvGraphicFramePr>
          <p:nvPr>
            <p:ph idx="1"/>
            <p:extLst/>
          </p:nvPr>
        </p:nvGraphicFramePr>
        <p:xfrm>
          <a:off x="650792" y="1665226"/>
          <a:ext cx="3843458" cy="5097316"/>
        </p:xfrm>
        <a:graphic>
          <a:graphicData uri="http://schemas.openxmlformats.org/drawingml/2006/table">
            <a:tbl>
              <a:tblPr/>
              <a:tblGrid>
                <a:gridCol w="646433"/>
                <a:gridCol w="639405"/>
                <a:gridCol w="639405"/>
                <a:gridCol w="639405"/>
                <a:gridCol w="639405"/>
                <a:gridCol w="639405"/>
              </a:tblGrid>
              <a:tr h="251615">
                <a:tc>
                  <a:txBody>
                    <a:bodyPr/>
                    <a:lstStyle/>
                    <a:p>
                      <a:pPr algn="ctr" fontAlgn="b"/>
                      <a:r>
                        <a:rPr lang="en-US" sz="800" b="1" i="0" u="none" strike="noStrike" dirty="0">
                          <a:solidFill>
                            <a:srgbClr val="000000"/>
                          </a:solidFill>
                          <a:effectLst/>
                          <a:latin typeface="Calibri" panose="020F0502020204030204" pitchFamily="34" charset="0"/>
                        </a:rPr>
                        <a:t>Year</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WFD CHL</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ASSETS CHL</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IFREMER CHL</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WFD TAXA</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WFD WQ</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5809">
                <a:tc>
                  <a:txBody>
                    <a:bodyPr/>
                    <a:lstStyle/>
                    <a:p>
                      <a:pPr algn="ctr" fontAlgn="b"/>
                      <a:r>
                        <a:rPr lang="en-US" sz="800" b="0" i="0" u="none" strike="noStrike" dirty="0">
                          <a:solidFill>
                            <a:srgbClr val="000000"/>
                          </a:solidFill>
                          <a:effectLst/>
                          <a:latin typeface="Calibri" panose="020F0502020204030204" pitchFamily="34" charset="0"/>
                        </a:rPr>
                        <a:t>1975</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800" b="0" i="0" u="none" strike="noStrike">
                          <a:solidFill>
                            <a:srgbClr val="000000"/>
                          </a:solidFill>
                          <a:effectLst/>
                          <a:latin typeface="Calibri" panose="020F0502020204030204" pitchFamily="34" charset="0"/>
                        </a:rPr>
                        <a:t>YELLOW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42536">
                <a:tc>
                  <a:txBody>
                    <a:bodyPr/>
                    <a:lstStyle/>
                    <a:p>
                      <a:pPr algn="ctr" fontAlgn="b"/>
                      <a:r>
                        <a:rPr lang="en-US" sz="800" b="0" i="0" u="none" strike="noStrike">
                          <a:solidFill>
                            <a:srgbClr val="000000"/>
                          </a:solidFill>
                          <a:effectLst/>
                          <a:latin typeface="Calibri" panose="020F0502020204030204" pitchFamily="34" charset="0"/>
                        </a:rPr>
                        <a:t>1976</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800" b="0" i="0" u="none" strike="noStrike">
                          <a:solidFill>
                            <a:srgbClr val="000000"/>
                          </a:solidFill>
                          <a:effectLst/>
                          <a:latin typeface="Calibri" panose="020F0502020204030204" pitchFamily="34" charset="0"/>
                        </a:rPr>
                        <a:t>YELLOW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5809">
                <a:tc>
                  <a:txBody>
                    <a:bodyPr/>
                    <a:lstStyle/>
                    <a:p>
                      <a:pPr algn="ctr" fontAlgn="b"/>
                      <a:r>
                        <a:rPr lang="en-US" sz="800" b="0" i="0" u="none" strike="noStrike">
                          <a:solidFill>
                            <a:srgbClr val="000000"/>
                          </a:solidFill>
                          <a:effectLst/>
                          <a:latin typeface="Calibri" panose="020F0502020204030204" pitchFamily="34" charset="0"/>
                        </a:rPr>
                        <a:t>1977</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MODERATE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25809">
                <a:tc>
                  <a:txBody>
                    <a:bodyPr/>
                    <a:lstStyle/>
                    <a:p>
                      <a:pPr algn="ctr" fontAlgn="b"/>
                      <a:r>
                        <a:rPr lang="en-US" sz="800" b="0" i="0" u="none" strike="noStrike">
                          <a:solidFill>
                            <a:srgbClr val="000000"/>
                          </a:solidFill>
                          <a:effectLst/>
                          <a:latin typeface="Calibri" panose="020F0502020204030204" pitchFamily="34" charset="0"/>
                        </a:rPr>
                        <a:t>1978</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800" b="0" i="0" u="none" strike="noStrike">
                          <a:solidFill>
                            <a:srgbClr val="000000"/>
                          </a:solidFill>
                          <a:effectLst/>
                          <a:latin typeface="Calibri" panose="020F0502020204030204" pitchFamily="34" charset="0"/>
                        </a:rPr>
                        <a:t>YELLOW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MODERATE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25809">
                <a:tc>
                  <a:txBody>
                    <a:bodyPr/>
                    <a:lstStyle/>
                    <a:p>
                      <a:pPr algn="ctr" fontAlgn="b"/>
                      <a:r>
                        <a:rPr lang="en-US" sz="800" b="0" i="0" u="none" strike="noStrike">
                          <a:solidFill>
                            <a:srgbClr val="000000"/>
                          </a:solidFill>
                          <a:effectLst/>
                          <a:latin typeface="Calibri" panose="020F0502020204030204" pitchFamily="34" charset="0"/>
                        </a:rPr>
                        <a:t>1979</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800" b="0" i="0" u="none" strike="noStrike">
                          <a:solidFill>
                            <a:srgbClr val="000000"/>
                          </a:solidFill>
                          <a:effectLst/>
                          <a:latin typeface="Calibri" panose="020F0502020204030204" pitchFamily="34" charset="0"/>
                        </a:rPr>
                        <a:t>YELLOW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MODERATE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25809">
                <a:tc>
                  <a:txBody>
                    <a:bodyPr/>
                    <a:lstStyle/>
                    <a:p>
                      <a:pPr algn="ctr" fontAlgn="b"/>
                      <a:r>
                        <a:rPr lang="en-US" sz="800" b="0" i="0" u="none" strike="noStrike">
                          <a:solidFill>
                            <a:srgbClr val="000000"/>
                          </a:solidFill>
                          <a:effectLst/>
                          <a:latin typeface="Calibri" panose="020F0502020204030204" pitchFamily="34" charset="0"/>
                        </a:rPr>
                        <a:t>1980</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GREEN</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5809">
                <a:tc>
                  <a:txBody>
                    <a:bodyPr/>
                    <a:lstStyle/>
                    <a:p>
                      <a:pPr algn="ctr" fontAlgn="b"/>
                      <a:r>
                        <a:rPr lang="en-US" sz="800" b="0" i="0" u="none" strike="noStrike">
                          <a:solidFill>
                            <a:srgbClr val="000000"/>
                          </a:solidFill>
                          <a:effectLst/>
                          <a:latin typeface="Calibri" panose="020F0502020204030204" pitchFamily="34" charset="0"/>
                        </a:rPr>
                        <a:t>1981</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800" b="0" i="0" u="none" strike="noStrike">
                          <a:solidFill>
                            <a:srgbClr val="000000"/>
                          </a:solidFill>
                          <a:effectLst/>
                          <a:latin typeface="Calibri" panose="020F0502020204030204" pitchFamily="34" charset="0"/>
                        </a:rPr>
                        <a:t>YELLOW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5809">
                <a:tc>
                  <a:txBody>
                    <a:bodyPr/>
                    <a:lstStyle/>
                    <a:p>
                      <a:pPr algn="ctr" fontAlgn="b"/>
                      <a:r>
                        <a:rPr lang="en-US" sz="800" b="0" i="0" u="none" strike="noStrike">
                          <a:solidFill>
                            <a:srgbClr val="000000"/>
                          </a:solidFill>
                          <a:effectLst/>
                          <a:latin typeface="Calibri" panose="020F0502020204030204" pitchFamily="34" charset="0"/>
                        </a:rPr>
                        <a:t>1982</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800" b="0" i="0" u="none" strike="noStrike">
                          <a:solidFill>
                            <a:srgbClr val="000000"/>
                          </a:solidFill>
                          <a:effectLst/>
                          <a:latin typeface="Calibri" panose="020F0502020204030204" pitchFamily="34" charset="0"/>
                        </a:rPr>
                        <a:t>ORANGE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5809">
                <a:tc>
                  <a:txBody>
                    <a:bodyPr/>
                    <a:lstStyle/>
                    <a:p>
                      <a:pPr algn="ctr" fontAlgn="b"/>
                      <a:r>
                        <a:rPr lang="en-US" sz="800" b="0" i="0" u="none" strike="noStrike">
                          <a:solidFill>
                            <a:srgbClr val="000000"/>
                          </a:solidFill>
                          <a:effectLst/>
                          <a:latin typeface="Calibri" panose="020F0502020204030204" pitchFamily="34" charset="0"/>
                        </a:rPr>
                        <a:t>1983</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5809">
                <a:tc>
                  <a:txBody>
                    <a:bodyPr/>
                    <a:lstStyle/>
                    <a:p>
                      <a:pPr algn="ctr" fontAlgn="b"/>
                      <a:r>
                        <a:rPr lang="en-US" sz="800" b="0" i="0" u="none" strike="noStrike">
                          <a:solidFill>
                            <a:srgbClr val="000000"/>
                          </a:solidFill>
                          <a:effectLst/>
                          <a:latin typeface="Calibri" panose="020F0502020204030204" pitchFamily="34" charset="0"/>
                        </a:rPr>
                        <a:t>1984</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YELLOW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5809">
                <a:tc>
                  <a:txBody>
                    <a:bodyPr/>
                    <a:lstStyle/>
                    <a:p>
                      <a:pPr algn="ctr" fontAlgn="b"/>
                      <a:r>
                        <a:rPr lang="en-US" sz="800" b="0" i="0" u="none" strike="noStrike">
                          <a:solidFill>
                            <a:srgbClr val="000000"/>
                          </a:solidFill>
                          <a:effectLst/>
                          <a:latin typeface="Calibri" panose="020F0502020204030204" pitchFamily="34" charset="0"/>
                        </a:rPr>
                        <a:t>1985</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GREEN</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5809">
                <a:tc>
                  <a:txBody>
                    <a:bodyPr/>
                    <a:lstStyle/>
                    <a:p>
                      <a:pPr algn="ctr" fontAlgn="b"/>
                      <a:r>
                        <a:rPr lang="en-US" sz="800" b="0" i="0" u="none" strike="noStrike">
                          <a:solidFill>
                            <a:srgbClr val="000000"/>
                          </a:solidFill>
                          <a:effectLst/>
                          <a:latin typeface="Calibri" panose="020F0502020204030204" pitchFamily="34" charset="0"/>
                        </a:rPr>
                        <a:t>1986</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800" b="0" i="0" u="none" strike="noStrike">
                          <a:solidFill>
                            <a:srgbClr val="000000"/>
                          </a:solidFill>
                          <a:effectLst/>
                          <a:latin typeface="Calibri" panose="020F0502020204030204" pitchFamily="34" charset="0"/>
                        </a:rPr>
                        <a:t>YELLOW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5809">
                <a:tc>
                  <a:txBody>
                    <a:bodyPr/>
                    <a:lstStyle/>
                    <a:p>
                      <a:pPr algn="ctr" fontAlgn="b"/>
                      <a:r>
                        <a:rPr lang="en-US" sz="800" b="0" i="0" u="none" strike="noStrike">
                          <a:solidFill>
                            <a:srgbClr val="000000"/>
                          </a:solidFill>
                          <a:effectLst/>
                          <a:latin typeface="Calibri" panose="020F0502020204030204" pitchFamily="34" charset="0"/>
                        </a:rPr>
                        <a:t>1987</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5809">
                <a:tc>
                  <a:txBody>
                    <a:bodyPr/>
                    <a:lstStyle/>
                    <a:p>
                      <a:pPr algn="ctr" fontAlgn="b"/>
                      <a:r>
                        <a:rPr lang="en-US" sz="800" b="0" i="0" u="none" strike="noStrike">
                          <a:solidFill>
                            <a:srgbClr val="000000"/>
                          </a:solidFill>
                          <a:effectLst/>
                          <a:latin typeface="Calibri" panose="020F0502020204030204" pitchFamily="34" charset="0"/>
                        </a:rPr>
                        <a:t>1988</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5809">
                <a:tc>
                  <a:txBody>
                    <a:bodyPr/>
                    <a:lstStyle/>
                    <a:p>
                      <a:pPr algn="ctr" fontAlgn="b"/>
                      <a:r>
                        <a:rPr lang="en-US" sz="800" b="0" i="0" u="none" strike="noStrike">
                          <a:solidFill>
                            <a:srgbClr val="000000"/>
                          </a:solidFill>
                          <a:effectLst/>
                          <a:latin typeface="Calibri" panose="020F0502020204030204" pitchFamily="34" charset="0"/>
                        </a:rPr>
                        <a:t>1989</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5809">
                <a:tc>
                  <a:txBody>
                    <a:bodyPr/>
                    <a:lstStyle/>
                    <a:p>
                      <a:pPr algn="ctr" fontAlgn="b"/>
                      <a:r>
                        <a:rPr lang="en-US" sz="800" b="0" i="0" u="none" strike="noStrike">
                          <a:solidFill>
                            <a:srgbClr val="000000"/>
                          </a:solidFill>
                          <a:effectLst/>
                          <a:latin typeface="Calibri" panose="020F0502020204030204" pitchFamily="34" charset="0"/>
                        </a:rPr>
                        <a:t>1990</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MODERATE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25809">
                <a:tc>
                  <a:txBody>
                    <a:bodyPr/>
                    <a:lstStyle/>
                    <a:p>
                      <a:pPr algn="ctr" fontAlgn="b"/>
                      <a:r>
                        <a:rPr lang="en-US" sz="800" b="0" i="0" u="none" strike="noStrike">
                          <a:solidFill>
                            <a:srgbClr val="000000"/>
                          </a:solidFill>
                          <a:effectLst/>
                          <a:latin typeface="Calibri" panose="020F0502020204030204" pitchFamily="34" charset="0"/>
                        </a:rPr>
                        <a:t>1991</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MODERATE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25809">
                <a:tc>
                  <a:txBody>
                    <a:bodyPr/>
                    <a:lstStyle/>
                    <a:p>
                      <a:pPr algn="ctr" fontAlgn="b"/>
                      <a:r>
                        <a:rPr lang="en-US" sz="800" b="0" i="0" u="none" strike="noStrike">
                          <a:solidFill>
                            <a:srgbClr val="000000"/>
                          </a:solidFill>
                          <a:effectLst/>
                          <a:latin typeface="Calibri" panose="020F0502020204030204" pitchFamily="34" charset="0"/>
                        </a:rPr>
                        <a:t>1992</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MODERATE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25809">
                <a:tc>
                  <a:txBody>
                    <a:bodyPr/>
                    <a:lstStyle/>
                    <a:p>
                      <a:pPr algn="ctr" fontAlgn="b"/>
                      <a:r>
                        <a:rPr lang="en-US" sz="800" b="0" i="0" u="none" strike="noStrike">
                          <a:solidFill>
                            <a:srgbClr val="000000"/>
                          </a:solidFill>
                          <a:effectLst/>
                          <a:latin typeface="Calibri" panose="020F0502020204030204" pitchFamily="34" charset="0"/>
                        </a:rPr>
                        <a:t>1993</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5809">
                <a:tc>
                  <a:txBody>
                    <a:bodyPr/>
                    <a:lstStyle/>
                    <a:p>
                      <a:pPr algn="ctr" fontAlgn="b"/>
                      <a:r>
                        <a:rPr lang="en-US" sz="800" b="0" i="0" u="none" strike="noStrike">
                          <a:solidFill>
                            <a:srgbClr val="000000"/>
                          </a:solidFill>
                          <a:effectLst/>
                          <a:latin typeface="Calibri" panose="020F0502020204030204" pitchFamily="34" charset="0"/>
                        </a:rPr>
                        <a:t>1994</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MODERATE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25809">
                <a:tc>
                  <a:txBody>
                    <a:bodyPr/>
                    <a:lstStyle/>
                    <a:p>
                      <a:pPr algn="ctr" fontAlgn="b"/>
                      <a:r>
                        <a:rPr lang="en-US" sz="800" b="0" i="0" u="none" strike="noStrike">
                          <a:solidFill>
                            <a:srgbClr val="000000"/>
                          </a:solidFill>
                          <a:effectLst/>
                          <a:latin typeface="Calibri" panose="020F0502020204030204" pitchFamily="34" charset="0"/>
                        </a:rPr>
                        <a:t>1995</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5809">
                <a:tc>
                  <a:txBody>
                    <a:bodyPr/>
                    <a:lstStyle/>
                    <a:p>
                      <a:pPr algn="ctr" fontAlgn="b"/>
                      <a:r>
                        <a:rPr lang="en-US" sz="800" b="0" i="0" u="none" strike="noStrike">
                          <a:solidFill>
                            <a:srgbClr val="000000"/>
                          </a:solidFill>
                          <a:effectLst/>
                          <a:latin typeface="Calibri" panose="020F0502020204030204" pitchFamily="34" charset="0"/>
                        </a:rPr>
                        <a:t>1996</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5809">
                <a:tc>
                  <a:txBody>
                    <a:bodyPr/>
                    <a:lstStyle/>
                    <a:p>
                      <a:pPr algn="ctr" fontAlgn="b"/>
                      <a:r>
                        <a:rPr lang="en-US" sz="800" b="0" i="0" u="none" strike="noStrike">
                          <a:solidFill>
                            <a:srgbClr val="000000"/>
                          </a:solidFill>
                          <a:effectLst/>
                          <a:latin typeface="Calibri" panose="020F0502020204030204" pitchFamily="34" charset="0"/>
                        </a:rPr>
                        <a:t>1997</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5809">
                <a:tc>
                  <a:txBody>
                    <a:bodyPr/>
                    <a:lstStyle/>
                    <a:p>
                      <a:pPr algn="ctr" fontAlgn="b"/>
                      <a:r>
                        <a:rPr lang="en-US" sz="800" b="0" i="0" u="none" strike="noStrike">
                          <a:solidFill>
                            <a:srgbClr val="000000"/>
                          </a:solidFill>
                          <a:effectLst/>
                          <a:latin typeface="Calibri" panose="020F0502020204030204" pitchFamily="34" charset="0"/>
                        </a:rPr>
                        <a:t>1998</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5809">
                <a:tc>
                  <a:txBody>
                    <a:bodyPr/>
                    <a:lstStyle/>
                    <a:p>
                      <a:pPr algn="ctr" fontAlgn="b"/>
                      <a:r>
                        <a:rPr lang="en-US" sz="800" b="0" i="0" u="none" strike="noStrike">
                          <a:solidFill>
                            <a:srgbClr val="000000"/>
                          </a:solidFill>
                          <a:effectLst/>
                          <a:latin typeface="Calibri" panose="020F0502020204030204" pitchFamily="34" charset="0"/>
                        </a:rPr>
                        <a:t>1999</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5809">
                <a:tc>
                  <a:txBody>
                    <a:bodyPr/>
                    <a:lstStyle/>
                    <a:p>
                      <a:pPr algn="ctr" fontAlgn="b"/>
                      <a:r>
                        <a:rPr lang="en-US" sz="800" b="0" i="0" u="none" strike="noStrike">
                          <a:solidFill>
                            <a:srgbClr val="000000"/>
                          </a:solidFill>
                          <a:effectLst/>
                          <a:latin typeface="Calibri" panose="020F0502020204030204" pitchFamily="34" charset="0"/>
                        </a:rPr>
                        <a:t>2000</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5809">
                <a:tc>
                  <a:txBody>
                    <a:bodyPr/>
                    <a:lstStyle/>
                    <a:p>
                      <a:pPr algn="ctr" fontAlgn="b"/>
                      <a:r>
                        <a:rPr lang="en-US" sz="800" b="0" i="0" u="none" strike="noStrike">
                          <a:solidFill>
                            <a:srgbClr val="000000"/>
                          </a:solidFill>
                          <a:effectLst/>
                          <a:latin typeface="Calibri" panose="020F0502020204030204" pitchFamily="34" charset="0"/>
                        </a:rPr>
                        <a:t>2001</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5809">
                <a:tc>
                  <a:txBody>
                    <a:bodyPr/>
                    <a:lstStyle/>
                    <a:p>
                      <a:pPr algn="ctr" fontAlgn="b"/>
                      <a:r>
                        <a:rPr lang="en-US" sz="800" b="0" i="0" u="none" strike="noStrike">
                          <a:solidFill>
                            <a:srgbClr val="000000"/>
                          </a:solidFill>
                          <a:effectLst/>
                          <a:latin typeface="Calibri" panose="020F0502020204030204" pitchFamily="34" charset="0"/>
                        </a:rPr>
                        <a:t>2002</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5809">
                <a:tc>
                  <a:txBody>
                    <a:bodyPr/>
                    <a:lstStyle/>
                    <a:p>
                      <a:pPr algn="ctr" fontAlgn="b"/>
                      <a:r>
                        <a:rPr lang="en-US" sz="800" b="0" i="0" u="none" strike="noStrike">
                          <a:solidFill>
                            <a:srgbClr val="000000"/>
                          </a:solidFill>
                          <a:effectLst/>
                          <a:latin typeface="Calibri" panose="020F0502020204030204" pitchFamily="34" charset="0"/>
                        </a:rPr>
                        <a:t>2003</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5809">
                <a:tc>
                  <a:txBody>
                    <a:bodyPr/>
                    <a:lstStyle/>
                    <a:p>
                      <a:pPr algn="ctr" fontAlgn="b"/>
                      <a:r>
                        <a:rPr lang="en-US" sz="800" b="0" i="0" u="none" strike="noStrike">
                          <a:solidFill>
                            <a:srgbClr val="000000"/>
                          </a:solidFill>
                          <a:effectLst/>
                          <a:latin typeface="Calibri" panose="020F0502020204030204" pitchFamily="34" charset="0"/>
                        </a:rPr>
                        <a:t>2004</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5809">
                <a:tc>
                  <a:txBody>
                    <a:bodyPr/>
                    <a:lstStyle/>
                    <a:p>
                      <a:pPr algn="ctr" fontAlgn="b"/>
                      <a:r>
                        <a:rPr lang="en-US" sz="800" b="0" i="0" u="none" strike="noStrike">
                          <a:solidFill>
                            <a:srgbClr val="000000"/>
                          </a:solidFill>
                          <a:effectLst/>
                          <a:latin typeface="Calibri" panose="020F0502020204030204" pitchFamily="34" charset="0"/>
                        </a:rPr>
                        <a:t>2005</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5809">
                <a:tc>
                  <a:txBody>
                    <a:bodyPr/>
                    <a:lstStyle/>
                    <a:p>
                      <a:pPr algn="ctr" fontAlgn="b"/>
                      <a:r>
                        <a:rPr lang="en-US" sz="800" b="0" i="0" u="none" strike="noStrike">
                          <a:solidFill>
                            <a:srgbClr val="000000"/>
                          </a:solidFill>
                          <a:effectLst/>
                          <a:latin typeface="Calibri" panose="020F0502020204030204" pitchFamily="34" charset="0"/>
                        </a:rPr>
                        <a:t>2006</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5809">
                <a:tc>
                  <a:txBody>
                    <a:bodyPr/>
                    <a:lstStyle/>
                    <a:p>
                      <a:pPr algn="ctr" fontAlgn="b"/>
                      <a:r>
                        <a:rPr lang="en-US" sz="800" b="0" i="0" u="none" strike="noStrike">
                          <a:solidFill>
                            <a:srgbClr val="000000"/>
                          </a:solidFill>
                          <a:effectLst/>
                          <a:latin typeface="Calibri" panose="020F0502020204030204" pitchFamily="34" charset="0"/>
                        </a:rPr>
                        <a:t>2007</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MODERATE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25809">
                <a:tc>
                  <a:txBody>
                    <a:bodyPr/>
                    <a:lstStyle/>
                    <a:p>
                      <a:pPr algn="ctr" fontAlgn="b"/>
                      <a:r>
                        <a:rPr lang="en-US" sz="800" b="0" i="0" u="none" strike="noStrike">
                          <a:solidFill>
                            <a:srgbClr val="000000"/>
                          </a:solidFill>
                          <a:effectLst/>
                          <a:latin typeface="Calibri" panose="020F0502020204030204" pitchFamily="34" charset="0"/>
                        </a:rPr>
                        <a:t>2008</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MODERATE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25809">
                <a:tc>
                  <a:txBody>
                    <a:bodyPr/>
                    <a:lstStyle/>
                    <a:p>
                      <a:pPr algn="ctr" fontAlgn="b"/>
                      <a:r>
                        <a:rPr lang="en-US" sz="800" b="0" i="0" u="none" strike="noStrike">
                          <a:solidFill>
                            <a:srgbClr val="000000"/>
                          </a:solidFill>
                          <a:effectLst/>
                          <a:latin typeface="Calibri" panose="020F0502020204030204" pitchFamily="34" charset="0"/>
                        </a:rPr>
                        <a:t>2009</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MODERATE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25809">
                <a:tc>
                  <a:txBody>
                    <a:bodyPr/>
                    <a:lstStyle/>
                    <a:p>
                      <a:pPr algn="ctr" fontAlgn="b"/>
                      <a:r>
                        <a:rPr lang="en-US" sz="800" b="0" i="0" u="none" strike="noStrike">
                          <a:solidFill>
                            <a:srgbClr val="000000"/>
                          </a:solidFill>
                          <a:effectLst/>
                          <a:latin typeface="Calibri" panose="020F0502020204030204" pitchFamily="34" charset="0"/>
                        </a:rPr>
                        <a:t>2010</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5809">
                <a:tc>
                  <a:txBody>
                    <a:bodyPr/>
                    <a:lstStyle/>
                    <a:p>
                      <a:pPr algn="ctr" fontAlgn="b"/>
                      <a:r>
                        <a:rPr lang="en-US" sz="800" b="0" i="0" u="none" strike="noStrike">
                          <a:solidFill>
                            <a:srgbClr val="000000"/>
                          </a:solidFill>
                          <a:effectLst/>
                          <a:latin typeface="Calibri" panose="020F0502020204030204" pitchFamily="34" charset="0"/>
                        </a:rPr>
                        <a:t>2011</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dirty="0" smtClean="0">
                          <a:solidFill>
                            <a:srgbClr val="000000"/>
                          </a:solidFill>
                          <a:effectLst/>
                          <a:latin typeface="Calibri" panose="020F0502020204030204" pitchFamily="34" charset="0"/>
                        </a:rPr>
                        <a:t>HIGH</a:t>
                      </a:r>
                      <a:endParaRPr lang="en-US" sz="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5809">
                <a:tc>
                  <a:txBody>
                    <a:bodyPr/>
                    <a:lstStyle/>
                    <a:p>
                      <a:pPr algn="ctr" fontAlgn="b"/>
                      <a:r>
                        <a:rPr lang="en-US" sz="800" b="0" i="0" u="none" strike="noStrike">
                          <a:solidFill>
                            <a:srgbClr val="000000"/>
                          </a:solidFill>
                          <a:effectLst/>
                          <a:latin typeface="Calibri" panose="020F0502020204030204" pitchFamily="34" charset="0"/>
                        </a:rPr>
                        <a:t>2012</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dirty="0">
                          <a:solidFill>
                            <a:srgbClr val="000000"/>
                          </a:solidFill>
                          <a:effectLst/>
                          <a:latin typeface="Calibri" panose="020F0502020204030204" pitchFamily="34" charset="0"/>
                        </a:rPr>
                        <a:t>POOR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bl>
          </a:graphicData>
        </a:graphic>
      </p:graphicFrame>
      <p:graphicFrame>
        <p:nvGraphicFramePr>
          <p:cNvPr id="5" name="Table 4"/>
          <p:cNvGraphicFramePr>
            <a:graphicFrameLocks noGrp="1"/>
          </p:cNvGraphicFramePr>
          <p:nvPr>
            <p:extLst/>
          </p:nvPr>
        </p:nvGraphicFramePr>
        <p:xfrm>
          <a:off x="5107460" y="1669771"/>
          <a:ext cx="3855309" cy="5101730"/>
        </p:xfrm>
        <a:graphic>
          <a:graphicData uri="http://schemas.openxmlformats.org/drawingml/2006/table">
            <a:tbl>
              <a:tblPr/>
              <a:tblGrid>
                <a:gridCol w="659026"/>
                <a:gridCol w="617838"/>
                <a:gridCol w="634314"/>
                <a:gridCol w="650789"/>
                <a:gridCol w="634314"/>
                <a:gridCol w="659028"/>
              </a:tblGrid>
              <a:tr h="248332">
                <a:tc>
                  <a:txBody>
                    <a:bodyPr/>
                    <a:lstStyle/>
                    <a:p>
                      <a:pPr algn="ctr" fontAlgn="b"/>
                      <a:r>
                        <a:rPr lang="en-US" sz="800" b="1" i="0" u="none" strike="noStrike" dirty="0">
                          <a:solidFill>
                            <a:srgbClr val="000000"/>
                          </a:solidFill>
                          <a:effectLst/>
                          <a:latin typeface="Calibri" panose="020F0502020204030204" pitchFamily="34" charset="0"/>
                        </a:rPr>
                        <a:t>Year</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WFD CHL</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ASSETS CHL</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IFREMER CHL</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WFD TAXA</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WFD WQ</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721">
                <a:tc>
                  <a:txBody>
                    <a:bodyPr/>
                    <a:lstStyle/>
                    <a:p>
                      <a:pPr algn="ctr" fontAlgn="b"/>
                      <a:r>
                        <a:rPr lang="en-US" sz="800" b="0" i="0" u="none" strike="noStrike" dirty="0">
                          <a:solidFill>
                            <a:srgbClr val="000000"/>
                          </a:solidFill>
                          <a:effectLst/>
                          <a:latin typeface="Calibri" panose="020F0502020204030204" pitchFamily="34" charset="0"/>
                        </a:rPr>
                        <a:t>1975</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721">
                <a:tc>
                  <a:txBody>
                    <a:bodyPr/>
                    <a:lstStyle/>
                    <a:p>
                      <a:pPr algn="ctr" fontAlgn="b"/>
                      <a:r>
                        <a:rPr lang="en-US" sz="800" b="0" i="0" u="none" strike="noStrike">
                          <a:solidFill>
                            <a:srgbClr val="000000"/>
                          </a:solidFill>
                          <a:effectLst/>
                          <a:latin typeface="Calibri" panose="020F0502020204030204" pitchFamily="34" charset="0"/>
                        </a:rPr>
                        <a:t>1976</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7721">
                <a:tc>
                  <a:txBody>
                    <a:bodyPr/>
                    <a:lstStyle/>
                    <a:p>
                      <a:pPr algn="ctr" fontAlgn="b"/>
                      <a:r>
                        <a:rPr lang="en-US" sz="800" b="0" i="0" u="none" strike="noStrike">
                          <a:solidFill>
                            <a:srgbClr val="000000"/>
                          </a:solidFill>
                          <a:effectLst/>
                          <a:latin typeface="Calibri" panose="020F0502020204030204" pitchFamily="34" charset="0"/>
                        </a:rPr>
                        <a:t>1977</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7721">
                <a:tc>
                  <a:txBody>
                    <a:bodyPr/>
                    <a:lstStyle/>
                    <a:p>
                      <a:pPr algn="ctr" fontAlgn="b"/>
                      <a:r>
                        <a:rPr lang="en-US" sz="800" b="0" i="0" u="none" strike="noStrike">
                          <a:solidFill>
                            <a:srgbClr val="000000"/>
                          </a:solidFill>
                          <a:effectLst/>
                          <a:latin typeface="Calibri" panose="020F0502020204030204" pitchFamily="34" charset="0"/>
                        </a:rPr>
                        <a:t>1978</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7721">
                <a:tc>
                  <a:txBody>
                    <a:bodyPr/>
                    <a:lstStyle/>
                    <a:p>
                      <a:pPr algn="ctr" fontAlgn="b"/>
                      <a:r>
                        <a:rPr lang="en-US" sz="800" b="0" i="0" u="none" strike="noStrike">
                          <a:solidFill>
                            <a:srgbClr val="000000"/>
                          </a:solidFill>
                          <a:effectLst/>
                          <a:latin typeface="Calibri" panose="020F0502020204030204" pitchFamily="34" charset="0"/>
                        </a:rPr>
                        <a:t>1979</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7721">
                <a:tc>
                  <a:txBody>
                    <a:bodyPr/>
                    <a:lstStyle/>
                    <a:p>
                      <a:pPr algn="ctr" fontAlgn="b"/>
                      <a:r>
                        <a:rPr lang="en-US" sz="800" b="0" i="0" u="none" strike="noStrike">
                          <a:solidFill>
                            <a:srgbClr val="000000"/>
                          </a:solidFill>
                          <a:effectLst/>
                          <a:latin typeface="Calibri" panose="020F0502020204030204" pitchFamily="34" charset="0"/>
                        </a:rPr>
                        <a:t>1980</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GREEN</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7721">
                <a:tc>
                  <a:txBody>
                    <a:bodyPr/>
                    <a:lstStyle/>
                    <a:p>
                      <a:pPr algn="ctr" fontAlgn="b"/>
                      <a:r>
                        <a:rPr lang="en-US" sz="800" b="0" i="0" u="none" strike="noStrike">
                          <a:solidFill>
                            <a:srgbClr val="000000"/>
                          </a:solidFill>
                          <a:effectLst/>
                          <a:latin typeface="Calibri" panose="020F0502020204030204" pitchFamily="34" charset="0"/>
                        </a:rPr>
                        <a:t>1981</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GREEN</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7721">
                <a:tc>
                  <a:txBody>
                    <a:bodyPr/>
                    <a:lstStyle/>
                    <a:p>
                      <a:pPr algn="ctr" fontAlgn="b"/>
                      <a:r>
                        <a:rPr lang="en-US" sz="800" b="0" i="0" u="none" strike="noStrike">
                          <a:solidFill>
                            <a:srgbClr val="000000"/>
                          </a:solidFill>
                          <a:effectLst/>
                          <a:latin typeface="Calibri" panose="020F0502020204030204" pitchFamily="34" charset="0"/>
                        </a:rPr>
                        <a:t>1982</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YELLOW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7721">
                <a:tc>
                  <a:txBody>
                    <a:bodyPr/>
                    <a:lstStyle/>
                    <a:p>
                      <a:pPr algn="ctr" fontAlgn="b"/>
                      <a:r>
                        <a:rPr lang="en-US" sz="800" b="0" i="0" u="none" strike="noStrike">
                          <a:solidFill>
                            <a:srgbClr val="000000"/>
                          </a:solidFill>
                          <a:effectLst/>
                          <a:latin typeface="Calibri" panose="020F0502020204030204" pitchFamily="34" charset="0"/>
                        </a:rPr>
                        <a:t>1983</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YELLOW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7721">
                <a:tc>
                  <a:txBody>
                    <a:bodyPr/>
                    <a:lstStyle/>
                    <a:p>
                      <a:pPr algn="ctr" fontAlgn="b"/>
                      <a:r>
                        <a:rPr lang="en-US" sz="800" b="0" i="0" u="none" strike="noStrike">
                          <a:solidFill>
                            <a:srgbClr val="000000"/>
                          </a:solidFill>
                          <a:effectLst/>
                          <a:latin typeface="Calibri" panose="020F0502020204030204" pitchFamily="34" charset="0"/>
                        </a:rPr>
                        <a:t>1984</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YELLOW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7721">
                <a:tc>
                  <a:txBody>
                    <a:bodyPr/>
                    <a:lstStyle/>
                    <a:p>
                      <a:pPr algn="ctr" fontAlgn="b"/>
                      <a:r>
                        <a:rPr lang="en-US" sz="800" b="0" i="0" u="none" strike="noStrike">
                          <a:solidFill>
                            <a:srgbClr val="000000"/>
                          </a:solidFill>
                          <a:effectLst/>
                          <a:latin typeface="Calibri" panose="020F0502020204030204" pitchFamily="34" charset="0"/>
                        </a:rPr>
                        <a:t>1985</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GREEN</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7721">
                <a:tc>
                  <a:txBody>
                    <a:bodyPr/>
                    <a:lstStyle/>
                    <a:p>
                      <a:pPr algn="ctr" fontAlgn="b"/>
                      <a:r>
                        <a:rPr lang="en-US" sz="800" b="0" i="0" u="none" strike="noStrike">
                          <a:solidFill>
                            <a:srgbClr val="000000"/>
                          </a:solidFill>
                          <a:effectLst/>
                          <a:latin typeface="Calibri" panose="020F0502020204030204" pitchFamily="34" charset="0"/>
                        </a:rPr>
                        <a:t>1986</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YELLOW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7721">
                <a:tc>
                  <a:txBody>
                    <a:bodyPr/>
                    <a:lstStyle/>
                    <a:p>
                      <a:pPr algn="ctr" fontAlgn="b"/>
                      <a:r>
                        <a:rPr lang="en-US" sz="800" b="0" i="0" u="none" strike="noStrike">
                          <a:solidFill>
                            <a:srgbClr val="000000"/>
                          </a:solidFill>
                          <a:effectLst/>
                          <a:latin typeface="Calibri" panose="020F0502020204030204" pitchFamily="34" charset="0"/>
                        </a:rPr>
                        <a:t>1987</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GREEN</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7721">
                <a:tc>
                  <a:txBody>
                    <a:bodyPr/>
                    <a:lstStyle/>
                    <a:p>
                      <a:pPr algn="ctr" fontAlgn="b"/>
                      <a:r>
                        <a:rPr lang="en-US" sz="800" b="0" i="0" u="none" strike="noStrike">
                          <a:solidFill>
                            <a:srgbClr val="000000"/>
                          </a:solidFill>
                          <a:effectLst/>
                          <a:latin typeface="Calibri" panose="020F0502020204030204" pitchFamily="34" charset="0"/>
                        </a:rPr>
                        <a:t>1988</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7721">
                <a:tc>
                  <a:txBody>
                    <a:bodyPr/>
                    <a:lstStyle/>
                    <a:p>
                      <a:pPr algn="ctr" fontAlgn="b"/>
                      <a:r>
                        <a:rPr lang="en-US" sz="800" b="0" i="0" u="none" strike="noStrike">
                          <a:solidFill>
                            <a:srgbClr val="000000"/>
                          </a:solidFill>
                          <a:effectLst/>
                          <a:latin typeface="Calibri" panose="020F0502020204030204" pitchFamily="34" charset="0"/>
                        </a:rPr>
                        <a:t>1989</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7721">
                <a:tc>
                  <a:txBody>
                    <a:bodyPr/>
                    <a:lstStyle/>
                    <a:p>
                      <a:pPr algn="ctr" fontAlgn="b"/>
                      <a:r>
                        <a:rPr lang="en-US" sz="800" b="0" i="0" u="none" strike="noStrike">
                          <a:solidFill>
                            <a:srgbClr val="000000"/>
                          </a:solidFill>
                          <a:effectLst/>
                          <a:latin typeface="Calibri" panose="020F0502020204030204" pitchFamily="34" charset="0"/>
                        </a:rPr>
                        <a:t>1990</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7721">
                <a:tc>
                  <a:txBody>
                    <a:bodyPr/>
                    <a:lstStyle/>
                    <a:p>
                      <a:pPr algn="ctr" fontAlgn="b"/>
                      <a:r>
                        <a:rPr lang="en-US" sz="800" b="0" i="0" u="none" strike="noStrike">
                          <a:solidFill>
                            <a:srgbClr val="000000"/>
                          </a:solidFill>
                          <a:effectLst/>
                          <a:latin typeface="Calibri" panose="020F0502020204030204" pitchFamily="34" charset="0"/>
                        </a:rPr>
                        <a:t>1991</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MODERATE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27721">
                <a:tc>
                  <a:txBody>
                    <a:bodyPr/>
                    <a:lstStyle/>
                    <a:p>
                      <a:pPr algn="ctr" fontAlgn="b"/>
                      <a:r>
                        <a:rPr lang="en-US" sz="800" b="0" i="0" u="none" strike="noStrike">
                          <a:solidFill>
                            <a:srgbClr val="000000"/>
                          </a:solidFill>
                          <a:effectLst/>
                          <a:latin typeface="Calibri" panose="020F0502020204030204" pitchFamily="34" charset="0"/>
                        </a:rPr>
                        <a:t>1992</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MODERATE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27721">
                <a:tc>
                  <a:txBody>
                    <a:bodyPr/>
                    <a:lstStyle/>
                    <a:p>
                      <a:pPr algn="ctr" fontAlgn="b"/>
                      <a:r>
                        <a:rPr lang="en-US" sz="800" b="0" i="0" u="none" strike="noStrike">
                          <a:solidFill>
                            <a:srgbClr val="000000"/>
                          </a:solidFill>
                          <a:effectLst/>
                          <a:latin typeface="Calibri" panose="020F0502020204030204" pitchFamily="34" charset="0"/>
                        </a:rPr>
                        <a:t>1993</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MODERATE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27721">
                <a:tc>
                  <a:txBody>
                    <a:bodyPr/>
                    <a:lstStyle/>
                    <a:p>
                      <a:pPr algn="ctr" fontAlgn="b"/>
                      <a:r>
                        <a:rPr lang="en-US" sz="800" b="0" i="0" u="none" strike="noStrike">
                          <a:solidFill>
                            <a:srgbClr val="000000"/>
                          </a:solidFill>
                          <a:effectLst/>
                          <a:latin typeface="Calibri" panose="020F0502020204030204" pitchFamily="34" charset="0"/>
                        </a:rPr>
                        <a:t>1994</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MODERATE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27721">
                <a:tc>
                  <a:txBody>
                    <a:bodyPr/>
                    <a:lstStyle/>
                    <a:p>
                      <a:pPr algn="ctr" fontAlgn="b"/>
                      <a:r>
                        <a:rPr lang="en-US" sz="800" b="0" i="0" u="none" strike="noStrike">
                          <a:solidFill>
                            <a:srgbClr val="000000"/>
                          </a:solidFill>
                          <a:effectLst/>
                          <a:latin typeface="Calibri" panose="020F0502020204030204" pitchFamily="34" charset="0"/>
                        </a:rPr>
                        <a:t>1995</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MODERATE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27721">
                <a:tc>
                  <a:txBody>
                    <a:bodyPr/>
                    <a:lstStyle/>
                    <a:p>
                      <a:pPr algn="ctr" fontAlgn="b"/>
                      <a:r>
                        <a:rPr lang="en-US" sz="800" b="0" i="0" u="none" strike="noStrike">
                          <a:solidFill>
                            <a:srgbClr val="000000"/>
                          </a:solidFill>
                          <a:effectLst/>
                          <a:latin typeface="Calibri" panose="020F0502020204030204" pitchFamily="34" charset="0"/>
                        </a:rPr>
                        <a:t>1996</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MODERATE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27721">
                <a:tc>
                  <a:txBody>
                    <a:bodyPr/>
                    <a:lstStyle/>
                    <a:p>
                      <a:pPr algn="ctr" fontAlgn="b"/>
                      <a:r>
                        <a:rPr lang="en-US" sz="800" b="0" i="0" u="none" strike="noStrike">
                          <a:solidFill>
                            <a:srgbClr val="000000"/>
                          </a:solidFill>
                          <a:effectLst/>
                          <a:latin typeface="Calibri" panose="020F0502020204030204" pitchFamily="34" charset="0"/>
                        </a:rPr>
                        <a:t>1997</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7721">
                <a:tc>
                  <a:txBody>
                    <a:bodyPr/>
                    <a:lstStyle/>
                    <a:p>
                      <a:pPr algn="ctr" fontAlgn="b"/>
                      <a:r>
                        <a:rPr lang="en-US" sz="800" b="0" i="0" u="none" strike="noStrike">
                          <a:solidFill>
                            <a:srgbClr val="000000"/>
                          </a:solidFill>
                          <a:effectLst/>
                          <a:latin typeface="Calibri" panose="020F0502020204030204" pitchFamily="34" charset="0"/>
                        </a:rPr>
                        <a:t>1998</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7721">
                <a:tc>
                  <a:txBody>
                    <a:bodyPr/>
                    <a:lstStyle/>
                    <a:p>
                      <a:pPr algn="ctr" fontAlgn="b"/>
                      <a:r>
                        <a:rPr lang="en-US" sz="800" b="0" i="0" u="none" strike="noStrike">
                          <a:solidFill>
                            <a:srgbClr val="000000"/>
                          </a:solidFill>
                          <a:effectLst/>
                          <a:latin typeface="Calibri" panose="020F0502020204030204" pitchFamily="34" charset="0"/>
                        </a:rPr>
                        <a:t>1999</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7721">
                <a:tc>
                  <a:txBody>
                    <a:bodyPr/>
                    <a:lstStyle/>
                    <a:p>
                      <a:pPr algn="ctr" fontAlgn="b"/>
                      <a:r>
                        <a:rPr lang="en-US" sz="800" b="0" i="0" u="none" strike="noStrike">
                          <a:solidFill>
                            <a:srgbClr val="000000"/>
                          </a:solidFill>
                          <a:effectLst/>
                          <a:latin typeface="Calibri" panose="020F0502020204030204" pitchFamily="34" charset="0"/>
                        </a:rPr>
                        <a:t>2000</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7721">
                <a:tc>
                  <a:txBody>
                    <a:bodyPr/>
                    <a:lstStyle/>
                    <a:p>
                      <a:pPr algn="ctr" fontAlgn="b"/>
                      <a:r>
                        <a:rPr lang="en-US" sz="800" b="0" i="0" u="none" strike="noStrike">
                          <a:solidFill>
                            <a:srgbClr val="000000"/>
                          </a:solidFill>
                          <a:effectLst/>
                          <a:latin typeface="Calibri" panose="020F0502020204030204" pitchFamily="34" charset="0"/>
                        </a:rPr>
                        <a:t>2001</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7721">
                <a:tc>
                  <a:txBody>
                    <a:bodyPr/>
                    <a:lstStyle/>
                    <a:p>
                      <a:pPr algn="ctr" fontAlgn="b"/>
                      <a:r>
                        <a:rPr lang="en-US" sz="800" b="0" i="0" u="none" strike="noStrike">
                          <a:solidFill>
                            <a:srgbClr val="000000"/>
                          </a:solidFill>
                          <a:effectLst/>
                          <a:latin typeface="Calibri" panose="020F0502020204030204" pitchFamily="34" charset="0"/>
                        </a:rPr>
                        <a:t>2002</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7721">
                <a:tc>
                  <a:txBody>
                    <a:bodyPr/>
                    <a:lstStyle/>
                    <a:p>
                      <a:pPr algn="ctr" fontAlgn="b"/>
                      <a:r>
                        <a:rPr lang="en-US" sz="800" b="0" i="0" u="none" strike="noStrike">
                          <a:solidFill>
                            <a:srgbClr val="000000"/>
                          </a:solidFill>
                          <a:effectLst/>
                          <a:latin typeface="Calibri" panose="020F0502020204030204" pitchFamily="34" charset="0"/>
                        </a:rPr>
                        <a:t>2003</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7721">
                <a:tc>
                  <a:txBody>
                    <a:bodyPr/>
                    <a:lstStyle/>
                    <a:p>
                      <a:pPr algn="ctr" fontAlgn="b"/>
                      <a:r>
                        <a:rPr lang="en-US" sz="800" b="0" i="0" u="none" strike="noStrike">
                          <a:solidFill>
                            <a:srgbClr val="000000"/>
                          </a:solidFill>
                          <a:effectLst/>
                          <a:latin typeface="Calibri" panose="020F0502020204030204" pitchFamily="34" charset="0"/>
                        </a:rPr>
                        <a:t>2004</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7721">
                <a:tc>
                  <a:txBody>
                    <a:bodyPr/>
                    <a:lstStyle/>
                    <a:p>
                      <a:pPr algn="ctr" fontAlgn="b"/>
                      <a:r>
                        <a:rPr lang="en-US" sz="800" b="0" i="0" u="none" strike="noStrike">
                          <a:solidFill>
                            <a:srgbClr val="000000"/>
                          </a:solidFill>
                          <a:effectLst/>
                          <a:latin typeface="Calibri" panose="020F0502020204030204" pitchFamily="34" charset="0"/>
                        </a:rPr>
                        <a:t>2005</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7721">
                <a:tc>
                  <a:txBody>
                    <a:bodyPr/>
                    <a:lstStyle/>
                    <a:p>
                      <a:pPr algn="ctr" fontAlgn="b"/>
                      <a:r>
                        <a:rPr lang="en-US" sz="800" b="0" i="0" u="none" strike="noStrike">
                          <a:solidFill>
                            <a:srgbClr val="000000"/>
                          </a:solidFill>
                          <a:effectLst/>
                          <a:latin typeface="Calibri" panose="020F0502020204030204" pitchFamily="34" charset="0"/>
                        </a:rPr>
                        <a:t>2006</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7721">
                <a:tc>
                  <a:txBody>
                    <a:bodyPr/>
                    <a:lstStyle/>
                    <a:p>
                      <a:pPr algn="ctr" fontAlgn="b"/>
                      <a:r>
                        <a:rPr lang="en-US" sz="800" b="0" i="0" u="none" strike="noStrike">
                          <a:solidFill>
                            <a:srgbClr val="000000"/>
                          </a:solidFill>
                          <a:effectLst/>
                          <a:latin typeface="Calibri" panose="020F0502020204030204" pitchFamily="34" charset="0"/>
                        </a:rPr>
                        <a:t>2007</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7721">
                <a:tc>
                  <a:txBody>
                    <a:bodyPr/>
                    <a:lstStyle/>
                    <a:p>
                      <a:pPr algn="ctr" fontAlgn="b"/>
                      <a:r>
                        <a:rPr lang="en-US" sz="800" b="0" i="0" u="none" strike="noStrike">
                          <a:solidFill>
                            <a:srgbClr val="000000"/>
                          </a:solidFill>
                          <a:effectLst/>
                          <a:latin typeface="Calibri" panose="020F0502020204030204" pitchFamily="34" charset="0"/>
                        </a:rPr>
                        <a:t>2008</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MODERATE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27721">
                <a:tc>
                  <a:txBody>
                    <a:bodyPr/>
                    <a:lstStyle/>
                    <a:p>
                      <a:pPr algn="ctr" fontAlgn="b"/>
                      <a:r>
                        <a:rPr lang="en-US" sz="800" b="0" i="0" u="none" strike="noStrike">
                          <a:solidFill>
                            <a:srgbClr val="000000"/>
                          </a:solidFill>
                          <a:effectLst/>
                          <a:latin typeface="Calibri" panose="020F0502020204030204" pitchFamily="34" charset="0"/>
                        </a:rPr>
                        <a:t>2009</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MODERATE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27721">
                <a:tc>
                  <a:txBody>
                    <a:bodyPr/>
                    <a:lstStyle/>
                    <a:p>
                      <a:pPr algn="ctr" fontAlgn="b"/>
                      <a:r>
                        <a:rPr lang="en-US" sz="800" b="0" i="0" u="none" strike="noStrike">
                          <a:solidFill>
                            <a:srgbClr val="000000"/>
                          </a:solidFill>
                          <a:effectLst/>
                          <a:latin typeface="Calibri" panose="020F0502020204030204" pitchFamily="34" charset="0"/>
                        </a:rPr>
                        <a:t>2010</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MODERATE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27721">
                <a:tc>
                  <a:txBody>
                    <a:bodyPr/>
                    <a:lstStyle/>
                    <a:p>
                      <a:pPr algn="ctr" fontAlgn="b"/>
                      <a:r>
                        <a:rPr lang="en-US" sz="800" b="0" i="0" u="none" strike="noStrike">
                          <a:solidFill>
                            <a:srgbClr val="000000"/>
                          </a:solidFill>
                          <a:effectLst/>
                          <a:latin typeface="Calibri" panose="020F0502020204030204" pitchFamily="34" charset="0"/>
                        </a:rPr>
                        <a:t>2011</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b"/>
                      <a:r>
                        <a:rPr lang="en-US" sz="800" b="0" i="0" u="none" strike="noStrike">
                          <a:solidFill>
                            <a:srgbClr val="000000"/>
                          </a:solidFill>
                          <a:effectLst/>
                          <a:latin typeface="Calibri" panose="020F0502020204030204" pitchFamily="34" charset="0"/>
                        </a:rPr>
                        <a:t>MODERATE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dirty="0">
                          <a:solidFill>
                            <a:srgbClr val="000000"/>
                          </a:solidFill>
                          <a:effectLst/>
                          <a:latin typeface="Calibri" panose="020F0502020204030204" pitchFamily="34" charset="0"/>
                        </a:rPr>
                        <a:t>MODERATE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27721">
                <a:tc>
                  <a:txBody>
                    <a:bodyPr/>
                    <a:lstStyle/>
                    <a:p>
                      <a:pPr algn="ctr" fontAlgn="b"/>
                      <a:r>
                        <a:rPr lang="en-US" sz="800" b="0" i="0" u="none" strike="noStrike" dirty="0">
                          <a:solidFill>
                            <a:srgbClr val="000000"/>
                          </a:solidFill>
                          <a:effectLst/>
                          <a:latin typeface="Calibri" panose="020F0502020204030204" pitchFamily="34" charset="0"/>
                        </a:rPr>
                        <a:t>2012</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dirty="0">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rtl="0" fontAlgn="b"/>
                      <a:r>
                        <a:rPr lang="en-US" sz="800" b="0" i="0" u="none" strike="noStrike">
                          <a:solidFill>
                            <a:srgbClr val="000000"/>
                          </a:solidFill>
                          <a:effectLst/>
                          <a:latin typeface="Calibri" panose="020F0502020204030204" pitchFamily="34" charset="0"/>
                        </a:rPr>
                        <a:t>POOR</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800" b="0" i="0" u="none" strike="noStrike" dirty="0">
                          <a:solidFill>
                            <a:srgbClr val="000000"/>
                          </a:solidFill>
                          <a:effectLst/>
                          <a:latin typeface="Calibri" panose="020F0502020204030204" pitchFamily="34" charset="0"/>
                        </a:rPr>
                        <a:t>MODERATE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6" name="TextBox 5"/>
          <p:cNvSpPr txBox="1"/>
          <p:nvPr/>
        </p:nvSpPr>
        <p:spPr>
          <a:xfrm>
            <a:off x="642551" y="1201006"/>
            <a:ext cx="3836259" cy="461665"/>
          </a:xfrm>
          <a:prstGeom prst="rect">
            <a:avLst/>
          </a:prstGeom>
          <a:noFill/>
        </p:spPr>
        <p:txBody>
          <a:bodyPr wrap="square" rtlCol="0">
            <a:spAutoFit/>
          </a:bodyPr>
          <a:lstStyle/>
          <a:p>
            <a:pPr algn="ctr"/>
            <a:r>
              <a:rPr lang="en-US" sz="2400" b="1" dirty="0" smtClean="0"/>
              <a:t>Yearly Data</a:t>
            </a:r>
            <a:endParaRPr lang="en-US" sz="2400" b="1" dirty="0"/>
          </a:p>
        </p:txBody>
      </p:sp>
      <p:sp>
        <p:nvSpPr>
          <p:cNvPr id="7" name="TextBox 6"/>
          <p:cNvSpPr txBox="1"/>
          <p:nvPr/>
        </p:nvSpPr>
        <p:spPr>
          <a:xfrm>
            <a:off x="5082748" y="1201007"/>
            <a:ext cx="3863546" cy="461665"/>
          </a:xfrm>
          <a:prstGeom prst="rect">
            <a:avLst/>
          </a:prstGeom>
          <a:noFill/>
        </p:spPr>
        <p:txBody>
          <a:bodyPr wrap="square" rtlCol="0">
            <a:spAutoFit/>
          </a:bodyPr>
          <a:lstStyle/>
          <a:p>
            <a:pPr algn="ctr"/>
            <a:r>
              <a:rPr lang="en-US" sz="2400" b="1" dirty="0" smtClean="0"/>
              <a:t>Six Year Running Average</a:t>
            </a:r>
            <a:endParaRPr lang="en-US" sz="2400" b="1" dirty="0"/>
          </a:p>
        </p:txBody>
      </p:sp>
      <p:cxnSp>
        <p:nvCxnSpPr>
          <p:cNvPr id="8" name="Straight Connector 7"/>
          <p:cNvCxnSpPr/>
          <p:nvPr/>
        </p:nvCxnSpPr>
        <p:spPr>
          <a:xfrm>
            <a:off x="317156" y="1153979"/>
            <a:ext cx="8509687" cy="2471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023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721" y="0"/>
            <a:ext cx="7886700" cy="1243185"/>
          </a:xfrm>
        </p:spPr>
        <p:txBody>
          <a:bodyPr>
            <a:normAutofit/>
          </a:bodyPr>
          <a:lstStyle/>
          <a:p>
            <a:r>
              <a:rPr lang="en-US" sz="3600" b="1" dirty="0" smtClean="0">
                <a:solidFill>
                  <a:srgbClr val="FFC000"/>
                </a:solidFill>
              </a:rPr>
              <a:t>North Bay:</a:t>
            </a:r>
            <a:br>
              <a:rPr lang="en-US" sz="3600" b="1" dirty="0" smtClean="0">
                <a:solidFill>
                  <a:srgbClr val="FFC000"/>
                </a:solidFill>
              </a:rPr>
            </a:br>
            <a:r>
              <a:rPr lang="en-US" sz="3200" b="1" dirty="0" smtClean="0">
                <a:solidFill>
                  <a:srgbClr val="FFC000"/>
                </a:solidFill>
              </a:rPr>
              <a:t>Differences in Spatial Sampling</a:t>
            </a:r>
            <a:endParaRPr lang="en-US" sz="3200" b="1" dirty="0">
              <a:solidFill>
                <a:srgbClr val="FFC000"/>
              </a:solidFill>
            </a:endParaRPr>
          </a:p>
        </p:txBody>
      </p:sp>
      <p:graphicFrame>
        <p:nvGraphicFramePr>
          <p:cNvPr id="4" name="Content Placeholder 3"/>
          <p:cNvGraphicFramePr>
            <a:graphicFrameLocks noGrp="1"/>
          </p:cNvGraphicFramePr>
          <p:nvPr>
            <p:ph idx="1"/>
            <p:extLst/>
          </p:nvPr>
        </p:nvGraphicFramePr>
        <p:xfrm>
          <a:off x="1054441" y="1796110"/>
          <a:ext cx="2759676" cy="5037176"/>
        </p:xfrm>
        <a:graphic>
          <a:graphicData uri="http://schemas.openxmlformats.org/drawingml/2006/table">
            <a:tbl>
              <a:tblPr/>
              <a:tblGrid>
                <a:gridCol w="689919"/>
                <a:gridCol w="689919"/>
                <a:gridCol w="689919"/>
                <a:gridCol w="689919"/>
              </a:tblGrid>
              <a:tr h="216306">
                <a:tc>
                  <a:txBody>
                    <a:bodyPr/>
                    <a:lstStyle/>
                    <a:p>
                      <a:pPr algn="ctr" fontAlgn="b"/>
                      <a:r>
                        <a:rPr lang="en-US" sz="800" b="1" i="0" u="none" strike="noStrike" dirty="0">
                          <a:solidFill>
                            <a:srgbClr val="000000"/>
                          </a:solidFill>
                          <a:effectLst/>
                          <a:latin typeface="Calibri" panose="020F0502020204030204" pitchFamily="34" charset="0"/>
                        </a:rPr>
                        <a:t>Year</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WFD CHL</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ASSETS CHL</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IFREMER CHL</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5166">
                <a:tc>
                  <a:txBody>
                    <a:bodyPr/>
                    <a:lstStyle/>
                    <a:p>
                      <a:pPr algn="ctr" fontAlgn="b"/>
                      <a:r>
                        <a:rPr lang="en-US" sz="800" b="0" i="0" u="none" strike="noStrike" dirty="0">
                          <a:solidFill>
                            <a:srgbClr val="000000"/>
                          </a:solidFill>
                          <a:effectLst/>
                          <a:latin typeface="Calibri" panose="020F0502020204030204" pitchFamily="34" charset="0"/>
                        </a:rPr>
                        <a:t>1975</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5166">
                <a:tc>
                  <a:txBody>
                    <a:bodyPr/>
                    <a:lstStyle/>
                    <a:p>
                      <a:pPr algn="ctr" fontAlgn="b"/>
                      <a:r>
                        <a:rPr lang="en-US" sz="800" b="0" i="0" u="none" strike="noStrike">
                          <a:solidFill>
                            <a:srgbClr val="000000"/>
                          </a:solidFill>
                          <a:effectLst/>
                          <a:latin typeface="Calibri" panose="020F0502020204030204" pitchFamily="34" charset="0"/>
                        </a:rPr>
                        <a:t>1976</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5166">
                <a:tc>
                  <a:txBody>
                    <a:bodyPr/>
                    <a:lstStyle/>
                    <a:p>
                      <a:pPr algn="ctr" fontAlgn="b"/>
                      <a:r>
                        <a:rPr lang="en-US" sz="800" b="0" i="0" u="none" strike="noStrike">
                          <a:solidFill>
                            <a:srgbClr val="000000"/>
                          </a:solidFill>
                          <a:effectLst/>
                          <a:latin typeface="Calibri" panose="020F0502020204030204" pitchFamily="34" charset="0"/>
                        </a:rPr>
                        <a:t>1977</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dirty="0">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15166">
                <a:tc>
                  <a:txBody>
                    <a:bodyPr/>
                    <a:lstStyle/>
                    <a:p>
                      <a:pPr algn="ctr" fontAlgn="b"/>
                      <a:r>
                        <a:rPr lang="en-US" sz="800" b="0" i="0" u="none" strike="noStrike">
                          <a:solidFill>
                            <a:srgbClr val="000000"/>
                          </a:solidFill>
                          <a:effectLst/>
                          <a:latin typeface="Calibri" panose="020F0502020204030204" pitchFamily="34" charset="0"/>
                        </a:rPr>
                        <a:t>1978</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GREEN</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15166">
                <a:tc>
                  <a:txBody>
                    <a:bodyPr/>
                    <a:lstStyle/>
                    <a:p>
                      <a:pPr algn="ctr" fontAlgn="b"/>
                      <a:r>
                        <a:rPr lang="en-US" sz="800" b="0" i="0" u="none" strike="noStrike">
                          <a:solidFill>
                            <a:srgbClr val="000000"/>
                          </a:solidFill>
                          <a:effectLst/>
                          <a:latin typeface="Calibri" panose="020F0502020204030204" pitchFamily="34" charset="0"/>
                        </a:rPr>
                        <a:t>1979</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GREEN</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15166">
                <a:tc>
                  <a:txBody>
                    <a:bodyPr/>
                    <a:lstStyle/>
                    <a:p>
                      <a:pPr algn="ctr" fontAlgn="b"/>
                      <a:r>
                        <a:rPr lang="en-US" sz="800" b="0" i="0" u="none" strike="noStrike">
                          <a:solidFill>
                            <a:srgbClr val="000000"/>
                          </a:solidFill>
                          <a:effectLst/>
                          <a:latin typeface="Calibri" panose="020F0502020204030204" pitchFamily="34" charset="0"/>
                        </a:rPr>
                        <a:t>1980</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15166">
                <a:tc>
                  <a:txBody>
                    <a:bodyPr/>
                    <a:lstStyle/>
                    <a:p>
                      <a:pPr algn="ctr" fontAlgn="b"/>
                      <a:r>
                        <a:rPr lang="en-US" sz="800" b="0" i="0" u="none" strike="noStrike">
                          <a:solidFill>
                            <a:srgbClr val="000000"/>
                          </a:solidFill>
                          <a:effectLst/>
                          <a:latin typeface="Calibri" panose="020F0502020204030204" pitchFamily="34" charset="0"/>
                        </a:rPr>
                        <a:t>1981</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15166">
                <a:tc>
                  <a:txBody>
                    <a:bodyPr/>
                    <a:lstStyle/>
                    <a:p>
                      <a:pPr algn="ctr" fontAlgn="b"/>
                      <a:r>
                        <a:rPr lang="en-US" sz="800" b="0" i="0" u="none" strike="noStrike">
                          <a:solidFill>
                            <a:srgbClr val="000000"/>
                          </a:solidFill>
                          <a:effectLst/>
                          <a:latin typeface="Calibri" panose="020F0502020204030204" pitchFamily="34" charset="0"/>
                        </a:rPr>
                        <a:t>1982</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5166">
                <a:tc>
                  <a:txBody>
                    <a:bodyPr/>
                    <a:lstStyle/>
                    <a:p>
                      <a:pPr algn="ctr" fontAlgn="b"/>
                      <a:r>
                        <a:rPr lang="en-US" sz="800" b="0" i="0" u="none" strike="noStrike">
                          <a:solidFill>
                            <a:srgbClr val="000000"/>
                          </a:solidFill>
                          <a:effectLst/>
                          <a:latin typeface="Calibri" panose="020F0502020204030204" pitchFamily="34" charset="0"/>
                        </a:rPr>
                        <a:t>1983</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5166">
                <a:tc>
                  <a:txBody>
                    <a:bodyPr/>
                    <a:lstStyle/>
                    <a:p>
                      <a:pPr algn="ctr" fontAlgn="b"/>
                      <a:r>
                        <a:rPr lang="en-US" sz="800" b="0" i="0" u="none" strike="noStrike">
                          <a:solidFill>
                            <a:srgbClr val="000000"/>
                          </a:solidFill>
                          <a:effectLst/>
                          <a:latin typeface="Calibri" panose="020F0502020204030204" pitchFamily="34" charset="0"/>
                        </a:rPr>
                        <a:t>1984</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15166">
                <a:tc>
                  <a:txBody>
                    <a:bodyPr/>
                    <a:lstStyle/>
                    <a:p>
                      <a:pPr algn="ctr" fontAlgn="b"/>
                      <a:r>
                        <a:rPr lang="en-US" sz="800" b="0" i="0" u="none" strike="noStrike">
                          <a:solidFill>
                            <a:srgbClr val="000000"/>
                          </a:solidFill>
                          <a:effectLst/>
                          <a:latin typeface="Calibri" panose="020F0502020204030204" pitchFamily="34" charset="0"/>
                        </a:rPr>
                        <a:t>1985</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5166">
                <a:tc>
                  <a:txBody>
                    <a:bodyPr/>
                    <a:lstStyle/>
                    <a:p>
                      <a:pPr algn="ctr" fontAlgn="b"/>
                      <a:r>
                        <a:rPr lang="en-US" sz="800" b="0" i="0" u="none" strike="noStrike">
                          <a:solidFill>
                            <a:srgbClr val="000000"/>
                          </a:solidFill>
                          <a:effectLst/>
                          <a:latin typeface="Calibri" panose="020F0502020204030204" pitchFamily="34" charset="0"/>
                        </a:rPr>
                        <a:t>1986</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5166">
                <a:tc>
                  <a:txBody>
                    <a:bodyPr/>
                    <a:lstStyle/>
                    <a:p>
                      <a:pPr algn="ctr" fontAlgn="b"/>
                      <a:r>
                        <a:rPr lang="en-US" sz="800" b="0" i="0" u="none" strike="noStrike">
                          <a:solidFill>
                            <a:srgbClr val="000000"/>
                          </a:solidFill>
                          <a:effectLst/>
                          <a:latin typeface="Calibri" panose="020F0502020204030204" pitchFamily="34" charset="0"/>
                        </a:rPr>
                        <a:t>1987</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5166">
                <a:tc>
                  <a:txBody>
                    <a:bodyPr/>
                    <a:lstStyle/>
                    <a:p>
                      <a:pPr algn="ctr" fontAlgn="b"/>
                      <a:r>
                        <a:rPr lang="en-US" sz="800" b="0" i="0" u="none" strike="noStrike">
                          <a:solidFill>
                            <a:srgbClr val="000000"/>
                          </a:solidFill>
                          <a:effectLst/>
                          <a:latin typeface="Calibri" panose="020F0502020204030204" pitchFamily="34" charset="0"/>
                        </a:rPr>
                        <a:t>1988</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15166">
                <a:tc>
                  <a:txBody>
                    <a:bodyPr/>
                    <a:lstStyle/>
                    <a:p>
                      <a:pPr algn="ctr" fontAlgn="b"/>
                      <a:r>
                        <a:rPr lang="en-US" sz="800" b="0" i="0" u="none" strike="noStrike">
                          <a:solidFill>
                            <a:srgbClr val="000000"/>
                          </a:solidFill>
                          <a:effectLst/>
                          <a:latin typeface="Calibri" panose="020F0502020204030204" pitchFamily="34" charset="0"/>
                        </a:rPr>
                        <a:t>1989</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15166">
                <a:tc>
                  <a:txBody>
                    <a:bodyPr/>
                    <a:lstStyle/>
                    <a:p>
                      <a:pPr algn="ctr" fontAlgn="b"/>
                      <a:r>
                        <a:rPr lang="en-US" sz="800" b="0" i="0" u="none" strike="noStrike">
                          <a:solidFill>
                            <a:srgbClr val="000000"/>
                          </a:solidFill>
                          <a:effectLst/>
                          <a:latin typeface="Calibri" panose="020F0502020204030204" pitchFamily="34" charset="0"/>
                        </a:rPr>
                        <a:t>1990</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15166">
                <a:tc>
                  <a:txBody>
                    <a:bodyPr/>
                    <a:lstStyle/>
                    <a:p>
                      <a:pPr algn="ctr" fontAlgn="b"/>
                      <a:r>
                        <a:rPr lang="en-US" sz="800" b="0" i="0" u="none" strike="noStrike" dirty="0">
                          <a:solidFill>
                            <a:srgbClr val="000000"/>
                          </a:solidFill>
                          <a:effectLst/>
                          <a:latin typeface="Calibri" panose="020F0502020204030204" pitchFamily="34" charset="0"/>
                        </a:rPr>
                        <a:t>1991</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15166">
                <a:tc>
                  <a:txBody>
                    <a:bodyPr/>
                    <a:lstStyle/>
                    <a:p>
                      <a:pPr algn="ctr" fontAlgn="b"/>
                      <a:r>
                        <a:rPr lang="en-US" sz="800" b="0" i="0" u="none" strike="noStrike">
                          <a:solidFill>
                            <a:srgbClr val="000000"/>
                          </a:solidFill>
                          <a:effectLst/>
                          <a:latin typeface="Calibri" panose="020F0502020204030204" pitchFamily="34" charset="0"/>
                        </a:rPr>
                        <a:t>1992</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15166">
                <a:tc>
                  <a:txBody>
                    <a:bodyPr/>
                    <a:lstStyle/>
                    <a:p>
                      <a:pPr algn="ctr" fontAlgn="b"/>
                      <a:r>
                        <a:rPr lang="en-US" sz="800" b="0" i="0" u="none" strike="noStrike">
                          <a:solidFill>
                            <a:srgbClr val="000000"/>
                          </a:solidFill>
                          <a:effectLst/>
                          <a:latin typeface="Calibri" panose="020F0502020204030204" pitchFamily="34" charset="0"/>
                        </a:rPr>
                        <a:t>1993</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15166">
                <a:tc>
                  <a:txBody>
                    <a:bodyPr/>
                    <a:lstStyle/>
                    <a:p>
                      <a:pPr algn="ctr" fontAlgn="b"/>
                      <a:r>
                        <a:rPr lang="en-US" sz="800" b="0" i="0" u="none" strike="noStrike">
                          <a:solidFill>
                            <a:srgbClr val="000000"/>
                          </a:solidFill>
                          <a:effectLst/>
                          <a:latin typeface="Calibri" panose="020F0502020204030204" pitchFamily="34" charset="0"/>
                        </a:rPr>
                        <a:t>1994</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15166">
                <a:tc>
                  <a:txBody>
                    <a:bodyPr/>
                    <a:lstStyle/>
                    <a:p>
                      <a:pPr algn="ctr" fontAlgn="b"/>
                      <a:r>
                        <a:rPr lang="en-US" sz="800" b="0" i="0" u="none" strike="noStrike">
                          <a:solidFill>
                            <a:srgbClr val="000000"/>
                          </a:solidFill>
                          <a:effectLst/>
                          <a:latin typeface="Calibri" panose="020F0502020204030204" pitchFamily="34" charset="0"/>
                        </a:rPr>
                        <a:t>1995</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15166">
                <a:tc>
                  <a:txBody>
                    <a:bodyPr/>
                    <a:lstStyle/>
                    <a:p>
                      <a:pPr algn="ctr" fontAlgn="b"/>
                      <a:r>
                        <a:rPr lang="en-US" sz="800" b="0" i="0" u="none" strike="noStrike">
                          <a:solidFill>
                            <a:srgbClr val="000000"/>
                          </a:solidFill>
                          <a:effectLst/>
                          <a:latin typeface="Calibri" panose="020F0502020204030204" pitchFamily="34" charset="0"/>
                        </a:rPr>
                        <a:t>1996</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15166">
                <a:tc>
                  <a:txBody>
                    <a:bodyPr/>
                    <a:lstStyle/>
                    <a:p>
                      <a:pPr algn="ctr" fontAlgn="b"/>
                      <a:r>
                        <a:rPr lang="en-US" sz="800" b="0" i="0" u="none" strike="noStrike">
                          <a:solidFill>
                            <a:srgbClr val="000000"/>
                          </a:solidFill>
                          <a:effectLst/>
                          <a:latin typeface="Calibri" panose="020F0502020204030204" pitchFamily="34" charset="0"/>
                        </a:rPr>
                        <a:t>1997</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15166">
                <a:tc>
                  <a:txBody>
                    <a:bodyPr/>
                    <a:lstStyle/>
                    <a:p>
                      <a:pPr algn="ctr" fontAlgn="b"/>
                      <a:r>
                        <a:rPr lang="en-US" sz="800" b="0" i="0" u="none" strike="noStrike">
                          <a:solidFill>
                            <a:srgbClr val="000000"/>
                          </a:solidFill>
                          <a:effectLst/>
                          <a:latin typeface="Calibri" panose="020F0502020204030204" pitchFamily="34" charset="0"/>
                        </a:rPr>
                        <a:t>1998</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dirty="0">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15166">
                <a:tc>
                  <a:txBody>
                    <a:bodyPr/>
                    <a:lstStyle/>
                    <a:p>
                      <a:pPr algn="ctr" fontAlgn="b"/>
                      <a:r>
                        <a:rPr lang="en-US" sz="800" b="0" i="0" u="none" strike="noStrike">
                          <a:solidFill>
                            <a:srgbClr val="000000"/>
                          </a:solidFill>
                          <a:effectLst/>
                          <a:latin typeface="Calibri" panose="020F0502020204030204" pitchFamily="34" charset="0"/>
                        </a:rPr>
                        <a:t>1999</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15166">
                <a:tc>
                  <a:txBody>
                    <a:bodyPr/>
                    <a:lstStyle/>
                    <a:p>
                      <a:pPr algn="ctr" fontAlgn="b"/>
                      <a:r>
                        <a:rPr lang="en-US" sz="800" b="0" i="0" u="none" strike="noStrike">
                          <a:solidFill>
                            <a:srgbClr val="000000"/>
                          </a:solidFill>
                          <a:effectLst/>
                          <a:latin typeface="Calibri" panose="020F0502020204030204" pitchFamily="34" charset="0"/>
                        </a:rPr>
                        <a:t>2000</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15166">
                <a:tc>
                  <a:txBody>
                    <a:bodyPr/>
                    <a:lstStyle/>
                    <a:p>
                      <a:pPr algn="ctr" fontAlgn="b"/>
                      <a:r>
                        <a:rPr lang="en-US" sz="800" b="0" i="0" u="none" strike="noStrike">
                          <a:solidFill>
                            <a:srgbClr val="000000"/>
                          </a:solidFill>
                          <a:effectLst/>
                          <a:latin typeface="Calibri" panose="020F0502020204030204" pitchFamily="34" charset="0"/>
                        </a:rPr>
                        <a:t>2001</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15166">
                <a:tc>
                  <a:txBody>
                    <a:bodyPr/>
                    <a:lstStyle/>
                    <a:p>
                      <a:pPr algn="ctr" fontAlgn="b"/>
                      <a:r>
                        <a:rPr lang="en-US" sz="800" b="0" i="0" u="none" strike="noStrike">
                          <a:solidFill>
                            <a:srgbClr val="000000"/>
                          </a:solidFill>
                          <a:effectLst/>
                          <a:latin typeface="Calibri" panose="020F0502020204030204" pitchFamily="34" charset="0"/>
                        </a:rPr>
                        <a:t>2002</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15166">
                <a:tc>
                  <a:txBody>
                    <a:bodyPr/>
                    <a:lstStyle/>
                    <a:p>
                      <a:pPr algn="ctr" fontAlgn="b"/>
                      <a:r>
                        <a:rPr lang="en-US" sz="800" b="0" i="0" u="none" strike="noStrike">
                          <a:solidFill>
                            <a:srgbClr val="000000"/>
                          </a:solidFill>
                          <a:effectLst/>
                          <a:latin typeface="Calibri" panose="020F0502020204030204" pitchFamily="34" charset="0"/>
                        </a:rPr>
                        <a:t>2003</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15166">
                <a:tc>
                  <a:txBody>
                    <a:bodyPr/>
                    <a:lstStyle/>
                    <a:p>
                      <a:pPr algn="ctr" fontAlgn="b"/>
                      <a:r>
                        <a:rPr lang="en-US" sz="800" b="0" i="0" u="none" strike="noStrike">
                          <a:solidFill>
                            <a:srgbClr val="000000"/>
                          </a:solidFill>
                          <a:effectLst/>
                          <a:latin typeface="Calibri" panose="020F0502020204030204" pitchFamily="34" charset="0"/>
                        </a:rPr>
                        <a:t>2004</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15166">
                <a:tc>
                  <a:txBody>
                    <a:bodyPr/>
                    <a:lstStyle/>
                    <a:p>
                      <a:pPr algn="ctr" fontAlgn="b"/>
                      <a:r>
                        <a:rPr lang="en-US" sz="800" b="0" i="0" u="none" strike="noStrike">
                          <a:solidFill>
                            <a:srgbClr val="000000"/>
                          </a:solidFill>
                          <a:effectLst/>
                          <a:latin typeface="Calibri" panose="020F0502020204030204" pitchFamily="34" charset="0"/>
                        </a:rPr>
                        <a:t>2005</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15166">
                <a:tc>
                  <a:txBody>
                    <a:bodyPr/>
                    <a:lstStyle/>
                    <a:p>
                      <a:pPr algn="ctr" fontAlgn="b"/>
                      <a:r>
                        <a:rPr lang="en-US" sz="800" b="0" i="0" u="none" strike="noStrike">
                          <a:solidFill>
                            <a:srgbClr val="000000"/>
                          </a:solidFill>
                          <a:effectLst/>
                          <a:latin typeface="Calibri" panose="020F0502020204030204" pitchFamily="34" charset="0"/>
                        </a:rPr>
                        <a:t>2006</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15166">
                <a:tc>
                  <a:txBody>
                    <a:bodyPr/>
                    <a:lstStyle/>
                    <a:p>
                      <a:pPr algn="ctr" fontAlgn="b"/>
                      <a:r>
                        <a:rPr lang="en-US" sz="800" b="0" i="0" u="none" strike="noStrike">
                          <a:solidFill>
                            <a:srgbClr val="000000"/>
                          </a:solidFill>
                          <a:effectLst/>
                          <a:latin typeface="Calibri" panose="020F0502020204030204" pitchFamily="34" charset="0"/>
                        </a:rPr>
                        <a:t>2007</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15166">
                <a:tc>
                  <a:txBody>
                    <a:bodyPr/>
                    <a:lstStyle/>
                    <a:p>
                      <a:pPr algn="ctr" fontAlgn="b"/>
                      <a:r>
                        <a:rPr lang="en-US" sz="800" b="0" i="0" u="none" strike="noStrike">
                          <a:solidFill>
                            <a:srgbClr val="000000"/>
                          </a:solidFill>
                          <a:effectLst/>
                          <a:latin typeface="Calibri" panose="020F0502020204030204" pitchFamily="34" charset="0"/>
                        </a:rPr>
                        <a:t>2008</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15166">
                <a:tc>
                  <a:txBody>
                    <a:bodyPr/>
                    <a:lstStyle/>
                    <a:p>
                      <a:pPr algn="ctr" fontAlgn="b"/>
                      <a:r>
                        <a:rPr lang="en-US" sz="800" b="0" i="0" u="none" strike="noStrike">
                          <a:solidFill>
                            <a:srgbClr val="000000"/>
                          </a:solidFill>
                          <a:effectLst/>
                          <a:latin typeface="Calibri" panose="020F0502020204030204" pitchFamily="34" charset="0"/>
                        </a:rPr>
                        <a:t>2009</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15166">
                <a:tc>
                  <a:txBody>
                    <a:bodyPr/>
                    <a:lstStyle/>
                    <a:p>
                      <a:pPr algn="ctr" fontAlgn="b"/>
                      <a:r>
                        <a:rPr lang="en-US" sz="800" b="0" i="0" u="none" strike="noStrike">
                          <a:solidFill>
                            <a:srgbClr val="000000"/>
                          </a:solidFill>
                          <a:effectLst/>
                          <a:latin typeface="Calibri" panose="020F0502020204030204" pitchFamily="34" charset="0"/>
                        </a:rPr>
                        <a:t>2010</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15166">
                <a:tc>
                  <a:txBody>
                    <a:bodyPr/>
                    <a:lstStyle/>
                    <a:p>
                      <a:pPr algn="ctr" fontAlgn="b"/>
                      <a:r>
                        <a:rPr lang="en-US" sz="800" b="0" i="0" u="none" strike="noStrike">
                          <a:solidFill>
                            <a:srgbClr val="000000"/>
                          </a:solidFill>
                          <a:effectLst/>
                          <a:latin typeface="Calibri" panose="020F0502020204030204" pitchFamily="34" charset="0"/>
                        </a:rPr>
                        <a:t>2011</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15166">
                <a:tc>
                  <a:txBody>
                    <a:bodyPr/>
                    <a:lstStyle/>
                    <a:p>
                      <a:pPr algn="ctr" fontAlgn="b"/>
                      <a:r>
                        <a:rPr lang="en-US" sz="800" b="0" i="0" u="none" strike="noStrike">
                          <a:solidFill>
                            <a:srgbClr val="000000"/>
                          </a:solidFill>
                          <a:effectLst/>
                          <a:latin typeface="Calibri" panose="020F0502020204030204" pitchFamily="34" charset="0"/>
                        </a:rPr>
                        <a:t>2012</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dirty="0">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dirty="0">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bl>
          </a:graphicData>
        </a:graphic>
      </p:graphicFrame>
      <p:graphicFrame>
        <p:nvGraphicFramePr>
          <p:cNvPr id="5" name="Table 4"/>
          <p:cNvGraphicFramePr>
            <a:graphicFrameLocks noGrp="1"/>
          </p:cNvGraphicFramePr>
          <p:nvPr>
            <p:extLst/>
          </p:nvPr>
        </p:nvGraphicFramePr>
        <p:xfrm>
          <a:off x="5413885" y="1771332"/>
          <a:ext cx="2739084" cy="5067114"/>
        </p:xfrm>
        <a:graphic>
          <a:graphicData uri="http://schemas.openxmlformats.org/drawingml/2006/table">
            <a:tbl>
              <a:tblPr/>
              <a:tblGrid>
                <a:gridCol w="671386"/>
                <a:gridCol w="708454"/>
                <a:gridCol w="683741"/>
                <a:gridCol w="675503"/>
              </a:tblGrid>
              <a:tr h="246244">
                <a:tc>
                  <a:txBody>
                    <a:bodyPr/>
                    <a:lstStyle/>
                    <a:p>
                      <a:pPr algn="ctr" fontAlgn="b"/>
                      <a:r>
                        <a:rPr lang="en-US" sz="800" b="1" i="0" u="none" strike="noStrike" dirty="0">
                          <a:solidFill>
                            <a:srgbClr val="000000"/>
                          </a:solidFill>
                          <a:effectLst/>
                          <a:latin typeface="Calibri" panose="020F0502020204030204" pitchFamily="34" charset="0"/>
                        </a:rPr>
                        <a:t>Year</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WFD CHL</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ASSETS CHL</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IFREMER CHL</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5569">
                <a:tc>
                  <a:txBody>
                    <a:bodyPr/>
                    <a:lstStyle/>
                    <a:p>
                      <a:pPr algn="ctr" fontAlgn="b"/>
                      <a:r>
                        <a:rPr lang="en-US" sz="800" b="0" i="0" u="none" strike="noStrike" dirty="0">
                          <a:solidFill>
                            <a:srgbClr val="000000"/>
                          </a:solidFill>
                          <a:effectLst/>
                          <a:latin typeface="Calibri" panose="020F0502020204030204" pitchFamily="34" charset="0"/>
                        </a:rPr>
                        <a:t>1975</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800" b="0" i="0" u="none" strike="noStrike">
                          <a:solidFill>
                            <a:srgbClr val="000000"/>
                          </a:solidFill>
                          <a:effectLst/>
                          <a:latin typeface="Calibri" panose="020F0502020204030204" pitchFamily="34" charset="0"/>
                        </a:rPr>
                        <a:t>YELLOW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25569">
                <a:tc>
                  <a:txBody>
                    <a:bodyPr/>
                    <a:lstStyle/>
                    <a:p>
                      <a:pPr algn="ctr" fontAlgn="b"/>
                      <a:r>
                        <a:rPr lang="en-US" sz="800" b="0" i="0" u="none" strike="noStrike">
                          <a:solidFill>
                            <a:srgbClr val="000000"/>
                          </a:solidFill>
                          <a:effectLst/>
                          <a:latin typeface="Calibri" panose="020F0502020204030204" pitchFamily="34" charset="0"/>
                        </a:rPr>
                        <a:t>1976</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800" b="0" i="0" u="none" strike="noStrike">
                          <a:solidFill>
                            <a:srgbClr val="000000"/>
                          </a:solidFill>
                          <a:effectLst/>
                          <a:latin typeface="Calibri" panose="020F0502020204030204" pitchFamily="34" charset="0"/>
                        </a:rPr>
                        <a:t>YELLOW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25569">
                <a:tc>
                  <a:txBody>
                    <a:bodyPr/>
                    <a:lstStyle/>
                    <a:p>
                      <a:pPr algn="ctr" fontAlgn="b"/>
                      <a:r>
                        <a:rPr lang="en-US" sz="800" b="0" i="0" u="none" strike="noStrike">
                          <a:solidFill>
                            <a:srgbClr val="000000"/>
                          </a:solidFill>
                          <a:effectLst/>
                          <a:latin typeface="Calibri" panose="020F0502020204030204" pitchFamily="34" charset="0"/>
                        </a:rPr>
                        <a:t>1977</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25569">
                <a:tc>
                  <a:txBody>
                    <a:bodyPr/>
                    <a:lstStyle/>
                    <a:p>
                      <a:pPr algn="ctr" fontAlgn="b"/>
                      <a:r>
                        <a:rPr lang="en-US" sz="800" b="0" i="0" u="none" strike="noStrike">
                          <a:solidFill>
                            <a:srgbClr val="000000"/>
                          </a:solidFill>
                          <a:effectLst/>
                          <a:latin typeface="Calibri" panose="020F0502020204030204" pitchFamily="34" charset="0"/>
                        </a:rPr>
                        <a:t>1978</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fontAlgn="b"/>
                      <a:r>
                        <a:rPr lang="en-US" sz="800" b="0" i="0" u="none" strike="noStrike" dirty="0">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800" b="0" i="0" u="none" strike="noStrike" dirty="0">
                          <a:solidFill>
                            <a:srgbClr val="000000"/>
                          </a:solidFill>
                          <a:effectLst/>
                          <a:latin typeface="Calibri" panose="020F0502020204030204" pitchFamily="34" charset="0"/>
                        </a:rPr>
                        <a:t>ORANGE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125569">
                <a:tc>
                  <a:txBody>
                    <a:bodyPr/>
                    <a:lstStyle/>
                    <a:p>
                      <a:pPr algn="ctr" fontAlgn="b"/>
                      <a:r>
                        <a:rPr lang="en-US" sz="800" b="0" i="0" u="none" strike="noStrike">
                          <a:solidFill>
                            <a:srgbClr val="000000"/>
                          </a:solidFill>
                          <a:effectLst/>
                          <a:latin typeface="Calibri" panose="020F0502020204030204" pitchFamily="34" charset="0"/>
                        </a:rPr>
                        <a:t>1979</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MODERATE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800" b="0" i="0" u="none" strike="noStrike" dirty="0">
                          <a:solidFill>
                            <a:srgbClr val="000000"/>
                          </a:solidFill>
                          <a:effectLst/>
                          <a:latin typeface="Calibri" panose="020F0502020204030204" pitchFamily="34" charset="0"/>
                        </a:rPr>
                        <a:t>ORANGE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125569">
                <a:tc>
                  <a:txBody>
                    <a:bodyPr/>
                    <a:lstStyle/>
                    <a:p>
                      <a:pPr algn="ctr" fontAlgn="b"/>
                      <a:r>
                        <a:rPr lang="en-US" sz="800" b="0" i="0" u="none" strike="noStrike">
                          <a:solidFill>
                            <a:srgbClr val="000000"/>
                          </a:solidFill>
                          <a:effectLst/>
                          <a:latin typeface="Calibri" panose="020F0502020204030204" pitchFamily="34" charset="0"/>
                        </a:rPr>
                        <a:t>1980</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dirty="0">
                          <a:solidFill>
                            <a:srgbClr val="000000"/>
                          </a:solidFill>
                          <a:effectLst/>
                          <a:latin typeface="Calibri" panose="020F0502020204030204" pitchFamily="34" charset="0"/>
                        </a:rPr>
                        <a:t>ORANGE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125569">
                <a:tc>
                  <a:txBody>
                    <a:bodyPr/>
                    <a:lstStyle/>
                    <a:p>
                      <a:pPr algn="ctr" fontAlgn="b"/>
                      <a:r>
                        <a:rPr lang="en-US" sz="800" b="0" i="0" u="none" strike="noStrike">
                          <a:solidFill>
                            <a:srgbClr val="000000"/>
                          </a:solidFill>
                          <a:effectLst/>
                          <a:latin typeface="Calibri" panose="020F0502020204030204" pitchFamily="34" charset="0"/>
                        </a:rPr>
                        <a:t>1981</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800" b="0" i="0" u="none" strike="noStrike" dirty="0">
                          <a:solidFill>
                            <a:srgbClr val="000000"/>
                          </a:solidFill>
                          <a:effectLst/>
                          <a:latin typeface="Calibri" panose="020F0502020204030204" pitchFamily="34" charset="0"/>
                        </a:rPr>
                        <a:t>ORANGE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125569">
                <a:tc>
                  <a:txBody>
                    <a:bodyPr/>
                    <a:lstStyle/>
                    <a:p>
                      <a:pPr algn="ctr" fontAlgn="b"/>
                      <a:r>
                        <a:rPr lang="en-US" sz="800" b="0" i="0" u="none" strike="noStrike">
                          <a:solidFill>
                            <a:srgbClr val="000000"/>
                          </a:solidFill>
                          <a:effectLst/>
                          <a:latin typeface="Calibri" panose="020F0502020204030204" pitchFamily="34" charset="0"/>
                        </a:rPr>
                        <a:t>1982</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800" b="0" i="0" u="none" strike="noStrike">
                          <a:solidFill>
                            <a:srgbClr val="000000"/>
                          </a:solidFill>
                          <a:effectLst/>
                          <a:latin typeface="Calibri" panose="020F0502020204030204" pitchFamily="34" charset="0"/>
                        </a:rPr>
                        <a:t>ORANGE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125569">
                <a:tc>
                  <a:txBody>
                    <a:bodyPr/>
                    <a:lstStyle/>
                    <a:p>
                      <a:pPr algn="ctr" fontAlgn="b"/>
                      <a:r>
                        <a:rPr lang="en-US" sz="800" b="0" i="0" u="none" strike="noStrike">
                          <a:solidFill>
                            <a:srgbClr val="000000"/>
                          </a:solidFill>
                          <a:effectLst/>
                          <a:latin typeface="Calibri" panose="020F0502020204030204" pitchFamily="34" charset="0"/>
                        </a:rPr>
                        <a:t>1983</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25569">
                <a:tc>
                  <a:txBody>
                    <a:bodyPr/>
                    <a:lstStyle/>
                    <a:p>
                      <a:pPr algn="ctr" fontAlgn="b"/>
                      <a:r>
                        <a:rPr lang="en-US" sz="800" b="0" i="0" u="none" strike="noStrike">
                          <a:solidFill>
                            <a:srgbClr val="000000"/>
                          </a:solidFill>
                          <a:effectLst/>
                          <a:latin typeface="Calibri" panose="020F0502020204030204" pitchFamily="34" charset="0"/>
                        </a:rPr>
                        <a:t>1984</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YELLOW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25569">
                <a:tc>
                  <a:txBody>
                    <a:bodyPr/>
                    <a:lstStyle/>
                    <a:p>
                      <a:pPr algn="ctr" fontAlgn="b"/>
                      <a:r>
                        <a:rPr lang="en-US" sz="800" b="0" i="0" u="none" strike="noStrike">
                          <a:solidFill>
                            <a:srgbClr val="000000"/>
                          </a:solidFill>
                          <a:effectLst/>
                          <a:latin typeface="Calibri" panose="020F0502020204030204" pitchFamily="34" charset="0"/>
                        </a:rPr>
                        <a:t>1985</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GREEN</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125569">
                <a:tc>
                  <a:txBody>
                    <a:bodyPr/>
                    <a:lstStyle/>
                    <a:p>
                      <a:pPr algn="ctr" fontAlgn="b"/>
                      <a:r>
                        <a:rPr lang="en-US" sz="800" b="0" i="0" u="none" strike="noStrike">
                          <a:solidFill>
                            <a:srgbClr val="000000"/>
                          </a:solidFill>
                          <a:effectLst/>
                          <a:latin typeface="Calibri" panose="020F0502020204030204" pitchFamily="34" charset="0"/>
                        </a:rPr>
                        <a:t>1986</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GOOD</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800" b="0" i="0" u="none" strike="noStrike">
                          <a:solidFill>
                            <a:srgbClr val="000000"/>
                          </a:solidFill>
                          <a:effectLst/>
                          <a:latin typeface="Calibri" panose="020F0502020204030204" pitchFamily="34" charset="0"/>
                        </a:rPr>
                        <a:t>YELLOW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25569">
                <a:tc>
                  <a:txBody>
                    <a:bodyPr/>
                    <a:lstStyle/>
                    <a:p>
                      <a:pPr algn="ctr" fontAlgn="b"/>
                      <a:r>
                        <a:rPr lang="en-US" sz="800" b="0" i="0" u="none" strike="noStrike">
                          <a:solidFill>
                            <a:srgbClr val="000000"/>
                          </a:solidFill>
                          <a:effectLst/>
                          <a:latin typeface="Calibri" panose="020F0502020204030204" pitchFamily="34" charset="0"/>
                        </a:rPr>
                        <a:t>1987</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25569">
                <a:tc>
                  <a:txBody>
                    <a:bodyPr/>
                    <a:lstStyle/>
                    <a:p>
                      <a:pPr algn="ctr" fontAlgn="b"/>
                      <a:r>
                        <a:rPr lang="en-US" sz="800" b="0" i="0" u="none" strike="noStrike">
                          <a:solidFill>
                            <a:srgbClr val="000000"/>
                          </a:solidFill>
                          <a:effectLst/>
                          <a:latin typeface="Calibri" panose="020F0502020204030204" pitchFamily="34" charset="0"/>
                        </a:rPr>
                        <a:t>1988</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25569">
                <a:tc>
                  <a:txBody>
                    <a:bodyPr/>
                    <a:lstStyle/>
                    <a:p>
                      <a:pPr algn="ctr" fontAlgn="b"/>
                      <a:r>
                        <a:rPr lang="en-US" sz="800" b="0" i="0" u="none" strike="noStrike">
                          <a:solidFill>
                            <a:srgbClr val="000000"/>
                          </a:solidFill>
                          <a:effectLst/>
                          <a:latin typeface="Calibri" panose="020F0502020204030204" pitchFamily="34" charset="0"/>
                        </a:rPr>
                        <a:t>1989</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25569">
                <a:tc>
                  <a:txBody>
                    <a:bodyPr/>
                    <a:lstStyle/>
                    <a:p>
                      <a:pPr algn="ctr" fontAlgn="b"/>
                      <a:r>
                        <a:rPr lang="en-US" sz="800" b="0" i="0" u="none" strike="noStrike">
                          <a:solidFill>
                            <a:srgbClr val="000000"/>
                          </a:solidFill>
                          <a:effectLst/>
                          <a:latin typeface="Calibri" panose="020F0502020204030204" pitchFamily="34" charset="0"/>
                        </a:rPr>
                        <a:t>1990</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25569">
                <a:tc>
                  <a:txBody>
                    <a:bodyPr/>
                    <a:lstStyle/>
                    <a:p>
                      <a:pPr algn="ctr" fontAlgn="b"/>
                      <a:r>
                        <a:rPr lang="en-US" sz="800" b="0" i="0" u="none" strike="noStrike">
                          <a:solidFill>
                            <a:srgbClr val="000000"/>
                          </a:solidFill>
                          <a:effectLst/>
                          <a:latin typeface="Calibri" panose="020F0502020204030204" pitchFamily="34" charset="0"/>
                        </a:rPr>
                        <a:t>1991</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25569">
                <a:tc>
                  <a:txBody>
                    <a:bodyPr/>
                    <a:lstStyle/>
                    <a:p>
                      <a:pPr algn="ctr" fontAlgn="b"/>
                      <a:r>
                        <a:rPr lang="en-US" sz="800" b="0" i="0" u="none" strike="noStrike">
                          <a:solidFill>
                            <a:srgbClr val="000000"/>
                          </a:solidFill>
                          <a:effectLst/>
                          <a:latin typeface="Calibri" panose="020F0502020204030204" pitchFamily="34" charset="0"/>
                        </a:rPr>
                        <a:t>1992</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25569">
                <a:tc>
                  <a:txBody>
                    <a:bodyPr/>
                    <a:lstStyle/>
                    <a:p>
                      <a:pPr algn="ctr" fontAlgn="b"/>
                      <a:r>
                        <a:rPr lang="en-US" sz="800" b="0" i="0" u="none" strike="noStrike">
                          <a:solidFill>
                            <a:srgbClr val="000000"/>
                          </a:solidFill>
                          <a:effectLst/>
                          <a:latin typeface="Calibri" panose="020F0502020204030204" pitchFamily="34" charset="0"/>
                        </a:rPr>
                        <a:t>1993</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25569">
                <a:tc>
                  <a:txBody>
                    <a:bodyPr/>
                    <a:lstStyle/>
                    <a:p>
                      <a:pPr algn="ctr" fontAlgn="b"/>
                      <a:r>
                        <a:rPr lang="en-US" sz="800" b="0" i="0" u="none" strike="noStrike">
                          <a:solidFill>
                            <a:srgbClr val="000000"/>
                          </a:solidFill>
                          <a:effectLst/>
                          <a:latin typeface="Calibri" panose="020F0502020204030204" pitchFamily="34" charset="0"/>
                        </a:rPr>
                        <a:t>1994</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25569">
                <a:tc>
                  <a:txBody>
                    <a:bodyPr/>
                    <a:lstStyle/>
                    <a:p>
                      <a:pPr algn="ctr" fontAlgn="b"/>
                      <a:r>
                        <a:rPr lang="en-US" sz="800" b="0" i="0" u="none" strike="noStrike">
                          <a:solidFill>
                            <a:srgbClr val="000000"/>
                          </a:solidFill>
                          <a:effectLst/>
                          <a:latin typeface="Calibri" panose="020F0502020204030204" pitchFamily="34" charset="0"/>
                        </a:rPr>
                        <a:t>1995</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25569">
                <a:tc>
                  <a:txBody>
                    <a:bodyPr/>
                    <a:lstStyle/>
                    <a:p>
                      <a:pPr algn="ctr" fontAlgn="b"/>
                      <a:r>
                        <a:rPr lang="en-US" sz="800" b="0" i="0" u="none" strike="noStrike">
                          <a:solidFill>
                            <a:srgbClr val="000000"/>
                          </a:solidFill>
                          <a:effectLst/>
                          <a:latin typeface="Calibri" panose="020F0502020204030204" pitchFamily="34" charset="0"/>
                        </a:rPr>
                        <a:t>1996</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25569">
                <a:tc>
                  <a:txBody>
                    <a:bodyPr/>
                    <a:lstStyle/>
                    <a:p>
                      <a:pPr algn="ctr" fontAlgn="b"/>
                      <a:r>
                        <a:rPr lang="en-US" sz="800" b="0" i="0" u="none" strike="noStrike">
                          <a:solidFill>
                            <a:srgbClr val="000000"/>
                          </a:solidFill>
                          <a:effectLst/>
                          <a:latin typeface="Calibri" panose="020F0502020204030204" pitchFamily="34" charset="0"/>
                        </a:rPr>
                        <a:t>1997</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25569">
                <a:tc>
                  <a:txBody>
                    <a:bodyPr/>
                    <a:lstStyle/>
                    <a:p>
                      <a:pPr algn="ctr" fontAlgn="b"/>
                      <a:r>
                        <a:rPr lang="en-US" sz="800" b="0" i="0" u="none" strike="noStrike">
                          <a:solidFill>
                            <a:srgbClr val="000000"/>
                          </a:solidFill>
                          <a:effectLst/>
                          <a:latin typeface="Calibri" panose="020F0502020204030204" pitchFamily="34" charset="0"/>
                        </a:rPr>
                        <a:t>1998</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25569">
                <a:tc>
                  <a:txBody>
                    <a:bodyPr/>
                    <a:lstStyle/>
                    <a:p>
                      <a:pPr algn="ctr" fontAlgn="b"/>
                      <a:r>
                        <a:rPr lang="en-US" sz="800" b="0" i="0" u="none" strike="noStrike">
                          <a:solidFill>
                            <a:srgbClr val="000000"/>
                          </a:solidFill>
                          <a:effectLst/>
                          <a:latin typeface="Calibri" panose="020F0502020204030204" pitchFamily="34" charset="0"/>
                        </a:rPr>
                        <a:t>1999</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25569">
                <a:tc>
                  <a:txBody>
                    <a:bodyPr/>
                    <a:lstStyle/>
                    <a:p>
                      <a:pPr algn="ctr" fontAlgn="b"/>
                      <a:r>
                        <a:rPr lang="en-US" sz="800" b="0" i="0" u="none" strike="noStrike">
                          <a:solidFill>
                            <a:srgbClr val="000000"/>
                          </a:solidFill>
                          <a:effectLst/>
                          <a:latin typeface="Calibri" panose="020F0502020204030204" pitchFamily="34" charset="0"/>
                        </a:rPr>
                        <a:t>2000</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25569">
                <a:tc>
                  <a:txBody>
                    <a:bodyPr/>
                    <a:lstStyle/>
                    <a:p>
                      <a:pPr algn="ctr" fontAlgn="b"/>
                      <a:r>
                        <a:rPr lang="en-US" sz="800" b="0" i="0" u="none" strike="noStrike">
                          <a:solidFill>
                            <a:srgbClr val="000000"/>
                          </a:solidFill>
                          <a:effectLst/>
                          <a:latin typeface="Calibri" panose="020F0502020204030204" pitchFamily="34" charset="0"/>
                        </a:rPr>
                        <a:t>2001</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25569">
                <a:tc>
                  <a:txBody>
                    <a:bodyPr/>
                    <a:lstStyle/>
                    <a:p>
                      <a:pPr algn="ctr" fontAlgn="b"/>
                      <a:r>
                        <a:rPr lang="en-US" sz="800" b="0" i="0" u="none" strike="noStrike">
                          <a:solidFill>
                            <a:srgbClr val="000000"/>
                          </a:solidFill>
                          <a:effectLst/>
                          <a:latin typeface="Calibri" panose="020F0502020204030204" pitchFamily="34" charset="0"/>
                        </a:rPr>
                        <a:t>2002</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25569">
                <a:tc>
                  <a:txBody>
                    <a:bodyPr/>
                    <a:lstStyle/>
                    <a:p>
                      <a:pPr algn="ctr" fontAlgn="b"/>
                      <a:r>
                        <a:rPr lang="en-US" sz="800" b="0" i="0" u="none" strike="noStrike">
                          <a:solidFill>
                            <a:srgbClr val="000000"/>
                          </a:solidFill>
                          <a:effectLst/>
                          <a:latin typeface="Calibri" panose="020F0502020204030204" pitchFamily="34" charset="0"/>
                        </a:rPr>
                        <a:t>2003</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25569">
                <a:tc>
                  <a:txBody>
                    <a:bodyPr/>
                    <a:lstStyle/>
                    <a:p>
                      <a:pPr algn="ctr" fontAlgn="b"/>
                      <a:r>
                        <a:rPr lang="en-US" sz="800" b="0" i="0" u="none" strike="noStrike">
                          <a:solidFill>
                            <a:srgbClr val="000000"/>
                          </a:solidFill>
                          <a:effectLst/>
                          <a:latin typeface="Calibri" panose="020F0502020204030204" pitchFamily="34" charset="0"/>
                        </a:rPr>
                        <a:t>2004</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25569">
                <a:tc>
                  <a:txBody>
                    <a:bodyPr/>
                    <a:lstStyle/>
                    <a:p>
                      <a:pPr algn="ctr" fontAlgn="b"/>
                      <a:r>
                        <a:rPr lang="en-US" sz="800" b="0" i="0" u="none" strike="noStrike">
                          <a:solidFill>
                            <a:srgbClr val="000000"/>
                          </a:solidFill>
                          <a:effectLst/>
                          <a:latin typeface="Calibri" panose="020F0502020204030204" pitchFamily="34" charset="0"/>
                        </a:rPr>
                        <a:t>2005</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25569">
                <a:tc>
                  <a:txBody>
                    <a:bodyPr/>
                    <a:lstStyle/>
                    <a:p>
                      <a:pPr algn="ctr" fontAlgn="b"/>
                      <a:r>
                        <a:rPr lang="en-US" sz="800" b="0" i="0" u="none" strike="noStrike">
                          <a:solidFill>
                            <a:srgbClr val="000000"/>
                          </a:solidFill>
                          <a:effectLst/>
                          <a:latin typeface="Calibri" panose="020F0502020204030204" pitchFamily="34" charset="0"/>
                        </a:rPr>
                        <a:t>2006</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25569">
                <a:tc>
                  <a:txBody>
                    <a:bodyPr/>
                    <a:lstStyle/>
                    <a:p>
                      <a:pPr algn="ctr" fontAlgn="b"/>
                      <a:r>
                        <a:rPr lang="en-US" sz="800" b="0" i="0" u="none" strike="noStrike">
                          <a:solidFill>
                            <a:srgbClr val="000000"/>
                          </a:solidFill>
                          <a:effectLst/>
                          <a:latin typeface="Calibri" panose="020F0502020204030204" pitchFamily="34" charset="0"/>
                        </a:rPr>
                        <a:t>2007</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25569">
                <a:tc>
                  <a:txBody>
                    <a:bodyPr/>
                    <a:lstStyle/>
                    <a:p>
                      <a:pPr algn="ctr" fontAlgn="b"/>
                      <a:r>
                        <a:rPr lang="en-US" sz="800" b="0" i="0" u="none" strike="noStrike">
                          <a:solidFill>
                            <a:srgbClr val="000000"/>
                          </a:solidFill>
                          <a:effectLst/>
                          <a:latin typeface="Calibri" panose="020F0502020204030204" pitchFamily="34" charset="0"/>
                        </a:rPr>
                        <a:t>2008</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25569">
                <a:tc>
                  <a:txBody>
                    <a:bodyPr/>
                    <a:lstStyle/>
                    <a:p>
                      <a:pPr algn="ctr" fontAlgn="b"/>
                      <a:r>
                        <a:rPr lang="en-US" sz="800" b="0" i="0" u="none" strike="noStrike">
                          <a:solidFill>
                            <a:srgbClr val="000000"/>
                          </a:solidFill>
                          <a:effectLst/>
                          <a:latin typeface="Calibri" panose="020F0502020204030204" pitchFamily="34" charset="0"/>
                        </a:rPr>
                        <a:t>2009</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25569">
                <a:tc>
                  <a:txBody>
                    <a:bodyPr/>
                    <a:lstStyle/>
                    <a:p>
                      <a:pPr algn="ctr" fontAlgn="b"/>
                      <a:r>
                        <a:rPr lang="en-US" sz="800" b="0" i="0" u="none" strike="noStrike">
                          <a:solidFill>
                            <a:srgbClr val="000000"/>
                          </a:solidFill>
                          <a:effectLst/>
                          <a:latin typeface="Calibri" panose="020F0502020204030204" pitchFamily="34" charset="0"/>
                        </a:rPr>
                        <a:t>2010</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25569">
                <a:tc>
                  <a:txBody>
                    <a:bodyPr/>
                    <a:lstStyle/>
                    <a:p>
                      <a:pPr algn="ctr" fontAlgn="b"/>
                      <a:r>
                        <a:rPr lang="en-US" sz="800" b="0" i="0" u="none" strike="noStrike">
                          <a:solidFill>
                            <a:srgbClr val="000000"/>
                          </a:solidFill>
                          <a:effectLst/>
                          <a:latin typeface="Calibri" panose="020F0502020204030204" pitchFamily="34" charset="0"/>
                        </a:rPr>
                        <a:t>2011</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a:solidFill>
                            <a:srgbClr val="000000"/>
                          </a:solidFill>
                          <a:effectLst/>
                          <a:latin typeface="Calibri" panose="020F0502020204030204" pitchFamily="34" charset="0"/>
                        </a:rPr>
                        <a:t>MEDIUM</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25569">
                <a:tc>
                  <a:txBody>
                    <a:bodyPr/>
                    <a:lstStyle/>
                    <a:p>
                      <a:pPr algn="ctr" fontAlgn="b"/>
                      <a:r>
                        <a:rPr lang="en-US" sz="800" b="0" i="0" u="none" strike="noStrike">
                          <a:solidFill>
                            <a:srgbClr val="000000"/>
                          </a:solidFill>
                          <a:effectLst/>
                          <a:latin typeface="Calibri" panose="020F0502020204030204" pitchFamily="34" charset="0"/>
                        </a:rPr>
                        <a:t>2012</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HIGH</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dirty="0">
                          <a:solidFill>
                            <a:srgbClr val="000000"/>
                          </a:solidFill>
                          <a:effectLst/>
                          <a:latin typeface="Calibri" panose="020F0502020204030204" pitchFamily="34" charset="0"/>
                        </a:rPr>
                        <a:t>LOW</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US" sz="800" b="0" i="0" u="none" strike="noStrike" dirty="0">
                          <a:solidFill>
                            <a:srgbClr val="000000"/>
                          </a:solidFill>
                          <a:effectLst/>
                          <a:latin typeface="Calibri" panose="020F0502020204030204" pitchFamily="34" charset="0"/>
                        </a:rPr>
                        <a:t>BLUE</a:t>
                      </a:r>
                    </a:p>
                  </a:txBody>
                  <a:tcPr marL="4945" marR="4945" marT="4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bl>
          </a:graphicData>
        </a:graphic>
      </p:graphicFrame>
      <p:sp>
        <p:nvSpPr>
          <p:cNvPr id="3" name="TextBox 2"/>
          <p:cNvSpPr txBox="1"/>
          <p:nvPr/>
        </p:nvSpPr>
        <p:spPr>
          <a:xfrm rot="16200000">
            <a:off x="-584890" y="4027046"/>
            <a:ext cx="2759676" cy="461665"/>
          </a:xfrm>
          <a:prstGeom prst="rect">
            <a:avLst/>
          </a:prstGeom>
          <a:noFill/>
        </p:spPr>
        <p:txBody>
          <a:bodyPr wrap="square" rtlCol="0">
            <a:spAutoFit/>
          </a:bodyPr>
          <a:lstStyle/>
          <a:p>
            <a:pPr algn="ctr"/>
            <a:r>
              <a:rPr lang="en-US" sz="2400" b="1" dirty="0" smtClean="0"/>
              <a:t>USGS Only</a:t>
            </a:r>
            <a:endParaRPr lang="en-US" sz="2400" b="1" dirty="0"/>
          </a:p>
        </p:txBody>
      </p:sp>
      <p:sp>
        <p:nvSpPr>
          <p:cNvPr id="6" name="TextBox 5"/>
          <p:cNvSpPr txBox="1"/>
          <p:nvPr/>
        </p:nvSpPr>
        <p:spPr>
          <a:xfrm rot="16200000">
            <a:off x="3768054" y="3903132"/>
            <a:ext cx="2718487" cy="461665"/>
          </a:xfrm>
          <a:prstGeom prst="rect">
            <a:avLst/>
          </a:prstGeom>
          <a:noFill/>
        </p:spPr>
        <p:txBody>
          <a:bodyPr wrap="square" rtlCol="0">
            <a:spAutoFit/>
          </a:bodyPr>
          <a:lstStyle/>
          <a:p>
            <a:pPr algn="ctr"/>
            <a:r>
              <a:rPr lang="en-US" sz="2400" b="1" dirty="0" smtClean="0"/>
              <a:t>DWR Only</a:t>
            </a:r>
            <a:endParaRPr lang="en-US" sz="2400" b="1" dirty="0"/>
          </a:p>
        </p:txBody>
      </p:sp>
      <p:sp>
        <p:nvSpPr>
          <p:cNvPr id="7" name="TextBox 6"/>
          <p:cNvSpPr txBox="1"/>
          <p:nvPr/>
        </p:nvSpPr>
        <p:spPr>
          <a:xfrm>
            <a:off x="461325" y="1284373"/>
            <a:ext cx="4054989" cy="400110"/>
          </a:xfrm>
          <a:prstGeom prst="rect">
            <a:avLst/>
          </a:prstGeom>
          <a:noFill/>
        </p:spPr>
        <p:txBody>
          <a:bodyPr wrap="square" rtlCol="0">
            <a:spAutoFit/>
          </a:bodyPr>
          <a:lstStyle/>
          <a:p>
            <a:pPr algn="ctr"/>
            <a:r>
              <a:rPr lang="en-US" sz="2000" b="1" dirty="0" smtClean="0"/>
              <a:t>Sampling in Main Channel Only</a:t>
            </a:r>
            <a:endParaRPr lang="en-US" sz="2000" b="1" dirty="0"/>
          </a:p>
        </p:txBody>
      </p:sp>
      <p:sp>
        <p:nvSpPr>
          <p:cNvPr id="8" name="TextBox 7"/>
          <p:cNvSpPr txBox="1"/>
          <p:nvPr/>
        </p:nvSpPr>
        <p:spPr>
          <a:xfrm>
            <a:off x="4896465" y="1130485"/>
            <a:ext cx="3893307" cy="707886"/>
          </a:xfrm>
          <a:prstGeom prst="rect">
            <a:avLst/>
          </a:prstGeom>
          <a:noFill/>
        </p:spPr>
        <p:txBody>
          <a:bodyPr wrap="square" rtlCol="0">
            <a:spAutoFit/>
          </a:bodyPr>
          <a:lstStyle/>
          <a:p>
            <a:pPr algn="ctr"/>
            <a:r>
              <a:rPr lang="en-US" sz="2000" b="1" dirty="0" smtClean="0"/>
              <a:t>Sampling in Main Channel and Shallower Waters</a:t>
            </a:r>
            <a:endParaRPr lang="en-US" sz="2000" b="1" dirty="0"/>
          </a:p>
        </p:txBody>
      </p:sp>
      <p:cxnSp>
        <p:nvCxnSpPr>
          <p:cNvPr id="9" name="Straight Connector 8"/>
          <p:cNvCxnSpPr/>
          <p:nvPr/>
        </p:nvCxnSpPr>
        <p:spPr>
          <a:xfrm>
            <a:off x="280086" y="1054452"/>
            <a:ext cx="8509687" cy="2471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5058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C000"/>
                </a:solidFill>
              </a:rPr>
              <a:t>Goal and Roadmap for This Agenda Item</a:t>
            </a:r>
            <a:endParaRPr lang="en-US" sz="3600" b="1" dirty="0">
              <a:solidFill>
                <a:srgbClr val="FFC000"/>
              </a:solidFill>
            </a:endParaRPr>
          </a:p>
        </p:txBody>
      </p:sp>
      <p:sp>
        <p:nvSpPr>
          <p:cNvPr id="3" name="Content Placeholder 2"/>
          <p:cNvSpPr>
            <a:spLocks noGrp="1"/>
          </p:cNvSpPr>
          <p:nvPr>
            <p:ph idx="1"/>
          </p:nvPr>
        </p:nvSpPr>
        <p:spPr/>
        <p:txBody>
          <a:bodyPr>
            <a:normAutofit fontScale="92500" lnSpcReduction="20000"/>
          </a:bodyPr>
          <a:lstStyle/>
          <a:p>
            <a:pPr marL="803275" indent="-803275">
              <a:spcAft>
                <a:spcPts val="1200"/>
              </a:spcAft>
              <a:buNone/>
            </a:pPr>
            <a:r>
              <a:rPr lang="en-US" sz="2800" dirty="0" smtClean="0"/>
              <a:t>Goal: Provide opportunity for SAG technical input on approach prior to for technical team workshop</a:t>
            </a:r>
          </a:p>
          <a:p>
            <a:pPr marL="0" indent="0">
              <a:spcAft>
                <a:spcPts val="1200"/>
              </a:spcAft>
              <a:buNone/>
            </a:pPr>
            <a:endParaRPr lang="en-US" sz="2800" dirty="0"/>
          </a:p>
          <a:p>
            <a:pPr marL="0" indent="0">
              <a:spcAft>
                <a:spcPts val="1200"/>
              </a:spcAft>
              <a:buNone/>
            </a:pPr>
            <a:r>
              <a:rPr lang="en-US" sz="2800" dirty="0" smtClean="0"/>
              <a:t>Road map: </a:t>
            </a:r>
          </a:p>
          <a:p>
            <a:pPr marL="865188" lvl="1" indent="-465138">
              <a:spcAft>
                <a:spcPts val="1200"/>
              </a:spcAft>
            </a:pPr>
            <a:r>
              <a:rPr lang="en-US" sz="2400" dirty="0" smtClean="0"/>
              <a:t>Overview </a:t>
            </a:r>
            <a:r>
              <a:rPr lang="en-US" sz="2400" dirty="0"/>
              <a:t>of process, approach and timeframe </a:t>
            </a:r>
          </a:p>
          <a:p>
            <a:pPr marL="865188" lvl="1" indent="-465138">
              <a:spcAft>
                <a:spcPts val="1200"/>
              </a:spcAft>
            </a:pPr>
            <a:r>
              <a:rPr lang="en-US" sz="2400" dirty="0" smtClean="0"/>
              <a:t>Geographic scope, focal habitats, and proposed segmentation</a:t>
            </a:r>
          </a:p>
          <a:p>
            <a:pPr marL="865188" lvl="1" indent="-465138">
              <a:spcAft>
                <a:spcPts val="1200"/>
              </a:spcAft>
            </a:pPr>
            <a:r>
              <a:rPr lang="en-US" sz="2400" dirty="0" smtClean="0"/>
              <a:t>Informing </a:t>
            </a:r>
            <a:r>
              <a:rPr lang="en-US" sz="2400" dirty="0"/>
              <a:t>the process: analysis of existing data</a:t>
            </a:r>
          </a:p>
          <a:p>
            <a:pPr marL="865188" lvl="1" indent="-465138">
              <a:spcAft>
                <a:spcPts val="1200"/>
              </a:spcAft>
            </a:pPr>
            <a:r>
              <a:rPr lang="en-US" sz="2400" dirty="0" smtClean="0"/>
              <a:t>Charge for February </a:t>
            </a:r>
            <a:r>
              <a:rPr lang="en-US" sz="2400" dirty="0"/>
              <a:t>11-12, 2014 workshop</a:t>
            </a:r>
          </a:p>
          <a:p>
            <a:pPr marL="865188" lvl="1" indent="-465138">
              <a:spcAft>
                <a:spcPts val="1200"/>
              </a:spcAft>
            </a:pPr>
            <a:r>
              <a:rPr lang="en-US" sz="2400" dirty="0" smtClean="0"/>
              <a:t>Discussion </a:t>
            </a:r>
            <a:r>
              <a:rPr lang="en-US" sz="2400" dirty="0"/>
              <a:t>(all)</a:t>
            </a:r>
          </a:p>
          <a:p>
            <a:pPr marL="465138" indent="-465138">
              <a:spcAft>
                <a:spcPts val="1200"/>
              </a:spcAft>
            </a:pPr>
            <a:endParaRPr lang="en-US" sz="2800" dirty="0" smtClean="0"/>
          </a:p>
          <a:p>
            <a:pPr marL="865188" lvl="1" indent="-465138">
              <a:spcAft>
                <a:spcPts val="1200"/>
              </a:spcAft>
              <a:buNone/>
            </a:pPr>
            <a:endParaRPr lang="en-US" dirty="0" smtClean="0"/>
          </a:p>
        </p:txBody>
      </p:sp>
    </p:spTree>
    <p:extLst>
      <p:ext uri="{BB962C8B-B14F-4D97-AF65-F5344CB8AC3E}">
        <p14:creationId xmlns:p14="http://schemas.microsoft.com/office/powerpoint/2010/main" val="16252820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solidFill>
                  <a:srgbClr val="FFC000"/>
                </a:solidFill>
              </a:rPr>
              <a:t>North Bay: </a:t>
            </a:r>
            <a:br>
              <a:rPr lang="en-US" b="1" dirty="0">
                <a:solidFill>
                  <a:srgbClr val="FFC000"/>
                </a:solidFill>
              </a:rPr>
            </a:br>
            <a:r>
              <a:rPr lang="en-US" b="1" dirty="0" smtClean="0">
                <a:solidFill>
                  <a:srgbClr val="FFC000"/>
                </a:solidFill>
              </a:rPr>
              <a:t>Defining the Averaging Period</a:t>
            </a:r>
            <a:endParaRPr lang="en-US" sz="4000" b="1" dirty="0">
              <a:solidFill>
                <a:srgbClr val="FFC000"/>
              </a:solidFill>
            </a:endParaRPr>
          </a:p>
        </p:txBody>
      </p:sp>
      <p:sp>
        <p:nvSpPr>
          <p:cNvPr id="10" name="Title 1"/>
          <p:cNvSpPr txBox="1">
            <a:spLocks/>
          </p:cNvSpPr>
          <p:nvPr/>
        </p:nvSpPr>
        <p:spPr>
          <a:xfrm>
            <a:off x="455656" y="0"/>
            <a:ext cx="78867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cxnSp>
        <p:nvCxnSpPr>
          <p:cNvPr id="9" name="Straight Connector 8"/>
          <p:cNvCxnSpPr/>
          <p:nvPr/>
        </p:nvCxnSpPr>
        <p:spPr>
          <a:xfrm>
            <a:off x="271848" y="1647580"/>
            <a:ext cx="8509687" cy="247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904593" y="2896078"/>
            <a:ext cx="5508193" cy="369332"/>
          </a:xfrm>
          <a:prstGeom prst="rect">
            <a:avLst/>
          </a:prstGeom>
          <a:noFill/>
        </p:spPr>
        <p:txBody>
          <a:bodyPr wrap="square" rtlCol="0">
            <a:spAutoFit/>
          </a:bodyPr>
          <a:lstStyle/>
          <a:p>
            <a:r>
              <a:rPr lang="en-US" dirty="0">
                <a:latin typeface="Calibri"/>
              </a:rPr>
              <a:t>Monthly average </a:t>
            </a:r>
            <a:r>
              <a:rPr lang="en-US" dirty="0" err="1">
                <a:latin typeface="Calibri"/>
              </a:rPr>
              <a:t>chl</a:t>
            </a:r>
            <a:r>
              <a:rPr lang="en-US" dirty="0">
                <a:latin typeface="Calibri"/>
              </a:rPr>
              <a:t>-a (mg m</a:t>
            </a:r>
            <a:r>
              <a:rPr lang="en-US" baseline="30000" dirty="0">
                <a:latin typeface="Calibri"/>
              </a:rPr>
              <a:t>-3</a:t>
            </a:r>
            <a:r>
              <a:rPr lang="en-US" dirty="0">
                <a:latin typeface="Calibri"/>
              </a:rPr>
              <a:t>) – 2006-2011</a:t>
            </a:r>
          </a:p>
        </p:txBody>
      </p:sp>
      <p:pic>
        <p:nvPicPr>
          <p:cNvPr id="55" name="Picture 54" descr="monthly chl plots 2005-pr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91" y="3327231"/>
            <a:ext cx="9035246" cy="5914864"/>
          </a:xfrm>
          <a:prstGeom prst="rect">
            <a:avLst/>
          </a:prstGeom>
        </p:spPr>
      </p:pic>
      <p:sp>
        <p:nvSpPr>
          <p:cNvPr id="56" name="TextBox 55"/>
          <p:cNvSpPr txBox="1"/>
          <p:nvPr/>
        </p:nvSpPr>
        <p:spPr>
          <a:xfrm>
            <a:off x="1200511" y="3375779"/>
            <a:ext cx="2597634" cy="352954"/>
          </a:xfrm>
          <a:prstGeom prst="rect">
            <a:avLst/>
          </a:prstGeom>
          <a:noFill/>
        </p:spPr>
        <p:txBody>
          <a:bodyPr wrap="square" rtlCol="0">
            <a:spAutoFit/>
          </a:bodyPr>
          <a:lstStyle/>
          <a:p>
            <a:pPr algn="ctr"/>
            <a:r>
              <a:rPr lang="en-US" dirty="0">
                <a:solidFill>
                  <a:prstClr val="black"/>
                </a:solidFill>
                <a:latin typeface="Calibri"/>
              </a:rPr>
              <a:t>Suisun</a:t>
            </a:r>
          </a:p>
        </p:txBody>
      </p:sp>
      <p:sp>
        <p:nvSpPr>
          <p:cNvPr id="61" name="TextBox 60"/>
          <p:cNvSpPr txBox="1"/>
          <p:nvPr/>
        </p:nvSpPr>
        <p:spPr>
          <a:xfrm>
            <a:off x="5843624" y="3387915"/>
            <a:ext cx="2597634" cy="352954"/>
          </a:xfrm>
          <a:prstGeom prst="rect">
            <a:avLst/>
          </a:prstGeom>
          <a:noFill/>
        </p:spPr>
        <p:txBody>
          <a:bodyPr wrap="square" rtlCol="0">
            <a:spAutoFit/>
          </a:bodyPr>
          <a:lstStyle/>
          <a:p>
            <a:pPr algn="ctr"/>
            <a:r>
              <a:rPr lang="en-US" dirty="0">
                <a:solidFill>
                  <a:prstClr val="black"/>
                </a:solidFill>
                <a:latin typeface="Calibri"/>
              </a:rPr>
              <a:t>San Pablo</a:t>
            </a:r>
          </a:p>
        </p:txBody>
      </p:sp>
      <p:sp>
        <p:nvSpPr>
          <p:cNvPr id="62" name="Rectangle 61"/>
          <p:cNvSpPr/>
          <p:nvPr/>
        </p:nvSpPr>
        <p:spPr>
          <a:xfrm>
            <a:off x="133851" y="3809644"/>
            <a:ext cx="150588" cy="80813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a:solidFill>
                <a:prstClr val="white"/>
              </a:solidFill>
              <a:latin typeface="Calibri"/>
            </a:endParaRPr>
          </a:p>
        </p:txBody>
      </p:sp>
      <p:sp>
        <p:nvSpPr>
          <p:cNvPr id="63" name="Rectangle 62"/>
          <p:cNvSpPr/>
          <p:nvPr/>
        </p:nvSpPr>
        <p:spPr>
          <a:xfrm>
            <a:off x="133851" y="3355773"/>
            <a:ext cx="296992" cy="18526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a:solidFill>
                <a:prstClr val="white"/>
              </a:solidFill>
              <a:latin typeface="Calibri"/>
            </a:endParaRPr>
          </a:p>
        </p:txBody>
      </p:sp>
      <p:sp>
        <p:nvSpPr>
          <p:cNvPr id="64" name="TextBox 63"/>
          <p:cNvSpPr txBox="1"/>
          <p:nvPr/>
        </p:nvSpPr>
        <p:spPr>
          <a:xfrm>
            <a:off x="46008" y="3679198"/>
            <a:ext cx="426665" cy="264715"/>
          </a:xfrm>
          <a:prstGeom prst="rect">
            <a:avLst/>
          </a:prstGeom>
          <a:noFill/>
        </p:spPr>
        <p:txBody>
          <a:bodyPr wrap="square" rtlCol="0">
            <a:spAutoFit/>
          </a:bodyPr>
          <a:lstStyle/>
          <a:p>
            <a:pPr algn="r"/>
            <a:r>
              <a:rPr lang="en-US" sz="1200" dirty="0">
                <a:solidFill>
                  <a:prstClr val="black"/>
                </a:solidFill>
                <a:latin typeface="Calibri"/>
              </a:rPr>
              <a:t>15</a:t>
            </a:r>
          </a:p>
        </p:txBody>
      </p:sp>
      <p:sp>
        <p:nvSpPr>
          <p:cNvPr id="65" name="TextBox 64"/>
          <p:cNvSpPr txBox="1"/>
          <p:nvPr/>
        </p:nvSpPr>
        <p:spPr>
          <a:xfrm>
            <a:off x="46008" y="4082557"/>
            <a:ext cx="426665" cy="264715"/>
          </a:xfrm>
          <a:prstGeom prst="rect">
            <a:avLst/>
          </a:prstGeom>
          <a:noFill/>
        </p:spPr>
        <p:txBody>
          <a:bodyPr wrap="square" rtlCol="0">
            <a:spAutoFit/>
          </a:bodyPr>
          <a:lstStyle/>
          <a:p>
            <a:pPr algn="r"/>
            <a:r>
              <a:rPr lang="en-US" sz="1200" dirty="0">
                <a:solidFill>
                  <a:prstClr val="black"/>
                </a:solidFill>
                <a:latin typeface="Calibri"/>
              </a:rPr>
              <a:t>10</a:t>
            </a:r>
          </a:p>
        </p:txBody>
      </p:sp>
      <p:sp>
        <p:nvSpPr>
          <p:cNvPr id="66" name="TextBox 65"/>
          <p:cNvSpPr txBox="1"/>
          <p:nvPr/>
        </p:nvSpPr>
        <p:spPr>
          <a:xfrm>
            <a:off x="33459" y="4473779"/>
            <a:ext cx="426665" cy="264715"/>
          </a:xfrm>
          <a:prstGeom prst="rect">
            <a:avLst/>
          </a:prstGeom>
          <a:noFill/>
        </p:spPr>
        <p:txBody>
          <a:bodyPr wrap="square" rtlCol="0">
            <a:spAutoFit/>
          </a:bodyPr>
          <a:lstStyle/>
          <a:p>
            <a:pPr algn="r"/>
            <a:r>
              <a:rPr lang="en-US" sz="1200" dirty="0">
                <a:solidFill>
                  <a:prstClr val="black"/>
                </a:solidFill>
                <a:latin typeface="Calibri"/>
              </a:rPr>
              <a:t>5</a:t>
            </a:r>
          </a:p>
        </p:txBody>
      </p:sp>
      <p:sp>
        <p:nvSpPr>
          <p:cNvPr id="67" name="TextBox 66"/>
          <p:cNvSpPr txBox="1"/>
          <p:nvPr/>
        </p:nvSpPr>
        <p:spPr>
          <a:xfrm>
            <a:off x="58557" y="4828592"/>
            <a:ext cx="426665" cy="264715"/>
          </a:xfrm>
          <a:prstGeom prst="rect">
            <a:avLst/>
          </a:prstGeom>
          <a:noFill/>
        </p:spPr>
        <p:txBody>
          <a:bodyPr wrap="square" rtlCol="0">
            <a:spAutoFit/>
          </a:bodyPr>
          <a:lstStyle/>
          <a:p>
            <a:pPr algn="r"/>
            <a:r>
              <a:rPr lang="en-US" sz="1200" dirty="0">
                <a:solidFill>
                  <a:prstClr val="black"/>
                </a:solidFill>
                <a:latin typeface="Calibri"/>
              </a:rPr>
              <a:t>0</a:t>
            </a:r>
          </a:p>
        </p:txBody>
      </p:sp>
      <p:sp>
        <p:nvSpPr>
          <p:cNvPr id="68" name="Rectangle 67"/>
          <p:cNvSpPr/>
          <p:nvPr/>
        </p:nvSpPr>
        <p:spPr>
          <a:xfrm>
            <a:off x="468488" y="5040493"/>
            <a:ext cx="4007299" cy="22862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a:solidFill>
                <a:prstClr val="white"/>
              </a:solidFill>
              <a:latin typeface="Calibri"/>
            </a:endParaRPr>
          </a:p>
        </p:txBody>
      </p:sp>
      <p:sp>
        <p:nvSpPr>
          <p:cNvPr id="69" name="TextBox 68"/>
          <p:cNvSpPr txBox="1"/>
          <p:nvPr/>
        </p:nvSpPr>
        <p:spPr>
          <a:xfrm>
            <a:off x="522868" y="5028355"/>
            <a:ext cx="250978" cy="264715"/>
          </a:xfrm>
          <a:prstGeom prst="rect">
            <a:avLst/>
          </a:prstGeom>
          <a:noFill/>
        </p:spPr>
        <p:txBody>
          <a:bodyPr wrap="square" rtlCol="0">
            <a:spAutoFit/>
          </a:bodyPr>
          <a:lstStyle/>
          <a:p>
            <a:r>
              <a:rPr lang="en-US" sz="1200" dirty="0">
                <a:solidFill>
                  <a:prstClr val="black"/>
                </a:solidFill>
                <a:latin typeface="Calibri"/>
              </a:rPr>
              <a:t>J</a:t>
            </a:r>
          </a:p>
        </p:txBody>
      </p:sp>
      <p:sp>
        <p:nvSpPr>
          <p:cNvPr id="70" name="TextBox 69"/>
          <p:cNvSpPr txBox="1"/>
          <p:nvPr/>
        </p:nvSpPr>
        <p:spPr>
          <a:xfrm>
            <a:off x="836591" y="5027208"/>
            <a:ext cx="250978" cy="264715"/>
          </a:xfrm>
          <a:prstGeom prst="rect">
            <a:avLst/>
          </a:prstGeom>
          <a:noFill/>
        </p:spPr>
        <p:txBody>
          <a:bodyPr wrap="square" rtlCol="0">
            <a:spAutoFit/>
          </a:bodyPr>
          <a:lstStyle/>
          <a:p>
            <a:r>
              <a:rPr lang="en-US" sz="1200" dirty="0">
                <a:solidFill>
                  <a:prstClr val="black"/>
                </a:solidFill>
                <a:latin typeface="Calibri"/>
              </a:rPr>
              <a:t>F</a:t>
            </a:r>
          </a:p>
        </p:txBody>
      </p:sp>
      <p:sp>
        <p:nvSpPr>
          <p:cNvPr id="71" name="TextBox 70"/>
          <p:cNvSpPr txBox="1"/>
          <p:nvPr/>
        </p:nvSpPr>
        <p:spPr>
          <a:xfrm>
            <a:off x="1175412" y="5024410"/>
            <a:ext cx="250978" cy="441191"/>
          </a:xfrm>
          <a:prstGeom prst="rect">
            <a:avLst/>
          </a:prstGeom>
          <a:noFill/>
        </p:spPr>
        <p:txBody>
          <a:bodyPr wrap="square" rtlCol="0">
            <a:spAutoFit/>
          </a:bodyPr>
          <a:lstStyle/>
          <a:p>
            <a:r>
              <a:rPr lang="en-US" sz="1200" dirty="0">
                <a:solidFill>
                  <a:prstClr val="black"/>
                </a:solidFill>
                <a:latin typeface="Calibri"/>
              </a:rPr>
              <a:t>M</a:t>
            </a:r>
          </a:p>
        </p:txBody>
      </p:sp>
      <p:sp>
        <p:nvSpPr>
          <p:cNvPr id="72" name="TextBox 71"/>
          <p:cNvSpPr txBox="1"/>
          <p:nvPr/>
        </p:nvSpPr>
        <p:spPr>
          <a:xfrm>
            <a:off x="1501684" y="5023262"/>
            <a:ext cx="250978" cy="441191"/>
          </a:xfrm>
          <a:prstGeom prst="rect">
            <a:avLst/>
          </a:prstGeom>
          <a:noFill/>
        </p:spPr>
        <p:txBody>
          <a:bodyPr wrap="square" rtlCol="0">
            <a:spAutoFit/>
          </a:bodyPr>
          <a:lstStyle/>
          <a:p>
            <a:r>
              <a:rPr lang="en-US" sz="1200" dirty="0">
                <a:solidFill>
                  <a:prstClr val="black"/>
                </a:solidFill>
                <a:latin typeface="Calibri"/>
              </a:rPr>
              <a:t>A</a:t>
            </a:r>
          </a:p>
        </p:txBody>
      </p:sp>
      <p:sp>
        <p:nvSpPr>
          <p:cNvPr id="73" name="TextBox 72"/>
          <p:cNvSpPr txBox="1"/>
          <p:nvPr/>
        </p:nvSpPr>
        <p:spPr>
          <a:xfrm>
            <a:off x="1853053" y="5021313"/>
            <a:ext cx="250978" cy="441191"/>
          </a:xfrm>
          <a:prstGeom prst="rect">
            <a:avLst/>
          </a:prstGeom>
          <a:noFill/>
        </p:spPr>
        <p:txBody>
          <a:bodyPr wrap="square" rtlCol="0">
            <a:spAutoFit/>
          </a:bodyPr>
          <a:lstStyle/>
          <a:p>
            <a:r>
              <a:rPr lang="en-US" sz="1200" dirty="0">
                <a:solidFill>
                  <a:prstClr val="black"/>
                </a:solidFill>
                <a:latin typeface="Calibri"/>
              </a:rPr>
              <a:t>M</a:t>
            </a:r>
          </a:p>
        </p:txBody>
      </p:sp>
      <p:sp>
        <p:nvSpPr>
          <p:cNvPr id="74" name="TextBox 73"/>
          <p:cNvSpPr txBox="1"/>
          <p:nvPr/>
        </p:nvSpPr>
        <p:spPr>
          <a:xfrm>
            <a:off x="2166776" y="5020164"/>
            <a:ext cx="250978" cy="264715"/>
          </a:xfrm>
          <a:prstGeom prst="rect">
            <a:avLst/>
          </a:prstGeom>
          <a:noFill/>
        </p:spPr>
        <p:txBody>
          <a:bodyPr wrap="square" rtlCol="0">
            <a:spAutoFit/>
          </a:bodyPr>
          <a:lstStyle/>
          <a:p>
            <a:r>
              <a:rPr lang="en-US" sz="1200" dirty="0">
                <a:solidFill>
                  <a:prstClr val="black"/>
                </a:solidFill>
                <a:latin typeface="Calibri"/>
              </a:rPr>
              <a:t>J</a:t>
            </a:r>
          </a:p>
        </p:txBody>
      </p:sp>
      <p:sp>
        <p:nvSpPr>
          <p:cNvPr id="75" name="TextBox 74"/>
          <p:cNvSpPr txBox="1"/>
          <p:nvPr/>
        </p:nvSpPr>
        <p:spPr>
          <a:xfrm>
            <a:off x="2505597" y="5029504"/>
            <a:ext cx="250978" cy="264715"/>
          </a:xfrm>
          <a:prstGeom prst="rect">
            <a:avLst/>
          </a:prstGeom>
          <a:noFill/>
        </p:spPr>
        <p:txBody>
          <a:bodyPr wrap="square" rtlCol="0">
            <a:spAutoFit/>
          </a:bodyPr>
          <a:lstStyle/>
          <a:p>
            <a:r>
              <a:rPr lang="en-US" sz="1200" dirty="0">
                <a:solidFill>
                  <a:prstClr val="black"/>
                </a:solidFill>
                <a:latin typeface="Calibri"/>
              </a:rPr>
              <a:t>J</a:t>
            </a:r>
          </a:p>
        </p:txBody>
      </p:sp>
      <p:sp>
        <p:nvSpPr>
          <p:cNvPr id="76" name="TextBox 75"/>
          <p:cNvSpPr txBox="1"/>
          <p:nvPr/>
        </p:nvSpPr>
        <p:spPr>
          <a:xfrm>
            <a:off x="2831868" y="5028355"/>
            <a:ext cx="250978" cy="441191"/>
          </a:xfrm>
          <a:prstGeom prst="rect">
            <a:avLst/>
          </a:prstGeom>
          <a:noFill/>
        </p:spPr>
        <p:txBody>
          <a:bodyPr wrap="square" rtlCol="0">
            <a:spAutoFit/>
          </a:bodyPr>
          <a:lstStyle/>
          <a:p>
            <a:r>
              <a:rPr lang="en-US" sz="1200" dirty="0">
                <a:solidFill>
                  <a:prstClr val="black"/>
                </a:solidFill>
                <a:latin typeface="Calibri"/>
              </a:rPr>
              <a:t>A</a:t>
            </a:r>
          </a:p>
        </p:txBody>
      </p:sp>
      <p:sp>
        <p:nvSpPr>
          <p:cNvPr id="77" name="TextBox 76"/>
          <p:cNvSpPr txBox="1"/>
          <p:nvPr/>
        </p:nvSpPr>
        <p:spPr>
          <a:xfrm>
            <a:off x="3183239" y="5020808"/>
            <a:ext cx="250978" cy="264715"/>
          </a:xfrm>
          <a:prstGeom prst="rect">
            <a:avLst/>
          </a:prstGeom>
          <a:noFill/>
        </p:spPr>
        <p:txBody>
          <a:bodyPr wrap="square" rtlCol="0">
            <a:spAutoFit/>
          </a:bodyPr>
          <a:lstStyle/>
          <a:p>
            <a:r>
              <a:rPr lang="en-US" sz="1200" dirty="0">
                <a:solidFill>
                  <a:prstClr val="black"/>
                </a:solidFill>
                <a:latin typeface="Calibri"/>
              </a:rPr>
              <a:t>S</a:t>
            </a:r>
          </a:p>
        </p:txBody>
      </p:sp>
      <p:sp>
        <p:nvSpPr>
          <p:cNvPr id="78" name="TextBox 77"/>
          <p:cNvSpPr txBox="1"/>
          <p:nvPr/>
        </p:nvSpPr>
        <p:spPr>
          <a:xfrm>
            <a:off x="3496961" y="5019660"/>
            <a:ext cx="250978" cy="441191"/>
          </a:xfrm>
          <a:prstGeom prst="rect">
            <a:avLst/>
          </a:prstGeom>
          <a:noFill/>
        </p:spPr>
        <p:txBody>
          <a:bodyPr wrap="square" rtlCol="0">
            <a:spAutoFit/>
          </a:bodyPr>
          <a:lstStyle/>
          <a:p>
            <a:r>
              <a:rPr lang="en-US" sz="1200" dirty="0">
                <a:solidFill>
                  <a:prstClr val="black"/>
                </a:solidFill>
                <a:latin typeface="Calibri"/>
              </a:rPr>
              <a:t>O</a:t>
            </a:r>
          </a:p>
        </p:txBody>
      </p:sp>
      <p:sp>
        <p:nvSpPr>
          <p:cNvPr id="79" name="TextBox 78"/>
          <p:cNvSpPr txBox="1"/>
          <p:nvPr/>
        </p:nvSpPr>
        <p:spPr>
          <a:xfrm>
            <a:off x="3835782" y="5028999"/>
            <a:ext cx="250978" cy="441191"/>
          </a:xfrm>
          <a:prstGeom prst="rect">
            <a:avLst/>
          </a:prstGeom>
          <a:noFill/>
        </p:spPr>
        <p:txBody>
          <a:bodyPr wrap="square" rtlCol="0">
            <a:spAutoFit/>
          </a:bodyPr>
          <a:lstStyle/>
          <a:p>
            <a:r>
              <a:rPr lang="en-US" sz="1200" dirty="0">
                <a:solidFill>
                  <a:prstClr val="black"/>
                </a:solidFill>
                <a:latin typeface="Calibri"/>
              </a:rPr>
              <a:t>N</a:t>
            </a:r>
          </a:p>
        </p:txBody>
      </p:sp>
      <p:sp>
        <p:nvSpPr>
          <p:cNvPr id="80" name="TextBox 79"/>
          <p:cNvSpPr txBox="1"/>
          <p:nvPr/>
        </p:nvSpPr>
        <p:spPr>
          <a:xfrm>
            <a:off x="4162054" y="5027850"/>
            <a:ext cx="250978" cy="441191"/>
          </a:xfrm>
          <a:prstGeom prst="rect">
            <a:avLst/>
          </a:prstGeom>
          <a:noFill/>
        </p:spPr>
        <p:txBody>
          <a:bodyPr wrap="square" rtlCol="0">
            <a:spAutoFit/>
          </a:bodyPr>
          <a:lstStyle/>
          <a:p>
            <a:r>
              <a:rPr lang="en-US" sz="1200" dirty="0">
                <a:solidFill>
                  <a:prstClr val="black"/>
                </a:solidFill>
                <a:latin typeface="Calibri"/>
              </a:rPr>
              <a:t>D</a:t>
            </a:r>
          </a:p>
        </p:txBody>
      </p:sp>
      <p:sp>
        <p:nvSpPr>
          <p:cNvPr id="81" name="Rectangle 80"/>
          <p:cNvSpPr/>
          <p:nvPr/>
        </p:nvSpPr>
        <p:spPr>
          <a:xfrm>
            <a:off x="4986112" y="5052651"/>
            <a:ext cx="4007299" cy="22862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a:solidFill>
                <a:prstClr val="white"/>
              </a:solidFill>
              <a:latin typeface="Calibri"/>
            </a:endParaRPr>
          </a:p>
        </p:txBody>
      </p:sp>
      <p:sp>
        <p:nvSpPr>
          <p:cNvPr id="82" name="TextBox 81"/>
          <p:cNvSpPr txBox="1"/>
          <p:nvPr/>
        </p:nvSpPr>
        <p:spPr>
          <a:xfrm>
            <a:off x="5040493" y="5040514"/>
            <a:ext cx="250978" cy="264715"/>
          </a:xfrm>
          <a:prstGeom prst="rect">
            <a:avLst/>
          </a:prstGeom>
          <a:noFill/>
        </p:spPr>
        <p:txBody>
          <a:bodyPr wrap="square" rtlCol="0">
            <a:spAutoFit/>
          </a:bodyPr>
          <a:lstStyle/>
          <a:p>
            <a:r>
              <a:rPr lang="en-US" sz="1200" dirty="0">
                <a:solidFill>
                  <a:prstClr val="black"/>
                </a:solidFill>
                <a:latin typeface="Calibri"/>
              </a:rPr>
              <a:t>J</a:t>
            </a:r>
          </a:p>
        </p:txBody>
      </p:sp>
      <p:sp>
        <p:nvSpPr>
          <p:cNvPr id="83" name="TextBox 82"/>
          <p:cNvSpPr txBox="1"/>
          <p:nvPr/>
        </p:nvSpPr>
        <p:spPr>
          <a:xfrm>
            <a:off x="5354217" y="5039367"/>
            <a:ext cx="250978" cy="264715"/>
          </a:xfrm>
          <a:prstGeom prst="rect">
            <a:avLst/>
          </a:prstGeom>
          <a:noFill/>
        </p:spPr>
        <p:txBody>
          <a:bodyPr wrap="square" rtlCol="0">
            <a:spAutoFit/>
          </a:bodyPr>
          <a:lstStyle/>
          <a:p>
            <a:r>
              <a:rPr lang="en-US" sz="1200" dirty="0">
                <a:solidFill>
                  <a:prstClr val="black"/>
                </a:solidFill>
                <a:latin typeface="Calibri"/>
              </a:rPr>
              <a:t>F</a:t>
            </a:r>
          </a:p>
        </p:txBody>
      </p:sp>
      <p:sp>
        <p:nvSpPr>
          <p:cNvPr id="84" name="TextBox 83"/>
          <p:cNvSpPr txBox="1"/>
          <p:nvPr/>
        </p:nvSpPr>
        <p:spPr>
          <a:xfrm>
            <a:off x="5693037" y="5036568"/>
            <a:ext cx="250978" cy="441191"/>
          </a:xfrm>
          <a:prstGeom prst="rect">
            <a:avLst/>
          </a:prstGeom>
          <a:noFill/>
        </p:spPr>
        <p:txBody>
          <a:bodyPr wrap="square" rtlCol="0">
            <a:spAutoFit/>
          </a:bodyPr>
          <a:lstStyle/>
          <a:p>
            <a:r>
              <a:rPr lang="en-US" sz="1200" dirty="0">
                <a:solidFill>
                  <a:prstClr val="black"/>
                </a:solidFill>
                <a:latin typeface="Calibri"/>
              </a:rPr>
              <a:t>M</a:t>
            </a:r>
          </a:p>
        </p:txBody>
      </p:sp>
      <p:sp>
        <p:nvSpPr>
          <p:cNvPr id="85" name="TextBox 84"/>
          <p:cNvSpPr txBox="1"/>
          <p:nvPr/>
        </p:nvSpPr>
        <p:spPr>
          <a:xfrm>
            <a:off x="6019309" y="5035420"/>
            <a:ext cx="250978" cy="441191"/>
          </a:xfrm>
          <a:prstGeom prst="rect">
            <a:avLst/>
          </a:prstGeom>
          <a:noFill/>
        </p:spPr>
        <p:txBody>
          <a:bodyPr wrap="square" rtlCol="0">
            <a:spAutoFit/>
          </a:bodyPr>
          <a:lstStyle/>
          <a:p>
            <a:r>
              <a:rPr lang="en-US" sz="1200" dirty="0">
                <a:solidFill>
                  <a:prstClr val="black"/>
                </a:solidFill>
                <a:latin typeface="Calibri"/>
              </a:rPr>
              <a:t>A</a:t>
            </a:r>
          </a:p>
        </p:txBody>
      </p:sp>
      <p:sp>
        <p:nvSpPr>
          <p:cNvPr id="86" name="TextBox 85"/>
          <p:cNvSpPr txBox="1"/>
          <p:nvPr/>
        </p:nvSpPr>
        <p:spPr>
          <a:xfrm>
            <a:off x="6370678" y="5033471"/>
            <a:ext cx="250978" cy="441191"/>
          </a:xfrm>
          <a:prstGeom prst="rect">
            <a:avLst/>
          </a:prstGeom>
          <a:noFill/>
        </p:spPr>
        <p:txBody>
          <a:bodyPr wrap="square" rtlCol="0">
            <a:spAutoFit/>
          </a:bodyPr>
          <a:lstStyle/>
          <a:p>
            <a:r>
              <a:rPr lang="en-US" sz="1200" dirty="0">
                <a:solidFill>
                  <a:prstClr val="black"/>
                </a:solidFill>
                <a:latin typeface="Calibri"/>
              </a:rPr>
              <a:t>M</a:t>
            </a:r>
          </a:p>
        </p:txBody>
      </p:sp>
      <p:sp>
        <p:nvSpPr>
          <p:cNvPr id="87" name="TextBox 86"/>
          <p:cNvSpPr txBox="1"/>
          <p:nvPr/>
        </p:nvSpPr>
        <p:spPr>
          <a:xfrm>
            <a:off x="6684401" y="5032323"/>
            <a:ext cx="250978" cy="264715"/>
          </a:xfrm>
          <a:prstGeom prst="rect">
            <a:avLst/>
          </a:prstGeom>
          <a:noFill/>
        </p:spPr>
        <p:txBody>
          <a:bodyPr wrap="square" rtlCol="0">
            <a:spAutoFit/>
          </a:bodyPr>
          <a:lstStyle/>
          <a:p>
            <a:r>
              <a:rPr lang="en-US" sz="1200" dirty="0">
                <a:solidFill>
                  <a:prstClr val="black"/>
                </a:solidFill>
                <a:latin typeface="Calibri"/>
              </a:rPr>
              <a:t>J</a:t>
            </a:r>
          </a:p>
        </p:txBody>
      </p:sp>
      <p:sp>
        <p:nvSpPr>
          <p:cNvPr id="88" name="TextBox 87"/>
          <p:cNvSpPr txBox="1"/>
          <p:nvPr/>
        </p:nvSpPr>
        <p:spPr>
          <a:xfrm>
            <a:off x="7023222" y="5041662"/>
            <a:ext cx="250978" cy="264715"/>
          </a:xfrm>
          <a:prstGeom prst="rect">
            <a:avLst/>
          </a:prstGeom>
          <a:noFill/>
        </p:spPr>
        <p:txBody>
          <a:bodyPr wrap="square" rtlCol="0">
            <a:spAutoFit/>
          </a:bodyPr>
          <a:lstStyle/>
          <a:p>
            <a:r>
              <a:rPr lang="en-US" sz="1200" dirty="0">
                <a:solidFill>
                  <a:prstClr val="black"/>
                </a:solidFill>
                <a:latin typeface="Calibri"/>
              </a:rPr>
              <a:t>J</a:t>
            </a:r>
          </a:p>
        </p:txBody>
      </p:sp>
      <p:sp>
        <p:nvSpPr>
          <p:cNvPr id="89" name="TextBox 88"/>
          <p:cNvSpPr txBox="1"/>
          <p:nvPr/>
        </p:nvSpPr>
        <p:spPr>
          <a:xfrm>
            <a:off x="7349494" y="5040514"/>
            <a:ext cx="250978" cy="441191"/>
          </a:xfrm>
          <a:prstGeom prst="rect">
            <a:avLst/>
          </a:prstGeom>
          <a:noFill/>
        </p:spPr>
        <p:txBody>
          <a:bodyPr wrap="square" rtlCol="0">
            <a:spAutoFit/>
          </a:bodyPr>
          <a:lstStyle/>
          <a:p>
            <a:r>
              <a:rPr lang="en-US" sz="1200" dirty="0">
                <a:solidFill>
                  <a:prstClr val="black"/>
                </a:solidFill>
                <a:latin typeface="Calibri"/>
              </a:rPr>
              <a:t>A</a:t>
            </a:r>
          </a:p>
        </p:txBody>
      </p:sp>
      <p:sp>
        <p:nvSpPr>
          <p:cNvPr id="90" name="TextBox 89"/>
          <p:cNvSpPr txBox="1"/>
          <p:nvPr/>
        </p:nvSpPr>
        <p:spPr>
          <a:xfrm>
            <a:off x="7700864" y="5032966"/>
            <a:ext cx="250978" cy="264715"/>
          </a:xfrm>
          <a:prstGeom prst="rect">
            <a:avLst/>
          </a:prstGeom>
          <a:noFill/>
        </p:spPr>
        <p:txBody>
          <a:bodyPr wrap="square" rtlCol="0">
            <a:spAutoFit/>
          </a:bodyPr>
          <a:lstStyle/>
          <a:p>
            <a:r>
              <a:rPr lang="en-US" sz="1200" dirty="0">
                <a:solidFill>
                  <a:prstClr val="black"/>
                </a:solidFill>
                <a:latin typeface="Calibri"/>
              </a:rPr>
              <a:t>S</a:t>
            </a:r>
          </a:p>
        </p:txBody>
      </p:sp>
      <p:sp>
        <p:nvSpPr>
          <p:cNvPr id="91" name="TextBox 90"/>
          <p:cNvSpPr txBox="1"/>
          <p:nvPr/>
        </p:nvSpPr>
        <p:spPr>
          <a:xfrm>
            <a:off x="8014586" y="5031819"/>
            <a:ext cx="250978" cy="441191"/>
          </a:xfrm>
          <a:prstGeom prst="rect">
            <a:avLst/>
          </a:prstGeom>
          <a:noFill/>
        </p:spPr>
        <p:txBody>
          <a:bodyPr wrap="square" rtlCol="0">
            <a:spAutoFit/>
          </a:bodyPr>
          <a:lstStyle/>
          <a:p>
            <a:r>
              <a:rPr lang="en-US" sz="1200" dirty="0">
                <a:solidFill>
                  <a:prstClr val="black"/>
                </a:solidFill>
                <a:latin typeface="Calibri"/>
              </a:rPr>
              <a:t>O</a:t>
            </a:r>
          </a:p>
        </p:txBody>
      </p:sp>
      <p:sp>
        <p:nvSpPr>
          <p:cNvPr id="92" name="TextBox 91"/>
          <p:cNvSpPr txBox="1"/>
          <p:nvPr/>
        </p:nvSpPr>
        <p:spPr>
          <a:xfrm>
            <a:off x="8353407" y="5041157"/>
            <a:ext cx="250978" cy="441191"/>
          </a:xfrm>
          <a:prstGeom prst="rect">
            <a:avLst/>
          </a:prstGeom>
          <a:noFill/>
        </p:spPr>
        <p:txBody>
          <a:bodyPr wrap="square" rtlCol="0">
            <a:spAutoFit/>
          </a:bodyPr>
          <a:lstStyle/>
          <a:p>
            <a:r>
              <a:rPr lang="en-US" sz="1200" dirty="0">
                <a:solidFill>
                  <a:prstClr val="black"/>
                </a:solidFill>
                <a:latin typeface="Calibri"/>
              </a:rPr>
              <a:t>N</a:t>
            </a:r>
          </a:p>
        </p:txBody>
      </p:sp>
      <p:sp>
        <p:nvSpPr>
          <p:cNvPr id="93" name="TextBox 92"/>
          <p:cNvSpPr txBox="1"/>
          <p:nvPr/>
        </p:nvSpPr>
        <p:spPr>
          <a:xfrm>
            <a:off x="8679679" y="5040010"/>
            <a:ext cx="250978" cy="441191"/>
          </a:xfrm>
          <a:prstGeom prst="rect">
            <a:avLst/>
          </a:prstGeom>
          <a:noFill/>
        </p:spPr>
        <p:txBody>
          <a:bodyPr wrap="square" rtlCol="0">
            <a:spAutoFit/>
          </a:bodyPr>
          <a:lstStyle/>
          <a:p>
            <a:r>
              <a:rPr lang="en-US" sz="1200" dirty="0">
                <a:solidFill>
                  <a:prstClr val="black"/>
                </a:solidFill>
                <a:latin typeface="Calibri"/>
              </a:rPr>
              <a:t>D</a:t>
            </a:r>
          </a:p>
        </p:txBody>
      </p:sp>
      <p:sp>
        <p:nvSpPr>
          <p:cNvPr id="146" name="TextBox 145"/>
          <p:cNvSpPr txBox="1"/>
          <p:nvPr/>
        </p:nvSpPr>
        <p:spPr>
          <a:xfrm>
            <a:off x="46008" y="3315095"/>
            <a:ext cx="426665" cy="264715"/>
          </a:xfrm>
          <a:prstGeom prst="rect">
            <a:avLst/>
          </a:prstGeom>
          <a:noFill/>
        </p:spPr>
        <p:txBody>
          <a:bodyPr wrap="square" rtlCol="0">
            <a:spAutoFit/>
          </a:bodyPr>
          <a:lstStyle/>
          <a:p>
            <a:pPr algn="r"/>
            <a:r>
              <a:rPr lang="en-US" sz="1200" dirty="0">
                <a:solidFill>
                  <a:prstClr val="black"/>
                </a:solidFill>
                <a:latin typeface="Calibri"/>
              </a:rPr>
              <a:t>20</a:t>
            </a:r>
          </a:p>
        </p:txBody>
      </p:sp>
      <p:sp>
        <p:nvSpPr>
          <p:cNvPr id="155" name="Rectangle 154"/>
          <p:cNvSpPr/>
          <p:nvPr/>
        </p:nvSpPr>
        <p:spPr>
          <a:xfrm>
            <a:off x="274540" y="6695030"/>
            <a:ext cx="296992" cy="18526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a:solidFill>
                <a:prstClr val="white"/>
              </a:solidFill>
              <a:latin typeface="Calibri"/>
            </a:endParaRPr>
          </a:p>
        </p:txBody>
      </p:sp>
      <p:sp>
        <p:nvSpPr>
          <p:cNvPr id="161" name="Rectangle 160"/>
          <p:cNvSpPr/>
          <p:nvPr/>
        </p:nvSpPr>
        <p:spPr>
          <a:xfrm>
            <a:off x="4622191" y="3379846"/>
            <a:ext cx="296992" cy="18526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a:solidFill>
                <a:prstClr val="white"/>
              </a:solidFill>
              <a:latin typeface="Calibri"/>
            </a:endParaRPr>
          </a:p>
        </p:txBody>
      </p:sp>
      <p:sp>
        <p:nvSpPr>
          <p:cNvPr id="163" name="Rectangle 162"/>
          <p:cNvSpPr/>
          <p:nvPr/>
        </p:nvSpPr>
        <p:spPr>
          <a:xfrm>
            <a:off x="4712685" y="6694830"/>
            <a:ext cx="296992" cy="18526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a:solidFill>
                <a:prstClr val="white"/>
              </a:solidFill>
              <a:latin typeface="Calibri"/>
            </a:endParaRPr>
          </a:p>
        </p:txBody>
      </p:sp>
      <p:sp>
        <p:nvSpPr>
          <p:cNvPr id="165" name="Rectangle 164"/>
          <p:cNvSpPr/>
          <p:nvPr/>
        </p:nvSpPr>
        <p:spPr>
          <a:xfrm>
            <a:off x="4605842" y="3785929"/>
            <a:ext cx="150588" cy="80813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a:solidFill>
                <a:prstClr val="white"/>
              </a:solidFill>
              <a:latin typeface="Calibri"/>
            </a:endParaRPr>
          </a:p>
        </p:txBody>
      </p:sp>
      <p:sp>
        <p:nvSpPr>
          <p:cNvPr id="166" name="Rectangle 165"/>
          <p:cNvSpPr/>
          <p:nvPr/>
        </p:nvSpPr>
        <p:spPr>
          <a:xfrm>
            <a:off x="4605842" y="3332058"/>
            <a:ext cx="296992" cy="18526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200">
              <a:solidFill>
                <a:prstClr val="white"/>
              </a:solidFill>
              <a:latin typeface="Calibri"/>
            </a:endParaRPr>
          </a:p>
        </p:txBody>
      </p:sp>
      <p:sp>
        <p:nvSpPr>
          <p:cNvPr id="167" name="TextBox 166"/>
          <p:cNvSpPr txBox="1"/>
          <p:nvPr/>
        </p:nvSpPr>
        <p:spPr>
          <a:xfrm>
            <a:off x="4518000" y="3655484"/>
            <a:ext cx="426665" cy="264715"/>
          </a:xfrm>
          <a:prstGeom prst="rect">
            <a:avLst/>
          </a:prstGeom>
          <a:noFill/>
        </p:spPr>
        <p:txBody>
          <a:bodyPr wrap="square" rtlCol="0">
            <a:spAutoFit/>
          </a:bodyPr>
          <a:lstStyle/>
          <a:p>
            <a:pPr algn="r"/>
            <a:r>
              <a:rPr lang="en-US" sz="1200" dirty="0">
                <a:solidFill>
                  <a:prstClr val="black"/>
                </a:solidFill>
                <a:latin typeface="Calibri"/>
              </a:rPr>
              <a:t>15</a:t>
            </a:r>
          </a:p>
        </p:txBody>
      </p:sp>
      <p:sp>
        <p:nvSpPr>
          <p:cNvPr id="168" name="TextBox 167"/>
          <p:cNvSpPr txBox="1"/>
          <p:nvPr/>
        </p:nvSpPr>
        <p:spPr>
          <a:xfrm>
            <a:off x="4518000" y="4058843"/>
            <a:ext cx="426665" cy="264715"/>
          </a:xfrm>
          <a:prstGeom prst="rect">
            <a:avLst/>
          </a:prstGeom>
          <a:noFill/>
        </p:spPr>
        <p:txBody>
          <a:bodyPr wrap="square" rtlCol="0">
            <a:spAutoFit/>
          </a:bodyPr>
          <a:lstStyle/>
          <a:p>
            <a:pPr algn="r"/>
            <a:r>
              <a:rPr lang="en-US" sz="1200" dirty="0">
                <a:solidFill>
                  <a:prstClr val="black"/>
                </a:solidFill>
                <a:latin typeface="Calibri"/>
              </a:rPr>
              <a:t>10</a:t>
            </a:r>
          </a:p>
        </p:txBody>
      </p:sp>
      <p:sp>
        <p:nvSpPr>
          <p:cNvPr id="169" name="TextBox 168"/>
          <p:cNvSpPr txBox="1"/>
          <p:nvPr/>
        </p:nvSpPr>
        <p:spPr>
          <a:xfrm>
            <a:off x="4505450" y="4450066"/>
            <a:ext cx="426665" cy="264715"/>
          </a:xfrm>
          <a:prstGeom prst="rect">
            <a:avLst/>
          </a:prstGeom>
          <a:noFill/>
        </p:spPr>
        <p:txBody>
          <a:bodyPr wrap="square" rtlCol="0">
            <a:spAutoFit/>
          </a:bodyPr>
          <a:lstStyle/>
          <a:p>
            <a:pPr algn="r"/>
            <a:r>
              <a:rPr lang="en-US" sz="1200" dirty="0">
                <a:solidFill>
                  <a:prstClr val="black"/>
                </a:solidFill>
                <a:latin typeface="Calibri"/>
              </a:rPr>
              <a:t>5</a:t>
            </a:r>
          </a:p>
        </p:txBody>
      </p:sp>
      <p:sp>
        <p:nvSpPr>
          <p:cNvPr id="170" name="TextBox 169"/>
          <p:cNvSpPr txBox="1"/>
          <p:nvPr/>
        </p:nvSpPr>
        <p:spPr>
          <a:xfrm>
            <a:off x="4530548" y="4804877"/>
            <a:ext cx="426665" cy="264715"/>
          </a:xfrm>
          <a:prstGeom prst="rect">
            <a:avLst/>
          </a:prstGeom>
          <a:noFill/>
        </p:spPr>
        <p:txBody>
          <a:bodyPr wrap="square" rtlCol="0">
            <a:spAutoFit/>
          </a:bodyPr>
          <a:lstStyle/>
          <a:p>
            <a:pPr algn="r"/>
            <a:r>
              <a:rPr lang="en-US" sz="1200" dirty="0">
                <a:solidFill>
                  <a:prstClr val="black"/>
                </a:solidFill>
                <a:latin typeface="Calibri"/>
              </a:rPr>
              <a:t>0</a:t>
            </a:r>
          </a:p>
        </p:txBody>
      </p:sp>
      <p:sp>
        <p:nvSpPr>
          <p:cNvPr id="171" name="TextBox 170"/>
          <p:cNvSpPr txBox="1"/>
          <p:nvPr/>
        </p:nvSpPr>
        <p:spPr>
          <a:xfrm>
            <a:off x="4518000" y="3291380"/>
            <a:ext cx="426665" cy="264715"/>
          </a:xfrm>
          <a:prstGeom prst="rect">
            <a:avLst/>
          </a:prstGeom>
          <a:noFill/>
        </p:spPr>
        <p:txBody>
          <a:bodyPr wrap="square" rtlCol="0">
            <a:spAutoFit/>
          </a:bodyPr>
          <a:lstStyle/>
          <a:p>
            <a:pPr algn="r"/>
            <a:r>
              <a:rPr lang="en-US" sz="1200" dirty="0">
                <a:solidFill>
                  <a:prstClr val="black"/>
                </a:solidFill>
                <a:latin typeface="Calibri"/>
              </a:rPr>
              <a:t>20</a:t>
            </a:r>
          </a:p>
        </p:txBody>
      </p:sp>
      <p:sp>
        <p:nvSpPr>
          <p:cNvPr id="188" name="Rectangle 187"/>
          <p:cNvSpPr/>
          <p:nvPr/>
        </p:nvSpPr>
        <p:spPr>
          <a:xfrm>
            <a:off x="53132" y="5368790"/>
            <a:ext cx="9035246" cy="324851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p:cNvSpPr txBox="1"/>
          <p:nvPr/>
        </p:nvSpPr>
        <p:spPr>
          <a:xfrm>
            <a:off x="2739511" y="6468388"/>
            <a:ext cx="6158030" cy="276999"/>
          </a:xfrm>
          <a:prstGeom prst="rect">
            <a:avLst/>
          </a:prstGeom>
          <a:noFill/>
        </p:spPr>
        <p:txBody>
          <a:bodyPr wrap="square" rtlCol="0">
            <a:spAutoFit/>
          </a:bodyPr>
          <a:lstStyle/>
          <a:p>
            <a:pPr algn="r"/>
            <a:r>
              <a:rPr lang="en-US" sz="1200" dirty="0">
                <a:latin typeface="Calibri"/>
              </a:rPr>
              <a:t>Data source: http://</a:t>
            </a:r>
            <a:r>
              <a:rPr lang="en-US" sz="1200" dirty="0" err="1">
                <a:latin typeface="Calibri"/>
              </a:rPr>
              <a:t>sfbay.wr.usgs.gov</a:t>
            </a:r>
            <a:r>
              <a:rPr lang="en-US" sz="1200" dirty="0">
                <a:latin typeface="Calibri"/>
              </a:rPr>
              <a:t>/access/</a:t>
            </a:r>
            <a:r>
              <a:rPr lang="en-US" sz="1200" dirty="0" err="1">
                <a:latin typeface="Calibri"/>
              </a:rPr>
              <a:t>wqdata</a:t>
            </a:r>
            <a:r>
              <a:rPr lang="en-US" sz="1200" dirty="0">
                <a:latin typeface="Calibri"/>
              </a:rPr>
              <a:t>/</a:t>
            </a:r>
          </a:p>
        </p:txBody>
      </p:sp>
      <p:sp>
        <p:nvSpPr>
          <p:cNvPr id="189" name="Rectangle 188"/>
          <p:cNvSpPr/>
          <p:nvPr/>
        </p:nvSpPr>
        <p:spPr>
          <a:xfrm>
            <a:off x="1175412" y="4176587"/>
            <a:ext cx="2321549" cy="8430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a:off x="5676380" y="4155926"/>
            <a:ext cx="2321549" cy="8430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Content Placeholder 190"/>
          <p:cNvSpPr>
            <a:spLocks noGrp="1"/>
          </p:cNvSpPr>
          <p:nvPr>
            <p:ph idx="1"/>
          </p:nvPr>
        </p:nvSpPr>
        <p:spPr>
          <a:xfrm>
            <a:off x="532437" y="5670208"/>
            <a:ext cx="7886700" cy="928751"/>
          </a:xfrm>
        </p:spPr>
        <p:txBody>
          <a:bodyPr/>
          <a:lstStyle/>
          <a:p>
            <a:r>
              <a:rPr lang="en-US" dirty="0" smtClean="0"/>
              <a:t>Growing Season?</a:t>
            </a:r>
            <a:endParaRPr lang="en-US" dirty="0"/>
          </a:p>
        </p:txBody>
      </p:sp>
      <p:sp>
        <p:nvSpPr>
          <p:cNvPr id="192" name="Content Placeholder 190"/>
          <p:cNvSpPr txBox="1">
            <a:spLocks/>
          </p:cNvSpPr>
          <p:nvPr/>
        </p:nvSpPr>
        <p:spPr>
          <a:xfrm>
            <a:off x="543656" y="2086352"/>
            <a:ext cx="7886700" cy="16821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Annual Average, Median Value, Percentile</a:t>
            </a:r>
          </a:p>
        </p:txBody>
      </p:sp>
    </p:spTree>
    <p:extLst>
      <p:ext uri="{BB962C8B-B14F-4D97-AF65-F5344CB8AC3E}">
        <p14:creationId xmlns:p14="http://schemas.microsoft.com/office/powerpoint/2010/main" val="36119173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3299"/>
            <a:ext cx="8229600" cy="1143000"/>
          </a:xfrm>
        </p:spPr>
        <p:txBody>
          <a:bodyPr>
            <a:normAutofit fontScale="90000"/>
          </a:bodyPr>
          <a:lstStyle/>
          <a:p>
            <a:r>
              <a:rPr lang="en-US" b="1" dirty="0">
                <a:solidFill>
                  <a:srgbClr val="FFC000"/>
                </a:solidFill>
              </a:rPr>
              <a:t>North Bay: </a:t>
            </a:r>
            <a:br>
              <a:rPr lang="en-US" b="1" dirty="0">
                <a:solidFill>
                  <a:srgbClr val="FFC000"/>
                </a:solidFill>
              </a:rPr>
            </a:br>
            <a:r>
              <a:rPr lang="en-US" sz="4000" b="1" dirty="0" smtClean="0">
                <a:solidFill>
                  <a:srgbClr val="FFC000"/>
                </a:solidFill>
              </a:rPr>
              <a:t>Effect of Statistic and Threshold</a:t>
            </a:r>
            <a:endParaRPr lang="en-US" sz="4000" b="1" dirty="0">
              <a:solidFill>
                <a:srgbClr val="FFC000"/>
              </a:solidFill>
            </a:endParaRPr>
          </a:p>
        </p:txBody>
      </p:sp>
      <p:sp>
        <p:nvSpPr>
          <p:cNvPr id="3" name="Content Placeholder 2"/>
          <p:cNvSpPr>
            <a:spLocks noGrp="1"/>
          </p:cNvSpPr>
          <p:nvPr>
            <p:ph sz="half" idx="2"/>
          </p:nvPr>
        </p:nvSpPr>
        <p:spPr>
          <a:xfrm>
            <a:off x="467519" y="1842769"/>
            <a:ext cx="4040188" cy="3951288"/>
          </a:xfrm>
        </p:spPr>
        <p:txBody>
          <a:bodyPr/>
          <a:lstStyle/>
          <a:p>
            <a:r>
              <a:rPr lang="en-US" dirty="0"/>
              <a:t>ASSETS Thresholds</a:t>
            </a:r>
          </a:p>
          <a:p>
            <a:endParaRPr lang="en-US" dirty="0"/>
          </a:p>
        </p:txBody>
      </p:sp>
      <p:pic>
        <p:nvPicPr>
          <p:cNvPr id="4" name="Picture 3"/>
          <p:cNvPicPr>
            <a:picLocks noChangeAspect="1"/>
          </p:cNvPicPr>
          <p:nvPr/>
        </p:nvPicPr>
        <p:blipFill>
          <a:blip r:embed="rId2"/>
          <a:stretch>
            <a:fillRect/>
          </a:stretch>
        </p:blipFill>
        <p:spPr>
          <a:xfrm>
            <a:off x="4652321" y="2505075"/>
            <a:ext cx="4572000" cy="3610122"/>
          </a:xfrm>
          <a:prstGeom prst="rect">
            <a:avLst/>
          </a:prstGeom>
        </p:spPr>
      </p:pic>
      <p:pic>
        <p:nvPicPr>
          <p:cNvPr id="6" name="Picture 5"/>
          <p:cNvPicPr>
            <a:picLocks noChangeAspect="1"/>
          </p:cNvPicPr>
          <p:nvPr/>
        </p:nvPicPr>
        <p:blipFill>
          <a:blip r:embed="rId3"/>
          <a:stretch>
            <a:fillRect/>
          </a:stretch>
        </p:blipFill>
        <p:spPr>
          <a:xfrm>
            <a:off x="80321" y="2505073"/>
            <a:ext cx="4632125" cy="3657600"/>
          </a:xfrm>
          <a:prstGeom prst="rect">
            <a:avLst/>
          </a:prstGeom>
        </p:spPr>
      </p:pic>
      <p:sp>
        <p:nvSpPr>
          <p:cNvPr id="7" name="Text Placeholder 6"/>
          <p:cNvSpPr>
            <a:spLocks noGrp="1"/>
          </p:cNvSpPr>
          <p:nvPr>
            <p:ph type="body" idx="1"/>
          </p:nvPr>
        </p:nvSpPr>
        <p:spPr>
          <a:xfrm>
            <a:off x="586290" y="2193263"/>
            <a:ext cx="3868340" cy="823912"/>
          </a:xfrm>
        </p:spPr>
        <p:txBody>
          <a:bodyPr/>
          <a:lstStyle/>
          <a:p>
            <a:pPr algn="ctr"/>
            <a:r>
              <a:rPr lang="en-US" dirty="0" smtClean="0"/>
              <a:t>ASSETS Thresholds</a:t>
            </a:r>
            <a:endParaRPr lang="en-US" dirty="0"/>
          </a:p>
        </p:txBody>
      </p:sp>
      <p:sp>
        <p:nvSpPr>
          <p:cNvPr id="8" name="Text Placeholder 7"/>
          <p:cNvSpPr>
            <a:spLocks noGrp="1"/>
          </p:cNvSpPr>
          <p:nvPr>
            <p:ph type="body" sz="quarter" idx="3"/>
          </p:nvPr>
        </p:nvSpPr>
        <p:spPr>
          <a:xfrm>
            <a:off x="5012915" y="1600201"/>
            <a:ext cx="3887391" cy="823912"/>
          </a:xfrm>
        </p:spPr>
        <p:txBody>
          <a:bodyPr/>
          <a:lstStyle/>
          <a:p>
            <a:pPr algn="ctr"/>
            <a:r>
              <a:rPr lang="en-US" dirty="0" smtClean="0"/>
              <a:t>IFREMER Thresholds</a:t>
            </a:r>
            <a:endParaRPr lang="en-US" dirty="0"/>
          </a:p>
        </p:txBody>
      </p:sp>
      <p:sp>
        <p:nvSpPr>
          <p:cNvPr id="10" name="Title 1"/>
          <p:cNvSpPr txBox="1">
            <a:spLocks/>
          </p:cNvSpPr>
          <p:nvPr/>
        </p:nvSpPr>
        <p:spPr>
          <a:xfrm>
            <a:off x="455656" y="0"/>
            <a:ext cx="78867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cxnSp>
        <p:nvCxnSpPr>
          <p:cNvPr id="9" name="Straight Connector 8"/>
          <p:cNvCxnSpPr/>
          <p:nvPr/>
        </p:nvCxnSpPr>
        <p:spPr>
          <a:xfrm>
            <a:off x="271848" y="1647580"/>
            <a:ext cx="8509687" cy="2471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12993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C000"/>
                </a:solidFill>
              </a:rPr>
              <a:t>North Bay: </a:t>
            </a:r>
            <a:br>
              <a:rPr lang="en-US" b="1" dirty="0">
                <a:solidFill>
                  <a:srgbClr val="FFC000"/>
                </a:solidFill>
              </a:rPr>
            </a:br>
            <a:r>
              <a:rPr lang="en-US" b="1" dirty="0">
                <a:solidFill>
                  <a:srgbClr val="FFC000"/>
                </a:solidFill>
              </a:rPr>
              <a:t>Effect of Statistic and Threshold</a:t>
            </a:r>
          </a:p>
        </p:txBody>
      </p:sp>
      <p:pic>
        <p:nvPicPr>
          <p:cNvPr id="8" name="Picture 7"/>
          <p:cNvPicPr>
            <a:picLocks noChangeAspect="1"/>
          </p:cNvPicPr>
          <p:nvPr/>
        </p:nvPicPr>
        <p:blipFill>
          <a:blip r:embed="rId3"/>
          <a:stretch>
            <a:fillRect/>
          </a:stretch>
        </p:blipFill>
        <p:spPr>
          <a:xfrm>
            <a:off x="189471" y="1690689"/>
            <a:ext cx="6183427" cy="4663440"/>
          </a:xfrm>
          <a:prstGeom prst="rect">
            <a:avLst/>
          </a:prstGeom>
        </p:spPr>
      </p:pic>
      <p:sp>
        <p:nvSpPr>
          <p:cNvPr id="10" name="TextBox 9"/>
          <p:cNvSpPr txBox="1"/>
          <p:nvPr/>
        </p:nvSpPr>
        <p:spPr>
          <a:xfrm>
            <a:off x="6360198" y="2415440"/>
            <a:ext cx="4629063" cy="338554"/>
          </a:xfrm>
          <a:prstGeom prst="rect">
            <a:avLst/>
          </a:prstGeom>
          <a:noFill/>
        </p:spPr>
        <p:txBody>
          <a:bodyPr wrap="square" rtlCol="0">
            <a:spAutoFit/>
          </a:bodyPr>
          <a:lstStyle/>
          <a:p>
            <a:r>
              <a:rPr lang="en-US" sz="1600" dirty="0"/>
              <a:t>ASSETS 90% &gt; 60, 20, 5 </a:t>
            </a:r>
            <a:r>
              <a:rPr lang="en-US" sz="1600" dirty="0" err="1" smtClean="0"/>
              <a:t>ug</a:t>
            </a:r>
            <a:r>
              <a:rPr lang="en-US" sz="1600" dirty="0" smtClean="0"/>
              <a:t>/L</a:t>
            </a:r>
            <a:endParaRPr lang="en-US" sz="1600" dirty="0"/>
          </a:p>
        </p:txBody>
      </p:sp>
      <p:sp>
        <p:nvSpPr>
          <p:cNvPr id="11" name="TextBox 10"/>
          <p:cNvSpPr txBox="1"/>
          <p:nvPr/>
        </p:nvSpPr>
        <p:spPr>
          <a:xfrm>
            <a:off x="6364528" y="2033698"/>
            <a:ext cx="2600968" cy="338554"/>
          </a:xfrm>
          <a:prstGeom prst="rect">
            <a:avLst/>
          </a:prstGeom>
          <a:noFill/>
        </p:spPr>
        <p:txBody>
          <a:bodyPr wrap="none" rtlCol="0">
            <a:spAutoFit/>
          </a:bodyPr>
          <a:lstStyle/>
          <a:p>
            <a:r>
              <a:rPr lang="en-US" sz="1600" dirty="0"/>
              <a:t>WFD 95% &lt; 50 </a:t>
            </a:r>
            <a:r>
              <a:rPr lang="en-US" sz="1600" dirty="0" err="1"/>
              <a:t>ug</a:t>
            </a:r>
            <a:r>
              <a:rPr lang="en-US" sz="1600" dirty="0"/>
              <a:t>/L = 1 point</a:t>
            </a:r>
          </a:p>
        </p:txBody>
      </p:sp>
      <p:sp>
        <p:nvSpPr>
          <p:cNvPr id="12" name="TextBox 11"/>
          <p:cNvSpPr txBox="1"/>
          <p:nvPr/>
        </p:nvSpPr>
        <p:spPr>
          <a:xfrm>
            <a:off x="6360198" y="3185479"/>
            <a:ext cx="2600968" cy="338554"/>
          </a:xfrm>
          <a:prstGeom prst="rect">
            <a:avLst/>
          </a:prstGeom>
          <a:noFill/>
        </p:spPr>
        <p:txBody>
          <a:bodyPr wrap="none" rtlCol="0">
            <a:spAutoFit/>
          </a:bodyPr>
          <a:lstStyle/>
          <a:p>
            <a:r>
              <a:rPr lang="en-US" sz="1600" dirty="0"/>
              <a:t>WFD 75% &lt; 10 </a:t>
            </a:r>
            <a:r>
              <a:rPr lang="en-US" sz="1600" dirty="0" err="1"/>
              <a:t>ug</a:t>
            </a:r>
            <a:r>
              <a:rPr lang="en-US" sz="1600" dirty="0"/>
              <a:t>/L = 1 point</a:t>
            </a:r>
          </a:p>
        </p:txBody>
      </p:sp>
      <p:sp>
        <p:nvSpPr>
          <p:cNvPr id="13" name="TextBox 12"/>
          <p:cNvSpPr txBox="1"/>
          <p:nvPr/>
        </p:nvSpPr>
        <p:spPr>
          <a:xfrm>
            <a:off x="6364528" y="2828530"/>
            <a:ext cx="2600968" cy="338554"/>
          </a:xfrm>
          <a:prstGeom prst="rect">
            <a:avLst/>
          </a:prstGeom>
          <a:noFill/>
        </p:spPr>
        <p:txBody>
          <a:bodyPr wrap="none" rtlCol="0">
            <a:spAutoFit/>
          </a:bodyPr>
          <a:lstStyle/>
          <a:p>
            <a:r>
              <a:rPr lang="en-US" sz="1600" dirty="0"/>
              <a:t>WFD 85% &lt; 20 </a:t>
            </a:r>
            <a:r>
              <a:rPr lang="en-US" sz="1600" dirty="0" err="1"/>
              <a:t>ug</a:t>
            </a:r>
            <a:r>
              <a:rPr lang="en-US" sz="1600" dirty="0"/>
              <a:t>/L = 1 point</a:t>
            </a:r>
          </a:p>
        </p:txBody>
      </p:sp>
      <p:cxnSp>
        <p:nvCxnSpPr>
          <p:cNvPr id="9" name="Straight Connector 8"/>
          <p:cNvCxnSpPr/>
          <p:nvPr/>
        </p:nvCxnSpPr>
        <p:spPr>
          <a:xfrm>
            <a:off x="271848" y="1647580"/>
            <a:ext cx="8509687" cy="2471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830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rgbClr val="FFC000"/>
                </a:solidFill>
              </a:rPr>
              <a:t>Take Home Messages- Preliminary Analysis of Existing Data</a:t>
            </a:r>
            <a:endParaRPr lang="en-US" sz="3600" b="1" dirty="0">
              <a:solidFill>
                <a:srgbClr val="FFC000"/>
              </a:solidFill>
            </a:endParaRPr>
          </a:p>
        </p:txBody>
      </p:sp>
      <p:sp>
        <p:nvSpPr>
          <p:cNvPr id="3" name="Content Placeholder 2"/>
          <p:cNvSpPr>
            <a:spLocks noGrp="1"/>
          </p:cNvSpPr>
          <p:nvPr>
            <p:ph idx="1"/>
          </p:nvPr>
        </p:nvSpPr>
        <p:spPr>
          <a:xfrm>
            <a:off x="457200" y="1524000"/>
            <a:ext cx="8229600" cy="4525963"/>
          </a:xfrm>
        </p:spPr>
        <p:txBody>
          <a:bodyPr>
            <a:normAutofit/>
          </a:bodyPr>
          <a:lstStyle/>
          <a:p>
            <a:pPr marL="342900" lvl="1" indent="-342900">
              <a:spcAft>
                <a:spcPts val="1200"/>
              </a:spcAft>
              <a:buFont typeface="Arial" pitchFamily="34" charset="0"/>
              <a:buChar char="•"/>
            </a:pPr>
            <a:r>
              <a:rPr lang="en-US" dirty="0" smtClean="0"/>
              <a:t>Finite set of indictors considered</a:t>
            </a:r>
          </a:p>
          <a:p>
            <a:pPr marL="742950" lvl="2" indent="-342900">
              <a:spcAft>
                <a:spcPts val="1200"/>
              </a:spcAft>
              <a:buFont typeface="Calibri" panose="020F0502020204030204" pitchFamily="34" charset="0"/>
              <a:buChar char="–"/>
            </a:pPr>
            <a:r>
              <a:rPr lang="en-US" u="sng" dirty="0" smtClean="0"/>
              <a:t>Phytoplankton biomass </a:t>
            </a:r>
            <a:r>
              <a:rPr lang="en-US" dirty="0" smtClean="0"/>
              <a:t>and/or productivity</a:t>
            </a:r>
          </a:p>
          <a:p>
            <a:pPr marL="742950" lvl="2" indent="-342900">
              <a:spcAft>
                <a:spcPts val="1200"/>
              </a:spcAft>
              <a:buFont typeface="Calibri" panose="020F0502020204030204" pitchFamily="34" charset="0"/>
              <a:buChar char="–"/>
            </a:pPr>
            <a:r>
              <a:rPr lang="en-US" dirty="0" smtClean="0"/>
              <a:t>Phytoplankton assemblage, harmful algal blooms</a:t>
            </a:r>
          </a:p>
          <a:p>
            <a:pPr marL="742950" lvl="2" indent="-342900">
              <a:spcAft>
                <a:spcPts val="1200"/>
              </a:spcAft>
              <a:buFont typeface="Calibri" panose="020F0502020204030204" pitchFamily="34" charset="0"/>
              <a:buChar char="–"/>
            </a:pPr>
            <a:r>
              <a:rPr lang="en-US" dirty="0" smtClean="0"/>
              <a:t>Nutrients, when employed, are secondary</a:t>
            </a:r>
          </a:p>
          <a:p>
            <a:pPr marL="457200" lvl="1" indent="-457200">
              <a:spcAft>
                <a:spcPts val="1200"/>
              </a:spcAft>
              <a:buFont typeface="Arial" panose="020B0604020202020204" pitchFamily="34" charset="0"/>
              <a:buChar char="•"/>
            </a:pPr>
            <a:r>
              <a:rPr lang="en-US" dirty="0" smtClean="0"/>
              <a:t>Convergence on thresholds</a:t>
            </a:r>
          </a:p>
          <a:p>
            <a:pPr marL="857250" lvl="2" indent="-457200">
              <a:spcAft>
                <a:spcPts val="1200"/>
              </a:spcAft>
              <a:buFont typeface="Calibri" panose="020F0502020204030204" pitchFamily="34" charset="0"/>
              <a:buChar char="–"/>
            </a:pPr>
            <a:r>
              <a:rPr lang="en-US" dirty="0" smtClean="0"/>
              <a:t>Differences in spatial and temporal statistic used for data interpretation matter!</a:t>
            </a:r>
          </a:p>
          <a:p>
            <a:pPr marL="800100" lvl="2" indent="0">
              <a:spcAft>
                <a:spcPts val="1200"/>
              </a:spcAft>
              <a:buNone/>
            </a:pPr>
            <a:endParaRPr lang="en-US" sz="1800" dirty="0" smtClean="0"/>
          </a:p>
          <a:p>
            <a:pPr marL="865188" lvl="1" indent="-465138">
              <a:spcAft>
                <a:spcPts val="1200"/>
              </a:spcAft>
            </a:pPr>
            <a:endParaRPr lang="en-US" sz="2400" dirty="0" smtClean="0"/>
          </a:p>
        </p:txBody>
      </p:sp>
    </p:spTree>
    <p:extLst>
      <p:ext uri="{BB962C8B-B14F-4D97-AF65-F5344CB8AC3E}">
        <p14:creationId xmlns:p14="http://schemas.microsoft.com/office/powerpoint/2010/main" val="34589025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781800" cy="1143000"/>
          </a:xfrm>
        </p:spPr>
        <p:txBody>
          <a:bodyPr>
            <a:normAutofit fontScale="90000"/>
          </a:bodyPr>
          <a:lstStyle/>
          <a:p>
            <a:r>
              <a:rPr lang="en-US" sz="3600" b="1" dirty="0" smtClean="0">
                <a:solidFill>
                  <a:srgbClr val="FFC000"/>
                </a:solidFill>
              </a:rPr>
              <a:t>Outcome of Discussion on Analysis of Existing Data</a:t>
            </a:r>
            <a:endParaRPr lang="en-US" sz="3600" b="1" dirty="0">
              <a:solidFill>
                <a:srgbClr val="FFC000"/>
              </a:solidFill>
            </a:endParaRPr>
          </a:p>
        </p:txBody>
      </p:sp>
      <p:sp>
        <p:nvSpPr>
          <p:cNvPr id="3" name="Content Placeholder 2"/>
          <p:cNvSpPr>
            <a:spLocks noGrp="1"/>
          </p:cNvSpPr>
          <p:nvPr>
            <p:ph idx="1"/>
          </p:nvPr>
        </p:nvSpPr>
        <p:spPr>
          <a:xfrm>
            <a:off x="457200" y="1524000"/>
            <a:ext cx="8229600" cy="4525963"/>
          </a:xfrm>
        </p:spPr>
        <p:txBody>
          <a:bodyPr>
            <a:normAutofit/>
          </a:bodyPr>
          <a:lstStyle/>
          <a:p>
            <a:pPr marL="342900" lvl="1" indent="-342900">
              <a:spcAft>
                <a:spcPts val="1200"/>
              </a:spcAft>
              <a:buFont typeface="Arial" pitchFamily="34" charset="0"/>
              <a:buChar char="•"/>
            </a:pPr>
            <a:r>
              <a:rPr lang="en-US" dirty="0" smtClean="0"/>
              <a:t>Discussion on indicators and metrics</a:t>
            </a:r>
          </a:p>
          <a:p>
            <a:pPr marL="342900" lvl="1" indent="-342900">
              <a:spcAft>
                <a:spcPts val="1200"/>
              </a:spcAft>
              <a:buFont typeface="Arial" pitchFamily="34" charset="0"/>
              <a:buChar char="•"/>
            </a:pPr>
            <a:r>
              <a:rPr lang="en-US" dirty="0" smtClean="0"/>
              <a:t>Suggestions </a:t>
            </a:r>
            <a:r>
              <a:rPr lang="en-US" dirty="0" smtClean="0"/>
              <a:t>for additional analysis of existing data</a:t>
            </a:r>
          </a:p>
          <a:p>
            <a:pPr marL="742950" lvl="2" indent="-342900">
              <a:spcAft>
                <a:spcPts val="1200"/>
              </a:spcAft>
            </a:pPr>
            <a:endParaRPr lang="en-US" dirty="0" smtClean="0"/>
          </a:p>
          <a:p>
            <a:pPr marL="800100" lvl="2" indent="0">
              <a:spcAft>
                <a:spcPts val="1200"/>
              </a:spcAft>
              <a:buNone/>
            </a:pPr>
            <a:endParaRPr lang="en-US" sz="1800" dirty="0" smtClean="0"/>
          </a:p>
          <a:p>
            <a:pPr marL="865188" lvl="1" indent="-465138">
              <a:spcAft>
                <a:spcPts val="1200"/>
              </a:spcAft>
            </a:pPr>
            <a:endParaRPr lang="en-US" sz="2400" dirty="0" smtClean="0"/>
          </a:p>
        </p:txBody>
      </p:sp>
    </p:spTree>
    <p:extLst>
      <p:ext uri="{BB962C8B-B14F-4D97-AF65-F5344CB8AC3E}">
        <p14:creationId xmlns:p14="http://schemas.microsoft.com/office/powerpoint/2010/main" val="19250154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781800" cy="1143000"/>
          </a:xfrm>
        </p:spPr>
        <p:txBody>
          <a:bodyPr>
            <a:normAutofit fontScale="90000"/>
          </a:bodyPr>
          <a:lstStyle/>
          <a:p>
            <a:r>
              <a:rPr lang="en-US" sz="3600" b="1" dirty="0" smtClean="0">
                <a:solidFill>
                  <a:srgbClr val="FFC000"/>
                </a:solidFill>
              </a:rPr>
              <a:t>Discussion on Indicators and Metrics</a:t>
            </a:r>
            <a:endParaRPr lang="en-US" sz="3600" b="1" dirty="0">
              <a:solidFill>
                <a:srgbClr val="FFC000"/>
              </a:solidFill>
            </a:endParaRPr>
          </a:p>
        </p:txBody>
      </p:sp>
      <p:sp>
        <p:nvSpPr>
          <p:cNvPr id="3" name="Content Placeholder 2"/>
          <p:cNvSpPr>
            <a:spLocks noGrp="1"/>
          </p:cNvSpPr>
          <p:nvPr>
            <p:ph idx="1"/>
          </p:nvPr>
        </p:nvSpPr>
        <p:spPr>
          <a:xfrm>
            <a:off x="457200" y="1524000"/>
            <a:ext cx="8229600" cy="4525963"/>
          </a:xfrm>
        </p:spPr>
        <p:txBody>
          <a:bodyPr>
            <a:normAutofit/>
          </a:bodyPr>
          <a:lstStyle/>
          <a:p>
            <a:pPr marL="457200" lvl="1" indent="-457200">
              <a:spcAft>
                <a:spcPts val="1200"/>
              </a:spcAft>
              <a:buFont typeface="Arial" panose="020B0604020202020204" pitchFamily="34" charset="0"/>
              <a:buChar char="•"/>
            </a:pPr>
            <a:r>
              <a:rPr lang="en-US" dirty="0" smtClean="0"/>
              <a:t>Phytoplankton </a:t>
            </a:r>
            <a:r>
              <a:rPr lang="en-US" dirty="0" smtClean="0"/>
              <a:t>biomass and productivity</a:t>
            </a:r>
          </a:p>
          <a:p>
            <a:pPr marL="457200" lvl="1" indent="-457200">
              <a:spcAft>
                <a:spcPts val="1200"/>
              </a:spcAft>
              <a:buFont typeface="Arial" panose="020B0604020202020204" pitchFamily="34" charset="0"/>
              <a:buChar char="•"/>
            </a:pPr>
            <a:r>
              <a:rPr lang="en-US" dirty="0" smtClean="0"/>
              <a:t>Phytoplankton </a:t>
            </a:r>
            <a:r>
              <a:rPr lang="en-US" dirty="0" smtClean="0"/>
              <a:t>assemblage</a:t>
            </a:r>
            <a:endParaRPr lang="en-US" dirty="0" smtClean="0"/>
          </a:p>
          <a:p>
            <a:pPr marL="457200" lvl="1" indent="-457200">
              <a:spcAft>
                <a:spcPts val="1200"/>
              </a:spcAft>
              <a:buFont typeface="Arial" panose="020B0604020202020204" pitchFamily="34" charset="0"/>
              <a:buChar char="•"/>
            </a:pPr>
            <a:r>
              <a:rPr lang="en-US" dirty="0" smtClean="0"/>
              <a:t>HAB species abundance and toxin concentration</a:t>
            </a:r>
          </a:p>
          <a:p>
            <a:pPr marL="457200" lvl="1" indent="-457200">
              <a:spcAft>
                <a:spcPts val="1200"/>
              </a:spcAft>
              <a:buFont typeface="Arial" panose="020B0604020202020204" pitchFamily="34" charset="0"/>
              <a:buChar char="•"/>
            </a:pPr>
            <a:r>
              <a:rPr lang="en-US" dirty="0" smtClean="0"/>
              <a:t>Affirmed that nutrient forms and ratios would be monitoring but not considered upfront</a:t>
            </a:r>
          </a:p>
          <a:p>
            <a:pPr marL="742950" lvl="2" indent="-342900">
              <a:spcAft>
                <a:spcPts val="1200"/>
              </a:spcAft>
              <a:buFont typeface="Calibri" panose="020F0502020204030204" pitchFamily="34" charset="0"/>
              <a:buChar char="–"/>
            </a:pPr>
            <a:r>
              <a:rPr lang="en-US" dirty="0" smtClean="0"/>
              <a:t>Minority dissent</a:t>
            </a:r>
            <a:endParaRPr lang="en-US" dirty="0" smtClean="0"/>
          </a:p>
          <a:p>
            <a:pPr marL="742950" lvl="2" indent="-342900">
              <a:spcAft>
                <a:spcPts val="1200"/>
              </a:spcAft>
            </a:pPr>
            <a:endParaRPr lang="en-US" dirty="0" smtClean="0"/>
          </a:p>
          <a:p>
            <a:pPr marL="800100" lvl="2" indent="0">
              <a:spcAft>
                <a:spcPts val="1200"/>
              </a:spcAft>
              <a:buNone/>
            </a:pPr>
            <a:endParaRPr lang="en-US" sz="1800" dirty="0" smtClean="0"/>
          </a:p>
          <a:p>
            <a:pPr marL="865188" lvl="1" indent="-465138">
              <a:spcAft>
                <a:spcPts val="1200"/>
              </a:spcAft>
            </a:pPr>
            <a:endParaRPr lang="en-US" sz="2400" dirty="0" smtClean="0"/>
          </a:p>
        </p:txBody>
      </p:sp>
    </p:spTree>
    <p:extLst>
      <p:ext uri="{BB962C8B-B14F-4D97-AF65-F5344CB8AC3E}">
        <p14:creationId xmlns:p14="http://schemas.microsoft.com/office/powerpoint/2010/main" val="34478445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781800" cy="1143000"/>
          </a:xfrm>
        </p:spPr>
        <p:txBody>
          <a:bodyPr>
            <a:normAutofit fontScale="90000"/>
          </a:bodyPr>
          <a:lstStyle/>
          <a:p>
            <a:r>
              <a:rPr lang="en-US" sz="3600" b="1" dirty="0" smtClean="0">
                <a:solidFill>
                  <a:srgbClr val="FFC000"/>
                </a:solidFill>
              </a:rPr>
              <a:t>Suggestion for Additional Analysis of Existing Data</a:t>
            </a:r>
            <a:endParaRPr lang="en-US" sz="3600" b="1" dirty="0">
              <a:solidFill>
                <a:srgbClr val="FFC000"/>
              </a:solidFill>
            </a:endParaRPr>
          </a:p>
        </p:txBody>
      </p:sp>
      <p:sp>
        <p:nvSpPr>
          <p:cNvPr id="3" name="Content Placeholder 2"/>
          <p:cNvSpPr>
            <a:spLocks noGrp="1"/>
          </p:cNvSpPr>
          <p:nvPr>
            <p:ph idx="1"/>
          </p:nvPr>
        </p:nvSpPr>
        <p:spPr>
          <a:xfrm>
            <a:off x="457200" y="1524000"/>
            <a:ext cx="8229600" cy="4525963"/>
          </a:xfrm>
        </p:spPr>
        <p:txBody>
          <a:bodyPr>
            <a:normAutofit fontScale="77500" lnSpcReduction="20000"/>
          </a:bodyPr>
          <a:lstStyle/>
          <a:p>
            <a:pPr marL="342900" lvl="1" indent="-342900">
              <a:spcAft>
                <a:spcPts val="1200"/>
              </a:spcAft>
              <a:buFont typeface="Arial" pitchFamily="34" charset="0"/>
              <a:buChar char="•"/>
            </a:pPr>
            <a:r>
              <a:rPr lang="en-US" dirty="0" smtClean="0"/>
              <a:t>Refine previous analyses, using new segmentation boundaries per </a:t>
            </a:r>
            <a:r>
              <a:rPr lang="en-US" dirty="0" err="1" smtClean="0"/>
              <a:t>Jassby</a:t>
            </a:r>
            <a:r>
              <a:rPr lang="en-US" dirty="0" smtClean="0"/>
              <a:t> et al. (1997)</a:t>
            </a:r>
          </a:p>
          <a:p>
            <a:pPr marL="342900" lvl="1" indent="-342900">
              <a:spcAft>
                <a:spcPts val="1200"/>
              </a:spcAft>
              <a:buFont typeface="Arial" pitchFamily="34" charset="0"/>
              <a:buChar char="•"/>
            </a:pPr>
            <a:r>
              <a:rPr lang="en-US" dirty="0" smtClean="0"/>
              <a:t>New indicator for productivity</a:t>
            </a:r>
            <a:endParaRPr lang="en-US" dirty="0" smtClean="0"/>
          </a:p>
          <a:p>
            <a:pPr marL="342900" lvl="1" indent="-342900">
              <a:spcAft>
                <a:spcPts val="1200"/>
              </a:spcAft>
              <a:buFont typeface="Arial" pitchFamily="34" charset="0"/>
              <a:buChar char="•"/>
            </a:pPr>
            <a:r>
              <a:rPr lang="en-US" dirty="0" smtClean="0"/>
              <a:t>Suggestions for additional datasets to be included in the analyses</a:t>
            </a:r>
          </a:p>
          <a:p>
            <a:pPr marL="742950" lvl="2" indent="-342900">
              <a:spcAft>
                <a:spcPts val="1200"/>
              </a:spcAft>
              <a:buFont typeface="Calibri" panose="020F0502020204030204" pitchFamily="34" charset="0"/>
              <a:buChar char="–"/>
            </a:pPr>
            <a:r>
              <a:rPr lang="en-US" dirty="0" smtClean="0"/>
              <a:t>1989 </a:t>
            </a:r>
            <a:r>
              <a:rPr lang="en-US" dirty="0"/>
              <a:t>Ota et al. USGS open file report </a:t>
            </a:r>
            <a:r>
              <a:rPr lang="en-US" dirty="0" smtClean="0"/>
              <a:t>has detailed </a:t>
            </a:r>
            <a:r>
              <a:rPr lang="en-US" dirty="0"/>
              <a:t>spatial data of SF Bay. Rerun analysis to show comparison of shallow and deepwater </a:t>
            </a:r>
            <a:r>
              <a:rPr lang="en-US" dirty="0" smtClean="0"/>
              <a:t>stations</a:t>
            </a:r>
            <a:endParaRPr lang="en-US" dirty="0"/>
          </a:p>
          <a:p>
            <a:pPr marL="742950" lvl="2" indent="-342900">
              <a:spcAft>
                <a:spcPts val="1200"/>
              </a:spcAft>
              <a:buFont typeface="Calibri" panose="020F0502020204030204" pitchFamily="34" charset="0"/>
              <a:buChar char="–"/>
            </a:pPr>
            <a:r>
              <a:rPr lang="en-US" dirty="0" smtClean="0"/>
              <a:t>With </a:t>
            </a:r>
            <a:r>
              <a:rPr lang="en-US" dirty="0"/>
              <a:t>R. Kudela, redefine metric applicable to phytoplankton assemblage or HAB species cell count (biovolume) and/or toxin concentrations. </a:t>
            </a:r>
          </a:p>
          <a:p>
            <a:pPr marL="742950" lvl="2" indent="-342900">
              <a:spcAft>
                <a:spcPts val="1200"/>
              </a:spcAft>
              <a:buFont typeface="Calibri" panose="020F0502020204030204" pitchFamily="34" charset="0"/>
              <a:buChar char="–"/>
            </a:pPr>
            <a:r>
              <a:rPr lang="en-US" dirty="0" smtClean="0"/>
              <a:t>Provide </a:t>
            </a:r>
            <a:r>
              <a:rPr lang="en-US" dirty="0"/>
              <a:t>graphic of climate context for time series</a:t>
            </a:r>
          </a:p>
          <a:p>
            <a:pPr marL="742950" lvl="2" indent="-342900">
              <a:spcAft>
                <a:spcPts val="1200"/>
              </a:spcAft>
              <a:buFont typeface="Calibri" panose="020F0502020204030204" pitchFamily="34" charset="0"/>
              <a:buChar char="–"/>
            </a:pPr>
            <a:r>
              <a:rPr lang="en-US" dirty="0" smtClean="0"/>
              <a:t>Locate 1970s Ball and Arthur data </a:t>
            </a:r>
            <a:r>
              <a:rPr lang="en-US" dirty="0"/>
              <a:t>set that featured large blooms in </a:t>
            </a:r>
            <a:r>
              <a:rPr lang="en-US" dirty="0" smtClean="0"/>
              <a:t>Suisun </a:t>
            </a:r>
            <a:r>
              <a:rPr lang="en-US" dirty="0"/>
              <a:t>Bay associated with </a:t>
            </a:r>
            <a:r>
              <a:rPr lang="en-US" dirty="0" smtClean="0"/>
              <a:t>low DO</a:t>
            </a:r>
            <a:endParaRPr lang="en-US" dirty="0" smtClean="0"/>
          </a:p>
          <a:p>
            <a:pPr marL="800100" lvl="2" indent="0">
              <a:spcAft>
                <a:spcPts val="1200"/>
              </a:spcAft>
              <a:buNone/>
            </a:pPr>
            <a:endParaRPr lang="en-US" sz="1800" dirty="0" smtClean="0"/>
          </a:p>
          <a:p>
            <a:pPr marL="865188" lvl="1" indent="-465138">
              <a:spcAft>
                <a:spcPts val="1200"/>
              </a:spcAft>
            </a:pPr>
            <a:endParaRPr lang="en-US" sz="2400" dirty="0" smtClean="0"/>
          </a:p>
        </p:txBody>
      </p:sp>
    </p:spTree>
    <p:extLst>
      <p:ext uri="{BB962C8B-B14F-4D97-AF65-F5344CB8AC3E}">
        <p14:creationId xmlns:p14="http://schemas.microsoft.com/office/powerpoint/2010/main" val="6805076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870" y="378941"/>
            <a:ext cx="7765322" cy="970450"/>
          </a:xfrm>
        </p:spPr>
        <p:txBody>
          <a:bodyPr>
            <a:normAutofit fontScale="90000"/>
          </a:bodyPr>
          <a:lstStyle/>
          <a:p>
            <a:r>
              <a:rPr lang="en-US" dirty="0" smtClean="0">
                <a:solidFill>
                  <a:srgbClr val="FFC000"/>
                </a:solidFill>
              </a:rPr>
              <a:t>Prospective Indicator:</a:t>
            </a:r>
            <a:br>
              <a:rPr lang="en-US" dirty="0" smtClean="0">
                <a:solidFill>
                  <a:srgbClr val="FFC000"/>
                </a:solidFill>
              </a:rPr>
            </a:br>
            <a:r>
              <a:rPr lang="en-US" dirty="0" smtClean="0">
                <a:solidFill>
                  <a:srgbClr val="FFC000"/>
                </a:solidFill>
              </a:rPr>
              <a:t>Gross Primary Production</a:t>
            </a:r>
            <a:endParaRPr lang="en-US" dirty="0">
              <a:solidFill>
                <a:srgbClr val="FFC000"/>
              </a:solidFill>
            </a:endParaRPr>
          </a:p>
        </p:txBody>
      </p:sp>
      <p:sp>
        <p:nvSpPr>
          <p:cNvPr id="3" name="Content Placeholder 2"/>
          <p:cNvSpPr>
            <a:spLocks noGrp="1"/>
          </p:cNvSpPr>
          <p:nvPr>
            <p:ph idx="1"/>
          </p:nvPr>
        </p:nvSpPr>
        <p:spPr>
          <a:xfrm>
            <a:off x="325073" y="1886465"/>
            <a:ext cx="4792776" cy="4611566"/>
          </a:xfrm>
        </p:spPr>
        <p:txBody>
          <a:bodyPr>
            <a:normAutofit fontScale="92500" lnSpcReduction="20000"/>
          </a:bodyPr>
          <a:lstStyle/>
          <a:p>
            <a:pPr marL="36900" indent="0">
              <a:buNone/>
            </a:pPr>
            <a:r>
              <a:rPr lang="en-US" dirty="0" smtClean="0"/>
              <a:t>Modeled for each data point from existing dataset following Cloern et al. 2007:</a:t>
            </a:r>
            <a:endParaRPr lang="en-US" dirty="0"/>
          </a:p>
          <a:p>
            <a:pPr marL="36900" indent="0" algn="ctr">
              <a:buNone/>
            </a:pPr>
            <a:r>
              <a:rPr lang="en-US" dirty="0" smtClean="0"/>
              <a:t>GPP = 3.77 (</a:t>
            </a:r>
            <a:r>
              <a:rPr lang="en-US" dirty="0" err="1" smtClean="0"/>
              <a:t>CHLa</a:t>
            </a:r>
            <a:r>
              <a:rPr lang="en-US" dirty="0" smtClean="0"/>
              <a:t> * I</a:t>
            </a:r>
            <a:r>
              <a:rPr lang="en-US" baseline="-25000" dirty="0" smtClean="0"/>
              <a:t>0</a:t>
            </a:r>
            <a:r>
              <a:rPr lang="en-US" dirty="0" smtClean="0"/>
              <a:t>)/k</a:t>
            </a:r>
          </a:p>
          <a:p>
            <a:pPr marL="450000" lvl="1" indent="0">
              <a:buNone/>
            </a:pPr>
            <a:endParaRPr lang="en-US" sz="900" dirty="0" smtClean="0"/>
          </a:p>
          <a:p>
            <a:pPr marL="450000" lvl="1" indent="0">
              <a:buNone/>
            </a:pPr>
            <a:r>
              <a:rPr lang="en-US" sz="1600" dirty="0" smtClean="0"/>
              <a:t>k estimated from suspended particulate matter (SPM) </a:t>
            </a:r>
          </a:p>
          <a:p>
            <a:pPr marL="810000" lvl="2" indent="0" algn="ctr">
              <a:buNone/>
            </a:pPr>
            <a:r>
              <a:rPr lang="en-US" sz="1400" dirty="0" smtClean="0"/>
              <a:t>k= 0.567 + 0.0586 * SPM</a:t>
            </a:r>
          </a:p>
          <a:p>
            <a:pPr marL="504000" lvl="1" indent="0">
              <a:buNone/>
            </a:pPr>
            <a:endParaRPr lang="en-US" sz="800" dirty="0" smtClean="0"/>
          </a:p>
          <a:p>
            <a:pPr marL="504000" lvl="1" indent="0">
              <a:buNone/>
            </a:pPr>
            <a:r>
              <a:rPr lang="en-US" sz="1600" dirty="0" smtClean="0"/>
              <a:t>I</a:t>
            </a:r>
            <a:r>
              <a:rPr lang="en-US" sz="1600" baseline="-25000" dirty="0" smtClean="0"/>
              <a:t>0</a:t>
            </a:r>
            <a:r>
              <a:rPr lang="en-US" sz="1600" dirty="0" smtClean="0"/>
              <a:t> estimated by day from average irradiance profile fit to a fourth order polynomial</a:t>
            </a:r>
          </a:p>
          <a:p>
            <a:pPr marL="126900" indent="0">
              <a:buNone/>
            </a:pPr>
            <a:endParaRPr lang="en-US" dirty="0" smtClean="0"/>
          </a:p>
          <a:p>
            <a:pPr marL="126900" indent="0">
              <a:buNone/>
            </a:pPr>
            <a:r>
              <a:rPr lang="en-US" dirty="0" smtClean="0"/>
              <a:t>All points in each segment were averaged to generate an annual average GPP</a:t>
            </a:r>
          </a:p>
          <a:p>
            <a:pPr marL="504000" lvl="1"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521" y="1701823"/>
            <a:ext cx="3582998" cy="2834640"/>
          </a:xfrm>
          <a:prstGeom prst="rect">
            <a:avLst/>
          </a:prstGeom>
        </p:spPr>
      </p:pic>
      <p:grpSp>
        <p:nvGrpSpPr>
          <p:cNvPr id="13" name="Group 12"/>
          <p:cNvGrpSpPr/>
          <p:nvPr/>
        </p:nvGrpSpPr>
        <p:grpSpPr>
          <a:xfrm>
            <a:off x="5403380" y="4575856"/>
            <a:ext cx="3383280" cy="2212731"/>
            <a:chOff x="5403380" y="4538521"/>
            <a:chExt cx="3383280" cy="2212731"/>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3380" y="4538522"/>
              <a:ext cx="3383280" cy="2212730"/>
            </a:xfrm>
            <a:prstGeom prst="rect">
              <a:avLst/>
            </a:prstGeom>
          </p:spPr>
        </p:pic>
        <p:sp>
          <p:nvSpPr>
            <p:cNvPr id="7" name="Rectangle 6"/>
            <p:cNvSpPr/>
            <p:nvPr/>
          </p:nvSpPr>
          <p:spPr>
            <a:xfrm>
              <a:off x="5881816" y="6091364"/>
              <a:ext cx="2710249" cy="369332"/>
            </a:xfrm>
            <a:prstGeom prst="rect">
              <a:avLst/>
            </a:prstGeom>
          </p:spPr>
          <p:txBody>
            <a:bodyPr wrap="square">
              <a:spAutoFit/>
            </a:bodyPr>
            <a:lstStyle/>
            <a:p>
              <a:pPr algn="ctr">
                <a:defRPr sz="900" b="0" i="0" u="none" strike="noStrike" kern="1200" baseline="0">
                  <a:solidFill>
                    <a:sysClr val="windowText" lastClr="000000">
                      <a:lumMod val="65000"/>
                      <a:lumOff val="35000"/>
                    </a:sysClr>
                  </a:solidFill>
                  <a:latin typeface="+mn-lt"/>
                  <a:ea typeface="+mn-ea"/>
                  <a:cs typeface="+mn-cs"/>
                </a:defRPr>
              </a:pPr>
              <a:r>
                <a:rPr lang="en-US" dirty="0">
                  <a:solidFill>
                    <a:schemeClr val="bg1"/>
                  </a:solidFill>
                  <a:latin typeface="Calibri" panose="020F0502020204030204" pitchFamily="34" charset="0"/>
                  <a:cs typeface="Calibri" panose="020F0502020204030204" pitchFamily="34" charset="0"/>
                </a:rPr>
                <a:t>y = 4E-08x</a:t>
              </a:r>
              <a:r>
                <a:rPr lang="en-US" baseline="30000" dirty="0">
                  <a:solidFill>
                    <a:schemeClr val="bg1"/>
                  </a:solidFill>
                  <a:latin typeface="Calibri" panose="020F0502020204030204" pitchFamily="34" charset="0"/>
                  <a:cs typeface="Calibri" panose="020F0502020204030204" pitchFamily="34" charset="0"/>
                </a:rPr>
                <a:t>4</a:t>
              </a:r>
              <a:r>
                <a:rPr lang="en-US" dirty="0">
                  <a:solidFill>
                    <a:schemeClr val="bg1"/>
                  </a:solidFill>
                  <a:latin typeface="Calibri" panose="020F0502020204030204" pitchFamily="34" charset="0"/>
                  <a:cs typeface="Calibri" panose="020F0502020204030204" pitchFamily="34" charset="0"/>
                </a:rPr>
                <a:t> - 2E-05x</a:t>
              </a:r>
              <a:r>
                <a:rPr lang="en-US" baseline="30000" dirty="0">
                  <a:solidFill>
                    <a:schemeClr val="bg1"/>
                  </a:solidFill>
                  <a:latin typeface="Calibri" panose="020F0502020204030204" pitchFamily="34" charset="0"/>
                  <a:cs typeface="Calibri" panose="020F0502020204030204" pitchFamily="34" charset="0"/>
                </a:rPr>
                <a:t>3</a:t>
              </a:r>
              <a:r>
                <a:rPr lang="en-US" dirty="0">
                  <a:solidFill>
                    <a:schemeClr val="bg1"/>
                  </a:solidFill>
                  <a:latin typeface="Calibri" panose="020F0502020204030204" pitchFamily="34" charset="0"/>
                  <a:cs typeface="Calibri" panose="020F0502020204030204" pitchFamily="34" charset="0"/>
                </a:rPr>
                <a:t> + 0.0042x</a:t>
              </a:r>
              <a:r>
                <a:rPr lang="en-US" baseline="30000" dirty="0">
                  <a:solidFill>
                    <a:schemeClr val="bg1"/>
                  </a:solidFill>
                  <a:latin typeface="Calibri" panose="020F0502020204030204" pitchFamily="34" charset="0"/>
                  <a:cs typeface="Calibri" panose="020F0502020204030204" pitchFamily="34" charset="0"/>
                </a:rPr>
                <a:t>2</a:t>
              </a:r>
              <a:r>
                <a:rPr lang="en-US" dirty="0">
                  <a:solidFill>
                    <a:schemeClr val="bg1"/>
                  </a:solidFill>
                  <a:latin typeface="Calibri" panose="020F0502020204030204" pitchFamily="34" charset="0"/>
                  <a:cs typeface="Calibri" panose="020F0502020204030204" pitchFamily="34" charset="0"/>
                </a:rPr>
                <a:t> + 0.0646x + 14.093</a:t>
              </a:r>
              <a:br>
                <a:rPr lang="en-US" dirty="0">
                  <a:solidFill>
                    <a:schemeClr val="bg1"/>
                  </a:solidFill>
                  <a:latin typeface="Calibri" panose="020F0502020204030204" pitchFamily="34" charset="0"/>
                  <a:cs typeface="Calibri" panose="020F0502020204030204" pitchFamily="34" charset="0"/>
                </a:rPr>
              </a:br>
              <a:r>
                <a:rPr lang="en-US" dirty="0">
                  <a:solidFill>
                    <a:schemeClr val="bg1"/>
                  </a:solidFill>
                  <a:latin typeface="Calibri" panose="020F0502020204030204" pitchFamily="34" charset="0"/>
                  <a:cs typeface="Calibri" panose="020F0502020204030204" pitchFamily="34" charset="0"/>
                </a:rPr>
                <a:t>R² = 0.9831</a:t>
              </a:r>
            </a:p>
          </p:txBody>
        </p:sp>
        <p:pic>
          <p:nvPicPr>
            <p:cNvPr id="12" name="Picture 11"/>
            <p:cNvPicPr>
              <a:picLocks noChangeAspect="1"/>
            </p:cNvPicPr>
            <p:nvPr/>
          </p:nvPicPr>
          <p:blipFill>
            <a:blip r:embed="rId4"/>
            <a:stretch>
              <a:fillRect/>
            </a:stretch>
          </p:blipFill>
          <p:spPr>
            <a:xfrm>
              <a:off x="5774724" y="4538521"/>
              <a:ext cx="2940908" cy="1977609"/>
            </a:xfrm>
            <a:prstGeom prst="rect">
              <a:avLst/>
            </a:prstGeom>
          </p:spPr>
        </p:pic>
      </p:grpSp>
    </p:spTree>
    <p:extLst>
      <p:ext uri="{BB962C8B-B14F-4D97-AF65-F5344CB8AC3E}">
        <p14:creationId xmlns:p14="http://schemas.microsoft.com/office/powerpoint/2010/main" val="28621885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C000"/>
                </a:solidFill>
              </a:rPr>
              <a:t>Modeled GPP by Segment</a:t>
            </a:r>
            <a:endParaRPr lang="en-US" sz="3600" dirty="0">
              <a:solidFill>
                <a:srgbClr val="FFC000"/>
              </a:solidFill>
            </a:endParaRPr>
          </a:p>
        </p:txBody>
      </p:sp>
      <p:pic>
        <p:nvPicPr>
          <p:cNvPr id="12" name="Picture 11"/>
          <p:cNvPicPr>
            <a:picLocks noChangeAspect="1"/>
          </p:cNvPicPr>
          <p:nvPr/>
        </p:nvPicPr>
        <p:blipFill>
          <a:blip r:embed="rId2"/>
          <a:stretch>
            <a:fillRect/>
          </a:stretch>
        </p:blipFill>
        <p:spPr>
          <a:xfrm>
            <a:off x="3067485" y="1935794"/>
            <a:ext cx="3017520" cy="2164691"/>
          </a:xfrm>
          <a:prstGeom prst="rect">
            <a:avLst/>
          </a:prstGeom>
        </p:spPr>
      </p:pic>
      <p:pic>
        <p:nvPicPr>
          <p:cNvPr id="13" name="Picture 12"/>
          <p:cNvPicPr>
            <a:picLocks noChangeAspect="1"/>
          </p:cNvPicPr>
          <p:nvPr/>
        </p:nvPicPr>
        <p:blipFill>
          <a:blip r:embed="rId3"/>
          <a:stretch>
            <a:fillRect/>
          </a:stretch>
        </p:blipFill>
        <p:spPr>
          <a:xfrm>
            <a:off x="3067485" y="4177059"/>
            <a:ext cx="3017520" cy="2164691"/>
          </a:xfrm>
          <a:prstGeom prst="rect">
            <a:avLst/>
          </a:prstGeom>
        </p:spPr>
      </p:pic>
      <p:pic>
        <p:nvPicPr>
          <p:cNvPr id="14" name="Picture 13"/>
          <p:cNvPicPr>
            <a:picLocks noChangeAspect="1"/>
          </p:cNvPicPr>
          <p:nvPr/>
        </p:nvPicPr>
        <p:blipFill>
          <a:blip r:embed="rId4"/>
          <a:stretch>
            <a:fillRect/>
          </a:stretch>
        </p:blipFill>
        <p:spPr>
          <a:xfrm>
            <a:off x="6106138" y="4177059"/>
            <a:ext cx="3017520" cy="2164691"/>
          </a:xfrm>
          <a:prstGeom prst="rect">
            <a:avLst/>
          </a:prstGeom>
        </p:spPr>
      </p:pic>
      <p:pic>
        <p:nvPicPr>
          <p:cNvPr id="15" name="Picture 14"/>
          <p:cNvPicPr>
            <a:picLocks noChangeAspect="1"/>
          </p:cNvPicPr>
          <p:nvPr/>
        </p:nvPicPr>
        <p:blipFill>
          <a:blip r:embed="rId5"/>
          <a:stretch>
            <a:fillRect/>
          </a:stretch>
        </p:blipFill>
        <p:spPr>
          <a:xfrm>
            <a:off x="28832" y="4177059"/>
            <a:ext cx="3017520" cy="2164691"/>
          </a:xfrm>
          <a:prstGeom prst="rect">
            <a:avLst/>
          </a:prstGeom>
        </p:spPr>
      </p:pic>
      <p:pic>
        <p:nvPicPr>
          <p:cNvPr id="16" name="Picture 15"/>
          <p:cNvPicPr>
            <a:picLocks noChangeAspect="1"/>
          </p:cNvPicPr>
          <p:nvPr/>
        </p:nvPicPr>
        <p:blipFill>
          <a:blip r:embed="rId6"/>
          <a:stretch>
            <a:fillRect/>
          </a:stretch>
        </p:blipFill>
        <p:spPr>
          <a:xfrm>
            <a:off x="28832" y="1935794"/>
            <a:ext cx="3017520" cy="2164691"/>
          </a:xfrm>
          <a:prstGeom prst="rect">
            <a:avLst/>
          </a:prstGeom>
        </p:spPr>
      </p:pic>
      <p:pic>
        <p:nvPicPr>
          <p:cNvPr id="17" name="Picture 16"/>
          <p:cNvPicPr>
            <a:picLocks noChangeAspect="1"/>
          </p:cNvPicPr>
          <p:nvPr/>
        </p:nvPicPr>
        <p:blipFill>
          <a:blip r:embed="rId7"/>
          <a:stretch>
            <a:fillRect/>
          </a:stretch>
        </p:blipFill>
        <p:spPr>
          <a:xfrm>
            <a:off x="6106138" y="1935793"/>
            <a:ext cx="3017520" cy="2164691"/>
          </a:xfrm>
          <a:prstGeom prst="rect">
            <a:avLst/>
          </a:prstGeom>
        </p:spPr>
      </p:pic>
    </p:spTree>
    <p:extLst>
      <p:ext uri="{BB962C8B-B14F-4D97-AF65-F5344CB8AC3E}">
        <p14:creationId xmlns:p14="http://schemas.microsoft.com/office/powerpoint/2010/main" val="21763235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Spatial Analysis</a:t>
            </a:r>
            <a:endParaRPr lang="en-US" dirty="0">
              <a:solidFill>
                <a:srgbClr val="FFC000"/>
              </a:solidFill>
            </a:endParaRPr>
          </a:p>
        </p:txBody>
      </p:sp>
      <p:sp>
        <p:nvSpPr>
          <p:cNvPr id="3" name="Content Placeholder 2"/>
          <p:cNvSpPr>
            <a:spLocks noGrp="1"/>
          </p:cNvSpPr>
          <p:nvPr>
            <p:ph idx="1"/>
          </p:nvPr>
        </p:nvSpPr>
        <p:spPr>
          <a:xfrm>
            <a:off x="685346" y="1921920"/>
            <a:ext cx="7765322" cy="4058751"/>
          </a:xfrm>
        </p:spPr>
        <p:txBody>
          <a:bodyPr>
            <a:normAutofit fontScale="85000" lnSpcReduction="10000"/>
          </a:bodyPr>
          <a:lstStyle/>
          <a:p>
            <a:r>
              <a:rPr lang="en-US" dirty="0" smtClean="0"/>
              <a:t>1980 USGS dataset with sampling along channel and across channel transects</a:t>
            </a:r>
          </a:p>
          <a:p>
            <a:pPr lvl="1"/>
            <a:r>
              <a:rPr lang="en-US" dirty="0" smtClean="0"/>
              <a:t>South Bay, San Pablo Bay, Suisun Bay</a:t>
            </a:r>
          </a:p>
          <a:p>
            <a:endParaRPr lang="en-US" dirty="0"/>
          </a:p>
          <a:p>
            <a:r>
              <a:rPr lang="en-US" dirty="0" smtClean="0"/>
              <a:t>Compare main channel chlorophyll and GPP with same analyses in shallower sites in same basin</a:t>
            </a:r>
          </a:p>
          <a:p>
            <a:endParaRPr lang="en-US" dirty="0"/>
          </a:p>
          <a:p>
            <a:r>
              <a:rPr lang="en-US" dirty="0" smtClean="0"/>
              <a:t>Use measurements at 2m in main channel and 1m in shallows</a:t>
            </a:r>
            <a:endParaRPr lang="en-US" dirty="0"/>
          </a:p>
        </p:txBody>
      </p:sp>
    </p:spTree>
    <p:extLst>
      <p:ext uri="{BB962C8B-B14F-4D97-AF65-F5344CB8AC3E}">
        <p14:creationId xmlns:p14="http://schemas.microsoft.com/office/powerpoint/2010/main" val="2514251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600" b="1" dirty="0" smtClean="0">
                <a:solidFill>
                  <a:srgbClr val="FFC000"/>
                </a:solidFill>
              </a:rPr>
              <a:t>Context for Assessment Framework</a:t>
            </a:r>
            <a:endParaRPr lang="en-US" sz="3600" b="1" dirty="0">
              <a:solidFill>
                <a:srgbClr val="FFC000"/>
              </a:solidFill>
            </a:endParaRPr>
          </a:p>
        </p:txBody>
      </p:sp>
      <p:sp>
        <p:nvSpPr>
          <p:cNvPr id="5" name="Rectangle 4"/>
          <p:cNvSpPr/>
          <p:nvPr/>
        </p:nvSpPr>
        <p:spPr>
          <a:xfrm>
            <a:off x="741217" y="1550553"/>
            <a:ext cx="7640782" cy="430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Conceptual Model</a:t>
            </a:r>
          </a:p>
        </p:txBody>
      </p:sp>
      <p:sp>
        <p:nvSpPr>
          <p:cNvPr id="6" name="Rectangle 5"/>
          <p:cNvSpPr/>
          <p:nvPr/>
        </p:nvSpPr>
        <p:spPr>
          <a:xfrm>
            <a:off x="4712272" y="2452257"/>
            <a:ext cx="3669725" cy="849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Modeling Strategy</a:t>
            </a:r>
          </a:p>
        </p:txBody>
      </p:sp>
      <p:sp>
        <p:nvSpPr>
          <p:cNvPr id="8" name="Rectangle 7"/>
          <p:cNvSpPr/>
          <p:nvPr/>
        </p:nvSpPr>
        <p:spPr>
          <a:xfrm>
            <a:off x="768925" y="2438400"/>
            <a:ext cx="3650673" cy="8543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Assessment Framework</a:t>
            </a:r>
            <a:endParaRPr lang="en-US" dirty="0"/>
          </a:p>
        </p:txBody>
      </p:sp>
      <p:sp>
        <p:nvSpPr>
          <p:cNvPr id="9" name="Rectangle 8"/>
          <p:cNvSpPr/>
          <p:nvPr/>
        </p:nvSpPr>
        <p:spPr>
          <a:xfrm>
            <a:off x="768928" y="3828471"/>
            <a:ext cx="3650673"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SF Bay Monitoring Program </a:t>
            </a:r>
          </a:p>
          <a:p>
            <a:pPr algn="ctr"/>
            <a:r>
              <a:rPr lang="en-US" dirty="0" smtClean="0"/>
              <a:t>Core Monitoring and Special Studies</a:t>
            </a:r>
            <a:endParaRPr lang="en-US" dirty="0"/>
          </a:p>
        </p:txBody>
      </p:sp>
      <p:sp>
        <p:nvSpPr>
          <p:cNvPr id="11" name="Rectangle 10"/>
          <p:cNvSpPr/>
          <p:nvPr/>
        </p:nvSpPr>
        <p:spPr>
          <a:xfrm>
            <a:off x="2346037" y="5417126"/>
            <a:ext cx="2666999"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Waterbody Assessments</a:t>
            </a:r>
          </a:p>
          <a:p>
            <a:pPr algn="ctr"/>
            <a:r>
              <a:rPr lang="en-US" dirty="0"/>
              <a:t> </a:t>
            </a:r>
            <a:r>
              <a:rPr lang="en-US" dirty="0" smtClean="0"/>
              <a:t>and 303(d) listing</a:t>
            </a:r>
            <a:endParaRPr lang="en-US" dirty="0"/>
          </a:p>
        </p:txBody>
      </p:sp>
      <p:sp>
        <p:nvSpPr>
          <p:cNvPr id="12" name="Rectangle 11"/>
          <p:cNvSpPr/>
          <p:nvPr/>
        </p:nvSpPr>
        <p:spPr>
          <a:xfrm>
            <a:off x="4712273" y="3823853"/>
            <a:ext cx="3669725"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Nutrient-Response Model Development and Validation</a:t>
            </a:r>
            <a:endParaRPr lang="en-US" dirty="0"/>
          </a:p>
        </p:txBody>
      </p:sp>
      <p:sp>
        <p:nvSpPr>
          <p:cNvPr id="14" name="Rectangle 13"/>
          <p:cNvSpPr/>
          <p:nvPr/>
        </p:nvSpPr>
        <p:spPr>
          <a:xfrm>
            <a:off x="5160819" y="5417127"/>
            <a:ext cx="1752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NPDES Permit Limits</a:t>
            </a:r>
            <a:endParaRPr lang="en-US" dirty="0"/>
          </a:p>
        </p:txBody>
      </p:sp>
      <p:sp>
        <p:nvSpPr>
          <p:cNvPr id="15" name="Rectangle 14"/>
          <p:cNvSpPr/>
          <p:nvPr/>
        </p:nvSpPr>
        <p:spPr>
          <a:xfrm>
            <a:off x="768928" y="5417127"/>
            <a:ext cx="1440874"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Basin Plan Objectives</a:t>
            </a:r>
            <a:endParaRPr lang="en-US" dirty="0"/>
          </a:p>
        </p:txBody>
      </p:sp>
      <p:cxnSp>
        <p:nvCxnSpPr>
          <p:cNvPr id="18" name="Elbow Connector 17"/>
          <p:cNvCxnSpPr>
            <a:stCxn id="8" idx="1"/>
            <a:endCxn id="15" idx="1"/>
          </p:cNvCxnSpPr>
          <p:nvPr/>
        </p:nvCxnSpPr>
        <p:spPr>
          <a:xfrm rot="10800000" flipH="1" flipV="1">
            <a:off x="768924" y="2865583"/>
            <a:ext cx="3" cy="2932544"/>
          </a:xfrm>
          <a:prstGeom prst="bentConnector3">
            <a:avLst>
              <a:gd name="adj1" fmla="val -762000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27493" y="4953000"/>
            <a:ext cx="7779907"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7010400" y="5405582"/>
            <a:ext cx="1397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NPS </a:t>
            </a:r>
          </a:p>
          <a:p>
            <a:pPr algn="ctr"/>
            <a:r>
              <a:rPr lang="en-US" dirty="0" smtClean="0"/>
              <a:t>Control</a:t>
            </a:r>
            <a:endParaRPr lang="en-US" dirty="0"/>
          </a:p>
        </p:txBody>
      </p:sp>
      <p:sp>
        <p:nvSpPr>
          <p:cNvPr id="34" name="TextBox 33"/>
          <p:cNvSpPr txBox="1"/>
          <p:nvPr/>
        </p:nvSpPr>
        <p:spPr>
          <a:xfrm>
            <a:off x="3746499" y="4722167"/>
            <a:ext cx="1530997" cy="461665"/>
          </a:xfrm>
          <a:prstGeom prst="rect">
            <a:avLst/>
          </a:prstGeom>
          <a:noFill/>
        </p:spPr>
        <p:txBody>
          <a:bodyPr wrap="none" rtlCol="0">
            <a:spAutoFit/>
          </a:bodyPr>
          <a:lstStyle/>
          <a:p>
            <a:r>
              <a:rPr lang="en-US" sz="2400" i="1" dirty="0" smtClean="0"/>
              <a:t>Regulatory</a:t>
            </a:r>
            <a:endParaRPr lang="en-US" sz="2400" i="1" dirty="0"/>
          </a:p>
        </p:txBody>
      </p:sp>
      <p:sp>
        <p:nvSpPr>
          <p:cNvPr id="37" name="Curved Right Arrow 36"/>
          <p:cNvSpPr/>
          <p:nvPr/>
        </p:nvSpPr>
        <p:spPr>
          <a:xfrm>
            <a:off x="304800" y="1550553"/>
            <a:ext cx="1524000" cy="3935847"/>
          </a:xfrm>
          <a:prstGeom prst="curvedRightArrow">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Curved Left Arrow 37"/>
          <p:cNvSpPr/>
          <p:nvPr/>
        </p:nvSpPr>
        <p:spPr>
          <a:xfrm rot="10800000" flipH="1">
            <a:off x="7543800" y="1398148"/>
            <a:ext cx="1371600" cy="3859651"/>
          </a:xfrm>
          <a:prstGeom prst="curvedLeftArrow">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wn Arrow 38"/>
          <p:cNvSpPr/>
          <p:nvPr/>
        </p:nvSpPr>
        <p:spPr>
          <a:xfrm>
            <a:off x="4180608" y="1981200"/>
            <a:ext cx="762000" cy="2609271"/>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56899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929" y="303941"/>
            <a:ext cx="4413876" cy="2884101"/>
          </a:xfrm>
        </p:spPr>
        <p:txBody>
          <a:bodyPr>
            <a:normAutofit fontScale="90000"/>
          </a:bodyPr>
          <a:lstStyle/>
          <a:p>
            <a:r>
              <a:rPr lang="en-US" dirty="0" smtClean="0">
                <a:solidFill>
                  <a:srgbClr val="FFC000"/>
                </a:solidFill>
              </a:rPr>
              <a:t>Basin Average Chlorophyll in Deep Main Channel Vs. Shallow Water Survey</a:t>
            </a:r>
            <a:endParaRPr lang="en-US" dirty="0">
              <a:solidFill>
                <a:srgbClr val="FFC000"/>
              </a:solidFill>
            </a:endParaRPr>
          </a:p>
        </p:txBody>
      </p:sp>
      <p:pic>
        <p:nvPicPr>
          <p:cNvPr id="4" name="Picture 3"/>
          <p:cNvPicPr>
            <a:picLocks noChangeAspect="1"/>
          </p:cNvPicPr>
          <p:nvPr/>
        </p:nvPicPr>
        <p:blipFill>
          <a:blip r:embed="rId2"/>
          <a:stretch>
            <a:fillRect/>
          </a:stretch>
        </p:blipFill>
        <p:spPr>
          <a:xfrm>
            <a:off x="5080184" y="303942"/>
            <a:ext cx="3996267" cy="3200400"/>
          </a:xfrm>
          <a:prstGeom prst="rect">
            <a:avLst/>
          </a:prstGeom>
        </p:spPr>
      </p:pic>
      <p:pic>
        <p:nvPicPr>
          <p:cNvPr id="5" name="Picture 4"/>
          <p:cNvPicPr>
            <a:picLocks noChangeAspect="1"/>
          </p:cNvPicPr>
          <p:nvPr/>
        </p:nvPicPr>
        <p:blipFill>
          <a:blip r:embed="rId3"/>
          <a:stretch>
            <a:fillRect/>
          </a:stretch>
        </p:blipFill>
        <p:spPr>
          <a:xfrm>
            <a:off x="5080184" y="3580542"/>
            <a:ext cx="3996267" cy="3200400"/>
          </a:xfrm>
          <a:prstGeom prst="rect">
            <a:avLst/>
          </a:prstGeom>
        </p:spPr>
      </p:pic>
      <p:pic>
        <p:nvPicPr>
          <p:cNvPr id="6" name="Picture 5"/>
          <p:cNvPicPr>
            <a:picLocks noChangeAspect="1"/>
          </p:cNvPicPr>
          <p:nvPr/>
        </p:nvPicPr>
        <p:blipFill>
          <a:blip r:embed="rId4"/>
          <a:stretch>
            <a:fillRect/>
          </a:stretch>
        </p:blipFill>
        <p:spPr>
          <a:xfrm>
            <a:off x="1015153" y="3580542"/>
            <a:ext cx="3996267" cy="3200400"/>
          </a:xfrm>
          <a:prstGeom prst="rect">
            <a:avLst/>
          </a:prstGeom>
        </p:spPr>
      </p:pic>
    </p:spTree>
    <p:extLst>
      <p:ext uri="{BB962C8B-B14F-4D97-AF65-F5344CB8AC3E}">
        <p14:creationId xmlns:p14="http://schemas.microsoft.com/office/powerpoint/2010/main" val="32614169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000"/>
                </a:solidFill>
              </a:rPr>
              <a:t>Analysis of 1980 High Spatial Coverage </a:t>
            </a:r>
            <a:r>
              <a:rPr lang="en-US" dirty="0" smtClean="0">
                <a:solidFill>
                  <a:srgbClr val="FFC000"/>
                </a:solidFill>
              </a:rPr>
              <a:t>Dataset Using Existing Frameworks</a:t>
            </a:r>
            <a:endParaRPr lang="en-US" dirty="0">
              <a:solidFill>
                <a:srgbClr val="FFC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11439495"/>
              </p:ext>
            </p:extLst>
          </p:nvPr>
        </p:nvGraphicFramePr>
        <p:xfrm>
          <a:off x="1447800" y="2057400"/>
          <a:ext cx="6248398" cy="3200401"/>
        </p:xfrm>
        <a:graphic>
          <a:graphicData uri="http://schemas.openxmlformats.org/drawingml/2006/table">
            <a:tbl>
              <a:tblPr>
                <a:tableStyleId>{5C22544A-7EE6-4342-B048-85BDC9FD1C3A}</a:tableStyleId>
              </a:tblPr>
              <a:tblGrid>
                <a:gridCol w="1553535"/>
                <a:gridCol w="975778"/>
                <a:gridCol w="1239695"/>
                <a:gridCol w="1239695"/>
                <a:gridCol w="1239695"/>
              </a:tblGrid>
              <a:tr h="715879">
                <a:tc>
                  <a:txBody>
                    <a:bodyPr/>
                    <a:lstStyle/>
                    <a:p>
                      <a:pPr algn="ctr" fontAlgn="b"/>
                      <a:r>
                        <a:rPr lang="en-US" sz="1200" b="1" u="none" strike="noStrike" dirty="0" smtClean="0">
                          <a:effectLst/>
                          <a:latin typeface="Calibri" panose="020F0502020204030204" pitchFamily="34" charset="0"/>
                          <a:cs typeface="Calibri" panose="020F0502020204030204" pitchFamily="34" charset="0"/>
                        </a:rPr>
                        <a:t>Segment</a:t>
                      </a:r>
                      <a:endParaRPr lang="en-US" sz="1200" b="1" i="0" u="none" strike="noStrike" dirty="0">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1200" b="1" u="none" strike="noStrike" dirty="0">
                          <a:effectLst/>
                          <a:latin typeface="Calibri" panose="020F0502020204030204" pitchFamily="34" charset="0"/>
                          <a:cs typeface="Calibri" panose="020F0502020204030204" pitchFamily="34" charset="0"/>
                        </a:rPr>
                        <a:t>Depth</a:t>
                      </a:r>
                      <a:endParaRPr lang="en-US" sz="1200" b="1" i="0" u="none" strike="noStrike" dirty="0">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1050" b="1" u="none" strike="noStrike" dirty="0">
                          <a:effectLst/>
                          <a:latin typeface="Calibri" panose="020F0502020204030204" pitchFamily="34" charset="0"/>
                          <a:cs typeface="Calibri" panose="020F0502020204030204" pitchFamily="34" charset="0"/>
                        </a:rPr>
                        <a:t>WFD CHL</a:t>
                      </a:r>
                      <a:endParaRPr lang="en-US" sz="1050" b="1" i="0" u="none" strike="noStrike" dirty="0">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1050" b="1" u="none" strike="noStrike" dirty="0">
                          <a:effectLst/>
                          <a:latin typeface="Calibri" panose="020F0502020204030204" pitchFamily="34" charset="0"/>
                          <a:cs typeface="Calibri" panose="020F0502020204030204" pitchFamily="34" charset="0"/>
                        </a:rPr>
                        <a:t>ASSETS CHL</a:t>
                      </a:r>
                      <a:endParaRPr lang="en-US" sz="1050" b="1" i="0" u="none" strike="noStrike" dirty="0">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1050" b="1" u="none" strike="noStrike" dirty="0">
                          <a:effectLst/>
                          <a:latin typeface="Calibri" panose="020F0502020204030204" pitchFamily="34" charset="0"/>
                          <a:cs typeface="Calibri" panose="020F0502020204030204" pitchFamily="34" charset="0"/>
                        </a:rPr>
                        <a:t>IFREMER CHL</a:t>
                      </a:r>
                      <a:endParaRPr lang="en-US" sz="1050" b="1" i="0" u="none" strike="noStrike" dirty="0">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414087">
                <a:tc rowSpan="2">
                  <a:txBody>
                    <a:bodyPr/>
                    <a:lstStyle/>
                    <a:p>
                      <a:pPr algn="ctr" fontAlgn="b"/>
                      <a:r>
                        <a:rPr lang="en-US" sz="1200" b="0" u="none" strike="noStrike" dirty="0">
                          <a:effectLst/>
                          <a:latin typeface="Calibri" panose="020F0502020204030204" pitchFamily="34" charset="0"/>
                          <a:cs typeface="Calibri" panose="020F0502020204030204" pitchFamily="34" charset="0"/>
                        </a:rPr>
                        <a:t>San Pablo Bay</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1200" b="0" u="none" strike="noStrike" dirty="0">
                          <a:effectLst/>
                          <a:latin typeface="Calibri" panose="020F0502020204030204" pitchFamily="34" charset="0"/>
                          <a:cs typeface="Calibri" panose="020F0502020204030204" pitchFamily="34" charset="0"/>
                        </a:rPr>
                        <a:t>Deep</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1050" b="0" u="none" strike="noStrike" dirty="0">
                          <a:effectLst/>
                          <a:latin typeface="Calibri" panose="020F0502020204030204" pitchFamily="34" charset="0"/>
                          <a:cs typeface="Calibri" panose="020F0502020204030204" pitchFamily="34" charset="0"/>
                        </a:rPr>
                        <a:t>HIGH</a:t>
                      </a:r>
                      <a:endParaRPr lang="en-US" sz="1050" b="0" i="0" u="none" strike="noStrike" dirty="0">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FF"/>
                    </a:solidFill>
                  </a:tcPr>
                </a:tc>
                <a:tc>
                  <a:txBody>
                    <a:bodyPr/>
                    <a:lstStyle/>
                    <a:p>
                      <a:pPr algn="ctr" fontAlgn="b"/>
                      <a:r>
                        <a:rPr lang="en-US" sz="1050" u="none" strike="noStrike" dirty="0">
                          <a:effectLst/>
                          <a:latin typeface="Calibri" panose="020F0502020204030204" pitchFamily="34" charset="0"/>
                          <a:cs typeface="Calibri" panose="020F0502020204030204" pitchFamily="34" charset="0"/>
                        </a:rPr>
                        <a:t>MEDIUM</a:t>
                      </a:r>
                      <a:endParaRPr lang="en-US" sz="1050" b="0" i="0" u="none" strike="noStrike" dirty="0">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1050" u="none" strike="noStrike" dirty="0">
                          <a:effectLst/>
                          <a:latin typeface="Calibri" panose="020F0502020204030204" pitchFamily="34" charset="0"/>
                          <a:cs typeface="Calibri" panose="020F0502020204030204" pitchFamily="34" charset="0"/>
                        </a:rPr>
                        <a:t>BLUE</a:t>
                      </a:r>
                      <a:endParaRPr lang="en-US" sz="1050" b="0" i="0" u="none" strike="noStrike" dirty="0">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FF"/>
                    </a:solidFill>
                  </a:tcPr>
                </a:tc>
              </a:tr>
              <a:tr h="414087">
                <a:tc vMerge="1">
                  <a:txBody>
                    <a:bodyPr/>
                    <a:lstStyle/>
                    <a:p>
                      <a:pPr algn="l" fontAlgn="b"/>
                      <a:endParaRPr lang="en-US" sz="1000" b="0" i="0" u="none" strike="noStrike" dirty="0">
                        <a:effectLst/>
                        <a:latin typeface="Arial" panose="020B0604020202020204" pitchFamily="34" charset="0"/>
                      </a:endParaRPr>
                    </a:p>
                  </a:txBody>
                  <a:tcPr marL="9525" marR="9525" marT="9525" marB="0" anchor="b"/>
                </a:tc>
                <a:tc>
                  <a:txBody>
                    <a:bodyPr/>
                    <a:lstStyle/>
                    <a:p>
                      <a:pPr algn="ctr" fontAlgn="b"/>
                      <a:r>
                        <a:rPr lang="en-US" sz="1200" b="0" u="none" strike="noStrike" dirty="0">
                          <a:effectLst/>
                          <a:latin typeface="Calibri" panose="020F0502020204030204" pitchFamily="34" charset="0"/>
                          <a:cs typeface="Calibri" panose="020F0502020204030204" pitchFamily="34" charset="0"/>
                        </a:rPr>
                        <a:t>Shallow</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1050" b="0" u="none" strike="noStrike" dirty="0">
                          <a:effectLst/>
                          <a:latin typeface="Calibri" panose="020F0502020204030204" pitchFamily="34" charset="0"/>
                          <a:cs typeface="Calibri" panose="020F0502020204030204" pitchFamily="34" charset="0"/>
                        </a:rPr>
                        <a:t>MODERATE</a:t>
                      </a:r>
                      <a:endParaRPr lang="en-US" sz="1050" b="0" i="0" u="none" strike="noStrike" dirty="0">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1050" u="none" strike="noStrike" dirty="0">
                          <a:effectLst/>
                          <a:latin typeface="Calibri" panose="020F0502020204030204" pitchFamily="34" charset="0"/>
                          <a:cs typeface="Calibri" panose="020F0502020204030204" pitchFamily="34" charset="0"/>
                        </a:rPr>
                        <a:t>HIGH</a:t>
                      </a:r>
                      <a:endParaRPr lang="en-US" sz="1050" b="0" i="0" u="none" strike="noStrike" dirty="0">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b"/>
                      <a:r>
                        <a:rPr lang="en-US" sz="1050" u="none" strike="noStrike" dirty="0">
                          <a:effectLst/>
                          <a:latin typeface="Calibri" panose="020F0502020204030204" pitchFamily="34" charset="0"/>
                          <a:cs typeface="Calibri" panose="020F0502020204030204" pitchFamily="34" charset="0"/>
                        </a:rPr>
                        <a:t>ORANGE</a:t>
                      </a:r>
                      <a:endParaRPr lang="en-US" sz="1050" b="0" i="0" u="none" strike="noStrike" dirty="0">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r>
              <a:tr h="414087">
                <a:tc rowSpan="2">
                  <a:txBody>
                    <a:bodyPr/>
                    <a:lstStyle/>
                    <a:p>
                      <a:pPr algn="ctr" fontAlgn="b"/>
                      <a:r>
                        <a:rPr lang="en-US" sz="1200" b="0" u="none" strike="noStrike" dirty="0">
                          <a:effectLst/>
                          <a:latin typeface="Calibri" panose="020F0502020204030204" pitchFamily="34" charset="0"/>
                          <a:cs typeface="Calibri" panose="020F0502020204030204" pitchFamily="34" charset="0"/>
                        </a:rPr>
                        <a:t>Suisun Bay</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1200" b="0" u="none" strike="noStrike" dirty="0">
                          <a:effectLst/>
                          <a:latin typeface="Calibri" panose="020F0502020204030204" pitchFamily="34" charset="0"/>
                          <a:cs typeface="Calibri" panose="020F0502020204030204" pitchFamily="34" charset="0"/>
                        </a:rPr>
                        <a:t>Deep</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1050" b="0" u="none" strike="noStrike" dirty="0">
                          <a:effectLst/>
                          <a:latin typeface="Calibri" panose="020F0502020204030204" pitchFamily="34" charset="0"/>
                          <a:cs typeface="Calibri" panose="020F0502020204030204" pitchFamily="34" charset="0"/>
                        </a:rPr>
                        <a:t>GOOD</a:t>
                      </a:r>
                      <a:endParaRPr lang="en-US" sz="1050" b="0" i="0" u="none" strike="noStrike" dirty="0">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FF00"/>
                    </a:solidFill>
                  </a:tcPr>
                </a:tc>
                <a:tc>
                  <a:txBody>
                    <a:bodyPr/>
                    <a:lstStyle/>
                    <a:p>
                      <a:pPr algn="ctr" fontAlgn="b"/>
                      <a:r>
                        <a:rPr lang="en-US" sz="1050" u="none" strike="noStrike" dirty="0">
                          <a:effectLst/>
                          <a:latin typeface="Calibri" panose="020F0502020204030204" pitchFamily="34" charset="0"/>
                          <a:cs typeface="Calibri" panose="020F0502020204030204" pitchFamily="34" charset="0"/>
                        </a:rPr>
                        <a:t>MEDIUM</a:t>
                      </a:r>
                      <a:endParaRPr lang="en-US" sz="1050" b="0" i="0" u="none" strike="noStrike" dirty="0">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1050" u="none" strike="noStrike" dirty="0">
                          <a:effectLst/>
                          <a:latin typeface="Calibri" panose="020F0502020204030204" pitchFamily="34" charset="0"/>
                          <a:cs typeface="Calibri" panose="020F0502020204030204" pitchFamily="34" charset="0"/>
                        </a:rPr>
                        <a:t>YELLOW</a:t>
                      </a:r>
                      <a:endParaRPr lang="en-US" sz="1050" b="0" i="0" u="none" strike="noStrike" dirty="0">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r>
              <a:tr h="414087">
                <a:tc vMerge="1">
                  <a:txBody>
                    <a:bodyPr/>
                    <a:lstStyle/>
                    <a:p>
                      <a:pPr algn="l" fontAlgn="b"/>
                      <a:endParaRPr lang="en-US" sz="1000" b="0" i="0" u="none" strike="noStrike" dirty="0">
                        <a:effectLst/>
                        <a:latin typeface="Arial" panose="020B0604020202020204" pitchFamily="34" charset="0"/>
                      </a:endParaRPr>
                    </a:p>
                  </a:txBody>
                  <a:tcPr marL="9525" marR="9525" marT="9525" marB="0" anchor="b"/>
                </a:tc>
                <a:tc>
                  <a:txBody>
                    <a:bodyPr/>
                    <a:lstStyle/>
                    <a:p>
                      <a:pPr algn="ctr" fontAlgn="b"/>
                      <a:r>
                        <a:rPr lang="en-US" sz="1200" b="0" u="none" strike="noStrike" dirty="0">
                          <a:effectLst/>
                          <a:latin typeface="Calibri" panose="020F0502020204030204" pitchFamily="34" charset="0"/>
                          <a:cs typeface="Calibri" panose="020F0502020204030204" pitchFamily="34" charset="0"/>
                        </a:rPr>
                        <a:t>Shallow</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1050" b="0" i="0" u="none" strike="noStrike" dirty="0" smtClean="0">
                          <a:effectLst/>
                          <a:latin typeface="Calibri" panose="020F0502020204030204" pitchFamily="34" charset="0"/>
                          <a:cs typeface="Calibri" panose="020F0502020204030204" pitchFamily="34" charset="0"/>
                        </a:rPr>
                        <a:t>POOR</a:t>
                      </a:r>
                      <a:endParaRPr lang="en-US" sz="1050" b="0" i="0" u="none" strike="noStrike" dirty="0">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1050" u="none" strike="noStrike" dirty="0">
                          <a:effectLst/>
                          <a:latin typeface="Calibri" panose="020F0502020204030204" pitchFamily="34" charset="0"/>
                          <a:cs typeface="Calibri" panose="020F0502020204030204" pitchFamily="34" charset="0"/>
                        </a:rPr>
                        <a:t>HIGH</a:t>
                      </a:r>
                      <a:endParaRPr lang="en-US" sz="1050" b="0" i="0" u="none" strike="noStrike" dirty="0">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b"/>
                      <a:r>
                        <a:rPr lang="en-US" sz="1050" u="none" strike="noStrike" dirty="0">
                          <a:effectLst/>
                          <a:latin typeface="Calibri" panose="020F0502020204030204" pitchFamily="34" charset="0"/>
                          <a:cs typeface="Calibri" panose="020F0502020204030204" pitchFamily="34" charset="0"/>
                        </a:rPr>
                        <a:t>ORANGE</a:t>
                      </a:r>
                      <a:endParaRPr lang="en-US" sz="1050" b="0" i="0" u="none" strike="noStrike" dirty="0">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r>
              <a:tr h="414087">
                <a:tc rowSpan="2">
                  <a:txBody>
                    <a:bodyPr/>
                    <a:lstStyle/>
                    <a:p>
                      <a:pPr algn="ctr" fontAlgn="b"/>
                      <a:r>
                        <a:rPr lang="en-US" sz="1200" b="0" u="none" strike="noStrike" dirty="0">
                          <a:effectLst/>
                          <a:latin typeface="Calibri" panose="020F0502020204030204" pitchFamily="34" charset="0"/>
                          <a:cs typeface="Calibri" panose="020F0502020204030204" pitchFamily="34" charset="0"/>
                        </a:rPr>
                        <a:t>South Bay</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1200" b="0" u="none" strike="noStrike" dirty="0">
                          <a:effectLst/>
                          <a:latin typeface="Calibri" panose="020F0502020204030204" pitchFamily="34" charset="0"/>
                          <a:cs typeface="Calibri" panose="020F0502020204030204" pitchFamily="34" charset="0"/>
                        </a:rPr>
                        <a:t>Deep</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1050" b="0" u="none" strike="noStrike" dirty="0">
                          <a:effectLst/>
                          <a:latin typeface="Calibri" panose="020F0502020204030204" pitchFamily="34" charset="0"/>
                          <a:cs typeface="Calibri" panose="020F0502020204030204" pitchFamily="34" charset="0"/>
                        </a:rPr>
                        <a:t>HIGH</a:t>
                      </a:r>
                      <a:endParaRPr lang="en-US" sz="1050" b="0" i="0" u="none" strike="noStrike" dirty="0">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FF"/>
                    </a:solidFill>
                  </a:tcPr>
                </a:tc>
                <a:tc>
                  <a:txBody>
                    <a:bodyPr/>
                    <a:lstStyle/>
                    <a:p>
                      <a:pPr algn="ctr" fontAlgn="b"/>
                      <a:r>
                        <a:rPr lang="en-US" sz="1050" u="none" strike="noStrike" dirty="0">
                          <a:effectLst/>
                          <a:latin typeface="Calibri" panose="020F0502020204030204" pitchFamily="34" charset="0"/>
                          <a:cs typeface="Calibri" panose="020F0502020204030204" pitchFamily="34" charset="0"/>
                        </a:rPr>
                        <a:t>LOW</a:t>
                      </a:r>
                      <a:endParaRPr lang="en-US" sz="1050" b="0" i="0" u="none" strike="noStrike" dirty="0">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FF"/>
                    </a:solidFill>
                  </a:tcPr>
                </a:tc>
                <a:tc>
                  <a:txBody>
                    <a:bodyPr/>
                    <a:lstStyle/>
                    <a:p>
                      <a:pPr algn="ctr" fontAlgn="b"/>
                      <a:r>
                        <a:rPr lang="en-US" sz="1050" u="none" strike="noStrike" dirty="0">
                          <a:effectLst/>
                          <a:latin typeface="Calibri" panose="020F0502020204030204" pitchFamily="34" charset="0"/>
                          <a:cs typeface="Calibri" panose="020F0502020204030204" pitchFamily="34" charset="0"/>
                        </a:rPr>
                        <a:t>BLUE</a:t>
                      </a:r>
                      <a:endParaRPr lang="en-US" sz="1050" b="0" i="0" u="none" strike="noStrike" dirty="0">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FF"/>
                    </a:solidFill>
                  </a:tcPr>
                </a:tc>
              </a:tr>
              <a:tr h="414087">
                <a:tc vMerge="1">
                  <a:txBody>
                    <a:bodyPr/>
                    <a:lstStyle/>
                    <a:p>
                      <a:pPr algn="l" fontAlgn="b"/>
                      <a:endParaRPr lang="en-US" sz="1000" b="0" i="0" u="none" strike="noStrike" dirty="0">
                        <a:effectLst/>
                        <a:latin typeface="Arial" panose="020B0604020202020204" pitchFamily="34" charset="0"/>
                      </a:endParaRPr>
                    </a:p>
                  </a:txBody>
                  <a:tcPr marL="9525" marR="9525" marT="9525" marB="0" anchor="b"/>
                </a:tc>
                <a:tc>
                  <a:txBody>
                    <a:bodyPr/>
                    <a:lstStyle/>
                    <a:p>
                      <a:pPr algn="ctr" fontAlgn="b"/>
                      <a:r>
                        <a:rPr lang="en-US" sz="1200" b="0" u="none" strike="noStrike" dirty="0">
                          <a:effectLst/>
                          <a:latin typeface="Calibri" panose="020F0502020204030204" pitchFamily="34" charset="0"/>
                          <a:cs typeface="Calibri" panose="020F0502020204030204" pitchFamily="34" charset="0"/>
                        </a:rPr>
                        <a:t>Shallow</a:t>
                      </a:r>
                      <a:endParaRPr lang="en-US" sz="1200" b="0" i="0" u="none" strike="noStrike" dirty="0">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1050" b="0" u="none" strike="noStrike" dirty="0">
                          <a:effectLst/>
                          <a:latin typeface="Calibri" panose="020F0502020204030204" pitchFamily="34" charset="0"/>
                          <a:cs typeface="Calibri" panose="020F0502020204030204" pitchFamily="34" charset="0"/>
                        </a:rPr>
                        <a:t>HIGH</a:t>
                      </a:r>
                      <a:endParaRPr lang="en-US" sz="1050" b="0" i="0" u="none" strike="noStrike" dirty="0">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FF"/>
                    </a:solidFill>
                  </a:tcPr>
                </a:tc>
                <a:tc>
                  <a:txBody>
                    <a:bodyPr/>
                    <a:lstStyle/>
                    <a:p>
                      <a:pPr algn="ctr" fontAlgn="b"/>
                      <a:r>
                        <a:rPr lang="en-US" sz="1050" u="none" strike="noStrike" dirty="0">
                          <a:effectLst/>
                          <a:latin typeface="Calibri" panose="020F0502020204030204" pitchFamily="34" charset="0"/>
                          <a:cs typeface="Calibri" panose="020F0502020204030204" pitchFamily="34" charset="0"/>
                        </a:rPr>
                        <a:t>MEDIUM</a:t>
                      </a:r>
                      <a:endParaRPr lang="en-US" sz="1050" b="0" i="0" u="none" strike="noStrike" dirty="0">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1050" u="none" strike="noStrike" dirty="0">
                          <a:effectLst/>
                          <a:latin typeface="Calibri" panose="020F0502020204030204" pitchFamily="34" charset="0"/>
                          <a:cs typeface="Calibri" panose="020F0502020204030204" pitchFamily="34" charset="0"/>
                        </a:rPr>
                        <a:t>YELLOW</a:t>
                      </a:r>
                      <a:endParaRPr lang="en-US" sz="1050" b="0" i="0" u="none" strike="noStrike" dirty="0">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20114528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C000"/>
                </a:solidFill>
              </a:rPr>
              <a:t>Goal and Roadmap for This Agenda Item</a:t>
            </a:r>
            <a:endParaRPr lang="en-US" sz="3600" b="1" dirty="0">
              <a:solidFill>
                <a:srgbClr val="FFC000"/>
              </a:solidFill>
            </a:endParaRPr>
          </a:p>
        </p:txBody>
      </p:sp>
      <p:sp>
        <p:nvSpPr>
          <p:cNvPr id="3" name="Content Placeholder 2"/>
          <p:cNvSpPr>
            <a:spLocks noGrp="1"/>
          </p:cNvSpPr>
          <p:nvPr>
            <p:ph idx="1"/>
          </p:nvPr>
        </p:nvSpPr>
        <p:spPr/>
        <p:txBody>
          <a:bodyPr>
            <a:normAutofit fontScale="92500" lnSpcReduction="20000"/>
          </a:bodyPr>
          <a:lstStyle/>
          <a:p>
            <a:pPr marL="803275" indent="-803275">
              <a:spcAft>
                <a:spcPts val="1200"/>
              </a:spcAft>
              <a:buNone/>
            </a:pPr>
            <a:r>
              <a:rPr lang="en-US" sz="2800" dirty="0" smtClean="0"/>
              <a:t>Goal: Provide opportunity for SAG technical input on approach prior to for technical team workshop</a:t>
            </a:r>
          </a:p>
          <a:p>
            <a:pPr marL="0" indent="0">
              <a:spcAft>
                <a:spcPts val="1200"/>
              </a:spcAft>
              <a:buNone/>
            </a:pPr>
            <a:endParaRPr lang="en-US" sz="2800" dirty="0"/>
          </a:p>
          <a:p>
            <a:pPr marL="0" indent="0">
              <a:spcAft>
                <a:spcPts val="1200"/>
              </a:spcAft>
              <a:buNone/>
            </a:pPr>
            <a:r>
              <a:rPr lang="en-US" sz="2800" dirty="0" smtClean="0"/>
              <a:t>Road map: </a:t>
            </a:r>
          </a:p>
          <a:p>
            <a:pPr marL="865188" lvl="1" indent="-465138">
              <a:spcAft>
                <a:spcPts val="1200"/>
              </a:spcAft>
            </a:pPr>
            <a:r>
              <a:rPr lang="en-US" sz="2400" dirty="0" smtClean="0"/>
              <a:t>Overview </a:t>
            </a:r>
            <a:r>
              <a:rPr lang="en-US" sz="2400" dirty="0"/>
              <a:t>of process, approach and timeframe </a:t>
            </a:r>
          </a:p>
          <a:p>
            <a:pPr marL="865188" lvl="1" indent="-465138">
              <a:spcAft>
                <a:spcPts val="1200"/>
              </a:spcAft>
            </a:pPr>
            <a:r>
              <a:rPr lang="en-US" sz="2400" dirty="0" smtClean="0"/>
              <a:t>Geographic scope, focal habitats, and proposed segmentation</a:t>
            </a:r>
          </a:p>
          <a:p>
            <a:pPr marL="865188" lvl="1" indent="-465138">
              <a:spcAft>
                <a:spcPts val="1200"/>
              </a:spcAft>
            </a:pPr>
            <a:r>
              <a:rPr lang="en-US" sz="2400" dirty="0" smtClean="0"/>
              <a:t>Informing </a:t>
            </a:r>
            <a:r>
              <a:rPr lang="en-US" sz="2400" dirty="0"/>
              <a:t>the process: analysis of existing data</a:t>
            </a:r>
          </a:p>
          <a:p>
            <a:pPr marL="865188" lvl="1" indent="-465138">
              <a:spcAft>
                <a:spcPts val="1200"/>
              </a:spcAft>
            </a:pPr>
            <a:r>
              <a:rPr lang="en-US" sz="2400" dirty="0" smtClean="0"/>
              <a:t>Charge for </a:t>
            </a:r>
            <a:r>
              <a:rPr lang="en-US" sz="2400" dirty="0"/>
              <a:t>February 11-12, 2014 workshop</a:t>
            </a:r>
          </a:p>
          <a:p>
            <a:pPr marL="865188" lvl="1" indent="-465138">
              <a:spcAft>
                <a:spcPts val="1200"/>
              </a:spcAft>
            </a:pPr>
            <a:r>
              <a:rPr lang="en-US" sz="2400" dirty="0" smtClean="0"/>
              <a:t>Discussion </a:t>
            </a:r>
            <a:r>
              <a:rPr lang="en-US" sz="2400" dirty="0"/>
              <a:t>(all)</a:t>
            </a:r>
          </a:p>
          <a:p>
            <a:pPr marL="465138" indent="-465138">
              <a:spcAft>
                <a:spcPts val="1200"/>
              </a:spcAft>
            </a:pPr>
            <a:endParaRPr lang="en-US" sz="2800" dirty="0" smtClean="0"/>
          </a:p>
          <a:p>
            <a:pPr marL="865188" lvl="1" indent="-465138">
              <a:spcAft>
                <a:spcPts val="1200"/>
              </a:spcAft>
              <a:buNone/>
            </a:pPr>
            <a:endParaRPr lang="en-US" dirty="0" smtClean="0"/>
          </a:p>
        </p:txBody>
      </p:sp>
    </p:spTree>
    <p:extLst>
      <p:ext uri="{BB962C8B-B14F-4D97-AF65-F5344CB8AC3E}">
        <p14:creationId xmlns:p14="http://schemas.microsoft.com/office/powerpoint/2010/main" val="31277568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C000"/>
                </a:solidFill>
              </a:rPr>
              <a:t>Goals/Charge for February Workshop</a:t>
            </a:r>
            <a:endParaRPr lang="en-US" sz="3600" b="1" dirty="0">
              <a:solidFill>
                <a:srgbClr val="FFC000"/>
              </a:solidFill>
            </a:endParaRPr>
          </a:p>
        </p:txBody>
      </p:sp>
      <p:sp>
        <p:nvSpPr>
          <p:cNvPr id="3" name="Content Placeholder 2"/>
          <p:cNvSpPr>
            <a:spLocks noGrp="1"/>
          </p:cNvSpPr>
          <p:nvPr>
            <p:ph idx="1"/>
          </p:nvPr>
        </p:nvSpPr>
        <p:spPr>
          <a:xfrm>
            <a:off x="457200" y="1417638"/>
            <a:ext cx="8382000" cy="5211762"/>
          </a:xfrm>
        </p:spPr>
        <p:txBody>
          <a:bodyPr>
            <a:normAutofit fontScale="92500" lnSpcReduction="10000"/>
          </a:bodyPr>
          <a:lstStyle/>
          <a:p>
            <a:pPr lvl="0"/>
            <a:r>
              <a:rPr lang="en-US" sz="2800" dirty="0" smtClean="0"/>
              <a:t>Consensus </a:t>
            </a:r>
            <a:r>
              <a:rPr lang="en-US" sz="2800" dirty="0"/>
              <a:t>on </a:t>
            </a:r>
            <a:r>
              <a:rPr lang="en-US" sz="2800" dirty="0" smtClean="0"/>
              <a:t>assessment framework metrics </a:t>
            </a:r>
            <a:r>
              <a:rPr lang="en-US" sz="2800" dirty="0"/>
              <a:t>and methods of </a:t>
            </a:r>
            <a:r>
              <a:rPr lang="en-US" sz="2800" dirty="0" smtClean="0"/>
              <a:t>measurement </a:t>
            </a:r>
            <a:r>
              <a:rPr lang="en-US" sz="2800" dirty="0"/>
              <a:t>(e.g. </a:t>
            </a:r>
            <a:r>
              <a:rPr lang="en-US" sz="2800" dirty="0" smtClean="0"/>
              <a:t>chl </a:t>
            </a:r>
            <a:r>
              <a:rPr lang="en-US" sz="2800" dirty="0"/>
              <a:t>a, productivity, phytoplankton assemblage, HAB </a:t>
            </a:r>
            <a:r>
              <a:rPr lang="en-US" sz="2800" dirty="0" smtClean="0"/>
              <a:t>abundance</a:t>
            </a:r>
            <a:r>
              <a:rPr lang="en-US" sz="2800" dirty="0"/>
              <a:t>, </a:t>
            </a:r>
            <a:r>
              <a:rPr lang="en-US" sz="2800" dirty="0" smtClean="0"/>
              <a:t>toxin) </a:t>
            </a:r>
            <a:endParaRPr lang="en-US" sz="2800" dirty="0"/>
          </a:p>
          <a:p>
            <a:pPr lvl="0"/>
            <a:r>
              <a:rPr lang="en-US" sz="2800" dirty="0"/>
              <a:t>For each </a:t>
            </a:r>
            <a:r>
              <a:rPr lang="en-US" sz="2800" dirty="0" smtClean="0"/>
              <a:t>metric, consensus on:</a:t>
            </a:r>
          </a:p>
          <a:p>
            <a:pPr lvl="1"/>
            <a:r>
              <a:rPr lang="en-US" sz="2400" dirty="0" smtClean="0"/>
              <a:t>What </a:t>
            </a:r>
            <a:r>
              <a:rPr lang="en-US" sz="2400" dirty="0"/>
              <a:t>is the temporal </a:t>
            </a:r>
            <a:r>
              <a:rPr lang="en-US" sz="2400" dirty="0" smtClean="0"/>
              <a:t>density </a:t>
            </a:r>
            <a:r>
              <a:rPr lang="en-US" sz="2400" dirty="0"/>
              <a:t>of data need to make an assessment (e.g. CTD </a:t>
            </a:r>
            <a:r>
              <a:rPr lang="en-US" sz="2400" dirty="0" smtClean="0"/>
              <a:t>casts, continuous </a:t>
            </a:r>
            <a:r>
              <a:rPr lang="en-US" sz="2400" dirty="0"/>
              <a:t>moored sensor, etc.) </a:t>
            </a:r>
            <a:endParaRPr lang="en-US" sz="2400" dirty="0" smtClean="0"/>
          </a:p>
          <a:p>
            <a:pPr lvl="1"/>
            <a:r>
              <a:rPr lang="en-US" sz="2400" dirty="0" smtClean="0"/>
              <a:t>What is the temporal statistic used to make the assessment </a:t>
            </a:r>
            <a:r>
              <a:rPr lang="en-US" sz="2400" dirty="0"/>
              <a:t>(e.g. </a:t>
            </a:r>
            <a:r>
              <a:rPr lang="en-US" sz="2400" dirty="0" smtClean="0"/>
              <a:t>trends, </a:t>
            </a:r>
            <a:r>
              <a:rPr lang="en-US" sz="2400" dirty="0"/>
              <a:t>90</a:t>
            </a:r>
            <a:r>
              <a:rPr lang="en-US" sz="2400" baseline="30000" dirty="0"/>
              <a:t>th</a:t>
            </a:r>
            <a:r>
              <a:rPr lang="en-US" sz="2400" dirty="0"/>
              <a:t> percentile of annual samples, geomean of March – </a:t>
            </a:r>
            <a:r>
              <a:rPr lang="en-US" sz="2400" dirty="0" smtClean="0"/>
              <a:t>Oct, </a:t>
            </a:r>
            <a:r>
              <a:rPr lang="en-US" sz="2400" dirty="0"/>
              <a:t>etc</a:t>
            </a:r>
            <a:r>
              <a:rPr lang="en-US" sz="2400" dirty="0" smtClean="0"/>
              <a:t>.)</a:t>
            </a:r>
          </a:p>
          <a:p>
            <a:pPr lvl="1">
              <a:spcAft>
                <a:spcPts val="1200"/>
              </a:spcAft>
              <a:buFont typeface="Calibri" panose="020F0502020204030204" pitchFamily="34" charset="0"/>
              <a:buChar char="–"/>
            </a:pPr>
            <a:r>
              <a:rPr lang="en-US" sz="2400" dirty="0"/>
              <a:t>What is the spatial density of data needed to make an assessment, specific to habitat </a:t>
            </a:r>
            <a:r>
              <a:rPr lang="en-US" sz="2400" dirty="0" smtClean="0"/>
              <a:t>types, </a:t>
            </a:r>
            <a:r>
              <a:rPr lang="en-US" sz="2400" dirty="0"/>
              <a:t>number of </a:t>
            </a:r>
            <a:r>
              <a:rPr lang="en-US" sz="2400" dirty="0" smtClean="0"/>
              <a:t>stations?</a:t>
            </a:r>
          </a:p>
          <a:p>
            <a:pPr lvl="1">
              <a:spcAft>
                <a:spcPts val="1200"/>
              </a:spcAft>
              <a:buFont typeface="Calibri" panose="020F0502020204030204" pitchFamily="34" charset="0"/>
              <a:buChar char="–"/>
            </a:pPr>
            <a:r>
              <a:rPr lang="en-US" sz="2400" dirty="0" smtClean="0"/>
              <a:t>What is the spatial statistic would </a:t>
            </a:r>
            <a:r>
              <a:rPr lang="en-US" sz="2400" dirty="0"/>
              <a:t>be used to make an </a:t>
            </a:r>
            <a:r>
              <a:rPr lang="en-US" sz="2400" dirty="0" smtClean="0"/>
              <a:t>assessment (combined shallow and deep?, mean or percentile of stations? </a:t>
            </a:r>
            <a:endParaRPr lang="en-US" sz="2400" dirty="0"/>
          </a:p>
          <a:p>
            <a:pPr lvl="1">
              <a:spcAft>
                <a:spcPts val="1200"/>
              </a:spcAft>
              <a:buFont typeface="Calibri" panose="020F0502020204030204" pitchFamily="34" charset="0"/>
              <a:buChar char="–"/>
            </a:pPr>
            <a:endParaRPr lang="en-US" sz="2800" dirty="0" smtClean="0"/>
          </a:p>
          <a:p>
            <a:pPr marL="865188" lvl="1" indent="-465138">
              <a:spcAft>
                <a:spcPts val="1200"/>
              </a:spcAft>
              <a:buNone/>
            </a:pPr>
            <a:endParaRPr lang="en-US" dirty="0" smtClean="0"/>
          </a:p>
        </p:txBody>
      </p:sp>
    </p:spTree>
    <p:extLst>
      <p:ext uri="{BB962C8B-B14F-4D97-AF65-F5344CB8AC3E}">
        <p14:creationId xmlns:p14="http://schemas.microsoft.com/office/powerpoint/2010/main" val="38166788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C000"/>
                </a:solidFill>
              </a:rPr>
              <a:t>Next Steps</a:t>
            </a:r>
            <a:endParaRPr lang="en-US" sz="3600" b="1" dirty="0">
              <a:solidFill>
                <a:srgbClr val="FFC000"/>
              </a:solidFill>
            </a:endParaRPr>
          </a:p>
        </p:txBody>
      </p:sp>
      <p:sp>
        <p:nvSpPr>
          <p:cNvPr id="3" name="Content Placeholder 2"/>
          <p:cNvSpPr>
            <a:spLocks noGrp="1"/>
          </p:cNvSpPr>
          <p:nvPr>
            <p:ph idx="1"/>
          </p:nvPr>
        </p:nvSpPr>
        <p:spPr>
          <a:xfrm>
            <a:off x="457200" y="1417638"/>
            <a:ext cx="8382000" cy="5211762"/>
          </a:xfrm>
        </p:spPr>
        <p:txBody>
          <a:bodyPr>
            <a:normAutofit/>
          </a:bodyPr>
          <a:lstStyle/>
          <a:p>
            <a:pPr lvl="0"/>
            <a:r>
              <a:rPr lang="en-US" sz="2400" dirty="0" smtClean="0"/>
              <a:t>Assuming goals of February workshop are met, we will have the skeleton of a “proto-monitoring” program for core assessments of SF Bay</a:t>
            </a:r>
          </a:p>
          <a:p>
            <a:pPr lvl="1"/>
            <a:r>
              <a:rPr lang="en-US" sz="2400" dirty="0" smtClean="0"/>
              <a:t>Late February or early march meeting to get your feedback on workshop recommendations</a:t>
            </a:r>
          </a:p>
          <a:p>
            <a:pPr lvl="1"/>
            <a:r>
              <a:rPr lang="en-US" sz="2400" dirty="0" smtClean="0"/>
              <a:t>Things that you would like Technical Team to consider</a:t>
            </a:r>
          </a:p>
          <a:p>
            <a:r>
              <a:rPr lang="en-US" sz="2400" dirty="0" smtClean="0"/>
              <a:t>Next workshop..(early April?) </a:t>
            </a:r>
          </a:p>
          <a:p>
            <a:pPr lvl="1"/>
            <a:r>
              <a:rPr lang="en-US" sz="2400" dirty="0" smtClean="0"/>
              <a:t>Refinements to proto-monitoring program</a:t>
            </a:r>
          </a:p>
          <a:p>
            <a:pPr lvl="1"/>
            <a:r>
              <a:rPr lang="en-US" sz="2400" dirty="0" smtClean="0"/>
              <a:t>Begin discussion on thresholds</a:t>
            </a:r>
            <a:endParaRPr lang="en-US" sz="2400" dirty="0"/>
          </a:p>
          <a:p>
            <a:pPr lvl="1">
              <a:spcAft>
                <a:spcPts val="1200"/>
              </a:spcAft>
              <a:buFont typeface="Calibri" panose="020F0502020204030204" pitchFamily="34" charset="0"/>
              <a:buChar char="–"/>
            </a:pPr>
            <a:endParaRPr lang="en-US" sz="2400" dirty="0" smtClean="0"/>
          </a:p>
          <a:p>
            <a:pPr marL="865188" lvl="1" indent="-465138">
              <a:spcAft>
                <a:spcPts val="1200"/>
              </a:spcAft>
              <a:buNone/>
            </a:pPr>
            <a:endParaRPr lang="en-US" sz="2400" dirty="0" smtClean="0"/>
          </a:p>
        </p:txBody>
      </p:sp>
    </p:spTree>
    <p:extLst>
      <p:ext uri="{BB962C8B-B14F-4D97-AF65-F5344CB8AC3E}">
        <p14:creationId xmlns:p14="http://schemas.microsoft.com/office/powerpoint/2010/main" val="476587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fontScale="90000"/>
          </a:bodyPr>
          <a:lstStyle/>
          <a:p>
            <a:r>
              <a:rPr lang="en-US" b="1" dirty="0" smtClean="0">
                <a:solidFill>
                  <a:srgbClr val="FFC000"/>
                </a:solidFill>
              </a:rPr>
              <a:t>What is An Assessment Framework?</a:t>
            </a:r>
            <a:endParaRPr lang="en-US" b="1" dirty="0">
              <a:solidFill>
                <a:srgbClr val="FFC000"/>
              </a:solidFill>
            </a:endParaRPr>
          </a:p>
        </p:txBody>
      </p:sp>
      <p:sp>
        <p:nvSpPr>
          <p:cNvPr id="5" name="Content Placeholder 4"/>
          <p:cNvSpPr>
            <a:spLocks noGrp="1"/>
          </p:cNvSpPr>
          <p:nvPr>
            <p:ph idx="1"/>
          </p:nvPr>
        </p:nvSpPr>
        <p:spPr>
          <a:xfrm>
            <a:off x="457200" y="990600"/>
            <a:ext cx="8458200" cy="5410200"/>
          </a:xfrm>
        </p:spPr>
        <p:txBody>
          <a:bodyPr>
            <a:noAutofit/>
          </a:bodyPr>
          <a:lstStyle/>
          <a:p>
            <a:r>
              <a:rPr lang="en-US" sz="2400" b="1" dirty="0" smtClean="0">
                <a:solidFill>
                  <a:srgbClr val="FFC000"/>
                </a:solidFill>
              </a:rPr>
              <a:t>Decision support</a:t>
            </a:r>
          </a:p>
          <a:p>
            <a:pPr lvl="1"/>
            <a:r>
              <a:rPr lang="en-US" sz="2200" dirty="0" smtClean="0"/>
              <a:t>Transparent</a:t>
            </a:r>
          </a:p>
          <a:p>
            <a:pPr lvl="1"/>
            <a:r>
              <a:rPr lang="en-US" sz="2200" dirty="0" smtClean="0"/>
              <a:t>Peer-reviewed</a:t>
            </a:r>
          </a:p>
          <a:p>
            <a:pPr lvl="1"/>
            <a:r>
              <a:rPr lang="en-US" sz="2200" dirty="0" smtClean="0"/>
              <a:t>Capacity to evolve framework as science advances</a:t>
            </a:r>
          </a:p>
          <a:p>
            <a:pPr lvl="1"/>
            <a:r>
              <a:rPr lang="en-US" sz="2200" dirty="0" smtClean="0"/>
              <a:t>Indicators, metrics &amp; endpoints may differ by Bay segment or season</a:t>
            </a:r>
          </a:p>
          <a:p>
            <a:r>
              <a:rPr lang="en-US" sz="2400" b="1" dirty="0" smtClean="0">
                <a:solidFill>
                  <a:srgbClr val="FFC000"/>
                </a:solidFill>
              </a:rPr>
              <a:t>Key components</a:t>
            </a:r>
          </a:p>
          <a:p>
            <a:pPr lvl="1"/>
            <a:r>
              <a:rPr lang="en-US" sz="2200" dirty="0" smtClean="0"/>
              <a:t>Supported by SF Bay conceptual models</a:t>
            </a:r>
          </a:p>
          <a:p>
            <a:pPr lvl="1"/>
            <a:r>
              <a:rPr lang="en-US" sz="2200" dirty="0" smtClean="0"/>
              <a:t>Specifies what to measure, temporal and spatial frequency in which those indicators/metrics should be measured</a:t>
            </a:r>
          </a:p>
          <a:p>
            <a:pPr lvl="1"/>
            <a:r>
              <a:rPr lang="en-US" sz="2200" dirty="0" smtClean="0"/>
              <a:t>Specifies how to use data to classify the Bay (or segments of the Bay) in “risk categories</a:t>
            </a:r>
            <a:r>
              <a:rPr lang="en-US" sz="2400" dirty="0" smtClean="0"/>
              <a:t>”</a:t>
            </a:r>
          </a:p>
          <a:p>
            <a:r>
              <a:rPr lang="en-US" sz="2400" b="1" dirty="0" smtClean="0">
                <a:solidFill>
                  <a:srgbClr val="FFC000"/>
                </a:solidFill>
              </a:rPr>
              <a:t>Assessment frameworks do not:</a:t>
            </a:r>
          </a:p>
          <a:p>
            <a:pPr lvl="1"/>
            <a:r>
              <a:rPr lang="en-US" sz="2400" dirty="0" smtClean="0"/>
              <a:t>Specify regulatory thresholds – that is a policy decision</a:t>
            </a:r>
            <a:endParaRPr lang="en-US" sz="2400" b="1" dirty="0">
              <a:solidFill>
                <a:srgbClr val="FFC000"/>
              </a:solidFill>
            </a:endParaRPr>
          </a:p>
        </p:txBody>
      </p:sp>
    </p:spTree>
    <p:extLst>
      <p:ext uri="{BB962C8B-B14F-4D97-AF65-F5344CB8AC3E}">
        <p14:creationId xmlns:p14="http://schemas.microsoft.com/office/powerpoint/2010/main" val="4232881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04800"/>
            <a:ext cx="8610600" cy="1143000"/>
          </a:xfrm>
        </p:spPr>
        <p:txBody>
          <a:bodyPr>
            <a:noAutofit/>
          </a:bodyPr>
          <a:lstStyle/>
          <a:p>
            <a:r>
              <a:rPr lang="en-US" sz="2800" b="1" dirty="0" smtClean="0">
                <a:solidFill>
                  <a:srgbClr val="FFC000"/>
                </a:solidFill>
              </a:rPr>
              <a:t>Process and Schedule to Develop Assessment Framework</a:t>
            </a:r>
            <a:r>
              <a:rPr lang="en-US" sz="2800" b="1" dirty="0" smtClean="0"/>
              <a:t/>
            </a:r>
            <a:br>
              <a:rPr lang="en-US" sz="2800" b="1" dirty="0" smtClean="0"/>
            </a:br>
            <a:endParaRPr lang="en-US" sz="2800" b="1" dirty="0">
              <a:solidFill>
                <a:srgbClr val="FFC000"/>
              </a:solidFill>
            </a:endParaRPr>
          </a:p>
        </p:txBody>
      </p:sp>
      <p:sp>
        <p:nvSpPr>
          <p:cNvPr id="5" name="Content Placeholder 4"/>
          <p:cNvSpPr>
            <a:spLocks noGrp="1"/>
          </p:cNvSpPr>
          <p:nvPr>
            <p:ph idx="1"/>
          </p:nvPr>
        </p:nvSpPr>
        <p:spPr>
          <a:xfrm>
            <a:off x="457200" y="1295400"/>
            <a:ext cx="6705600" cy="5410200"/>
          </a:xfrm>
        </p:spPr>
        <p:txBody>
          <a:bodyPr>
            <a:normAutofit fontScale="85000" lnSpcReduction="10000"/>
          </a:bodyPr>
          <a:lstStyle/>
          <a:p>
            <a:pPr>
              <a:spcAft>
                <a:spcPts val="600"/>
              </a:spcAft>
            </a:pPr>
            <a:r>
              <a:rPr lang="en-US" sz="2600" b="1" dirty="0" smtClean="0">
                <a:solidFill>
                  <a:srgbClr val="FFC000"/>
                </a:solidFill>
              </a:rPr>
              <a:t>Begin with conceptual models</a:t>
            </a:r>
          </a:p>
          <a:p>
            <a:pPr lvl="1">
              <a:spcAft>
                <a:spcPts val="600"/>
              </a:spcAft>
            </a:pPr>
            <a:r>
              <a:rPr lang="en-US" sz="2500" dirty="0" smtClean="0"/>
              <a:t>Identify indicators, linkages to beneficial uses at relevant spatial and temporal scales</a:t>
            </a:r>
          </a:p>
          <a:p>
            <a:pPr>
              <a:spcAft>
                <a:spcPts val="600"/>
              </a:spcAft>
            </a:pPr>
            <a:r>
              <a:rPr lang="en-US" sz="2600" b="1" dirty="0" smtClean="0">
                <a:solidFill>
                  <a:srgbClr val="FFC000"/>
                </a:solidFill>
              </a:rPr>
              <a:t>Review available assessment frameworks</a:t>
            </a:r>
          </a:p>
          <a:p>
            <a:pPr lvl="1">
              <a:spcAft>
                <a:spcPts val="600"/>
              </a:spcAft>
            </a:pPr>
            <a:r>
              <a:rPr lang="en-US" sz="2400" dirty="0" smtClean="0"/>
              <a:t>White paper that synthesizes approaches, data required</a:t>
            </a:r>
          </a:p>
          <a:p>
            <a:pPr>
              <a:spcAft>
                <a:spcPts val="600"/>
              </a:spcAft>
            </a:pPr>
            <a:r>
              <a:rPr lang="en-US" sz="2600" b="1" dirty="0" smtClean="0">
                <a:solidFill>
                  <a:srgbClr val="FFC000"/>
                </a:solidFill>
              </a:rPr>
              <a:t>Utilize those frameworks with existing SF Bay data (if available) to demonstrate applicability </a:t>
            </a:r>
          </a:p>
          <a:p>
            <a:pPr lvl="1">
              <a:spcAft>
                <a:spcPts val="600"/>
              </a:spcAft>
            </a:pPr>
            <a:r>
              <a:rPr lang="en-US" sz="2600" dirty="0" smtClean="0"/>
              <a:t>Inform decision-making</a:t>
            </a:r>
          </a:p>
          <a:p>
            <a:pPr>
              <a:spcAft>
                <a:spcPts val="600"/>
              </a:spcAft>
            </a:pPr>
            <a:r>
              <a:rPr lang="en-US" sz="2600" b="1" dirty="0" smtClean="0">
                <a:solidFill>
                  <a:srgbClr val="FFC000"/>
                </a:solidFill>
              </a:rPr>
              <a:t>Utilize demo results, in tandem with conceptual models, to craft </a:t>
            </a:r>
            <a:r>
              <a:rPr lang="en-US" sz="2600" b="1" dirty="0" err="1" smtClean="0">
                <a:solidFill>
                  <a:srgbClr val="FFC000"/>
                </a:solidFill>
              </a:rPr>
              <a:t>strawman</a:t>
            </a:r>
            <a:r>
              <a:rPr lang="en-US" sz="2600" b="1" dirty="0" smtClean="0">
                <a:solidFill>
                  <a:srgbClr val="FFC000"/>
                </a:solidFill>
              </a:rPr>
              <a:t> framework with experts</a:t>
            </a:r>
          </a:p>
          <a:p>
            <a:pPr lvl="1">
              <a:spcAft>
                <a:spcPts val="600"/>
              </a:spcAft>
            </a:pPr>
            <a:r>
              <a:rPr lang="en-US" sz="2400" dirty="0" smtClean="0"/>
              <a:t>Demonstrate with existing data</a:t>
            </a:r>
          </a:p>
          <a:p>
            <a:pPr>
              <a:spcAft>
                <a:spcPts val="600"/>
              </a:spcAft>
            </a:pPr>
            <a:r>
              <a:rPr lang="en-US" sz="2600" b="1" dirty="0" err="1" smtClean="0">
                <a:solidFill>
                  <a:srgbClr val="FFC000"/>
                </a:solidFill>
              </a:rPr>
              <a:t>Vete</a:t>
            </a:r>
            <a:r>
              <a:rPr lang="en-US" sz="2600" b="1" dirty="0" smtClean="0">
                <a:solidFill>
                  <a:srgbClr val="FFC000"/>
                </a:solidFill>
              </a:rPr>
              <a:t> and refine assessment framework (…repeat)</a:t>
            </a:r>
          </a:p>
          <a:p>
            <a:pPr lvl="1"/>
            <a:endParaRPr lang="en-US" sz="2200" dirty="0" smtClean="0"/>
          </a:p>
          <a:p>
            <a:endParaRPr lang="en-US" sz="2600" b="1" dirty="0" smtClean="0">
              <a:solidFill>
                <a:srgbClr val="FFC000"/>
              </a:solidFill>
            </a:endParaRPr>
          </a:p>
          <a:p>
            <a:pPr lvl="1"/>
            <a:endParaRPr lang="en-US" sz="2200" b="1" dirty="0">
              <a:solidFill>
                <a:srgbClr val="FFC000"/>
              </a:solidFill>
            </a:endParaRPr>
          </a:p>
        </p:txBody>
      </p:sp>
      <p:sp>
        <p:nvSpPr>
          <p:cNvPr id="2" name="Down Arrow 1"/>
          <p:cNvSpPr/>
          <p:nvPr/>
        </p:nvSpPr>
        <p:spPr>
          <a:xfrm>
            <a:off x="7696200" y="1295400"/>
            <a:ext cx="685800" cy="502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086600" y="1600200"/>
            <a:ext cx="1930336" cy="4593565"/>
          </a:xfrm>
          <a:prstGeom prst="rect">
            <a:avLst/>
          </a:prstGeom>
          <a:noFill/>
        </p:spPr>
        <p:txBody>
          <a:bodyPr wrap="none" rtlCol="0">
            <a:spAutoFit/>
          </a:bodyPr>
          <a:lstStyle/>
          <a:p>
            <a:pPr algn="ctr">
              <a:spcAft>
                <a:spcPts val="600"/>
              </a:spcAft>
            </a:pPr>
            <a:r>
              <a:rPr lang="en-US" sz="2400" dirty="0" smtClean="0"/>
              <a:t>Fall 2012</a:t>
            </a:r>
          </a:p>
          <a:p>
            <a:pPr algn="ctr">
              <a:spcAft>
                <a:spcPts val="600"/>
              </a:spcAft>
            </a:pPr>
            <a:endParaRPr lang="en-US" sz="2400" dirty="0" smtClean="0"/>
          </a:p>
          <a:p>
            <a:pPr algn="ctr">
              <a:spcAft>
                <a:spcPts val="600"/>
              </a:spcAft>
            </a:pPr>
            <a:r>
              <a:rPr lang="en-US" sz="2400" dirty="0" smtClean="0"/>
              <a:t>Spring 2013</a:t>
            </a:r>
          </a:p>
          <a:p>
            <a:pPr algn="ctr">
              <a:spcAft>
                <a:spcPts val="600"/>
              </a:spcAft>
            </a:pPr>
            <a:endParaRPr lang="en-US" sz="2400" dirty="0"/>
          </a:p>
          <a:p>
            <a:pPr algn="ctr">
              <a:spcAft>
                <a:spcPts val="900"/>
              </a:spcAft>
            </a:pPr>
            <a:r>
              <a:rPr lang="en-US" sz="2400" dirty="0" smtClean="0"/>
              <a:t>Fall 2013</a:t>
            </a:r>
          </a:p>
          <a:p>
            <a:pPr algn="ctr">
              <a:spcAft>
                <a:spcPts val="900"/>
              </a:spcAft>
            </a:pPr>
            <a:endParaRPr lang="en-US" sz="2400" dirty="0"/>
          </a:p>
          <a:p>
            <a:pPr algn="ctr">
              <a:spcAft>
                <a:spcPts val="900"/>
              </a:spcAft>
            </a:pPr>
            <a:r>
              <a:rPr lang="en-US" sz="2400" dirty="0" smtClean="0"/>
              <a:t>Spring 2014</a:t>
            </a:r>
          </a:p>
          <a:p>
            <a:pPr algn="ctr">
              <a:spcAft>
                <a:spcPts val="600"/>
              </a:spcAft>
            </a:pPr>
            <a:endParaRPr lang="en-US" sz="2400" dirty="0"/>
          </a:p>
          <a:p>
            <a:pPr algn="ctr">
              <a:spcAft>
                <a:spcPts val="600"/>
              </a:spcAft>
            </a:pPr>
            <a:endParaRPr lang="en-US" sz="2400" dirty="0" smtClean="0"/>
          </a:p>
          <a:p>
            <a:pPr algn="ctr">
              <a:spcAft>
                <a:spcPts val="600"/>
              </a:spcAft>
            </a:pPr>
            <a:r>
              <a:rPr lang="en-US" sz="2400" dirty="0" smtClean="0"/>
              <a:t>Summer 2014</a:t>
            </a:r>
            <a:endParaRPr lang="en-US" sz="2400" dirty="0"/>
          </a:p>
        </p:txBody>
      </p:sp>
    </p:spTree>
    <p:extLst>
      <p:ext uri="{BB962C8B-B14F-4D97-AF65-F5344CB8AC3E}">
        <p14:creationId xmlns:p14="http://schemas.microsoft.com/office/powerpoint/2010/main" val="1871510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305800" cy="1143000"/>
          </a:xfrm>
        </p:spPr>
        <p:txBody>
          <a:bodyPr>
            <a:noAutofit/>
          </a:bodyPr>
          <a:lstStyle/>
          <a:p>
            <a:r>
              <a:rPr lang="en-US" sz="2800" b="1" dirty="0" smtClean="0">
                <a:solidFill>
                  <a:srgbClr val="FFC000"/>
                </a:solidFill>
              </a:rPr>
              <a:t>Who Are The Experts</a:t>
            </a:r>
            <a:endParaRPr lang="en-US" sz="2800" b="1" dirty="0">
              <a:solidFill>
                <a:srgbClr val="FFC000"/>
              </a:solidFill>
            </a:endParaRPr>
          </a:p>
        </p:txBody>
      </p:sp>
      <p:sp>
        <p:nvSpPr>
          <p:cNvPr id="5" name="Content Placeholder 4"/>
          <p:cNvSpPr>
            <a:spLocks noGrp="1"/>
          </p:cNvSpPr>
          <p:nvPr>
            <p:ph idx="1"/>
          </p:nvPr>
        </p:nvSpPr>
        <p:spPr>
          <a:xfrm>
            <a:off x="457200" y="1295400"/>
            <a:ext cx="8458200" cy="5410200"/>
          </a:xfrm>
        </p:spPr>
        <p:txBody>
          <a:bodyPr>
            <a:normAutofit/>
          </a:bodyPr>
          <a:lstStyle/>
          <a:p>
            <a:pPr>
              <a:spcAft>
                <a:spcPts val="600"/>
              </a:spcAft>
            </a:pPr>
            <a:r>
              <a:rPr lang="en-US" sz="2600" b="1" dirty="0" smtClean="0">
                <a:solidFill>
                  <a:srgbClr val="FFC000"/>
                </a:solidFill>
              </a:rPr>
              <a:t>International experts in assessment frameworks, criteria:</a:t>
            </a:r>
          </a:p>
          <a:p>
            <a:pPr lvl="1">
              <a:spcAft>
                <a:spcPts val="600"/>
              </a:spcAft>
            </a:pPr>
            <a:r>
              <a:rPr lang="en-US" sz="2200" dirty="0" smtClean="0"/>
              <a:t>Suzanne Bricker (NOAA) </a:t>
            </a:r>
          </a:p>
          <a:p>
            <a:pPr lvl="1">
              <a:spcAft>
                <a:spcPts val="600"/>
              </a:spcAft>
            </a:pPr>
            <a:r>
              <a:rPr lang="en-US" sz="2200" dirty="0" smtClean="0"/>
              <a:t>Larry Harding (University of Maryland/UCLA)</a:t>
            </a:r>
          </a:p>
          <a:p>
            <a:pPr lvl="1">
              <a:spcAft>
                <a:spcPts val="600"/>
              </a:spcAft>
            </a:pPr>
            <a:r>
              <a:rPr lang="en-US" sz="2200" dirty="0" smtClean="0"/>
              <a:t>James Hagy (EPA ORD)</a:t>
            </a:r>
          </a:p>
          <a:p>
            <a:pPr lvl="1">
              <a:spcAft>
                <a:spcPts val="600"/>
              </a:spcAft>
            </a:pPr>
            <a:endParaRPr lang="en-US" sz="2200" dirty="0" smtClean="0"/>
          </a:p>
          <a:p>
            <a:pPr>
              <a:spcAft>
                <a:spcPts val="600"/>
              </a:spcAft>
            </a:pPr>
            <a:r>
              <a:rPr lang="en-US" sz="2600" b="1" dirty="0" smtClean="0">
                <a:solidFill>
                  <a:srgbClr val="FFC000"/>
                </a:solidFill>
              </a:rPr>
              <a:t>Local experts in SF Bay nutrient biogeochemistry and eutrophication, but not limited to:</a:t>
            </a:r>
          </a:p>
          <a:p>
            <a:pPr lvl="1">
              <a:spcAft>
                <a:spcPts val="600"/>
              </a:spcAft>
            </a:pPr>
            <a:r>
              <a:rPr lang="en-US" sz="2200" dirty="0" smtClean="0"/>
              <a:t>Jim Cloern		 -- </a:t>
            </a:r>
            <a:r>
              <a:rPr lang="en-US" sz="2200" dirty="0"/>
              <a:t>Wim </a:t>
            </a:r>
            <a:r>
              <a:rPr lang="en-US" sz="2200" dirty="0" smtClean="0"/>
              <a:t>Kimmerer</a:t>
            </a:r>
          </a:p>
          <a:p>
            <a:pPr lvl="1">
              <a:spcAft>
                <a:spcPts val="600"/>
              </a:spcAft>
            </a:pPr>
            <a:r>
              <a:rPr lang="en-US" sz="2200" dirty="0" err="1" smtClean="0"/>
              <a:t>Anke</a:t>
            </a:r>
            <a:r>
              <a:rPr lang="en-US" sz="2200" dirty="0" smtClean="0"/>
              <a:t> </a:t>
            </a:r>
            <a:r>
              <a:rPr lang="en-US" sz="2200" dirty="0"/>
              <a:t>Mueller-</a:t>
            </a:r>
            <a:r>
              <a:rPr lang="en-US" sz="2200" dirty="0" err="1"/>
              <a:t>Solger</a:t>
            </a:r>
            <a:endParaRPr lang="en-US" sz="2200" dirty="0"/>
          </a:p>
          <a:p>
            <a:pPr lvl="1">
              <a:spcAft>
                <a:spcPts val="600"/>
              </a:spcAft>
            </a:pPr>
            <a:r>
              <a:rPr lang="en-US" sz="2200" dirty="0" smtClean="0"/>
              <a:t>Dick Dugdale</a:t>
            </a:r>
          </a:p>
          <a:p>
            <a:pPr lvl="1">
              <a:spcAft>
                <a:spcPts val="600"/>
              </a:spcAft>
            </a:pPr>
            <a:r>
              <a:rPr lang="en-US" sz="2200" dirty="0" smtClean="0"/>
              <a:t>Raphael Kudela</a:t>
            </a:r>
          </a:p>
          <a:p>
            <a:pPr lvl="1">
              <a:spcAft>
                <a:spcPts val="600"/>
              </a:spcAft>
            </a:pPr>
            <a:endParaRPr lang="en-US" sz="2200" b="1" dirty="0" smtClean="0">
              <a:solidFill>
                <a:srgbClr val="FFC000"/>
              </a:solidFill>
            </a:endParaRPr>
          </a:p>
          <a:p>
            <a:pPr lvl="1">
              <a:spcAft>
                <a:spcPts val="600"/>
              </a:spcAft>
            </a:pPr>
            <a:endParaRPr lang="en-US" sz="2200" b="1" dirty="0" smtClean="0">
              <a:solidFill>
                <a:srgbClr val="FFC000"/>
              </a:solidFill>
            </a:endParaRPr>
          </a:p>
          <a:p>
            <a:pPr lvl="1">
              <a:spcAft>
                <a:spcPts val="600"/>
              </a:spcAft>
            </a:pPr>
            <a:endParaRPr lang="en-US" sz="2200" b="1" dirty="0" smtClean="0">
              <a:solidFill>
                <a:srgbClr val="FFC000"/>
              </a:solidFill>
            </a:endParaRPr>
          </a:p>
          <a:p>
            <a:pPr lvl="1"/>
            <a:endParaRPr lang="en-US" sz="2200" dirty="0" smtClean="0"/>
          </a:p>
          <a:p>
            <a:endParaRPr lang="en-US" sz="2600" b="1" dirty="0" smtClean="0">
              <a:solidFill>
                <a:srgbClr val="FFC000"/>
              </a:solidFill>
            </a:endParaRPr>
          </a:p>
          <a:p>
            <a:pPr lvl="1"/>
            <a:endParaRPr lang="en-US" sz="2200" b="1" dirty="0">
              <a:solidFill>
                <a:srgbClr val="FFC000"/>
              </a:solidFill>
            </a:endParaRPr>
          </a:p>
        </p:txBody>
      </p:sp>
    </p:spTree>
    <p:extLst>
      <p:ext uri="{BB962C8B-B14F-4D97-AF65-F5344CB8AC3E}">
        <p14:creationId xmlns:p14="http://schemas.microsoft.com/office/powerpoint/2010/main" val="4014809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305800" cy="1143000"/>
          </a:xfrm>
        </p:spPr>
        <p:txBody>
          <a:bodyPr>
            <a:noAutofit/>
          </a:bodyPr>
          <a:lstStyle/>
          <a:p>
            <a:r>
              <a:rPr lang="en-US" sz="2800" b="1" dirty="0" smtClean="0">
                <a:solidFill>
                  <a:srgbClr val="FFC000"/>
                </a:solidFill>
              </a:rPr>
              <a:t>What’s Ahead: Three 2-Day Experts Workshops To Develop Draft Framework</a:t>
            </a:r>
            <a:endParaRPr lang="en-US" sz="2800" b="1" dirty="0">
              <a:solidFill>
                <a:srgbClr val="FFC000"/>
              </a:solidFill>
            </a:endParaRPr>
          </a:p>
        </p:txBody>
      </p:sp>
      <p:sp>
        <p:nvSpPr>
          <p:cNvPr id="5" name="Content Placeholder 4"/>
          <p:cNvSpPr>
            <a:spLocks noGrp="1"/>
          </p:cNvSpPr>
          <p:nvPr>
            <p:ph idx="1"/>
          </p:nvPr>
        </p:nvSpPr>
        <p:spPr>
          <a:xfrm>
            <a:off x="381000" y="1447800"/>
            <a:ext cx="8458200" cy="5410200"/>
          </a:xfrm>
        </p:spPr>
        <p:txBody>
          <a:bodyPr>
            <a:noAutofit/>
          </a:bodyPr>
          <a:lstStyle/>
          <a:p>
            <a:pPr>
              <a:spcBef>
                <a:spcPts val="0"/>
              </a:spcBef>
              <a:spcAft>
                <a:spcPts val="600"/>
              </a:spcAft>
            </a:pPr>
            <a:r>
              <a:rPr lang="en-US" sz="2000" b="1" dirty="0">
                <a:solidFill>
                  <a:srgbClr val="FFC000"/>
                </a:solidFill>
              </a:rPr>
              <a:t>Workshop </a:t>
            </a:r>
            <a:r>
              <a:rPr lang="en-US" sz="2000" b="1" dirty="0" smtClean="0">
                <a:solidFill>
                  <a:srgbClr val="FFC000"/>
                </a:solidFill>
              </a:rPr>
              <a:t>1 (January-February 2014)</a:t>
            </a:r>
          </a:p>
          <a:p>
            <a:pPr lvl="1">
              <a:spcBef>
                <a:spcPts val="0"/>
              </a:spcBef>
              <a:spcAft>
                <a:spcPts val="600"/>
              </a:spcAft>
            </a:pPr>
            <a:r>
              <a:rPr lang="en-US" sz="2000" dirty="0" smtClean="0"/>
              <a:t>Confirm indicators (and metrics) of interest</a:t>
            </a:r>
          </a:p>
          <a:p>
            <a:pPr lvl="1">
              <a:spcBef>
                <a:spcPts val="0"/>
              </a:spcBef>
              <a:spcAft>
                <a:spcPts val="600"/>
              </a:spcAft>
            </a:pPr>
            <a:r>
              <a:rPr lang="en-US" sz="2000" dirty="0" smtClean="0"/>
              <a:t>Agree on geographic scope, SF Bay “segments” and targeted habitats</a:t>
            </a:r>
          </a:p>
          <a:p>
            <a:pPr lvl="1">
              <a:spcBef>
                <a:spcPts val="0"/>
              </a:spcBef>
              <a:spcAft>
                <a:spcPts val="600"/>
              </a:spcAft>
            </a:pPr>
            <a:r>
              <a:rPr lang="en-US" sz="2000" dirty="0" smtClean="0"/>
              <a:t>Identify temporal elements of assessment framework</a:t>
            </a:r>
          </a:p>
          <a:p>
            <a:pPr lvl="1">
              <a:spcBef>
                <a:spcPts val="0"/>
              </a:spcBef>
              <a:spcAft>
                <a:spcPts val="600"/>
              </a:spcAft>
            </a:pPr>
            <a:r>
              <a:rPr lang="en-US" sz="2000" dirty="0" smtClean="0"/>
              <a:t>Identify </a:t>
            </a:r>
            <a:r>
              <a:rPr lang="en-US" sz="2000" dirty="0"/>
              <a:t>spatial elements of assessment framework</a:t>
            </a:r>
          </a:p>
          <a:p>
            <a:pPr>
              <a:spcBef>
                <a:spcPts val="0"/>
              </a:spcBef>
              <a:spcAft>
                <a:spcPts val="600"/>
              </a:spcAft>
            </a:pPr>
            <a:r>
              <a:rPr lang="en-US" sz="2000" b="1" dirty="0" smtClean="0">
                <a:solidFill>
                  <a:srgbClr val="FFC000"/>
                </a:solidFill>
              </a:rPr>
              <a:t>Workshop 2 (March- April 2014)</a:t>
            </a:r>
          </a:p>
          <a:p>
            <a:pPr lvl="1">
              <a:spcBef>
                <a:spcPts val="0"/>
              </a:spcBef>
              <a:spcAft>
                <a:spcPts val="600"/>
              </a:spcAft>
            </a:pPr>
            <a:r>
              <a:rPr lang="en-US" sz="2000" dirty="0" smtClean="0"/>
              <a:t>Develop </a:t>
            </a:r>
            <a:r>
              <a:rPr lang="en-US" sz="2000" dirty="0"/>
              <a:t>proto-monitoring </a:t>
            </a:r>
            <a:r>
              <a:rPr lang="en-US" sz="2000" dirty="0" smtClean="0"/>
              <a:t>program</a:t>
            </a:r>
          </a:p>
          <a:p>
            <a:pPr lvl="1">
              <a:spcBef>
                <a:spcPts val="0"/>
              </a:spcBef>
              <a:spcAft>
                <a:spcPts val="600"/>
              </a:spcAft>
            </a:pPr>
            <a:r>
              <a:rPr lang="en-US" sz="2000" dirty="0" smtClean="0"/>
              <a:t>Discussion </a:t>
            </a:r>
            <a:r>
              <a:rPr lang="en-US" sz="2000" dirty="0"/>
              <a:t>of </a:t>
            </a:r>
            <a:r>
              <a:rPr lang="en-US" sz="2000" dirty="0" smtClean="0"/>
              <a:t>thresholds for classification scheme</a:t>
            </a:r>
            <a:endParaRPr lang="en-US" sz="2000" dirty="0"/>
          </a:p>
          <a:p>
            <a:pPr>
              <a:spcBef>
                <a:spcPts val="0"/>
              </a:spcBef>
              <a:spcAft>
                <a:spcPts val="600"/>
              </a:spcAft>
            </a:pPr>
            <a:r>
              <a:rPr lang="en-US" sz="2000" b="1" dirty="0" smtClean="0">
                <a:solidFill>
                  <a:srgbClr val="FFC000"/>
                </a:solidFill>
              </a:rPr>
              <a:t>Workshop 3 (May-June 2014)</a:t>
            </a:r>
          </a:p>
          <a:p>
            <a:pPr lvl="1">
              <a:spcBef>
                <a:spcPts val="0"/>
              </a:spcBef>
              <a:spcAft>
                <a:spcPts val="600"/>
              </a:spcAft>
            </a:pPr>
            <a:r>
              <a:rPr lang="en-US" sz="2000" dirty="0" smtClean="0"/>
              <a:t>Develop classification scheme by Bay segment</a:t>
            </a:r>
          </a:p>
          <a:p>
            <a:pPr lvl="1">
              <a:spcBef>
                <a:spcPts val="0"/>
              </a:spcBef>
              <a:spcAft>
                <a:spcPts val="600"/>
              </a:spcAft>
            </a:pPr>
            <a:r>
              <a:rPr lang="en-US" sz="2000" dirty="0" smtClean="0"/>
              <a:t>Discuss uncertainty associated with classification scheme</a:t>
            </a:r>
          </a:p>
          <a:p>
            <a:pPr>
              <a:spcBef>
                <a:spcPts val="0"/>
              </a:spcBef>
              <a:spcAft>
                <a:spcPts val="600"/>
              </a:spcAft>
            </a:pPr>
            <a:r>
              <a:rPr lang="en-US" sz="2000" b="1" dirty="0" smtClean="0">
                <a:solidFill>
                  <a:srgbClr val="FFC000"/>
                </a:solidFill>
              </a:rPr>
              <a:t>Conference calls (June – July 2014)</a:t>
            </a:r>
          </a:p>
          <a:p>
            <a:pPr lvl="1">
              <a:spcBef>
                <a:spcPts val="0"/>
              </a:spcBef>
              <a:spcAft>
                <a:spcPts val="600"/>
              </a:spcAft>
            </a:pPr>
            <a:r>
              <a:rPr lang="en-US" sz="2000" dirty="0" smtClean="0"/>
              <a:t>Comment on assessment framework document </a:t>
            </a:r>
          </a:p>
          <a:p>
            <a:pPr lvl="1">
              <a:spcBef>
                <a:spcPts val="0"/>
              </a:spcBef>
              <a:spcAft>
                <a:spcPts val="600"/>
              </a:spcAft>
            </a:pPr>
            <a:endParaRPr lang="en-US" sz="2000" dirty="0" smtClean="0"/>
          </a:p>
          <a:p>
            <a:pPr lvl="1">
              <a:spcBef>
                <a:spcPts val="0"/>
              </a:spcBef>
              <a:spcAft>
                <a:spcPts val="600"/>
              </a:spcAft>
            </a:pPr>
            <a:endParaRPr lang="en-US" sz="2000" b="1" dirty="0" smtClean="0">
              <a:solidFill>
                <a:srgbClr val="FFC000"/>
              </a:solidFill>
            </a:endParaRPr>
          </a:p>
          <a:p>
            <a:pPr lvl="1">
              <a:spcBef>
                <a:spcPts val="0"/>
              </a:spcBef>
              <a:spcAft>
                <a:spcPts val="600"/>
              </a:spcAft>
            </a:pPr>
            <a:endParaRPr lang="en-US" sz="2000" b="1" dirty="0" smtClean="0">
              <a:solidFill>
                <a:srgbClr val="FFC000"/>
              </a:solidFill>
            </a:endParaRPr>
          </a:p>
          <a:p>
            <a:pPr lvl="1">
              <a:spcBef>
                <a:spcPts val="0"/>
              </a:spcBef>
              <a:spcAft>
                <a:spcPts val="600"/>
              </a:spcAft>
            </a:pPr>
            <a:endParaRPr lang="en-US" sz="2000" dirty="0" smtClean="0"/>
          </a:p>
          <a:p>
            <a:pPr>
              <a:spcBef>
                <a:spcPts val="0"/>
              </a:spcBef>
              <a:spcAft>
                <a:spcPts val="600"/>
              </a:spcAft>
            </a:pPr>
            <a:endParaRPr lang="en-US" sz="2000" b="1" dirty="0" smtClean="0">
              <a:solidFill>
                <a:srgbClr val="FFC000"/>
              </a:solidFill>
            </a:endParaRPr>
          </a:p>
          <a:p>
            <a:pPr lvl="1">
              <a:spcBef>
                <a:spcPts val="0"/>
              </a:spcBef>
              <a:spcAft>
                <a:spcPts val="600"/>
              </a:spcAft>
            </a:pPr>
            <a:endParaRPr lang="en-US" sz="2000" b="1" dirty="0">
              <a:solidFill>
                <a:srgbClr val="FFC000"/>
              </a:solidFill>
            </a:endParaRPr>
          </a:p>
        </p:txBody>
      </p:sp>
    </p:spTree>
    <p:extLst>
      <p:ext uri="{BB962C8B-B14F-4D97-AF65-F5344CB8AC3E}">
        <p14:creationId xmlns:p14="http://schemas.microsoft.com/office/powerpoint/2010/main" val="24827398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4909</TotalTime>
  <Words>5192</Words>
  <Application>Microsoft Office PowerPoint</Application>
  <PresentationFormat>On-screen Show (4:3)</PresentationFormat>
  <Paragraphs>1608</Paragraphs>
  <Slides>54</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MS Mincho</vt:lpstr>
      <vt:lpstr>Arial</vt:lpstr>
      <vt:lpstr>Calibri</vt:lpstr>
      <vt:lpstr>Cambria</vt:lpstr>
      <vt:lpstr>Times New Roman</vt:lpstr>
      <vt:lpstr>Office Theme</vt:lpstr>
      <vt:lpstr>SF Bay Nutrient Assessment Framework Development  </vt:lpstr>
      <vt:lpstr>At Previous Stakeholder Meetings….</vt:lpstr>
      <vt:lpstr>Progress Since Last Meeting</vt:lpstr>
      <vt:lpstr>Goal and Roadmap for This Agenda Item</vt:lpstr>
      <vt:lpstr>Context for Assessment Framework</vt:lpstr>
      <vt:lpstr>What is An Assessment Framework?</vt:lpstr>
      <vt:lpstr>Process and Schedule to Develop Assessment Framework </vt:lpstr>
      <vt:lpstr>Who Are The Experts</vt:lpstr>
      <vt:lpstr>What’s Ahead: Three 2-Day Experts Workshops To Develop Draft Framework</vt:lpstr>
      <vt:lpstr>Goal and Roadmap for This Agenda Item</vt:lpstr>
      <vt:lpstr>Geographic Scope and Applicable Habitats?</vt:lpstr>
      <vt:lpstr>Proposed Preliminary Segmentation of SF Bay, Based on Jassby et al. 1997</vt:lpstr>
      <vt:lpstr>Analysis of Existing Monitoring Data: A Preview</vt:lpstr>
      <vt:lpstr>Introduction</vt:lpstr>
      <vt:lpstr>Purpose of Analysis of Existing Data</vt:lpstr>
      <vt:lpstr>Frameworks, Frameworks, Frameworks…</vt:lpstr>
      <vt:lpstr>Data Sets– Quarterly Sampling</vt:lpstr>
      <vt:lpstr>Data Limits the Framework We Can Apply</vt:lpstr>
      <vt:lpstr>Conceptual Basis for Frameworks- Linkage to Management Endpoints</vt:lpstr>
      <vt:lpstr>What Would the Bay Look Like if It Had A Problem From Nutrient Overenrichment- From Senn et al. (2013)</vt:lpstr>
      <vt:lpstr>PowerPoint Presentation</vt:lpstr>
      <vt:lpstr>PowerPoint Presentation</vt:lpstr>
      <vt:lpstr>PowerPoint Presentation</vt:lpstr>
      <vt:lpstr>Evaluated Frameworks</vt:lpstr>
      <vt:lpstr>Why These Three?</vt:lpstr>
      <vt:lpstr>Indicators:  ASSETS</vt:lpstr>
      <vt:lpstr>Indicators:  IFREMER</vt:lpstr>
      <vt:lpstr>Indicators:  UK-WFD Phytoplankton</vt:lpstr>
      <vt:lpstr>Indicators:  UK-WFD Taxa</vt:lpstr>
      <vt:lpstr>Indicators:  UK-WFD Water Quality Index</vt:lpstr>
      <vt:lpstr>Comparison </vt:lpstr>
      <vt:lpstr>Analysis of Existing Data Approach</vt:lpstr>
      <vt:lpstr>Preliminary Segmentation of the Bay</vt:lpstr>
      <vt:lpstr>Preliminary Bay Segments</vt:lpstr>
      <vt:lpstr>Understanding the Effects of Data Integration on Outcome</vt:lpstr>
      <vt:lpstr>North Bay</vt:lpstr>
      <vt:lpstr>North Bay: Comparison of Results Among Indicators</vt:lpstr>
      <vt:lpstr>North Bay:  Incorporation of Inter-Annual Variability </vt:lpstr>
      <vt:lpstr>North Bay: Differences in Spatial Sampling</vt:lpstr>
      <vt:lpstr>North Bay:  Defining the Averaging Period</vt:lpstr>
      <vt:lpstr>North Bay:  Effect of Statistic and Threshold</vt:lpstr>
      <vt:lpstr>North Bay:  Effect of Statistic and Threshold</vt:lpstr>
      <vt:lpstr>Take Home Messages- Preliminary Analysis of Existing Data</vt:lpstr>
      <vt:lpstr>Outcome of Discussion on Analysis of Existing Data</vt:lpstr>
      <vt:lpstr>Discussion on Indicators and Metrics</vt:lpstr>
      <vt:lpstr>Suggestion for Additional Analysis of Existing Data</vt:lpstr>
      <vt:lpstr>Prospective Indicator: Gross Primary Production</vt:lpstr>
      <vt:lpstr>Modeled GPP by Segment</vt:lpstr>
      <vt:lpstr>Spatial Analysis</vt:lpstr>
      <vt:lpstr>Basin Average Chlorophyll in Deep Main Channel Vs. Shallow Water Survey</vt:lpstr>
      <vt:lpstr>Analysis of 1980 High Spatial Coverage Dataset Using Existing Frameworks</vt:lpstr>
      <vt:lpstr>Goal and Roadmap for This Agenda Item</vt:lpstr>
      <vt:lpstr>Goals/Charge for February Workshop</vt:lpstr>
      <vt:lpstr>Next Steps</vt:lpstr>
    </vt:vector>
  </TitlesOfParts>
  <Company>SCCWRP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Marthas</dc:creator>
  <cp:lastModifiedBy>Martha Sutula</cp:lastModifiedBy>
  <cp:revision>117</cp:revision>
  <dcterms:created xsi:type="dcterms:W3CDTF">2012-03-28T17:34:46Z</dcterms:created>
  <dcterms:modified xsi:type="dcterms:W3CDTF">2014-02-04T16:08:05Z</dcterms:modified>
</cp:coreProperties>
</file>