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90" r:id="rId2"/>
    <p:sldId id="352" r:id="rId3"/>
    <p:sldId id="305" r:id="rId4"/>
    <p:sldId id="291" r:id="rId5"/>
    <p:sldId id="292" r:id="rId6"/>
    <p:sldId id="297" r:id="rId7"/>
    <p:sldId id="298" r:id="rId8"/>
    <p:sldId id="295" r:id="rId9"/>
    <p:sldId id="300" r:id="rId10"/>
    <p:sldId id="301" r:id="rId11"/>
    <p:sldId id="302" r:id="rId12"/>
    <p:sldId id="303" r:id="rId13"/>
    <p:sldId id="304" r:id="rId14"/>
    <p:sldId id="310" r:id="rId15"/>
    <p:sldId id="317" r:id="rId16"/>
    <p:sldId id="276" r:id="rId17"/>
    <p:sldId id="324" r:id="rId18"/>
    <p:sldId id="350" r:id="rId19"/>
    <p:sldId id="277" r:id="rId20"/>
    <p:sldId id="308" r:id="rId21"/>
    <p:sldId id="319" r:id="rId22"/>
    <p:sldId id="307" r:id="rId23"/>
    <p:sldId id="320" r:id="rId24"/>
    <p:sldId id="321" r:id="rId25"/>
    <p:sldId id="322" r:id="rId26"/>
    <p:sldId id="323" r:id="rId27"/>
    <p:sldId id="309" r:id="rId28"/>
    <p:sldId id="327" r:id="rId29"/>
    <p:sldId id="328" r:id="rId30"/>
    <p:sldId id="329" r:id="rId31"/>
    <p:sldId id="325" r:id="rId32"/>
    <p:sldId id="34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8917" autoAdjust="0"/>
  </p:normalViewPr>
  <p:slideViewPr>
    <p:cSldViewPr snapToGrid="0" snapToObjects="1">
      <p:cViewPr>
        <p:scale>
          <a:sx n="85" d="100"/>
          <a:sy n="85" d="100"/>
        </p:scale>
        <p:origin x="-512" y="-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C90FF-AAB5-7F4F-8FD6-C0CCB07A32FA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2EF6E-DB89-0C43-B8BB-0C4216277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5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746528-8D90-6949-AA16-AACA410D94BB}" type="slidenum">
              <a:rPr lang="en-US">
                <a:solidFill>
                  <a:prstClr val="black"/>
                </a:solidFill>
                <a:latin typeface="Calibri" pitchFamily="-65" charset="0"/>
                <a:ea typeface="Arial" pitchFamily="-65" charset="0"/>
                <a:cs typeface="Arial" pitchFamily="-65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Calibri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Switch now</a:t>
            </a:r>
            <a:r>
              <a:rPr lang="en-US" baseline="0" dirty="0" smtClean="0"/>
              <a:t> to DO in shallow habitats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FF549-13B0-8A48-A032-526354B3FA1F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1879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6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46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1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5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5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6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5DE1-A2E1-494B-AB9A-6D621CC758AF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52-6496-544C-9BC2-BE2965984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1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050317792_85a2671edf_b.jpg"/>
          <p:cNvPicPr>
            <a:picLocks noChangeAspect="1"/>
          </p:cNvPicPr>
          <p:nvPr/>
        </p:nvPicPr>
        <p:blipFill>
          <a:blip r:embed="rId3"/>
          <a:srcRect r="36698"/>
          <a:stretch>
            <a:fillRect/>
          </a:stretch>
        </p:blipFill>
        <p:spPr>
          <a:xfrm>
            <a:off x="0" y="0"/>
            <a:ext cx="28956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0854" y="6579855"/>
            <a:ext cx="149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Source: C. Benton</a:t>
            </a:r>
          </a:p>
        </p:txBody>
      </p:sp>
      <p:pic>
        <p:nvPicPr>
          <p:cNvPr id="6" name="Picture 5" descr="transparent_outside_500x5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6834" y="5892447"/>
            <a:ext cx="804332" cy="80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0" y="289093"/>
            <a:ext cx="6121892" cy="9829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990000"/>
                </a:solidFill>
              </a:rPr>
              <a:t>Monitoring Program Development</a:t>
            </a:r>
            <a:endParaRPr lang="en-US" sz="3200" dirty="0">
              <a:solidFill>
                <a:srgbClr val="990000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76754" y="1472587"/>
            <a:ext cx="5546345" cy="3758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spcAft>
                <a:spcPts val="1200"/>
              </a:spcAft>
              <a:buFontTx/>
              <a:buAutoNum type="arabicPeriod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60265" y="5571479"/>
            <a:ext cx="5850901" cy="898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0000"/>
                </a:solidFill>
              </a:rPr>
              <a:t>David Senn, Emily </a:t>
            </a:r>
            <a:r>
              <a:rPr lang="en-US" sz="2000" dirty="0" err="1" smtClean="0">
                <a:solidFill>
                  <a:srgbClr val="000000"/>
                </a:solidFill>
              </a:rPr>
              <a:t>Novick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smtClean="0">
                <a:solidFill>
                  <a:srgbClr val="000000"/>
                </a:solidFill>
              </a:rPr>
              <a:t>Anthony </a:t>
            </a:r>
            <a:r>
              <a:rPr lang="en-US" sz="2000" dirty="0" err="1" smtClean="0">
                <a:solidFill>
                  <a:srgbClr val="000000"/>
                </a:solidFill>
              </a:rPr>
              <a:t>Malkassian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l"/>
            <a:r>
              <a:rPr lang="en-US" sz="2000" dirty="0" smtClean="0">
                <a:solidFill>
                  <a:srgbClr val="000000"/>
                </a:solidFill>
              </a:rPr>
              <a:t>February 4, 2014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1000" y="1472587"/>
            <a:ext cx="61218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+mj-lt"/>
              <a:buAutoNum type="arabicPeriod"/>
            </a:pPr>
            <a:r>
              <a:rPr lang="en-US" sz="2400" dirty="0" smtClean="0"/>
              <a:t>Background</a:t>
            </a:r>
            <a:r>
              <a:rPr lang="en-US" sz="2400" dirty="0"/>
              <a:t>/assumptions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Monitoring Program </a:t>
            </a:r>
            <a:r>
              <a:rPr lang="en-US" sz="2400" dirty="0" smtClean="0"/>
              <a:t>Development: proposed </a:t>
            </a:r>
            <a:r>
              <a:rPr lang="en-US" sz="2400" dirty="0"/>
              <a:t>approach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400" dirty="0"/>
              <a:t>3 year plan</a:t>
            </a:r>
          </a:p>
          <a:p>
            <a:pPr marL="800100" lvl="1" indent="-342900">
              <a:spcAft>
                <a:spcPts val="2400"/>
              </a:spcAft>
              <a:buFont typeface="+mj-lt"/>
              <a:buAutoNum type="alphaLcPeriod"/>
            </a:pPr>
            <a:r>
              <a:rPr lang="en-US" sz="2400" dirty="0"/>
              <a:t>Year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Feedback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264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5"/>
          <a:stretch/>
        </p:blipFill>
        <p:spPr bwMode="auto">
          <a:xfrm>
            <a:off x="42131" y="533400"/>
            <a:ext cx="4549407" cy="63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020" y="3273552"/>
            <a:ext cx="3496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9/6/13	     9/8/13</a:t>
            </a:r>
            <a:r>
              <a:rPr lang="en-US" sz="1400" dirty="0"/>
              <a:t> </a:t>
            </a:r>
            <a:r>
              <a:rPr lang="en-US" sz="1400" dirty="0" smtClean="0"/>
              <a:t>           9/10/13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821961" y="133290"/>
            <a:ext cx="145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Dumbarton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23546" y="426925"/>
            <a:ext cx="145561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Chl</a:t>
            </a:r>
            <a:r>
              <a:rPr lang="en-US" dirty="0" smtClean="0">
                <a:solidFill>
                  <a:srgbClr val="008000"/>
                </a:solidFill>
              </a:rPr>
              <a:t>-a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394" y="3682025"/>
            <a:ext cx="194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Dissolved Oxygen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8251" y="6456294"/>
            <a:ext cx="3496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9/6/13	     9/8/13</a:t>
            </a:r>
            <a:r>
              <a:rPr lang="en-US" sz="1400" dirty="0"/>
              <a:t> </a:t>
            </a:r>
            <a:r>
              <a:rPr lang="en-US" sz="1400" dirty="0" smtClean="0"/>
              <a:t>           9/10/13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18531" y="152828"/>
            <a:ext cx="4450607" cy="6774744"/>
            <a:chOff x="4718531" y="152828"/>
            <a:chExt cx="4450607" cy="677474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01"/>
            <a:stretch/>
          </p:blipFill>
          <p:spPr bwMode="auto">
            <a:xfrm>
              <a:off x="4718531" y="533400"/>
              <a:ext cx="4450607" cy="6394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292362" y="152828"/>
              <a:ext cx="21091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Alviso</a:t>
              </a:r>
              <a:r>
                <a:rPr lang="en-US" sz="2000" dirty="0" smtClean="0"/>
                <a:t> Slough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40838" y="466001"/>
              <a:ext cx="145561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8000"/>
                  </a:solidFill>
                </a:rPr>
                <a:t>Chl</a:t>
              </a:r>
              <a:r>
                <a:rPr lang="en-US" dirty="0" smtClean="0">
                  <a:solidFill>
                    <a:srgbClr val="008000"/>
                  </a:solidFill>
                </a:rPr>
                <a:t>-a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40838" y="3642884"/>
              <a:ext cx="1941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Dissolved Oxygen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67705" y="3272063"/>
              <a:ext cx="34964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9/6/13	     9/8/13</a:t>
              </a:r>
              <a:r>
                <a:rPr lang="en-US" sz="1400" dirty="0"/>
                <a:t> </a:t>
              </a:r>
              <a:r>
                <a:rPr lang="en-US" sz="1400" dirty="0" smtClean="0"/>
                <a:t>           9/10/13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57936" y="6454805"/>
              <a:ext cx="34964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9/6/13	     9/8/13</a:t>
              </a:r>
              <a:r>
                <a:rPr lang="en-US" sz="1400" dirty="0"/>
                <a:t> </a:t>
              </a:r>
              <a:r>
                <a:rPr lang="en-US" sz="1400" dirty="0" smtClean="0"/>
                <a:t>           9/10/13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05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3520" r="1608" b="55302"/>
          <a:stretch/>
        </p:blipFill>
        <p:spPr>
          <a:xfrm>
            <a:off x="4300323" y="1137481"/>
            <a:ext cx="4843677" cy="334591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59710" y="4345187"/>
            <a:ext cx="1026884" cy="37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Sloughs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73539" y="4314062"/>
            <a:ext cx="12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Former Salt Ponds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47998" y="738890"/>
            <a:ext cx="3598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</a:rPr>
              <a:t>%Time below 5 mg L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-1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59841" y="4877217"/>
            <a:ext cx="652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Calibri"/>
              </a:rPr>
              <a:t>n=10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73182" y="4905439"/>
            <a:ext cx="652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prstClr val="black"/>
                </a:solidFill>
                <a:latin typeface="Calibri"/>
              </a:rPr>
              <a:t>n=14</a:t>
            </a:r>
          </a:p>
        </p:txBody>
      </p:sp>
      <p:pic>
        <p:nvPicPr>
          <p:cNvPr id="30" name="Picture 29" descr="Continuous_Tidal_By_Agency_20130828.p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9424">
                        <a14:foregroundMark x1="99424" y1="50000" x2="99424" y2="50000"/>
                        <a14:backgroundMark x1="47531" y1="66667" x2="51399" y2="70561"/>
                        <a14:backgroundMark x1="54527" y1="68737" x2="67819" y2="6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6" t="8230" r="6607" b="11728"/>
          <a:stretch/>
        </p:blipFill>
        <p:spPr>
          <a:xfrm>
            <a:off x="19107" y="1057012"/>
            <a:ext cx="5202006" cy="58137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60677" y="1523039"/>
            <a:ext cx="523269" cy="21731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73888" y="3188150"/>
            <a:ext cx="524169" cy="0"/>
          </a:xfrm>
          <a:prstGeom prst="line">
            <a:avLst/>
          </a:prstGeom>
          <a:ln w="952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67476" y="6281888"/>
            <a:ext cx="15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SFEI (2013)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03604" y="1112495"/>
            <a:ext cx="6523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Calibri"/>
              </a:rPr>
              <a:t>100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03604" y="1655636"/>
            <a:ext cx="6523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Calibri"/>
              </a:rPr>
              <a:t>80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03604" y="2330147"/>
            <a:ext cx="6523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Calibri"/>
              </a:rPr>
              <a:t>60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03604" y="2920151"/>
            <a:ext cx="6523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Calibri"/>
              </a:rPr>
              <a:t>40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03604" y="3540984"/>
            <a:ext cx="6523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Calibri"/>
              </a:rPr>
              <a:t>20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812" y="39887"/>
            <a:ext cx="8084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alibri"/>
              </a:rPr>
              <a:t>DO in Sloughs and Former Salt Ponds  (data = 2004-2012)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03604" y="4107792"/>
            <a:ext cx="6523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9531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181488" y="680931"/>
            <a:ext cx="478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alibri"/>
              </a:rPr>
              <a:t>Alviso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Slough: June 2012 – April 2013</a:t>
            </a:r>
          </a:p>
        </p:txBody>
      </p:sp>
      <p:pic>
        <p:nvPicPr>
          <p:cNvPr id="13" name="Picture 12" descr="AVS_DO_edited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0" r="7499"/>
          <a:stretch/>
        </p:blipFill>
        <p:spPr>
          <a:xfrm>
            <a:off x="1523999" y="1515122"/>
            <a:ext cx="7433733" cy="53381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3867" y="5869996"/>
            <a:ext cx="2350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prstClr val="black"/>
                </a:solidFill>
                <a:latin typeface="Calibri"/>
              </a:rPr>
              <a:t>Data: M Downing-Kunz, USGS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3312" y="3587029"/>
            <a:ext cx="52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07910" y="4806229"/>
            <a:ext cx="52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24843" y="6042362"/>
            <a:ext cx="52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38110" y="4755430"/>
            <a:ext cx="7247468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97841" y="2333975"/>
            <a:ext cx="524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pic>
        <p:nvPicPr>
          <p:cNvPr id="7" name="Picture 6" descr="Continuous_Tidal_By_Agency_201308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1" t="58105" b="12120"/>
          <a:stretch/>
        </p:blipFill>
        <p:spPr>
          <a:xfrm>
            <a:off x="144546" y="401859"/>
            <a:ext cx="3427329" cy="205614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4" idx="1"/>
          </p:cNvCxnSpPr>
          <p:nvPr/>
        </p:nvCxnSpPr>
        <p:spPr>
          <a:xfrm flipH="1">
            <a:off x="1858212" y="911764"/>
            <a:ext cx="2323276" cy="104968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9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27coun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" r="38442"/>
          <a:stretch/>
        </p:blipFill>
        <p:spPr>
          <a:xfrm>
            <a:off x="3108626" y="960793"/>
            <a:ext cx="3002459" cy="3474720"/>
          </a:xfrm>
          <a:prstGeom prst="rect">
            <a:avLst/>
          </a:prstGeom>
        </p:spPr>
      </p:pic>
      <p:pic>
        <p:nvPicPr>
          <p:cNvPr id="6" name="Picture 5" descr="s18counts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38168"/>
          <a:stretch/>
        </p:blipFill>
        <p:spPr>
          <a:xfrm>
            <a:off x="16710" y="964357"/>
            <a:ext cx="3041435" cy="3474720"/>
          </a:xfrm>
          <a:prstGeom prst="rect">
            <a:avLst/>
          </a:prstGeom>
        </p:spPr>
      </p:pic>
      <p:pic>
        <p:nvPicPr>
          <p:cNvPr id="7" name="Picture 6" descr="s36count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r="37894" b="11503"/>
          <a:stretch/>
        </p:blipFill>
        <p:spPr>
          <a:xfrm>
            <a:off x="3098857" y="3753683"/>
            <a:ext cx="3056522" cy="3075006"/>
          </a:xfrm>
          <a:prstGeom prst="rect">
            <a:avLst/>
          </a:prstGeom>
        </p:spPr>
      </p:pic>
      <p:pic>
        <p:nvPicPr>
          <p:cNvPr id="8" name="Picture 7" descr="s32counts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r="38762" b="11159"/>
          <a:stretch/>
        </p:blipFill>
        <p:spPr>
          <a:xfrm>
            <a:off x="16709" y="3741690"/>
            <a:ext cx="3026348" cy="3086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5898" y="146535"/>
            <a:ext cx="681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Phytoplankton composition in South Bay and Lower South Bay</a:t>
            </a:r>
            <a:endParaRPr lang="en-US" sz="2000" dirty="0" smtClean="0"/>
          </a:p>
        </p:txBody>
      </p:sp>
      <p:pic>
        <p:nvPicPr>
          <p:cNvPr id="35" name="Picture 34" descr="\\igswbmwwfs05\home\jecloern\SFBAYDAT\SatelliteImages\SFBayPGE.jpg"/>
          <p:cNvPicPr>
            <a:picLocks noChangeAspect="1" noChangeArrowheads="1"/>
          </p:cNvPicPr>
          <p:nvPr/>
        </p:nvPicPr>
        <p:blipFill rotWithShape="1">
          <a:blip r:embed="rId6"/>
          <a:srcRect r="28145"/>
          <a:stretch/>
        </p:blipFill>
        <p:spPr bwMode="auto">
          <a:xfrm>
            <a:off x="7180385" y="-1"/>
            <a:ext cx="1963615" cy="204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/>
          <p:cNvSpPr>
            <a:spLocks noChangeAspect="1"/>
          </p:cNvSpPr>
          <p:nvPr/>
        </p:nvSpPr>
        <p:spPr>
          <a:xfrm>
            <a:off x="8551930" y="1852767"/>
            <a:ext cx="137833" cy="13716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8294022" y="1694086"/>
            <a:ext cx="137833" cy="13716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083168" y="1494924"/>
            <a:ext cx="137833" cy="13716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7747107" y="904863"/>
            <a:ext cx="137833" cy="137160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8689763" y="1772557"/>
            <a:ext cx="45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s36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64954" y="1527342"/>
            <a:ext cx="45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s32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2085" y="1298623"/>
            <a:ext cx="45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s27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10717" y="854421"/>
            <a:ext cx="45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s18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52085" y="6581001"/>
            <a:ext cx="991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Data: USGS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>
          <a:xfrm>
            <a:off x="6728206" y="4066181"/>
            <a:ext cx="2305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Cell counts (</a:t>
            </a:r>
            <a:r>
              <a:rPr lang="en-US" dirty="0"/>
              <a:t>%</a:t>
            </a:r>
            <a:r>
              <a:rPr lang="en-US" dirty="0" smtClean="0"/>
              <a:t>total)</a:t>
            </a:r>
            <a:endParaRPr lang="en-US" dirty="0"/>
          </a:p>
        </p:txBody>
      </p:sp>
      <p:pic>
        <p:nvPicPr>
          <p:cNvPr id="49" name="Picture 48" descr="C3 time series.jpe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7" t="15162" r="8736" b="61757"/>
          <a:stretch/>
        </p:blipFill>
        <p:spPr>
          <a:xfrm rot="10800000">
            <a:off x="7235229" y="4466992"/>
            <a:ext cx="704875" cy="196553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844691" y="6202312"/>
            <a:ext cx="1143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Calibri"/>
              </a:rPr>
              <a:t>Centric Diatoms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44691" y="5964389"/>
            <a:ext cx="1143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prstClr val="black"/>
                </a:solidFill>
                <a:latin typeface="Calibri"/>
              </a:rPr>
              <a:t>Pennate</a:t>
            </a:r>
            <a:r>
              <a:rPr lang="en-US" sz="1050" dirty="0">
                <a:solidFill>
                  <a:prstClr val="black"/>
                </a:solidFill>
                <a:latin typeface="Calibri"/>
              </a:rPr>
              <a:t> Diatoms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44691" y="5701001"/>
            <a:ext cx="1143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prstClr val="black"/>
                </a:solidFill>
                <a:latin typeface="Calibri"/>
              </a:rPr>
              <a:t>Cryptomonads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44691" y="5455532"/>
            <a:ext cx="1143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prstClr val="black"/>
                </a:solidFill>
                <a:latin typeface="Calibri"/>
              </a:rPr>
              <a:t>Dinoflagellates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44691" y="5197172"/>
            <a:ext cx="1143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err="1">
                <a:solidFill>
                  <a:prstClr val="black"/>
                </a:solidFill>
                <a:latin typeface="Calibri"/>
              </a:rPr>
              <a:t>Euglenoids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44691" y="4957778"/>
            <a:ext cx="1143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Calibri"/>
              </a:rPr>
              <a:t>Other Flagellates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844691" y="4704421"/>
            <a:ext cx="1143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Calibri"/>
              </a:rPr>
              <a:t>Green Algae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44691" y="4442419"/>
            <a:ext cx="114300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  <a:latin typeface="Calibri"/>
              </a:rPr>
              <a:t>Cyanobacteria</a:t>
            </a:r>
          </a:p>
        </p:txBody>
      </p:sp>
    </p:spTree>
    <p:extLst>
      <p:ext uri="{BB962C8B-B14F-4D97-AF65-F5344CB8AC3E}">
        <p14:creationId xmlns:p14="http://schemas.microsoft.com/office/powerpoint/2010/main" val="3936079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3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>
          <a:xfrm>
            <a:off x="6161744" y="1507090"/>
            <a:ext cx="2604665" cy="1086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Modeling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602" y="1498169"/>
            <a:ext cx="2565837" cy="10845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ssessment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Framework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9413" y="386561"/>
            <a:ext cx="582565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 </a:t>
            </a:r>
            <a:r>
              <a:rPr lang="en-US" sz="2400" dirty="0" smtClean="0"/>
              <a:t>Management/Science </a:t>
            </a:r>
            <a:r>
              <a:rPr lang="en-US" sz="2400" dirty="0" smtClean="0"/>
              <a:t>Questions</a:t>
            </a:r>
            <a:endParaRPr lang="en-US" sz="24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78413" y="850491"/>
            <a:ext cx="0" cy="6565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63155" y="841570"/>
            <a:ext cx="0" cy="6565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033" y="3670300"/>
            <a:ext cx="147098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Indicators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78413" y="2593120"/>
            <a:ext cx="0" cy="10850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13294" y="4997738"/>
            <a:ext cx="2565837" cy="1200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Monitoring </a:t>
            </a:r>
          </a:p>
          <a:p>
            <a:pPr algn="ctr"/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727439" y="2006174"/>
            <a:ext cx="33984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929" y="4030879"/>
            <a:ext cx="3225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chl</a:t>
            </a:r>
            <a:r>
              <a:rPr lang="en-US" dirty="0" smtClean="0"/>
              <a:t>-a</a:t>
            </a:r>
          </a:p>
          <a:p>
            <a:pPr marL="285750" indent="-285750">
              <a:buFontTx/>
              <a:buChar char="-"/>
            </a:pPr>
            <a:r>
              <a:rPr lang="en-US" dirty="0"/>
              <a:t>d</a:t>
            </a:r>
            <a:r>
              <a:rPr lang="en-US" dirty="0" smtClean="0"/>
              <a:t>issolved oxygen</a:t>
            </a:r>
          </a:p>
          <a:p>
            <a:pPr marL="285750" indent="-285750"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hytoplankton composition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lgal toxins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others (?)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5029" y="5831443"/>
            <a:ext cx="3084368" cy="1015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Supporting measurements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…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471" y="2017776"/>
            <a:ext cx="34723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e.g.,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identify magnitude, duration, size of a problematic bloom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patial/temporal resolution of monitoring to detect a problem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55600" y="3678141"/>
            <a:ext cx="3192697" cy="28623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48297" y="5379941"/>
            <a:ext cx="196499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50574" y="2593120"/>
            <a:ext cx="0" cy="23710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80455" y="2988234"/>
            <a:ext cx="21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 Calibration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25279" y="3468591"/>
            <a:ext cx="2629076" cy="11695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high resolution data (moored sensors for </a:t>
            </a:r>
            <a:r>
              <a:rPr lang="en-US" sz="1400" dirty="0" err="1" smtClean="0"/>
              <a:t>chl</a:t>
            </a:r>
            <a:r>
              <a:rPr lang="en-US" sz="1400" dirty="0" smtClean="0"/>
              <a:t>-a, DO, turbidity)</a:t>
            </a:r>
          </a:p>
          <a:p>
            <a:r>
              <a:rPr lang="en-US" sz="1400" dirty="0" smtClean="0"/>
              <a:t>- additional </a:t>
            </a:r>
            <a:r>
              <a:rPr lang="en-US" sz="1400" dirty="0" err="1" smtClean="0"/>
              <a:t>analytes</a:t>
            </a:r>
            <a:r>
              <a:rPr lang="en-US" sz="1400" dirty="0" smtClean="0"/>
              <a:t> (</a:t>
            </a:r>
            <a:r>
              <a:rPr lang="en-US" sz="1400" dirty="0" err="1" smtClean="0"/>
              <a:t>e.g</a:t>
            </a:r>
            <a:r>
              <a:rPr lang="en-US" sz="1400" dirty="0" smtClean="0"/>
              <a:t>, TN, TP)</a:t>
            </a:r>
          </a:p>
          <a:p>
            <a:r>
              <a:rPr lang="en-US" sz="1400" dirty="0" smtClean="0"/>
              <a:t>- rate measurements</a:t>
            </a:r>
          </a:p>
          <a:p>
            <a:r>
              <a:rPr lang="en-US" sz="1400" dirty="0" smtClean="0"/>
              <a:t>- hydrodynamic or physical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484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59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Monitoring Planning Needs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47377"/>
            <a:ext cx="2620682" cy="1671918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Habitats</a:t>
            </a:r>
          </a:p>
          <a:p>
            <a:r>
              <a:rPr lang="en-US" sz="2000" dirty="0" smtClean="0"/>
              <a:t>Deep subtidal</a:t>
            </a:r>
          </a:p>
          <a:p>
            <a:r>
              <a:rPr lang="en-US" sz="2000" dirty="0" smtClean="0"/>
              <a:t>Shoals</a:t>
            </a:r>
          </a:p>
          <a:p>
            <a:r>
              <a:rPr lang="en-US" sz="2000" dirty="0" smtClean="0"/>
              <a:t>margins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3200" y="1021975"/>
            <a:ext cx="4885765" cy="32063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Compartments</a:t>
            </a:r>
          </a:p>
          <a:p>
            <a:r>
              <a:rPr lang="en-US" sz="2000" dirty="0" smtClean="0"/>
              <a:t>Sediments</a:t>
            </a:r>
            <a:endParaRPr lang="en-US" sz="2400" dirty="0" smtClean="0"/>
          </a:p>
          <a:p>
            <a:pPr lvl="1"/>
            <a:r>
              <a:rPr lang="en-US" sz="2000" dirty="0" smtClean="0"/>
              <a:t>Biota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hemistry/process</a:t>
            </a:r>
          </a:p>
          <a:p>
            <a:r>
              <a:rPr lang="en-US" sz="2000" dirty="0" smtClean="0"/>
              <a:t>Water column</a:t>
            </a:r>
          </a:p>
          <a:p>
            <a:pPr lvl="1"/>
            <a:r>
              <a:rPr lang="en-US" sz="1800" dirty="0" smtClean="0"/>
              <a:t>Basic chemistry </a:t>
            </a:r>
          </a:p>
          <a:p>
            <a:pPr lvl="1"/>
            <a:r>
              <a:rPr lang="en-US" sz="1800" dirty="0" smtClean="0"/>
              <a:t>Other chemistry, processes, toxins</a:t>
            </a:r>
          </a:p>
          <a:p>
            <a:pPr lvl="1"/>
            <a:r>
              <a:rPr lang="en-US" sz="1800" dirty="0" smtClean="0"/>
              <a:t>Phytoplankton biomass, composition</a:t>
            </a:r>
          </a:p>
          <a:p>
            <a:pPr lvl="1"/>
            <a:r>
              <a:rPr lang="en-US" sz="1800" dirty="0" smtClean="0"/>
              <a:t>Other biota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913530"/>
            <a:ext cx="2620682" cy="12998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Approach</a:t>
            </a:r>
          </a:p>
          <a:p>
            <a:r>
              <a:rPr lang="en-US" sz="2000" dirty="0" smtClean="0"/>
              <a:t>Ship-based</a:t>
            </a:r>
          </a:p>
          <a:p>
            <a:r>
              <a:rPr lang="en-US" sz="2000" dirty="0" smtClean="0"/>
              <a:t>Moorings, AUVs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4371789"/>
            <a:ext cx="8441764" cy="12162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What to measure</a:t>
            </a:r>
          </a:p>
          <a:p>
            <a:r>
              <a:rPr lang="en-US" sz="2000" dirty="0" err="1" smtClean="0"/>
              <a:t>Analytes</a:t>
            </a:r>
            <a:r>
              <a:rPr lang="en-US" sz="2000" dirty="0" smtClean="0"/>
              <a:t>/processes</a:t>
            </a:r>
          </a:p>
          <a:p>
            <a:r>
              <a:rPr lang="en-US" sz="2000" dirty="0" smtClean="0"/>
              <a:t>Approach(</a:t>
            </a:r>
            <a:r>
              <a:rPr lang="en-US" sz="2000" dirty="0" err="1" smtClean="0"/>
              <a:t>es</a:t>
            </a:r>
            <a:r>
              <a:rPr lang="en-US" sz="2000" dirty="0"/>
              <a:t>)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752355"/>
            <a:ext cx="8441764" cy="956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Organizational/Institutional</a:t>
            </a:r>
          </a:p>
          <a:p>
            <a:r>
              <a:rPr lang="en-US" sz="2000" dirty="0" smtClean="0"/>
              <a:t>Funding, partnerships, logistics</a:t>
            </a:r>
          </a:p>
        </p:txBody>
      </p:sp>
    </p:spTree>
    <p:extLst>
      <p:ext uri="{BB962C8B-B14F-4D97-AF65-F5344CB8AC3E}">
        <p14:creationId xmlns:p14="http://schemas.microsoft.com/office/powerpoint/2010/main" val="1190044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</p:spTree>
    <p:extLst>
      <p:ext uri="{BB962C8B-B14F-4D97-AF65-F5344CB8AC3E}">
        <p14:creationId xmlns:p14="http://schemas.microsoft.com/office/powerpoint/2010/main" val="20313907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89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17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  <p:sp>
        <p:nvSpPr>
          <p:cNvPr id="18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19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0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1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2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27610708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89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17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  <p:sp>
        <p:nvSpPr>
          <p:cNvPr id="18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19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0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1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2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329329716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9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2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3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4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8" name="Shape 277"/>
          <p:cNvSpPr/>
          <p:nvPr/>
        </p:nvSpPr>
        <p:spPr>
          <a:xfrm>
            <a:off x="1268815" y="5038434"/>
            <a:ext cx="6742055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Model development</a:t>
            </a:r>
            <a:r>
              <a:rPr lang="en" sz="1400" b="1" dirty="0"/>
              <a:t> </a:t>
            </a:r>
            <a:r>
              <a:rPr lang="en" sz="1400" dirty="0"/>
              <a:t>                                 </a:t>
            </a:r>
            <a:r>
              <a:rPr lang="en" sz="1400" dirty="0" smtClean="0"/>
              <a:t> Carry </a:t>
            </a:r>
            <a:r>
              <a:rPr lang="en" sz="1400" dirty="0"/>
              <a:t>out </a:t>
            </a:r>
            <a:r>
              <a:rPr lang="en" sz="1400" dirty="0" smtClean="0"/>
              <a:t>modeling studies</a:t>
            </a:r>
            <a:endParaRPr lang="en" sz="1400" dirty="0"/>
          </a:p>
        </p:txBody>
      </p:sp>
      <p:sp>
        <p:nvSpPr>
          <p:cNvPr id="29" name="Shape 321"/>
          <p:cNvSpPr/>
          <p:nvPr/>
        </p:nvSpPr>
        <p:spPr>
          <a:xfrm>
            <a:off x="-32100" y="5038434"/>
            <a:ext cx="1293416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Modeling </a:t>
            </a:r>
            <a:endParaRPr lang="en" sz="1400" dirty="0"/>
          </a:p>
        </p:txBody>
      </p:sp>
      <p:sp>
        <p:nvSpPr>
          <p:cNvPr id="31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32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20313907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009"/>
            <a:ext cx="8229600" cy="56206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Discussion Topics/Questions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15092"/>
            <a:ext cx="8229600" cy="2843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Highest priority experimental studies to inform monitoring?</a:t>
            </a:r>
          </a:p>
          <a:p>
            <a:endParaRPr lang="en-US" sz="2400" dirty="0"/>
          </a:p>
          <a:p>
            <a:r>
              <a:rPr lang="en-US" sz="2400" dirty="0" smtClean="0"/>
              <a:t>Highest priority data analysis to inform monitoring?</a:t>
            </a:r>
          </a:p>
          <a:p>
            <a:endParaRPr lang="en-US" sz="2400" dirty="0" smtClean="0"/>
          </a:p>
          <a:p>
            <a:r>
              <a:rPr lang="en-US" sz="2400" dirty="0" smtClean="0"/>
              <a:t>Approach to program development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4000"/>
            <a:ext cx="69476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Goal: Feedback on discussion topics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42148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9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2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3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4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5" name="Shape 285"/>
          <p:cNvSpPr/>
          <p:nvPr/>
        </p:nvSpPr>
        <p:spPr>
          <a:xfrm>
            <a:off x="1268816" y="1564306"/>
            <a:ext cx="2791258" cy="1045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 smtClean="0"/>
              <a:t>Inventory </a:t>
            </a:r>
            <a:r>
              <a:rPr lang="en" sz="1400" dirty="0" smtClean="0"/>
              <a:t>potential program </a:t>
            </a:r>
            <a:r>
              <a:rPr lang="en" sz="1400" dirty="0"/>
              <a:t>components to address high priority </a:t>
            </a:r>
            <a:r>
              <a:rPr lang="en" sz="1400" dirty="0" smtClean="0"/>
              <a:t>issues</a:t>
            </a:r>
            <a:endParaRPr lang="en" sz="1400" dirty="0"/>
          </a:p>
        </p:txBody>
      </p:sp>
      <p:sp>
        <p:nvSpPr>
          <p:cNvPr id="26" name="Shape 300"/>
          <p:cNvSpPr/>
          <p:nvPr/>
        </p:nvSpPr>
        <p:spPr>
          <a:xfrm>
            <a:off x="-576" y="1564307"/>
            <a:ext cx="1269392" cy="143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 </a:t>
            </a:r>
            <a:r>
              <a:rPr lang="en" sz="1400" dirty="0" smtClean="0"/>
              <a:t>Development</a:t>
            </a:r>
            <a:endParaRPr lang="en" sz="1400" dirty="0"/>
          </a:p>
        </p:txBody>
      </p:sp>
      <p:sp>
        <p:nvSpPr>
          <p:cNvPr id="27" name="Shape 287"/>
          <p:cNvSpPr/>
          <p:nvPr/>
        </p:nvSpPr>
        <p:spPr>
          <a:xfrm>
            <a:off x="1268816" y="2609850"/>
            <a:ext cx="6742054" cy="385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/>
              <a:t>Evaluate and prioritize </a:t>
            </a:r>
            <a:r>
              <a:rPr lang="en" sz="1400" dirty="0"/>
              <a:t>monitoring program </a:t>
            </a:r>
            <a:r>
              <a:rPr lang="en" sz="1400" dirty="0" smtClean="0"/>
              <a:t>components</a:t>
            </a:r>
            <a:endParaRPr lang="en" sz="1400" dirty="0"/>
          </a:p>
        </p:txBody>
      </p:sp>
      <p:sp>
        <p:nvSpPr>
          <p:cNvPr id="28" name="Shape 277"/>
          <p:cNvSpPr/>
          <p:nvPr/>
        </p:nvSpPr>
        <p:spPr>
          <a:xfrm>
            <a:off x="1268815" y="5038434"/>
            <a:ext cx="6742055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Model development</a:t>
            </a:r>
            <a:r>
              <a:rPr lang="en" sz="1400" b="1" dirty="0"/>
              <a:t> </a:t>
            </a:r>
            <a:r>
              <a:rPr lang="en" sz="1400" dirty="0"/>
              <a:t>                                 </a:t>
            </a:r>
            <a:r>
              <a:rPr lang="en" sz="1400" dirty="0" smtClean="0"/>
              <a:t> Carry </a:t>
            </a:r>
            <a:r>
              <a:rPr lang="en" sz="1400" dirty="0"/>
              <a:t>out </a:t>
            </a:r>
            <a:r>
              <a:rPr lang="en" sz="1400" dirty="0" smtClean="0"/>
              <a:t>modeling studies</a:t>
            </a:r>
            <a:endParaRPr lang="en" sz="1400" dirty="0"/>
          </a:p>
        </p:txBody>
      </p:sp>
      <p:sp>
        <p:nvSpPr>
          <p:cNvPr id="29" name="Shape 321"/>
          <p:cNvSpPr/>
          <p:nvPr/>
        </p:nvSpPr>
        <p:spPr>
          <a:xfrm>
            <a:off x="-32100" y="5038434"/>
            <a:ext cx="1293416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Modeling </a:t>
            </a:r>
            <a:endParaRPr lang="en" sz="1400" dirty="0"/>
          </a:p>
        </p:txBody>
      </p:sp>
      <p:sp>
        <p:nvSpPr>
          <p:cNvPr id="30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31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145674288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9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2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3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4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5" name="Shape 285"/>
          <p:cNvSpPr/>
          <p:nvPr/>
        </p:nvSpPr>
        <p:spPr>
          <a:xfrm>
            <a:off x="1268816" y="1564306"/>
            <a:ext cx="2791258" cy="1045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 smtClean="0"/>
              <a:t>Inventory </a:t>
            </a:r>
            <a:r>
              <a:rPr lang="en" sz="1400" dirty="0" smtClean="0"/>
              <a:t>potential program </a:t>
            </a:r>
            <a:r>
              <a:rPr lang="en" sz="1400" dirty="0"/>
              <a:t>components to address high priority </a:t>
            </a:r>
            <a:r>
              <a:rPr lang="en" sz="1400" dirty="0" smtClean="0"/>
              <a:t>issues</a:t>
            </a:r>
            <a:endParaRPr lang="en" sz="1400" dirty="0"/>
          </a:p>
        </p:txBody>
      </p:sp>
      <p:sp>
        <p:nvSpPr>
          <p:cNvPr id="26" name="Shape 300"/>
          <p:cNvSpPr/>
          <p:nvPr/>
        </p:nvSpPr>
        <p:spPr>
          <a:xfrm>
            <a:off x="-576" y="1564307"/>
            <a:ext cx="1269392" cy="143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 </a:t>
            </a:r>
            <a:r>
              <a:rPr lang="en" sz="1400" dirty="0" smtClean="0"/>
              <a:t>Development</a:t>
            </a:r>
            <a:endParaRPr lang="en" sz="1400" dirty="0"/>
          </a:p>
        </p:txBody>
      </p:sp>
      <p:sp>
        <p:nvSpPr>
          <p:cNvPr id="27" name="Shape 287"/>
          <p:cNvSpPr/>
          <p:nvPr/>
        </p:nvSpPr>
        <p:spPr>
          <a:xfrm>
            <a:off x="1268816" y="2609850"/>
            <a:ext cx="6742054" cy="385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/>
              <a:t>Evaluate and prioritize </a:t>
            </a:r>
            <a:r>
              <a:rPr lang="en" sz="1400" dirty="0"/>
              <a:t>monitoring program </a:t>
            </a:r>
            <a:r>
              <a:rPr lang="en" sz="1400" dirty="0" smtClean="0"/>
              <a:t>components</a:t>
            </a:r>
            <a:endParaRPr lang="en" sz="1400" dirty="0"/>
          </a:p>
        </p:txBody>
      </p:sp>
      <p:sp>
        <p:nvSpPr>
          <p:cNvPr id="28" name="Shape 277"/>
          <p:cNvSpPr/>
          <p:nvPr/>
        </p:nvSpPr>
        <p:spPr>
          <a:xfrm>
            <a:off x="1268815" y="5038434"/>
            <a:ext cx="6742055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Model development</a:t>
            </a:r>
            <a:r>
              <a:rPr lang="en" sz="1400" b="1" dirty="0"/>
              <a:t> </a:t>
            </a:r>
            <a:r>
              <a:rPr lang="en" sz="1400" dirty="0"/>
              <a:t>                                 </a:t>
            </a:r>
            <a:r>
              <a:rPr lang="en" sz="1400" dirty="0" smtClean="0"/>
              <a:t> Carry </a:t>
            </a:r>
            <a:r>
              <a:rPr lang="en" sz="1400" dirty="0"/>
              <a:t>out </a:t>
            </a:r>
            <a:r>
              <a:rPr lang="en" sz="1400" dirty="0" smtClean="0"/>
              <a:t>modeling studies</a:t>
            </a:r>
            <a:endParaRPr lang="en" sz="1400" dirty="0"/>
          </a:p>
        </p:txBody>
      </p:sp>
      <p:sp>
        <p:nvSpPr>
          <p:cNvPr id="29" name="Shape 321"/>
          <p:cNvSpPr/>
          <p:nvPr/>
        </p:nvSpPr>
        <p:spPr>
          <a:xfrm>
            <a:off x="-32100" y="5038434"/>
            <a:ext cx="1293416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Modeling </a:t>
            </a:r>
            <a:endParaRPr lang="en" sz="1400" dirty="0"/>
          </a:p>
        </p:txBody>
      </p:sp>
      <p:sp>
        <p:nvSpPr>
          <p:cNvPr id="30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31" name="Shape 288"/>
          <p:cNvSpPr/>
          <p:nvPr/>
        </p:nvSpPr>
        <p:spPr>
          <a:xfrm>
            <a:off x="4562475" y="1564307"/>
            <a:ext cx="1743412" cy="715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Draft Program </a:t>
            </a:r>
            <a:r>
              <a:rPr lang="en" sz="1400" b="1" dirty="0" smtClean="0"/>
              <a:t>Structure</a:t>
            </a:r>
            <a:endParaRPr lang="en" sz="1400" b="1" dirty="0"/>
          </a:p>
        </p:txBody>
      </p:sp>
      <p:sp>
        <p:nvSpPr>
          <p:cNvPr id="32" name="Shape 282"/>
          <p:cNvSpPr/>
          <p:nvPr/>
        </p:nvSpPr>
        <p:spPr>
          <a:xfrm>
            <a:off x="6799176" y="1564306"/>
            <a:ext cx="1178968" cy="715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>
                <a:solidFill>
                  <a:schemeClr val="dk1"/>
                </a:solidFill>
              </a:rPr>
              <a:t>Program </a:t>
            </a:r>
            <a:r>
              <a:rPr lang="en" sz="1400" b="1" dirty="0" smtClean="0">
                <a:solidFill>
                  <a:schemeClr val="dk1"/>
                </a:solidFill>
              </a:rPr>
              <a:t>Structure</a:t>
            </a:r>
            <a:r>
              <a:rPr lang="en" sz="1400" dirty="0" smtClean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v1.0</a:t>
            </a:r>
          </a:p>
        </p:txBody>
      </p:sp>
      <p:sp>
        <p:nvSpPr>
          <p:cNvPr id="33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10783496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9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2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3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4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5" name="Shape 285"/>
          <p:cNvSpPr/>
          <p:nvPr/>
        </p:nvSpPr>
        <p:spPr>
          <a:xfrm>
            <a:off x="1268816" y="1564306"/>
            <a:ext cx="2791258" cy="1045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 smtClean="0"/>
              <a:t>Inventory </a:t>
            </a:r>
            <a:r>
              <a:rPr lang="en" sz="1400" dirty="0" smtClean="0"/>
              <a:t>potential program </a:t>
            </a:r>
            <a:r>
              <a:rPr lang="en" sz="1400" dirty="0"/>
              <a:t>components to address high priority </a:t>
            </a:r>
            <a:r>
              <a:rPr lang="en" sz="1400" dirty="0" smtClean="0"/>
              <a:t>issues</a:t>
            </a:r>
            <a:endParaRPr lang="en" sz="1400" dirty="0"/>
          </a:p>
        </p:txBody>
      </p:sp>
      <p:sp>
        <p:nvSpPr>
          <p:cNvPr id="26" name="Shape 300"/>
          <p:cNvSpPr/>
          <p:nvPr/>
        </p:nvSpPr>
        <p:spPr>
          <a:xfrm>
            <a:off x="-576" y="1564307"/>
            <a:ext cx="1269392" cy="143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 </a:t>
            </a:r>
            <a:r>
              <a:rPr lang="en" sz="1400" dirty="0" smtClean="0"/>
              <a:t>Development</a:t>
            </a:r>
            <a:endParaRPr lang="en" sz="1400" dirty="0"/>
          </a:p>
        </p:txBody>
      </p:sp>
      <p:sp>
        <p:nvSpPr>
          <p:cNvPr id="27" name="Shape 287"/>
          <p:cNvSpPr/>
          <p:nvPr/>
        </p:nvSpPr>
        <p:spPr>
          <a:xfrm>
            <a:off x="1268816" y="2609850"/>
            <a:ext cx="6742054" cy="385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/>
              <a:t>Evaluate and prioritize </a:t>
            </a:r>
            <a:r>
              <a:rPr lang="en" sz="1400" dirty="0"/>
              <a:t>monitoring program </a:t>
            </a:r>
            <a:r>
              <a:rPr lang="en" sz="1400" dirty="0" smtClean="0"/>
              <a:t>components</a:t>
            </a:r>
            <a:endParaRPr lang="en" sz="1400" dirty="0"/>
          </a:p>
        </p:txBody>
      </p:sp>
      <p:sp>
        <p:nvSpPr>
          <p:cNvPr id="28" name="Shape 295"/>
          <p:cNvSpPr/>
          <p:nvPr/>
        </p:nvSpPr>
        <p:spPr>
          <a:xfrm>
            <a:off x="1" y="3236858"/>
            <a:ext cx="1261315" cy="163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</a:t>
            </a:r>
          </a:p>
          <a:p>
            <a:pPr lvl="0" rtl="0">
              <a:buNone/>
            </a:pPr>
            <a:r>
              <a:rPr lang="en" sz="1400" dirty="0"/>
              <a:t>Investigations  </a:t>
            </a:r>
          </a:p>
        </p:txBody>
      </p:sp>
      <p:sp>
        <p:nvSpPr>
          <p:cNvPr id="29" name="Shape 301"/>
          <p:cNvSpPr/>
          <p:nvPr/>
        </p:nvSpPr>
        <p:spPr>
          <a:xfrm>
            <a:off x="1268816" y="3225764"/>
            <a:ext cx="2791258" cy="1021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I</a:t>
            </a:r>
            <a:r>
              <a:rPr lang="en" sz="1400" dirty="0" smtClean="0"/>
              <a:t>dentify studies</a:t>
            </a:r>
            <a:r>
              <a:rPr lang="en-US" sz="1400" dirty="0" smtClean="0"/>
              <a:t> and data </a:t>
            </a:r>
            <a:r>
              <a:rPr lang="en" sz="1400" dirty="0" smtClean="0"/>
              <a:t>analys</a:t>
            </a:r>
            <a:r>
              <a:rPr lang="en-US" sz="1400" dirty="0" err="1" smtClean="0"/>
              <a:t>i</a:t>
            </a:r>
            <a:r>
              <a:rPr lang="en" sz="1400" dirty="0" smtClean="0"/>
              <a:t>s </a:t>
            </a:r>
            <a:r>
              <a:rPr lang="en" sz="1400" dirty="0"/>
              <a:t>needed to inform monitoring component </a:t>
            </a:r>
            <a:r>
              <a:rPr lang="en" sz="1400" b="1" dirty="0"/>
              <a:t>requirements/structure </a:t>
            </a:r>
            <a:endParaRPr lang="en-US" sz="1400" dirty="0"/>
          </a:p>
          <a:p>
            <a:pPr lvl="0" rtl="0">
              <a:buNone/>
            </a:pPr>
            <a:endParaRPr lang="en-US" sz="1400" b="1" dirty="0" smtClean="0"/>
          </a:p>
        </p:txBody>
      </p:sp>
      <p:sp>
        <p:nvSpPr>
          <p:cNvPr id="30" name="Shape 277"/>
          <p:cNvSpPr/>
          <p:nvPr/>
        </p:nvSpPr>
        <p:spPr>
          <a:xfrm>
            <a:off x="1268815" y="5038434"/>
            <a:ext cx="6742055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Model development</a:t>
            </a:r>
            <a:r>
              <a:rPr lang="en" sz="1400" b="1" dirty="0"/>
              <a:t> </a:t>
            </a:r>
            <a:r>
              <a:rPr lang="en" sz="1400" dirty="0"/>
              <a:t>                                 </a:t>
            </a:r>
            <a:r>
              <a:rPr lang="en" sz="1400" dirty="0" smtClean="0"/>
              <a:t> Carry </a:t>
            </a:r>
            <a:r>
              <a:rPr lang="en" sz="1400" dirty="0"/>
              <a:t>out </a:t>
            </a:r>
            <a:r>
              <a:rPr lang="en" sz="1400" dirty="0" smtClean="0"/>
              <a:t>modeling studies</a:t>
            </a:r>
            <a:endParaRPr lang="en" sz="1400" dirty="0"/>
          </a:p>
        </p:txBody>
      </p:sp>
      <p:sp>
        <p:nvSpPr>
          <p:cNvPr id="31" name="Shape 321"/>
          <p:cNvSpPr/>
          <p:nvPr/>
        </p:nvSpPr>
        <p:spPr>
          <a:xfrm>
            <a:off x="-32100" y="5038434"/>
            <a:ext cx="1293416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Modeling </a:t>
            </a:r>
            <a:endParaRPr lang="en" sz="1400" dirty="0"/>
          </a:p>
        </p:txBody>
      </p:sp>
      <p:sp>
        <p:nvSpPr>
          <p:cNvPr id="32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33" name="Shape 288"/>
          <p:cNvSpPr/>
          <p:nvPr/>
        </p:nvSpPr>
        <p:spPr>
          <a:xfrm>
            <a:off x="4562475" y="1549366"/>
            <a:ext cx="1743412" cy="715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Draft Program </a:t>
            </a:r>
            <a:r>
              <a:rPr lang="en" sz="1400" b="1" dirty="0" smtClean="0"/>
              <a:t>Structure</a:t>
            </a:r>
            <a:endParaRPr lang="en" sz="1400" b="1" dirty="0"/>
          </a:p>
        </p:txBody>
      </p:sp>
      <p:sp>
        <p:nvSpPr>
          <p:cNvPr id="34" name="Shape 282"/>
          <p:cNvSpPr/>
          <p:nvPr/>
        </p:nvSpPr>
        <p:spPr>
          <a:xfrm>
            <a:off x="6799176" y="1549365"/>
            <a:ext cx="1178968" cy="715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>
                <a:solidFill>
                  <a:schemeClr val="dk1"/>
                </a:solidFill>
              </a:rPr>
              <a:t>Program </a:t>
            </a:r>
            <a:r>
              <a:rPr lang="en" sz="1400" b="1" dirty="0" smtClean="0">
                <a:solidFill>
                  <a:schemeClr val="dk1"/>
                </a:solidFill>
              </a:rPr>
              <a:t>Structure</a:t>
            </a:r>
            <a:r>
              <a:rPr lang="en" sz="1400" dirty="0" smtClean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v1.0</a:t>
            </a:r>
          </a:p>
        </p:txBody>
      </p:sp>
      <p:sp>
        <p:nvSpPr>
          <p:cNvPr id="35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409631658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9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2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3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4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5" name="Shape 285"/>
          <p:cNvSpPr/>
          <p:nvPr/>
        </p:nvSpPr>
        <p:spPr>
          <a:xfrm>
            <a:off x="1268816" y="1564306"/>
            <a:ext cx="2791258" cy="1045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 smtClean="0"/>
              <a:t>Inventory </a:t>
            </a:r>
            <a:r>
              <a:rPr lang="en" sz="1400" dirty="0" smtClean="0"/>
              <a:t>potential program </a:t>
            </a:r>
            <a:r>
              <a:rPr lang="en" sz="1400" dirty="0"/>
              <a:t>components to address high priority </a:t>
            </a:r>
            <a:r>
              <a:rPr lang="en" sz="1400" dirty="0" smtClean="0"/>
              <a:t>issues</a:t>
            </a:r>
            <a:endParaRPr lang="en" sz="1400" dirty="0"/>
          </a:p>
        </p:txBody>
      </p:sp>
      <p:sp>
        <p:nvSpPr>
          <p:cNvPr id="26" name="Shape 300"/>
          <p:cNvSpPr/>
          <p:nvPr/>
        </p:nvSpPr>
        <p:spPr>
          <a:xfrm>
            <a:off x="-576" y="1564307"/>
            <a:ext cx="1269392" cy="143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 </a:t>
            </a:r>
            <a:r>
              <a:rPr lang="en" sz="1400" dirty="0" smtClean="0"/>
              <a:t>Development</a:t>
            </a:r>
            <a:endParaRPr lang="en" sz="1400" dirty="0"/>
          </a:p>
        </p:txBody>
      </p:sp>
      <p:sp>
        <p:nvSpPr>
          <p:cNvPr id="27" name="Shape 287"/>
          <p:cNvSpPr/>
          <p:nvPr/>
        </p:nvSpPr>
        <p:spPr>
          <a:xfrm>
            <a:off x="1268816" y="2609850"/>
            <a:ext cx="6742054" cy="385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/>
              <a:t>Evaluate and prioritize </a:t>
            </a:r>
            <a:r>
              <a:rPr lang="en" sz="1400" dirty="0"/>
              <a:t>monitoring program </a:t>
            </a:r>
            <a:r>
              <a:rPr lang="en" sz="1400" dirty="0" smtClean="0"/>
              <a:t>components</a:t>
            </a:r>
            <a:endParaRPr lang="en" sz="1400" dirty="0"/>
          </a:p>
        </p:txBody>
      </p:sp>
      <p:sp>
        <p:nvSpPr>
          <p:cNvPr id="28" name="Shape 295"/>
          <p:cNvSpPr/>
          <p:nvPr/>
        </p:nvSpPr>
        <p:spPr>
          <a:xfrm>
            <a:off x="1" y="3236858"/>
            <a:ext cx="1261315" cy="163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</a:t>
            </a:r>
          </a:p>
          <a:p>
            <a:pPr lvl="0" rtl="0">
              <a:buNone/>
            </a:pPr>
            <a:r>
              <a:rPr lang="en" sz="1400" dirty="0"/>
              <a:t>Investigations  </a:t>
            </a:r>
          </a:p>
        </p:txBody>
      </p:sp>
      <p:sp>
        <p:nvSpPr>
          <p:cNvPr id="29" name="Shape 301"/>
          <p:cNvSpPr/>
          <p:nvPr/>
        </p:nvSpPr>
        <p:spPr>
          <a:xfrm>
            <a:off x="1268816" y="3225764"/>
            <a:ext cx="2791258" cy="1021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I</a:t>
            </a:r>
            <a:r>
              <a:rPr lang="en" sz="1400" dirty="0" smtClean="0"/>
              <a:t>dentify studies</a:t>
            </a:r>
            <a:r>
              <a:rPr lang="en-US" sz="1400" dirty="0" smtClean="0"/>
              <a:t> and data </a:t>
            </a:r>
            <a:r>
              <a:rPr lang="en" sz="1400" dirty="0" smtClean="0"/>
              <a:t>analys</a:t>
            </a:r>
            <a:r>
              <a:rPr lang="en-US" sz="1400" dirty="0" err="1" smtClean="0"/>
              <a:t>i</a:t>
            </a:r>
            <a:r>
              <a:rPr lang="en" sz="1400" dirty="0" smtClean="0"/>
              <a:t>s </a:t>
            </a:r>
            <a:r>
              <a:rPr lang="en" sz="1400" dirty="0"/>
              <a:t>needed to inform monitoring component </a:t>
            </a:r>
            <a:r>
              <a:rPr lang="en" sz="1400" b="1" dirty="0"/>
              <a:t>requirements/structure </a:t>
            </a:r>
            <a:endParaRPr lang="en-US" sz="1400" dirty="0"/>
          </a:p>
          <a:p>
            <a:pPr lvl="0" rtl="0">
              <a:buNone/>
            </a:pPr>
            <a:endParaRPr lang="en-US" sz="1400" b="1" dirty="0" smtClean="0"/>
          </a:p>
        </p:txBody>
      </p:sp>
      <p:sp>
        <p:nvSpPr>
          <p:cNvPr id="30" name="Shape 277"/>
          <p:cNvSpPr/>
          <p:nvPr/>
        </p:nvSpPr>
        <p:spPr>
          <a:xfrm>
            <a:off x="1268815" y="5038434"/>
            <a:ext cx="6742055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Model development</a:t>
            </a:r>
            <a:r>
              <a:rPr lang="en" sz="1400" b="1" dirty="0"/>
              <a:t> </a:t>
            </a:r>
            <a:r>
              <a:rPr lang="en" sz="1400" dirty="0"/>
              <a:t>                                 </a:t>
            </a:r>
            <a:r>
              <a:rPr lang="en" sz="1400" dirty="0" smtClean="0"/>
              <a:t> Carry </a:t>
            </a:r>
            <a:r>
              <a:rPr lang="en" sz="1400" dirty="0"/>
              <a:t>out </a:t>
            </a:r>
            <a:r>
              <a:rPr lang="en" sz="1400" dirty="0" smtClean="0"/>
              <a:t>modeling studies</a:t>
            </a:r>
            <a:endParaRPr lang="en" sz="1400" dirty="0"/>
          </a:p>
        </p:txBody>
      </p:sp>
      <p:sp>
        <p:nvSpPr>
          <p:cNvPr id="31" name="Shape 321"/>
          <p:cNvSpPr/>
          <p:nvPr/>
        </p:nvSpPr>
        <p:spPr>
          <a:xfrm>
            <a:off x="-32100" y="5038434"/>
            <a:ext cx="1293416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Modeling </a:t>
            </a:r>
            <a:endParaRPr lang="en" sz="1400" dirty="0"/>
          </a:p>
        </p:txBody>
      </p:sp>
      <p:sp>
        <p:nvSpPr>
          <p:cNvPr id="32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33" name="Shape 288"/>
          <p:cNvSpPr/>
          <p:nvPr/>
        </p:nvSpPr>
        <p:spPr>
          <a:xfrm>
            <a:off x="4562475" y="1549366"/>
            <a:ext cx="1743412" cy="715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Draft Program </a:t>
            </a:r>
            <a:r>
              <a:rPr lang="en" sz="1400" b="1" dirty="0" smtClean="0"/>
              <a:t>Structure</a:t>
            </a:r>
            <a:endParaRPr lang="en" sz="1400" b="1" dirty="0"/>
          </a:p>
        </p:txBody>
      </p:sp>
      <p:sp>
        <p:nvSpPr>
          <p:cNvPr id="34" name="Shape 282"/>
          <p:cNvSpPr/>
          <p:nvPr/>
        </p:nvSpPr>
        <p:spPr>
          <a:xfrm>
            <a:off x="6799176" y="1549365"/>
            <a:ext cx="1178968" cy="715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>
                <a:solidFill>
                  <a:schemeClr val="dk1"/>
                </a:solidFill>
              </a:rPr>
              <a:t>Program </a:t>
            </a:r>
            <a:r>
              <a:rPr lang="en" sz="1400" b="1" dirty="0" smtClean="0">
                <a:solidFill>
                  <a:schemeClr val="dk1"/>
                </a:solidFill>
              </a:rPr>
              <a:t>Structure</a:t>
            </a:r>
            <a:r>
              <a:rPr lang="en" sz="1400" dirty="0" smtClean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v1.0</a:t>
            </a:r>
          </a:p>
        </p:txBody>
      </p:sp>
      <p:sp>
        <p:nvSpPr>
          <p:cNvPr id="35" name="Shape 286"/>
          <p:cNvSpPr/>
          <p:nvPr/>
        </p:nvSpPr>
        <p:spPr>
          <a:xfrm>
            <a:off x="1260746" y="4232001"/>
            <a:ext cx="6750124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Data analyses</a:t>
            </a:r>
            <a:r>
              <a:rPr lang="en" sz="1400" dirty="0"/>
              <a:t>/</a:t>
            </a:r>
            <a:r>
              <a:rPr lang="en" sz="1400" b="1" dirty="0"/>
              <a:t>studies   </a:t>
            </a:r>
          </a:p>
        </p:txBody>
      </p:sp>
      <p:sp>
        <p:nvSpPr>
          <p:cNvPr id="36" name="Shape 294"/>
          <p:cNvSpPr/>
          <p:nvPr/>
        </p:nvSpPr>
        <p:spPr>
          <a:xfrm>
            <a:off x="1260745" y="4543235"/>
            <a:ext cx="6750125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Experimental studies  </a:t>
            </a:r>
          </a:p>
        </p:txBody>
      </p:sp>
      <p:sp>
        <p:nvSpPr>
          <p:cNvPr id="37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244599434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hape 279"/>
          <p:cNvCxnSpPr/>
          <p:nvPr/>
        </p:nvCxnSpPr>
        <p:spPr>
          <a:xfrm flipV="1">
            <a:off x="5666061" y="2995100"/>
            <a:ext cx="0" cy="2043334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0" name="Shape 279"/>
          <p:cNvCxnSpPr/>
          <p:nvPr/>
        </p:nvCxnSpPr>
        <p:spPr>
          <a:xfrm flipV="1">
            <a:off x="7324961" y="2995100"/>
            <a:ext cx="0" cy="2043334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9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2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3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4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5" name="Shape 285"/>
          <p:cNvSpPr/>
          <p:nvPr/>
        </p:nvSpPr>
        <p:spPr>
          <a:xfrm>
            <a:off x="1268816" y="1564306"/>
            <a:ext cx="2791258" cy="1045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 smtClean="0"/>
              <a:t>Inventory </a:t>
            </a:r>
            <a:r>
              <a:rPr lang="en" sz="1400" dirty="0" smtClean="0"/>
              <a:t>potential program </a:t>
            </a:r>
            <a:r>
              <a:rPr lang="en" sz="1400" dirty="0"/>
              <a:t>components to address high priority </a:t>
            </a:r>
            <a:r>
              <a:rPr lang="en" sz="1400" dirty="0" smtClean="0"/>
              <a:t>issues</a:t>
            </a:r>
            <a:endParaRPr lang="en" sz="1400" dirty="0"/>
          </a:p>
        </p:txBody>
      </p:sp>
      <p:sp>
        <p:nvSpPr>
          <p:cNvPr id="26" name="Shape 300"/>
          <p:cNvSpPr/>
          <p:nvPr/>
        </p:nvSpPr>
        <p:spPr>
          <a:xfrm>
            <a:off x="-576" y="1564307"/>
            <a:ext cx="1269392" cy="143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 </a:t>
            </a:r>
            <a:r>
              <a:rPr lang="en" sz="1400" dirty="0" smtClean="0"/>
              <a:t>Development</a:t>
            </a:r>
            <a:endParaRPr lang="en" sz="1400" dirty="0"/>
          </a:p>
        </p:txBody>
      </p:sp>
      <p:sp>
        <p:nvSpPr>
          <p:cNvPr id="27" name="Shape 287"/>
          <p:cNvSpPr/>
          <p:nvPr/>
        </p:nvSpPr>
        <p:spPr>
          <a:xfrm>
            <a:off x="1268816" y="2609850"/>
            <a:ext cx="6742054" cy="385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/>
              <a:t>Evaluate and prioritize </a:t>
            </a:r>
            <a:r>
              <a:rPr lang="en" sz="1400" dirty="0"/>
              <a:t>monitoring program </a:t>
            </a:r>
            <a:r>
              <a:rPr lang="en" sz="1400" dirty="0" smtClean="0"/>
              <a:t>components</a:t>
            </a:r>
            <a:endParaRPr lang="en" sz="1400" dirty="0"/>
          </a:p>
        </p:txBody>
      </p:sp>
      <p:sp>
        <p:nvSpPr>
          <p:cNvPr id="28" name="Shape 295"/>
          <p:cNvSpPr/>
          <p:nvPr/>
        </p:nvSpPr>
        <p:spPr>
          <a:xfrm>
            <a:off x="1" y="3236858"/>
            <a:ext cx="1261315" cy="163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</a:t>
            </a:r>
          </a:p>
          <a:p>
            <a:pPr lvl="0" rtl="0">
              <a:buNone/>
            </a:pPr>
            <a:r>
              <a:rPr lang="en" sz="1400" dirty="0"/>
              <a:t>Investigations  </a:t>
            </a:r>
          </a:p>
        </p:txBody>
      </p:sp>
      <p:sp>
        <p:nvSpPr>
          <p:cNvPr id="29" name="Shape 301"/>
          <p:cNvSpPr/>
          <p:nvPr/>
        </p:nvSpPr>
        <p:spPr>
          <a:xfrm>
            <a:off x="1268816" y="3225764"/>
            <a:ext cx="2791258" cy="1021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I</a:t>
            </a:r>
            <a:r>
              <a:rPr lang="en" sz="1400" dirty="0" smtClean="0"/>
              <a:t>dentify studies</a:t>
            </a:r>
            <a:r>
              <a:rPr lang="en-US" sz="1400" dirty="0" smtClean="0"/>
              <a:t> and data </a:t>
            </a:r>
            <a:r>
              <a:rPr lang="en" sz="1400" dirty="0" smtClean="0"/>
              <a:t>analys</a:t>
            </a:r>
            <a:r>
              <a:rPr lang="en-US" sz="1400" dirty="0" err="1" smtClean="0"/>
              <a:t>i</a:t>
            </a:r>
            <a:r>
              <a:rPr lang="en" sz="1400" dirty="0" smtClean="0"/>
              <a:t>s </a:t>
            </a:r>
            <a:r>
              <a:rPr lang="en" sz="1400" dirty="0"/>
              <a:t>needed to inform monitoring component </a:t>
            </a:r>
            <a:r>
              <a:rPr lang="en" sz="1400" b="1" dirty="0"/>
              <a:t>requirements/structure </a:t>
            </a:r>
            <a:endParaRPr lang="en-US" sz="1400" dirty="0"/>
          </a:p>
          <a:p>
            <a:pPr lvl="0" rtl="0">
              <a:buNone/>
            </a:pPr>
            <a:endParaRPr lang="en-US" sz="1400" b="1" dirty="0" smtClean="0"/>
          </a:p>
        </p:txBody>
      </p:sp>
      <p:sp>
        <p:nvSpPr>
          <p:cNvPr id="30" name="Shape 277"/>
          <p:cNvSpPr/>
          <p:nvPr/>
        </p:nvSpPr>
        <p:spPr>
          <a:xfrm>
            <a:off x="1268815" y="5038434"/>
            <a:ext cx="6742055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Model development</a:t>
            </a:r>
            <a:r>
              <a:rPr lang="en" sz="1400" b="1" dirty="0"/>
              <a:t> </a:t>
            </a:r>
            <a:r>
              <a:rPr lang="en" sz="1400" dirty="0"/>
              <a:t>                                 </a:t>
            </a:r>
            <a:r>
              <a:rPr lang="en" sz="1400" dirty="0" smtClean="0"/>
              <a:t> Carry </a:t>
            </a:r>
            <a:r>
              <a:rPr lang="en" sz="1400" dirty="0"/>
              <a:t>out </a:t>
            </a:r>
            <a:r>
              <a:rPr lang="en" sz="1400" dirty="0" smtClean="0"/>
              <a:t>modeling studies</a:t>
            </a:r>
            <a:endParaRPr lang="en" sz="1400" dirty="0"/>
          </a:p>
        </p:txBody>
      </p:sp>
      <p:sp>
        <p:nvSpPr>
          <p:cNvPr id="31" name="Shape 321"/>
          <p:cNvSpPr/>
          <p:nvPr/>
        </p:nvSpPr>
        <p:spPr>
          <a:xfrm>
            <a:off x="-32100" y="5038434"/>
            <a:ext cx="1293416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Modeling </a:t>
            </a:r>
            <a:endParaRPr lang="en" sz="1400" dirty="0"/>
          </a:p>
        </p:txBody>
      </p:sp>
      <p:sp>
        <p:nvSpPr>
          <p:cNvPr id="32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33" name="Shape 288"/>
          <p:cNvSpPr/>
          <p:nvPr/>
        </p:nvSpPr>
        <p:spPr>
          <a:xfrm>
            <a:off x="4562475" y="1549366"/>
            <a:ext cx="1743412" cy="715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Draft Program </a:t>
            </a:r>
            <a:r>
              <a:rPr lang="en" sz="1400" b="1" dirty="0" smtClean="0"/>
              <a:t>Structure</a:t>
            </a:r>
            <a:endParaRPr lang="en" sz="1400" b="1" dirty="0"/>
          </a:p>
        </p:txBody>
      </p:sp>
      <p:sp>
        <p:nvSpPr>
          <p:cNvPr id="34" name="Shape 282"/>
          <p:cNvSpPr/>
          <p:nvPr/>
        </p:nvSpPr>
        <p:spPr>
          <a:xfrm>
            <a:off x="6799176" y="1549365"/>
            <a:ext cx="1178968" cy="715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>
                <a:solidFill>
                  <a:schemeClr val="dk1"/>
                </a:solidFill>
              </a:rPr>
              <a:t>Program </a:t>
            </a:r>
            <a:r>
              <a:rPr lang="en" sz="1400" b="1" dirty="0" smtClean="0">
                <a:solidFill>
                  <a:schemeClr val="dk1"/>
                </a:solidFill>
              </a:rPr>
              <a:t>Structure</a:t>
            </a:r>
            <a:r>
              <a:rPr lang="en" sz="1400" dirty="0" smtClean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v1.0</a:t>
            </a:r>
          </a:p>
        </p:txBody>
      </p:sp>
      <p:sp>
        <p:nvSpPr>
          <p:cNvPr id="35" name="Shape 286"/>
          <p:cNvSpPr/>
          <p:nvPr/>
        </p:nvSpPr>
        <p:spPr>
          <a:xfrm>
            <a:off x="1260746" y="4232001"/>
            <a:ext cx="6750124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Data analyses</a:t>
            </a:r>
            <a:r>
              <a:rPr lang="en" sz="1400" dirty="0"/>
              <a:t>/</a:t>
            </a:r>
            <a:r>
              <a:rPr lang="en" sz="1400" b="1" dirty="0"/>
              <a:t>studies   </a:t>
            </a:r>
          </a:p>
        </p:txBody>
      </p:sp>
      <p:sp>
        <p:nvSpPr>
          <p:cNvPr id="36" name="Shape 294"/>
          <p:cNvSpPr/>
          <p:nvPr/>
        </p:nvSpPr>
        <p:spPr>
          <a:xfrm>
            <a:off x="1260745" y="4543235"/>
            <a:ext cx="6750125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Experimental studies  </a:t>
            </a:r>
          </a:p>
        </p:txBody>
      </p:sp>
      <p:cxnSp>
        <p:nvCxnSpPr>
          <p:cNvPr id="37" name="Shape 279"/>
          <p:cNvCxnSpPr/>
          <p:nvPr/>
        </p:nvCxnSpPr>
        <p:spPr>
          <a:xfrm flipV="1">
            <a:off x="5199336" y="2995100"/>
            <a:ext cx="3037" cy="1252042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9" name="Shape 279"/>
          <p:cNvCxnSpPr/>
          <p:nvPr/>
        </p:nvCxnSpPr>
        <p:spPr>
          <a:xfrm flipV="1">
            <a:off x="5666061" y="2290048"/>
            <a:ext cx="0" cy="308451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1" name="Shape 279"/>
          <p:cNvCxnSpPr/>
          <p:nvPr/>
        </p:nvCxnSpPr>
        <p:spPr>
          <a:xfrm flipV="1">
            <a:off x="6963011" y="2995100"/>
            <a:ext cx="0" cy="1252042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2" name="Shape 279"/>
          <p:cNvCxnSpPr/>
          <p:nvPr/>
        </p:nvCxnSpPr>
        <p:spPr>
          <a:xfrm flipV="1">
            <a:off x="7304237" y="2301398"/>
            <a:ext cx="0" cy="308451"/>
          </a:xfrm>
          <a:prstGeom prst="straightConnector1">
            <a:avLst/>
          </a:prstGeom>
          <a:noFill/>
          <a:ln w="19050" cap="flat">
            <a:solidFill>
              <a:schemeClr val="tx1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3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400555969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hape 279"/>
          <p:cNvCxnSpPr/>
          <p:nvPr/>
        </p:nvCxnSpPr>
        <p:spPr>
          <a:xfrm flipV="1">
            <a:off x="5666061" y="2995100"/>
            <a:ext cx="0" cy="204333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0" name="Shape 279"/>
          <p:cNvCxnSpPr/>
          <p:nvPr/>
        </p:nvCxnSpPr>
        <p:spPr>
          <a:xfrm flipV="1">
            <a:off x="7324961" y="2995100"/>
            <a:ext cx="0" cy="204333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9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2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3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4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5" name="Shape 285"/>
          <p:cNvSpPr/>
          <p:nvPr/>
        </p:nvSpPr>
        <p:spPr>
          <a:xfrm>
            <a:off x="1268816" y="1564306"/>
            <a:ext cx="2791258" cy="1045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 smtClean="0"/>
              <a:t>Inventory </a:t>
            </a:r>
            <a:r>
              <a:rPr lang="en" sz="1400" dirty="0" smtClean="0"/>
              <a:t>potential program </a:t>
            </a:r>
            <a:r>
              <a:rPr lang="en" sz="1400" dirty="0"/>
              <a:t>components to address high priority </a:t>
            </a:r>
            <a:r>
              <a:rPr lang="en" sz="1400" dirty="0" smtClean="0"/>
              <a:t>issues</a:t>
            </a:r>
            <a:endParaRPr lang="en" sz="1400" dirty="0"/>
          </a:p>
        </p:txBody>
      </p:sp>
      <p:sp>
        <p:nvSpPr>
          <p:cNvPr id="26" name="Shape 300"/>
          <p:cNvSpPr/>
          <p:nvPr/>
        </p:nvSpPr>
        <p:spPr>
          <a:xfrm>
            <a:off x="-576" y="1564307"/>
            <a:ext cx="1269392" cy="143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 </a:t>
            </a:r>
            <a:r>
              <a:rPr lang="en" sz="1400" dirty="0" smtClean="0"/>
              <a:t>Development</a:t>
            </a:r>
            <a:endParaRPr lang="en" sz="1400" dirty="0"/>
          </a:p>
        </p:txBody>
      </p:sp>
      <p:sp>
        <p:nvSpPr>
          <p:cNvPr id="27" name="Shape 287"/>
          <p:cNvSpPr/>
          <p:nvPr/>
        </p:nvSpPr>
        <p:spPr>
          <a:xfrm>
            <a:off x="1268816" y="2609850"/>
            <a:ext cx="6742054" cy="385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/>
              <a:t>Evaluate and prioritize </a:t>
            </a:r>
            <a:r>
              <a:rPr lang="en" sz="1400" dirty="0"/>
              <a:t>monitoring program </a:t>
            </a:r>
            <a:r>
              <a:rPr lang="en" sz="1400" dirty="0" smtClean="0"/>
              <a:t>components</a:t>
            </a:r>
            <a:endParaRPr lang="en" sz="1400" dirty="0"/>
          </a:p>
        </p:txBody>
      </p:sp>
      <p:sp>
        <p:nvSpPr>
          <p:cNvPr id="28" name="Shape 295"/>
          <p:cNvSpPr/>
          <p:nvPr/>
        </p:nvSpPr>
        <p:spPr>
          <a:xfrm>
            <a:off x="1" y="3236858"/>
            <a:ext cx="1261315" cy="163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</a:t>
            </a:r>
          </a:p>
          <a:p>
            <a:pPr lvl="0" rtl="0">
              <a:buNone/>
            </a:pPr>
            <a:r>
              <a:rPr lang="en" sz="1400" dirty="0"/>
              <a:t>Investigations  </a:t>
            </a:r>
          </a:p>
        </p:txBody>
      </p:sp>
      <p:sp>
        <p:nvSpPr>
          <p:cNvPr id="29" name="Shape 301"/>
          <p:cNvSpPr/>
          <p:nvPr/>
        </p:nvSpPr>
        <p:spPr>
          <a:xfrm>
            <a:off x="1268816" y="3225764"/>
            <a:ext cx="2791258" cy="1021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I</a:t>
            </a:r>
            <a:r>
              <a:rPr lang="en" sz="1400" dirty="0" smtClean="0"/>
              <a:t>dentify studies</a:t>
            </a:r>
            <a:r>
              <a:rPr lang="en-US" sz="1400" dirty="0" smtClean="0"/>
              <a:t> and data </a:t>
            </a:r>
            <a:r>
              <a:rPr lang="en" sz="1400" dirty="0" smtClean="0"/>
              <a:t>analys</a:t>
            </a:r>
            <a:r>
              <a:rPr lang="en-US" sz="1400" dirty="0" err="1" smtClean="0"/>
              <a:t>i</a:t>
            </a:r>
            <a:r>
              <a:rPr lang="en" sz="1400" dirty="0" smtClean="0"/>
              <a:t>s </a:t>
            </a:r>
            <a:r>
              <a:rPr lang="en" sz="1400" dirty="0"/>
              <a:t>needed to inform monitoring component </a:t>
            </a:r>
            <a:r>
              <a:rPr lang="en" sz="1400" b="1" dirty="0"/>
              <a:t>requirements/structure </a:t>
            </a:r>
            <a:endParaRPr lang="en-US" sz="1400" dirty="0"/>
          </a:p>
          <a:p>
            <a:pPr lvl="0" rtl="0">
              <a:buNone/>
            </a:pPr>
            <a:endParaRPr lang="en-US" sz="1400" b="1" dirty="0" smtClean="0"/>
          </a:p>
        </p:txBody>
      </p:sp>
      <p:sp>
        <p:nvSpPr>
          <p:cNvPr id="30" name="Shape 277"/>
          <p:cNvSpPr/>
          <p:nvPr/>
        </p:nvSpPr>
        <p:spPr>
          <a:xfrm>
            <a:off x="1268815" y="5038434"/>
            <a:ext cx="6742055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Model development</a:t>
            </a:r>
            <a:r>
              <a:rPr lang="en" sz="1400" b="1" dirty="0"/>
              <a:t> </a:t>
            </a:r>
            <a:r>
              <a:rPr lang="en" sz="1400" dirty="0"/>
              <a:t>                                 </a:t>
            </a:r>
            <a:r>
              <a:rPr lang="en" sz="1400" dirty="0" smtClean="0"/>
              <a:t> Carry </a:t>
            </a:r>
            <a:r>
              <a:rPr lang="en" sz="1400" dirty="0"/>
              <a:t>out </a:t>
            </a:r>
            <a:r>
              <a:rPr lang="en" sz="1400" dirty="0" smtClean="0"/>
              <a:t>modeling studies</a:t>
            </a:r>
            <a:endParaRPr lang="en" sz="1400" dirty="0"/>
          </a:p>
        </p:txBody>
      </p:sp>
      <p:sp>
        <p:nvSpPr>
          <p:cNvPr id="31" name="Shape 321"/>
          <p:cNvSpPr/>
          <p:nvPr/>
        </p:nvSpPr>
        <p:spPr>
          <a:xfrm>
            <a:off x="-32100" y="5038434"/>
            <a:ext cx="1293416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Modeling </a:t>
            </a:r>
            <a:endParaRPr lang="en" sz="1400" dirty="0"/>
          </a:p>
        </p:txBody>
      </p:sp>
      <p:sp>
        <p:nvSpPr>
          <p:cNvPr id="32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33" name="Shape 288"/>
          <p:cNvSpPr/>
          <p:nvPr/>
        </p:nvSpPr>
        <p:spPr>
          <a:xfrm>
            <a:off x="4562475" y="1549366"/>
            <a:ext cx="1743412" cy="715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Draft Program </a:t>
            </a:r>
            <a:r>
              <a:rPr lang="en" sz="1400" b="1" dirty="0" smtClean="0"/>
              <a:t>Structure</a:t>
            </a:r>
            <a:endParaRPr lang="en" sz="1400" b="1" dirty="0"/>
          </a:p>
        </p:txBody>
      </p:sp>
      <p:sp>
        <p:nvSpPr>
          <p:cNvPr id="34" name="Shape 282"/>
          <p:cNvSpPr/>
          <p:nvPr/>
        </p:nvSpPr>
        <p:spPr>
          <a:xfrm>
            <a:off x="6799176" y="1549365"/>
            <a:ext cx="1178968" cy="715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>
                <a:solidFill>
                  <a:schemeClr val="dk1"/>
                </a:solidFill>
              </a:rPr>
              <a:t>Program </a:t>
            </a:r>
            <a:r>
              <a:rPr lang="en" sz="1400" b="1" dirty="0" smtClean="0">
                <a:solidFill>
                  <a:schemeClr val="dk1"/>
                </a:solidFill>
              </a:rPr>
              <a:t>Structure</a:t>
            </a:r>
            <a:r>
              <a:rPr lang="en" sz="1400" dirty="0" smtClean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v1.0</a:t>
            </a:r>
          </a:p>
        </p:txBody>
      </p:sp>
      <p:sp>
        <p:nvSpPr>
          <p:cNvPr id="35" name="Shape 286"/>
          <p:cNvSpPr/>
          <p:nvPr/>
        </p:nvSpPr>
        <p:spPr>
          <a:xfrm>
            <a:off x="1260746" y="4232001"/>
            <a:ext cx="6750124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Data analyses</a:t>
            </a:r>
            <a:r>
              <a:rPr lang="en" sz="1400" dirty="0"/>
              <a:t>/</a:t>
            </a:r>
            <a:r>
              <a:rPr lang="en" sz="1400" b="1" dirty="0"/>
              <a:t>studies   </a:t>
            </a:r>
          </a:p>
        </p:txBody>
      </p:sp>
      <p:sp>
        <p:nvSpPr>
          <p:cNvPr id="36" name="Shape 294"/>
          <p:cNvSpPr/>
          <p:nvPr/>
        </p:nvSpPr>
        <p:spPr>
          <a:xfrm>
            <a:off x="1260745" y="4543235"/>
            <a:ext cx="6750125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Experimental studies  </a:t>
            </a:r>
          </a:p>
        </p:txBody>
      </p:sp>
      <p:cxnSp>
        <p:nvCxnSpPr>
          <p:cNvPr id="37" name="Shape 279"/>
          <p:cNvCxnSpPr/>
          <p:nvPr/>
        </p:nvCxnSpPr>
        <p:spPr>
          <a:xfrm flipV="1">
            <a:off x="5199336" y="2995100"/>
            <a:ext cx="3037" cy="125204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9" name="Shape 279"/>
          <p:cNvCxnSpPr/>
          <p:nvPr/>
        </p:nvCxnSpPr>
        <p:spPr>
          <a:xfrm flipV="1">
            <a:off x="5666061" y="2290048"/>
            <a:ext cx="0" cy="30845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1" name="Shape 279"/>
          <p:cNvCxnSpPr/>
          <p:nvPr/>
        </p:nvCxnSpPr>
        <p:spPr>
          <a:xfrm flipV="1">
            <a:off x="6963011" y="2995100"/>
            <a:ext cx="0" cy="125204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2" name="Shape 279"/>
          <p:cNvCxnSpPr/>
          <p:nvPr/>
        </p:nvCxnSpPr>
        <p:spPr>
          <a:xfrm flipV="1">
            <a:off x="7304237" y="2301398"/>
            <a:ext cx="0" cy="30845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3" name="Shape 290"/>
          <p:cNvSpPr/>
          <p:nvPr/>
        </p:nvSpPr>
        <p:spPr>
          <a:xfrm>
            <a:off x="3600823" y="5989082"/>
            <a:ext cx="455377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en" sz="1400" dirty="0"/>
          </a:p>
        </p:txBody>
      </p:sp>
      <p:sp>
        <p:nvSpPr>
          <p:cNvPr id="44" name="Shape 280"/>
          <p:cNvSpPr/>
          <p:nvPr/>
        </p:nvSpPr>
        <p:spPr>
          <a:xfrm>
            <a:off x="5978998" y="5989082"/>
            <a:ext cx="326890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endParaRPr lang="en" sz="1400" dirty="0"/>
          </a:p>
        </p:txBody>
      </p:sp>
      <p:sp>
        <p:nvSpPr>
          <p:cNvPr id="45" name="Shape 283"/>
          <p:cNvSpPr/>
          <p:nvPr/>
        </p:nvSpPr>
        <p:spPr>
          <a:xfrm>
            <a:off x="7705346" y="5989082"/>
            <a:ext cx="335406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endParaRPr lang="en" sz="1400" dirty="0"/>
          </a:p>
        </p:txBody>
      </p:sp>
      <p:sp>
        <p:nvSpPr>
          <p:cNvPr id="46" name="Shape 283"/>
          <p:cNvSpPr/>
          <p:nvPr/>
        </p:nvSpPr>
        <p:spPr>
          <a:xfrm>
            <a:off x="6855119" y="5977482"/>
            <a:ext cx="335406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endParaRPr lang="en" sz="1400" dirty="0"/>
          </a:p>
        </p:txBody>
      </p:sp>
      <p:sp>
        <p:nvSpPr>
          <p:cNvPr id="50" name="Shape 283"/>
          <p:cNvSpPr/>
          <p:nvPr/>
        </p:nvSpPr>
        <p:spPr>
          <a:xfrm>
            <a:off x="5063337" y="5977482"/>
            <a:ext cx="335406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endParaRPr lang="en" sz="1400" dirty="0"/>
          </a:p>
        </p:txBody>
      </p:sp>
      <p:sp>
        <p:nvSpPr>
          <p:cNvPr id="51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422902611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hape 279"/>
          <p:cNvCxnSpPr/>
          <p:nvPr/>
        </p:nvCxnSpPr>
        <p:spPr>
          <a:xfrm flipV="1">
            <a:off x="5666061" y="2995100"/>
            <a:ext cx="0" cy="204333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0" name="Shape 279"/>
          <p:cNvCxnSpPr/>
          <p:nvPr/>
        </p:nvCxnSpPr>
        <p:spPr>
          <a:xfrm flipV="1">
            <a:off x="7324961" y="2995100"/>
            <a:ext cx="0" cy="204333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9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308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2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3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4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5" name="Shape 285"/>
          <p:cNvSpPr/>
          <p:nvPr/>
        </p:nvSpPr>
        <p:spPr>
          <a:xfrm>
            <a:off x="1268816" y="1564306"/>
            <a:ext cx="2791258" cy="1045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 smtClean="0"/>
              <a:t>Inventory </a:t>
            </a:r>
            <a:r>
              <a:rPr lang="en" sz="1400" dirty="0" smtClean="0"/>
              <a:t>potential program </a:t>
            </a:r>
            <a:r>
              <a:rPr lang="en" sz="1400" dirty="0"/>
              <a:t>components to address high priority </a:t>
            </a:r>
            <a:r>
              <a:rPr lang="en" sz="1400" dirty="0" smtClean="0"/>
              <a:t>issues</a:t>
            </a:r>
            <a:endParaRPr lang="en" sz="1400" dirty="0"/>
          </a:p>
        </p:txBody>
      </p:sp>
      <p:sp>
        <p:nvSpPr>
          <p:cNvPr id="26" name="Shape 300"/>
          <p:cNvSpPr/>
          <p:nvPr/>
        </p:nvSpPr>
        <p:spPr>
          <a:xfrm>
            <a:off x="-576" y="1564307"/>
            <a:ext cx="1269392" cy="143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 </a:t>
            </a:r>
            <a:r>
              <a:rPr lang="en" sz="1400" dirty="0" smtClean="0"/>
              <a:t>Development</a:t>
            </a:r>
            <a:endParaRPr lang="en" sz="1400" dirty="0"/>
          </a:p>
        </p:txBody>
      </p:sp>
      <p:sp>
        <p:nvSpPr>
          <p:cNvPr id="27" name="Shape 287"/>
          <p:cNvSpPr/>
          <p:nvPr/>
        </p:nvSpPr>
        <p:spPr>
          <a:xfrm>
            <a:off x="1268816" y="2609850"/>
            <a:ext cx="6742054" cy="385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/>
              <a:t>Evaluate and prioritize </a:t>
            </a:r>
            <a:r>
              <a:rPr lang="en" sz="1400" dirty="0"/>
              <a:t>monitoring program </a:t>
            </a:r>
            <a:r>
              <a:rPr lang="en" sz="1400" dirty="0" smtClean="0"/>
              <a:t>components</a:t>
            </a:r>
            <a:endParaRPr lang="en" sz="1400" dirty="0"/>
          </a:p>
        </p:txBody>
      </p:sp>
      <p:sp>
        <p:nvSpPr>
          <p:cNvPr id="28" name="Shape 295"/>
          <p:cNvSpPr/>
          <p:nvPr/>
        </p:nvSpPr>
        <p:spPr>
          <a:xfrm>
            <a:off x="1" y="3236858"/>
            <a:ext cx="1261315" cy="163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</a:t>
            </a:r>
          </a:p>
          <a:p>
            <a:pPr lvl="0" rtl="0">
              <a:buNone/>
            </a:pPr>
            <a:r>
              <a:rPr lang="en" sz="1400" dirty="0"/>
              <a:t>Investigations  </a:t>
            </a:r>
          </a:p>
        </p:txBody>
      </p:sp>
      <p:sp>
        <p:nvSpPr>
          <p:cNvPr id="29" name="Shape 301"/>
          <p:cNvSpPr/>
          <p:nvPr/>
        </p:nvSpPr>
        <p:spPr>
          <a:xfrm>
            <a:off x="1268816" y="3225764"/>
            <a:ext cx="2791258" cy="1021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I</a:t>
            </a:r>
            <a:r>
              <a:rPr lang="en" sz="1400" dirty="0" smtClean="0"/>
              <a:t>dentify studies</a:t>
            </a:r>
            <a:r>
              <a:rPr lang="en-US" sz="1400" dirty="0" smtClean="0"/>
              <a:t> and data </a:t>
            </a:r>
            <a:r>
              <a:rPr lang="en" sz="1400" dirty="0" smtClean="0"/>
              <a:t>analys</a:t>
            </a:r>
            <a:r>
              <a:rPr lang="en-US" sz="1400" dirty="0" err="1" smtClean="0"/>
              <a:t>i</a:t>
            </a:r>
            <a:r>
              <a:rPr lang="en" sz="1400" dirty="0" smtClean="0"/>
              <a:t>s </a:t>
            </a:r>
            <a:r>
              <a:rPr lang="en" sz="1400" dirty="0"/>
              <a:t>needed to inform monitoring component </a:t>
            </a:r>
            <a:r>
              <a:rPr lang="en" sz="1400" b="1" dirty="0"/>
              <a:t>requirements/structure </a:t>
            </a:r>
            <a:endParaRPr lang="en-US" sz="1400" dirty="0"/>
          </a:p>
          <a:p>
            <a:pPr lvl="0" rtl="0">
              <a:buNone/>
            </a:pPr>
            <a:endParaRPr lang="en-US" sz="1400" b="1" dirty="0" smtClean="0"/>
          </a:p>
        </p:txBody>
      </p:sp>
      <p:sp>
        <p:nvSpPr>
          <p:cNvPr id="30" name="Shape 277"/>
          <p:cNvSpPr/>
          <p:nvPr/>
        </p:nvSpPr>
        <p:spPr>
          <a:xfrm>
            <a:off x="1268815" y="5038434"/>
            <a:ext cx="6742055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Model development</a:t>
            </a:r>
            <a:r>
              <a:rPr lang="en" sz="1400" b="1" dirty="0"/>
              <a:t> </a:t>
            </a:r>
            <a:r>
              <a:rPr lang="en" sz="1400" dirty="0"/>
              <a:t>                                 </a:t>
            </a:r>
            <a:r>
              <a:rPr lang="en" sz="1400" dirty="0" smtClean="0"/>
              <a:t> Carry </a:t>
            </a:r>
            <a:r>
              <a:rPr lang="en" sz="1400" dirty="0"/>
              <a:t>out </a:t>
            </a:r>
            <a:r>
              <a:rPr lang="en" sz="1400" dirty="0" smtClean="0"/>
              <a:t>modeling studies</a:t>
            </a:r>
            <a:endParaRPr lang="en" sz="1400" dirty="0"/>
          </a:p>
        </p:txBody>
      </p:sp>
      <p:sp>
        <p:nvSpPr>
          <p:cNvPr id="31" name="Shape 321"/>
          <p:cNvSpPr/>
          <p:nvPr/>
        </p:nvSpPr>
        <p:spPr>
          <a:xfrm>
            <a:off x="-32100" y="5038434"/>
            <a:ext cx="1293416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Modeling </a:t>
            </a:r>
            <a:endParaRPr lang="en" sz="1400" dirty="0"/>
          </a:p>
        </p:txBody>
      </p:sp>
      <p:sp>
        <p:nvSpPr>
          <p:cNvPr id="32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33" name="Shape 288"/>
          <p:cNvSpPr/>
          <p:nvPr/>
        </p:nvSpPr>
        <p:spPr>
          <a:xfrm>
            <a:off x="4562475" y="1549366"/>
            <a:ext cx="1743412" cy="715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Draft Program </a:t>
            </a:r>
            <a:r>
              <a:rPr lang="en" sz="1400" b="1" dirty="0" smtClean="0"/>
              <a:t>Structure</a:t>
            </a:r>
            <a:endParaRPr lang="en" sz="1400" b="1" dirty="0"/>
          </a:p>
        </p:txBody>
      </p:sp>
      <p:sp>
        <p:nvSpPr>
          <p:cNvPr id="34" name="Shape 282"/>
          <p:cNvSpPr/>
          <p:nvPr/>
        </p:nvSpPr>
        <p:spPr>
          <a:xfrm>
            <a:off x="6799176" y="1549365"/>
            <a:ext cx="1178968" cy="715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>
                <a:solidFill>
                  <a:schemeClr val="dk1"/>
                </a:solidFill>
              </a:rPr>
              <a:t>Program </a:t>
            </a:r>
            <a:r>
              <a:rPr lang="en" sz="1400" b="1" dirty="0" smtClean="0">
                <a:solidFill>
                  <a:schemeClr val="dk1"/>
                </a:solidFill>
              </a:rPr>
              <a:t>Structure</a:t>
            </a:r>
            <a:r>
              <a:rPr lang="en" sz="1400" dirty="0" smtClean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v1.0</a:t>
            </a:r>
          </a:p>
        </p:txBody>
      </p:sp>
      <p:sp>
        <p:nvSpPr>
          <p:cNvPr id="35" name="Shape 286"/>
          <p:cNvSpPr/>
          <p:nvPr/>
        </p:nvSpPr>
        <p:spPr>
          <a:xfrm>
            <a:off x="1260746" y="4232001"/>
            <a:ext cx="6750124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Data analyses</a:t>
            </a:r>
            <a:r>
              <a:rPr lang="en" sz="1400" dirty="0"/>
              <a:t>/</a:t>
            </a:r>
            <a:r>
              <a:rPr lang="en" sz="1400" b="1" dirty="0"/>
              <a:t>studies   </a:t>
            </a:r>
          </a:p>
        </p:txBody>
      </p:sp>
      <p:sp>
        <p:nvSpPr>
          <p:cNvPr id="36" name="Shape 294"/>
          <p:cNvSpPr/>
          <p:nvPr/>
        </p:nvSpPr>
        <p:spPr>
          <a:xfrm>
            <a:off x="1260745" y="4543235"/>
            <a:ext cx="6750125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Experimental studies  </a:t>
            </a:r>
          </a:p>
        </p:txBody>
      </p:sp>
      <p:cxnSp>
        <p:nvCxnSpPr>
          <p:cNvPr id="37" name="Shape 279"/>
          <p:cNvCxnSpPr/>
          <p:nvPr/>
        </p:nvCxnSpPr>
        <p:spPr>
          <a:xfrm flipV="1">
            <a:off x="5199336" y="2995100"/>
            <a:ext cx="3037" cy="125204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9" name="Shape 279"/>
          <p:cNvCxnSpPr/>
          <p:nvPr/>
        </p:nvCxnSpPr>
        <p:spPr>
          <a:xfrm flipV="1">
            <a:off x="5666061" y="2290048"/>
            <a:ext cx="0" cy="30845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1" name="Shape 279"/>
          <p:cNvCxnSpPr/>
          <p:nvPr/>
        </p:nvCxnSpPr>
        <p:spPr>
          <a:xfrm flipV="1">
            <a:off x="6963011" y="2995100"/>
            <a:ext cx="0" cy="125204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42" name="Shape 279"/>
          <p:cNvCxnSpPr/>
          <p:nvPr/>
        </p:nvCxnSpPr>
        <p:spPr>
          <a:xfrm flipV="1">
            <a:off x="7304237" y="2301398"/>
            <a:ext cx="0" cy="30845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3" name="Shape 290"/>
          <p:cNvSpPr/>
          <p:nvPr/>
        </p:nvSpPr>
        <p:spPr>
          <a:xfrm>
            <a:off x="3600823" y="5989082"/>
            <a:ext cx="455377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en" sz="1400" dirty="0"/>
          </a:p>
        </p:txBody>
      </p:sp>
      <p:sp>
        <p:nvSpPr>
          <p:cNvPr id="44" name="Shape 280"/>
          <p:cNvSpPr/>
          <p:nvPr/>
        </p:nvSpPr>
        <p:spPr>
          <a:xfrm>
            <a:off x="5978998" y="5989082"/>
            <a:ext cx="326890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endParaRPr lang="en" sz="1400" dirty="0"/>
          </a:p>
        </p:txBody>
      </p:sp>
      <p:sp>
        <p:nvSpPr>
          <p:cNvPr id="45" name="Shape 283"/>
          <p:cNvSpPr/>
          <p:nvPr/>
        </p:nvSpPr>
        <p:spPr>
          <a:xfrm>
            <a:off x="7705346" y="5989082"/>
            <a:ext cx="335406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endParaRPr lang="en" sz="1400" dirty="0"/>
          </a:p>
        </p:txBody>
      </p:sp>
      <p:sp>
        <p:nvSpPr>
          <p:cNvPr id="46" name="Shape 283"/>
          <p:cNvSpPr/>
          <p:nvPr/>
        </p:nvSpPr>
        <p:spPr>
          <a:xfrm>
            <a:off x="6855119" y="5977482"/>
            <a:ext cx="335406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endParaRPr lang="en" sz="1400" dirty="0"/>
          </a:p>
        </p:txBody>
      </p:sp>
      <p:sp>
        <p:nvSpPr>
          <p:cNvPr id="50" name="Shape 283"/>
          <p:cNvSpPr/>
          <p:nvPr/>
        </p:nvSpPr>
        <p:spPr>
          <a:xfrm>
            <a:off x="5063337" y="5977482"/>
            <a:ext cx="335406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endParaRPr lang="en" sz="1400" dirty="0"/>
          </a:p>
        </p:txBody>
      </p:sp>
      <p:sp>
        <p:nvSpPr>
          <p:cNvPr id="51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  <p:sp>
        <p:nvSpPr>
          <p:cNvPr id="52" name="Shape 277"/>
          <p:cNvSpPr/>
          <p:nvPr/>
        </p:nvSpPr>
        <p:spPr>
          <a:xfrm>
            <a:off x="1251221" y="5474289"/>
            <a:ext cx="6513204" cy="320399"/>
          </a:xfrm>
          <a:prstGeom prst="rect">
            <a:avLst/>
          </a:prstGeom>
          <a:solidFill>
            <a:srgbClr val="FFFF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400" dirty="0" smtClean="0"/>
              <a:t>Programmatic/Institutional Considerations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356942198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279"/>
          <p:cNvCxnSpPr/>
          <p:nvPr/>
        </p:nvCxnSpPr>
        <p:spPr>
          <a:xfrm flipV="1">
            <a:off x="5666061" y="2995100"/>
            <a:ext cx="0" cy="204333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8" name="Shape 279"/>
          <p:cNvCxnSpPr/>
          <p:nvPr/>
        </p:nvCxnSpPr>
        <p:spPr>
          <a:xfrm flipV="1">
            <a:off x="7324961" y="2995100"/>
            <a:ext cx="0" cy="204333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72" name="Shape 289"/>
          <p:cNvSpPr/>
          <p:nvPr/>
        </p:nvSpPr>
        <p:spPr>
          <a:xfrm>
            <a:off x="1566184" y="5989081"/>
            <a:ext cx="1225853" cy="868919"/>
          </a:xfrm>
          <a:prstGeom prst="rect">
            <a:avLst/>
          </a:prstGeom>
          <a:solidFill>
            <a:srgbClr val="FF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cxnSp>
        <p:nvCxnSpPr>
          <p:cNvPr id="278" name="Shape 278"/>
          <p:cNvCxnSpPr/>
          <p:nvPr/>
        </p:nvCxnSpPr>
        <p:spPr>
          <a:xfrm flipH="1">
            <a:off x="4056201" y="-117533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4" name="Shape 284"/>
          <p:cNvSpPr/>
          <p:nvPr/>
        </p:nvSpPr>
        <p:spPr>
          <a:xfrm>
            <a:off x="8115301" y="496333"/>
            <a:ext cx="1028700" cy="21021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143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/>
              <a:t>Implement Phase 1  v1.0 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4232098" y="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2015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6668750" y="-15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2016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1165950" y="-1500"/>
            <a:ext cx="17469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 dirty="0"/>
              <a:t>2014</a:t>
            </a:r>
          </a:p>
        </p:txBody>
      </p:sp>
      <p:cxnSp>
        <p:nvCxnSpPr>
          <p:cNvPr id="297" name="Shape 297"/>
          <p:cNvCxnSpPr/>
          <p:nvPr/>
        </p:nvCxnSpPr>
        <p:spPr>
          <a:xfrm flipH="1">
            <a:off x="8040752" y="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98" name="Shape 298"/>
          <p:cNvSpPr txBox="1"/>
          <p:nvPr/>
        </p:nvSpPr>
        <p:spPr>
          <a:xfrm>
            <a:off x="8203050" y="-47000"/>
            <a:ext cx="1105200" cy="44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400"/>
              <a:t>2017</a:t>
            </a:r>
          </a:p>
        </p:txBody>
      </p:sp>
      <p:cxnSp>
        <p:nvCxnSpPr>
          <p:cNvPr id="299" name="Shape 299"/>
          <p:cNvCxnSpPr/>
          <p:nvPr/>
        </p:nvCxnSpPr>
        <p:spPr>
          <a:xfrm flipH="1">
            <a:off x="1243347" y="-65466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636768" y="7288666"/>
            <a:ext cx="245399" cy="5415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dot"/>
            <a:round/>
            <a:headEnd type="triangle" w="lg" len="lg"/>
            <a:tailEnd type="triangle" w="lg" len="lg"/>
          </a:ln>
        </p:spPr>
      </p:cxnSp>
      <p:cxnSp>
        <p:nvCxnSpPr>
          <p:cNvPr id="318" name="Shape 318"/>
          <p:cNvCxnSpPr/>
          <p:nvPr/>
        </p:nvCxnSpPr>
        <p:spPr>
          <a:xfrm flipH="1">
            <a:off x="6307676" y="-11600"/>
            <a:ext cx="17399" cy="688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9" name="Shape 319"/>
          <p:cNvSpPr/>
          <p:nvPr/>
        </p:nvSpPr>
        <p:spPr>
          <a:xfrm>
            <a:off x="-14826" y="608626"/>
            <a:ext cx="1283642" cy="6132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dk1"/>
                </a:solidFill>
              </a:rPr>
              <a:t>Assessment framework</a:t>
            </a:r>
          </a:p>
        </p:txBody>
      </p:sp>
      <p:sp>
        <p:nvSpPr>
          <p:cNvPr id="47" name="Shape 237"/>
          <p:cNvSpPr/>
          <p:nvPr/>
        </p:nvSpPr>
        <p:spPr>
          <a:xfrm>
            <a:off x="8382000" y="3675925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2 v1.0 </a:t>
            </a:r>
          </a:p>
        </p:txBody>
      </p:sp>
      <p:sp>
        <p:nvSpPr>
          <p:cNvPr id="48" name="Shape 238"/>
          <p:cNvSpPr/>
          <p:nvPr/>
        </p:nvSpPr>
        <p:spPr>
          <a:xfrm>
            <a:off x="8382000" y="4478514"/>
            <a:ext cx="766500" cy="700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→ Phase </a:t>
            </a:r>
            <a:r>
              <a:rPr lang="en" sz="1400" dirty="0"/>
              <a:t>3 v1.0 </a:t>
            </a:r>
          </a:p>
        </p:txBody>
      </p:sp>
      <p:sp>
        <p:nvSpPr>
          <p:cNvPr id="49" name="Shape 239"/>
          <p:cNvSpPr/>
          <p:nvPr/>
        </p:nvSpPr>
        <p:spPr>
          <a:xfrm>
            <a:off x="8382000" y="2726333"/>
            <a:ext cx="766500" cy="84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→</a:t>
            </a:r>
          </a:p>
          <a:p>
            <a:pPr lvl="0" rtl="0">
              <a:buNone/>
            </a:pPr>
            <a:r>
              <a:rPr lang="en" sz="1400" dirty="0"/>
              <a:t>Phase 1 v1.1, v2.0 </a:t>
            </a:r>
          </a:p>
        </p:txBody>
      </p:sp>
      <p:sp>
        <p:nvSpPr>
          <p:cNvPr id="67" name="Shape 295"/>
          <p:cNvSpPr/>
          <p:nvPr/>
        </p:nvSpPr>
        <p:spPr>
          <a:xfrm>
            <a:off x="-5301" y="5989082"/>
            <a:ext cx="1248647" cy="8924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Reporting </a:t>
            </a:r>
            <a:r>
              <a:rPr lang="en-US" sz="1400" dirty="0" smtClean="0"/>
              <a:t>or meetings</a:t>
            </a:r>
            <a:endParaRPr lang="en" sz="1400" dirty="0"/>
          </a:p>
        </p:txBody>
      </p:sp>
      <p:sp>
        <p:nvSpPr>
          <p:cNvPr id="308" name="Shape 308"/>
          <p:cNvSpPr/>
          <p:nvPr/>
        </p:nvSpPr>
        <p:spPr>
          <a:xfrm>
            <a:off x="1268816" y="608626"/>
            <a:ext cx="6771936" cy="61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dirty="0" smtClean="0"/>
              <a:t>Iterative refinement of indicators, criteria, etc.</a:t>
            </a:r>
            <a:endParaRPr lang="en-US" dirty="0"/>
          </a:p>
          <a:p>
            <a:pPr lvl="0" rtl="0">
              <a:buNone/>
            </a:pPr>
            <a:endParaRPr lang="en" dirty="0"/>
          </a:p>
        </p:txBody>
      </p:sp>
      <p:sp>
        <p:nvSpPr>
          <p:cNvPr id="22" name="Shape 239"/>
          <p:cNvSpPr/>
          <p:nvPr/>
        </p:nvSpPr>
        <p:spPr>
          <a:xfrm>
            <a:off x="3424170" y="91921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3" name="Shape 239"/>
          <p:cNvSpPr/>
          <p:nvPr/>
        </p:nvSpPr>
        <p:spPr>
          <a:xfrm>
            <a:off x="5660704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4" name="Shape 239"/>
          <p:cNvSpPr/>
          <p:nvPr/>
        </p:nvSpPr>
        <p:spPr>
          <a:xfrm>
            <a:off x="7244370" y="955981"/>
            <a:ext cx="766500" cy="2312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 cap="flat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1400" dirty="0" smtClean="0"/>
              <a:t>→</a:t>
            </a:r>
            <a:r>
              <a:rPr lang="en-US" sz="1400" dirty="0" smtClean="0"/>
              <a:t>|</a:t>
            </a:r>
            <a:endParaRPr lang="en" sz="1400" dirty="0"/>
          </a:p>
        </p:txBody>
      </p:sp>
      <p:sp>
        <p:nvSpPr>
          <p:cNvPr id="25" name="Shape 285"/>
          <p:cNvSpPr/>
          <p:nvPr/>
        </p:nvSpPr>
        <p:spPr>
          <a:xfrm>
            <a:off x="1268816" y="1564306"/>
            <a:ext cx="2791258" cy="1045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 smtClean="0"/>
              <a:t>Inventory </a:t>
            </a:r>
            <a:r>
              <a:rPr lang="en" sz="1400" dirty="0" smtClean="0"/>
              <a:t>potential program </a:t>
            </a:r>
            <a:r>
              <a:rPr lang="en" sz="1400" dirty="0"/>
              <a:t>components to address high priority </a:t>
            </a:r>
            <a:r>
              <a:rPr lang="en" sz="1400" dirty="0" smtClean="0"/>
              <a:t>issues</a:t>
            </a:r>
            <a:endParaRPr lang="en" sz="1400" dirty="0"/>
          </a:p>
        </p:txBody>
      </p:sp>
      <p:sp>
        <p:nvSpPr>
          <p:cNvPr id="26" name="Shape 300"/>
          <p:cNvSpPr/>
          <p:nvPr/>
        </p:nvSpPr>
        <p:spPr>
          <a:xfrm>
            <a:off x="-576" y="1564307"/>
            <a:ext cx="1269392" cy="14307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 </a:t>
            </a:r>
            <a:r>
              <a:rPr lang="en" sz="1400" dirty="0" smtClean="0"/>
              <a:t>Development</a:t>
            </a:r>
            <a:endParaRPr lang="en" sz="1400" dirty="0"/>
          </a:p>
        </p:txBody>
      </p:sp>
      <p:sp>
        <p:nvSpPr>
          <p:cNvPr id="27" name="Shape 287"/>
          <p:cNvSpPr/>
          <p:nvPr/>
        </p:nvSpPr>
        <p:spPr>
          <a:xfrm>
            <a:off x="1268816" y="2609850"/>
            <a:ext cx="6742054" cy="385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b="1" dirty="0"/>
              <a:t>Evaluate and prioritize </a:t>
            </a:r>
            <a:r>
              <a:rPr lang="en" sz="1400" dirty="0"/>
              <a:t>monitoring program </a:t>
            </a:r>
            <a:r>
              <a:rPr lang="en" sz="1400" dirty="0" smtClean="0"/>
              <a:t>components</a:t>
            </a:r>
            <a:endParaRPr lang="en" sz="1400" dirty="0"/>
          </a:p>
        </p:txBody>
      </p:sp>
      <p:sp>
        <p:nvSpPr>
          <p:cNvPr id="28" name="Shape 295"/>
          <p:cNvSpPr/>
          <p:nvPr/>
        </p:nvSpPr>
        <p:spPr>
          <a:xfrm>
            <a:off x="1" y="3236858"/>
            <a:ext cx="1261315" cy="163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</a:t>
            </a:r>
          </a:p>
          <a:p>
            <a:pPr lvl="0" rtl="0">
              <a:buNone/>
            </a:pPr>
            <a:r>
              <a:rPr lang="en" sz="1400" dirty="0"/>
              <a:t>Investigations  </a:t>
            </a:r>
          </a:p>
        </p:txBody>
      </p:sp>
      <p:sp>
        <p:nvSpPr>
          <p:cNvPr id="29" name="Shape 301"/>
          <p:cNvSpPr/>
          <p:nvPr/>
        </p:nvSpPr>
        <p:spPr>
          <a:xfrm>
            <a:off x="1268816" y="3225764"/>
            <a:ext cx="2791258" cy="1021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I</a:t>
            </a:r>
            <a:r>
              <a:rPr lang="en" sz="1400" dirty="0" smtClean="0"/>
              <a:t>dentify studies</a:t>
            </a:r>
            <a:r>
              <a:rPr lang="en-US" sz="1400" dirty="0" smtClean="0"/>
              <a:t> and data </a:t>
            </a:r>
            <a:r>
              <a:rPr lang="en" sz="1400" dirty="0" smtClean="0"/>
              <a:t>analys</a:t>
            </a:r>
            <a:r>
              <a:rPr lang="en-US" sz="1400" dirty="0" err="1" smtClean="0"/>
              <a:t>i</a:t>
            </a:r>
            <a:r>
              <a:rPr lang="en" sz="1400" dirty="0" smtClean="0"/>
              <a:t>s </a:t>
            </a:r>
            <a:r>
              <a:rPr lang="en" sz="1400" dirty="0"/>
              <a:t>needed to inform monitoring component </a:t>
            </a:r>
            <a:r>
              <a:rPr lang="en" sz="1400" b="1" dirty="0"/>
              <a:t>requirements/structure </a:t>
            </a:r>
            <a:endParaRPr lang="en-US" sz="1400" dirty="0"/>
          </a:p>
          <a:p>
            <a:pPr lvl="0" rtl="0">
              <a:buNone/>
            </a:pPr>
            <a:endParaRPr lang="en-US" sz="1400" b="1" dirty="0" smtClean="0"/>
          </a:p>
        </p:txBody>
      </p:sp>
      <p:sp>
        <p:nvSpPr>
          <p:cNvPr id="30" name="Shape 277"/>
          <p:cNvSpPr/>
          <p:nvPr/>
        </p:nvSpPr>
        <p:spPr>
          <a:xfrm>
            <a:off x="1268815" y="5038434"/>
            <a:ext cx="6742055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Model development</a:t>
            </a:r>
            <a:r>
              <a:rPr lang="en" sz="1400" b="1" dirty="0"/>
              <a:t> </a:t>
            </a:r>
            <a:r>
              <a:rPr lang="en" sz="1400" dirty="0"/>
              <a:t>                                 </a:t>
            </a:r>
            <a:r>
              <a:rPr lang="en" sz="1400" dirty="0" smtClean="0"/>
              <a:t> Carry </a:t>
            </a:r>
            <a:r>
              <a:rPr lang="en" sz="1400" dirty="0"/>
              <a:t>out </a:t>
            </a:r>
            <a:r>
              <a:rPr lang="en" sz="1400" dirty="0" smtClean="0"/>
              <a:t>modeling studies</a:t>
            </a:r>
            <a:endParaRPr lang="en" sz="1400" dirty="0"/>
          </a:p>
        </p:txBody>
      </p:sp>
      <p:sp>
        <p:nvSpPr>
          <p:cNvPr id="31" name="Shape 321"/>
          <p:cNvSpPr/>
          <p:nvPr/>
        </p:nvSpPr>
        <p:spPr>
          <a:xfrm>
            <a:off x="-32100" y="5038434"/>
            <a:ext cx="1293416" cy="3203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 smtClean="0"/>
              <a:t>Modeling </a:t>
            </a:r>
            <a:endParaRPr lang="en" sz="1400" dirty="0"/>
          </a:p>
        </p:txBody>
      </p:sp>
      <p:sp>
        <p:nvSpPr>
          <p:cNvPr id="32" name="Shape 286"/>
          <p:cNvSpPr/>
          <p:nvPr/>
        </p:nvSpPr>
        <p:spPr>
          <a:xfrm>
            <a:off x="1260746" y="4232001"/>
            <a:ext cx="6750124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Data analyses</a:t>
            </a:r>
            <a:r>
              <a:rPr lang="en" sz="1400" dirty="0"/>
              <a:t>/</a:t>
            </a:r>
            <a:r>
              <a:rPr lang="en" sz="1400" b="1" dirty="0"/>
              <a:t>studies   </a:t>
            </a:r>
          </a:p>
        </p:txBody>
      </p:sp>
      <p:sp>
        <p:nvSpPr>
          <p:cNvPr id="33" name="Shape 294"/>
          <p:cNvSpPr/>
          <p:nvPr/>
        </p:nvSpPr>
        <p:spPr>
          <a:xfrm>
            <a:off x="1260745" y="4543235"/>
            <a:ext cx="6750125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Experimental studies  </a:t>
            </a:r>
          </a:p>
        </p:txBody>
      </p:sp>
      <p:cxnSp>
        <p:nvCxnSpPr>
          <p:cNvPr id="34" name="Shape 279"/>
          <p:cNvCxnSpPr/>
          <p:nvPr/>
        </p:nvCxnSpPr>
        <p:spPr>
          <a:xfrm flipV="1">
            <a:off x="5199336" y="2995100"/>
            <a:ext cx="3037" cy="125204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36" name="Shape 288"/>
          <p:cNvSpPr/>
          <p:nvPr/>
        </p:nvSpPr>
        <p:spPr>
          <a:xfrm>
            <a:off x="4562475" y="1564307"/>
            <a:ext cx="1743412" cy="7153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Draft Program </a:t>
            </a:r>
            <a:r>
              <a:rPr lang="en" sz="1400" b="1" dirty="0" smtClean="0"/>
              <a:t>Structure</a:t>
            </a:r>
            <a:endParaRPr lang="en" sz="1400" b="1" dirty="0"/>
          </a:p>
        </p:txBody>
      </p:sp>
      <p:cxnSp>
        <p:nvCxnSpPr>
          <p:cNvPr id="37" name="Shape 279"/>
          <p:cNvCxnSpPr/>
          <p:nvPr/>
        </p:nvCxnSpPr>
        <p:spPr>
          <a:xfrm flipV="1">
            <a:off x="5666061" y="2290048"/>
            <a:ext cx="0" cy="30845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9" name="Shape 279"/>
          <p:cNvCxnSpPr/>
          <p:nvPr/>
        </p:nvCxnSpPr>
        <p:spPr>
          <a:xfrm flipV="1">
            <a:off x="6963011" y="2995100"/>
            <a:ext cx="0" cy="1252042"/>
          </a:xfrm>
          <a:prstGeom prst="straightConnector1">
            <a:avLst/>
          </a:prstGeom>
          <a:noFill/>
          <a:ln w="19050" cap="flat">
            <a:solidFill>
              <a:srgbClr val="999999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0" name="Shape 282"/>
          <p:cNvSpPr/>
          <p:nvPr/>
        </p:nvSpPr>
        <p:spPr>
          <a:xfrm>
            <a:off x="6799176" y="1564306"/>
            <a:ext cx="1178968" cy="7153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>
                <a:solidFill>
                  <a:schemeClr val="dk1"/>
                </a:solidFill>
              </a:rPr>
              <a:t>Program </a:t>
            </a:r>
            <a:r>
              <a:rPr lang="en" sz="1400" b="1" dirty="0" smtClean="0">
                <a:solidFill>
                  <a:schemeClr val="dk1"/>
                </a:solidFill>
              </a:rPr>
              <a:t>Structure</a:t>
            </a:r>
            <a:r>
              <a:rPr lang="en" sz="1400" dirty="0" smtClean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v1.0</a:t>
            </a:r>
          </a:p>
        </p:txBody>
      </p:sp>
      <p:cxnSp>
        <p:nvCxnSpPr>
          <p:cNvPr id="41" name="Shape 279"/>
          <p:cNvCxnSpPr/>
          <p:nvPr/>
        </p:nvCxnSpPr>
        <p:spPr>
          <a:xfrm flipV="1">
            <a:off x="7304237" y="2301398"/>
            <a:ext cx="0" cy="30845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42" name="Shape 290"/>
          <p:cNvSpPr/>
          <p:nvPr/>
        </p:nvSpPr>
        <p:spPr>
          <a:xfrm>
            <a:off x="3600823" y="5989082"/>
            <a:ext cx="455377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endParaRPr lang="en" sz="1400" dirty="0"/>
          </a:p>
        </p:txBody>
      </p:sp>
      <p:sp>
        <p:nvSpPr>
          <p:cNvPr id="43" name="Shape 280"/>
          <p:cNvSpPr/>
          <p:nvPr/>
        </p:nvSpPr>
        <p:spPr>
          <a:xfrm>
            <a:off x="5978998" y="5989082"/>
            <a:ext cx="326890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endParaRPr lang="en" sz="1400" dirty="0"/>
          </a:p>
        </p:txBody>
      </p:sp>
      <p:sp>
        <p:nvSpPr>
          <p:cNvPr id="44" name="Shape 283"/>
          <p:cNvSpPr/>
          <p:nvPr/>
        </p:nvSpPr>
        <p:spPr>
          <a:xfrm>
            <a:off x="7705346" y="5989082"/>
            <a:ext cx="335406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endParaRPr lang="en" sz="1400" dirty="0"/>
          </a:p>
        </p:txBody>
      </p:sp>
      <p:sp>
        <p:nvSpPr>
          <p:cNvPr id="45" name="Oval 44"/>
          <p:cNvSpPr/>
          <p:nvPr/>
        </p:nvSpPr>
        <p:spPr>
          <a:xfrm>
            <a:off x="7705346" y="1588939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859097" y="1588939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7763847" y="6029464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7917598" y="6029464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732754" y="6026835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886505" y="6026835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510694" y="6036360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64445" y="6036360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6028310" y="6026835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6182061" y="6026835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827188" y="4297414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886952" y="3267628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827187" y="4595345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068387" y="5057484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732754" y="5068438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86505" y="5068438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7063684" y="2619352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75679" y="2609850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05062" y="1606870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58813" y="1606870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202731" y="5056565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2504582" y="1041296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2664445" y="1041895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010497" y="4552400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155136" y="4554212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0" name="Shape 283"/>
          <p:cNvSpPr/>
          <p:nvPr/>
        </p:nvSpPr>
        <p:spPr>
          <a:xfrm>
            <a:off x="6855119" y="5977482"/>
            <a:ext cx="335406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endParaRPr lang="en" sz="1400" dirty="0"/>
          </a:p>
        </p:txBody>
      </p:sp>
      <p:sp>
        <p:nvSpPr>
          <p:cNvPr id="81" name="Oval 80"/>
          <p:cNvSpPr/>
          <p:nvPr/>
        </p:nvSpPr>
        <p:spPr>
          <a:xfrm>
            <a:off x="6913620" y="6017864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067371" y="6017864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3" name="Shape 283"/>
          <p:cNvSpPr/>
          <p:nvPr/>
        </p:nvSpPr>
        <p:spPr>
          <a:xfrm>
            <a:off x="5063337" y="5977482"/>
            <a:ext cx="335406" cy="89211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endParaRPr lang="en" sz="1400" dirty="0"/>
          </a:p>
        </p:txBody>
      </p:sp>
      <p:sp>
        <p:nvSpPr>
          <p:cNvPr id="84" name="Oval 83"/>
          <p:cNvSpPr/>
          <p:nvPr/>
        </p:nvSpPr>
        <p:spPr>
          <a:xfrm>
            <a:off x="5121838" y="6017864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5275589" y="6017864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Shape 277"/>
          <p:cNvSpPr/>
          <p:nvPr/>
        </p:nvSpPr>
        <p:spPr>
          <a:xfrm>
            <a:off x="1251221" y="5474289"/>
            <a:ext cx="6513204" cy="320399"/>
          </a:xfrm>
          <a:prstGeom prst="rect">
            <a:avLst/>
          </a:prstGeom>
          <a:solidFill>
            <a:srgbClr val="FFFF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" sz="1400" dirty="0" smtClean="0"/>
              <a:t>Programmatic/Institutional Considerations</a:t>
            </a:r>
            <a:endParaRPr lang="en" sz="1400" dirty="0"/>
          </a:p>
        </p:txBody>
      </p:sp>
      <p:sp>
        <p:nvSpPr>
          <p:cNvPr id="87" name="Oval 86"/>
          <p:cNvSpPr/>
          <p:nvPr/>
        </p:nvSpPr>
        <p:spPr>
          <a:xfrm>
            <a:off x="5985145" y="887957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6127115" y="890184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7601763" y="876006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7743733" y="878233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>
            <a:off x="6013487" y="4256570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>
            <a:off x="6158126" y="4258382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7731702" y="4555390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7876341" y="4557202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7734692" y="4259560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879331" y="4261372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3991681" y="4602025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3994671" y="4306195"/>
            <a:ext cx="117003" cy="110876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5324278" y="4300404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5324277" y="4598335"/>
            <a:ext cx="117003" cy="110876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8794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9"/>
          <p:cNvSpPr/>
          <p:nvPr/>
        </p:nvSpPr>
        <p:spPr>
          <a:xfrm>
            <a:off x="645132" y="491893"/>
            <a:ext cx="1225853" cy="86891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</p:spTree>
    <p:extLst>
      <p:ext uri="{BB962C8B-B14F-4D97-AF65-F5344CB8AC3E}">
        <p14:creationId xmlns:p14="http://schemas.microsoft.com/office/powerpoint/2010/main" val="346724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759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Monitoring Planning Needs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47377"/>
            <a:ext cx="2620682" cy="1671918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Habitats</a:t>
            </a:r>
          </a:p>
          <a:p>
            <a:r>
              <a:rPr lang="en-US" sz="2000" dirty="0" smtClean="0"/>
              <a:t>Deep subtidal</a:t>
            </a:r>
          </a:p>
          <a:p>
            <a:r>
              <a:rPr lang="en-US" sz="2000" dirty="0" smtClean="0"/>
              <a:t>Shoals</a:t>
            </a:r>
          </a:p>
          <a:p>
            <a:r>
              <a:rPr lang="en-US" sz="2000" dirty="0" smtClean="0"/>
              <a:t>margins</a:t>
            </a:r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13200" y="1021975"/>
            <a:ext cx="4885765" cy="32063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Compartments</a:t>
            </a:r>
          </a:p>
          <a:p>
            <a:r>
              <a:rPr lang="en-US" sz="2000" dirty="0" smtClean="0"/>
              <a:t>Sediments</a:t>
            </a:r>
            <a:endParaRPr lang="en-US" sz="2400" dirty="0" smtClean="0"/>
          </a:p>
          <a:p>
            <a:pPr lvl="1"/>
            <a:r>
              <a:rPr lang="en-US" sz="2000" dirty="0" smtClean="0"/>
              <a:t>Biota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hemistry/process</a:t>
            </a:r>
          </a:p>
          <a:p>
            <a:r>
              <a:rPr lang="en-US" sz="2000" dirty="0" smtClean="0"/>
              <a:t>Water column</a:t>
            </a:r>
          </a:p>
          <a:p>
            <a:pPr lvl="1"/>
            <a:r>
              <a:rPr lang="en-US" sz="1800" dirty="0" smtClean="0"/>
              <a:t>Basic chemistry </a:t>
            </a:r>
          </a:p>
          <a:p>
            <a:pPr lvl="1"/>
            <a:r>
              <a:rPr lang="en-US" sz="1800" dirty="0" smtClean="0"/>
              <a:t>Other chemistry, processes, toxins</a:t>
            </a:r>
          </a:p>
          <a:p>
            <a:pPr lvl="1"/>
            <a:r>
              <a:rPr lang="en-US" sz="1800" dirty="0" smtClean="0"/>
              <a:t>Phytoplankton biomass, composition</a:t>
            </a:r>
          </a:p>
          <a:p>
            <a:pPr lvl="1"/>
            <a:r>
              <a:rPr lang="en-US" sz="1800" dirty="0" smtClean="0"/>
              <a:t>Other biota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913530"/>
            <a:ext cx="2620682" cy="1299882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Approach</a:t>
            </a:r>
          </a:p>
          <a:p>
            <a:r>
              <a:rPr lang="en-US" sz="2000" dirty="0" smtClean="0"/>
              <a:t>Ship-based</a:t>
            </a:r>
          </a:p>
          <a:p>
            <a:r>
              <a:rPr lang="en-US" sz="2000" dirty="0" smtClean="0"/>
              <a:t>Moorings, AUVs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4371789"/>
            <a:ext cx="8441764" cy="12162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What to measure</a:t>
            </a:r>
          </a:p>
          <a:p>
            <a:r>
              <a:rPr lang="en-US" sz="2000" dirty="0" err="1" smtClean="0"/>
              <a:t>Analytes</a:t>
            </a:r>
            <a:r>
              <a:rPr lang="en-US" sz="2000" dirty="0" smtClean="0"/>
              <a:t>/processes</a:t>
            </a:r>
          </a:p>
          <a:p>
            <a:r>
              <a:rPr lang="en-US" sz="2000" dirty="0" smtClean="0"/>
              <a:t>Approach(</a:t>
            </a:r>
            <a:r>
              <a:rPr lang="en-US" sz="2000" dirty="0" err="1" smtClean="0"/>
              <a:t>es</a:t>
            </a:r>
            <a:r>
              <a:rPr lang="en-US" sz="2000" dirty="0"/>
              <a:t>)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752355"/>
            <a:ext cx="8441764" cy="9562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Organizational/Institutional</a:t>
            </a:r>
          </a:p>
          <a:p>
            <a:r>
              <a:rPr lang="en-US" sz="2000" dirty="0" smtClean="0"/>
              <a:t>Funding, partnerships, logistics</a:t>
            </a:r>
          </a:p>
        </p:txBody>
      </p:sp>
    </p:spTree>
    <p:extLst>
      <p:ext uri="{BB962C8B-B14F-4D97-AF65-F5344CB8AC3E}">
        <p14:creationId xmlns:p14="http://schemas.microsoft.com/office/powerpoint/2010/main" val="26045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457200" y="70602"/>
            <a:ext cx="8229600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n" sz="3200" dirty="0" smtClean="0">
                <a:solidFill>
                  <a:schemeClr val="accent2">
                    <a:lumMod val="75000"/>
                  </a:schemeClr>
                </a:solidFill>
              </a:rPr>
              <a:t>utrient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science/</a:t>
            </a:r>
            <a:r>
              <a:rPr lang="en" sz="3200" dirty="0" smtClean="0">
                <a:solidFill>
                  <a:schemeClr val="accent2">
                    <a:lumMod val="75000"/>
                  </a:schemeClr>
                </a:solidFill>
              </a:rPr>
              <a:t>management </a:t>
            </a:r>
            <a:r>
              <a:rPr lang="en" sz="3200" dirty="0">
                <a:solidFill>
                  <a:schemeClr val="accent2">
                    <a:lumMod val="75000"/>
                  </a:schemeClr>
                </a:solidFill>
              </a:rPr>
              <a:t>questions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0" y="741000"/>
            <a:ext cx="9144000" cy="577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69900" lvl="0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chemeClr val="dk1"/>
              </a:buClr>
              <a:buSzPct val="100000"/>
            </a:pPr>
            <a:r>
              <a:rPr lang="en-US" sz="2400" dirty="0" smtClean="0"/>
              <a:t>I</a:t>
            </a:r>
            <a:r>
              <a:rPr lang="en" sz="2400" dirty="0" smtClean="0"/>
              <a:t>ncreasing </a:t>
            </a:r>
            <a:r>
              <a:rPr lang="en" sz="2400" dirty="0"/>
              <a:t>biomass </a:t>
            </a:r>
            <a:r>
              <a:rPr lang="en" sz="2400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" sz="2400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" sz="2400" dirty="0" smtClean="0">
                <a:sym typeface="Wingdings"/>
              </a:rPr>
              <a:t>does </a:t>
            </a:r>
            <a:r>
              <a:rPr lang="en" sz="2400" dirty="0" smtClean="0"/>
              <a:t>trajectory </a:t>
            </a:r>
            <a:r>
              <a:rPr lang="en-US" sz="2400" dirty="0" smtClean="0"/>
              <a:t>indicate future impacts?</a:t>
            </a:r>
            <a:endParaRPr lang="en" sz="2400" dirty="0"/>
          </a:p>
          <a:p>
            <a:pPr marL="469900" lvl="0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chemeClr val="dk1"/>
              </a:buClr>
              <a:buSzPct val="100000"/>
            </a:pPr>
            <a:r>
              <a:rPr lang="en-US" sz="2400" dirty="0" smtClean="0"/>
              <a:t>Phytoplankton composition, toxins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sz="2400" dirty="0" smtClean="0">
                <a:sym typeface="Wingdings"/>
              </a:rPr>
              <a:t> Caused by nutrients?</a:t>
            </a:r>
            <a:r>
              <a:rPr lang="en" sz="2400" dirty="0" smtClean="0"/>
              <a:t> </a:t>
            </a:r>
            <a:endParaRPr lang="en" sz="2400" dirty="0"/>
          </a:p>
          <a:p>
            <a:pPr marL="469900" lv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chemeClr val="dk1"/>
              </a:buClr>
              <a:buSzPct val="100000"/>
            </a:pPr>
            <a:r>
              <a:rPr lang="en-US" sz="2400" dirty="0" smtClean="0"/>
              <a:t>L</a:t>
            </a:r>
            <a:r>
              <a:rPr lang="en" sz="2400" dirty="0" smtClean="0"/>
              <a:t>ow </a:t>
            </a:r>
            <a:r>
              <a:rPr lang="en" sz="2400" dirty="0"/>
              <a:t>DO in margin </a:t>
            </a:r>
            <a:r>
              <a:rPr lang="en" sz="2400" dirty="0" smtClean="0"/>
              <a:t>habitats</a:t>
            </a:r>
            <a:r>
              <a:rPr lang="en-US" sz="2400" dirty="0" smtClean="0"/>
              <a:t>, impacts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sz="2400" dirty="0" smtClean="0">
                <a:sym typeface="Wingdings"/>
              </a:rPr>
              <a:t> A</a:t>
            </a:r>
            <a:r>
              <a:rPr lang="en-US" sz="2400" dirty="0" smtClean="0"/>
              <a:t>nthropogenic nutrients?</a:t>
            </a:r>
            <a:endParaRPr lang="en-US" sz="2400" dirty="0"/>
          </a:p>
          <a:p>
            <a:pPr marL="469900" lv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chemeClr val="dk1"/>
              </a:buClr>
              <a:buSzPct val="100000"/>
            </a:pPr>
            <a:r>
              <a:rPr lang="en-US" sz="2400" dirty="0" smtClean="0"/>
              <a:t>Future adverse impacts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</a:t>
            </a:r>
            <a:r>
              <a:rPr lang="en-US" sz="2400" dirty="0" smtClean="0">
                <a:sym typeface="Wingdings"/>
              </a:rPr>
              <a:t> Current loads + future scenarios</a:t>
            </a:r>
            <a:endParaRPr lang="en" sz="2400" dirty="0"/>
          </a:p>
          <a:p>
            <a:pPr marL="469900" lvl="0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chemeClr val="dk1"/>
              </a:buClr>
              <a:buSzPct val="100000"/>
            </a:pPr>
            <a:r>
              <a:rPr lang="en" sz="2400" dirty="0" smtClean="0"/>
              <a:t>How do</a:t>
            </a:r>
            <a:r>
              <a:rPr lang="en-US" sz="2400" dirty="0" smtClean="0"/>
              <a:t> various</a:t>
            </a:r>
            <a:r>
              <a:rPr lang="en" sz="2400" dirty="0" smtClean="0"/>
              <a:t> </a:t>
            </a:r>
            <a:r>
              <a:rPr lang="en" sz="2400" dirty="0"/>
              <a:t>nutrient </a:t>
            </a:r>
            <a:r>
              <a:rPr lang="en-US" sz="2400" dirty="0" smtClean="0"/>
              <a:t>sources </a:t>
            </a:r>
            <a:r>
              <a:rPr lang="en" sz="2400" dirty="0" smtClean="0"/>
              <a:t>contribute </a:t>
            </a:r>
            <a:r>
              <a:rPr lang="en" sz="2400" dirty="0"/>
              <a:t>to ambient concentrations </a:t>
            </a:r>
            <a:r>
              <a:rPr lang="en-US" sz="2400" dirty="0" smtClean="0"/>
              <a:t>(</a:t>
            </a:r>
            <a:r>
              <a:rPr lang="en" sz="2400" dirty="0" smtClean="0"/>
              <a:t>space</a:t>
            </a:r>
            <a:r>
              <a:rPr lang="en-US" sz="2400" dirty="0" smtClean="0"/>
              <a:t>, </a:t>
            </a:r>
            <a:r>
              <a:rPr lang="en" sz="2400" dirty="0" smtClean="0"/>
              <a:t>time</a:t>
            </a:r>
            <a:r>
              <a:rPr lang="en-US" sz="2400" dirty="0" smtClean="0"/>
              <a:t>)</a:t>
            </a:r>
            <a:r>
              <a:rPr lang="en" sz="2400" dirty="0" smtClean="0"/>
              <a:t> Bay</a:t>
            </a:r>
            <a:r>
              <a:rPr lang="en" sz="2400" dirty="0"/>
              <a:t>? </a:t>
            </a:r>
          </a:p>
          <a:p>
            <a:pPr marL="469900" lvl="0" rtl="0">
              <a:lnSpc>
                <a:spcPct val="115000"/>
              </a:lnSpc>
              <a:spcBef>
                <a:spcPts val="0"/>
              </a:spcBef>
              <a:spcAft>
                <a:spcPts val="3600"/>
              </a:spcAft>
              <a:buClr>
                <a:schemeClr val="dk1"/>
              </a:buClr>
              <a:buSzPct val="100000"/>
            </a:pPr>
            <a:r>
              <a:rPr lang="en-US" sz="2400" dirty="0" smtClean="0"/>
              <a:t>W</a:t>
            </a:r>
            <a:r>
              <a:rPr lang="en" sz="2400" dirty="0" smtClean="0"/>
              <a:t>hat </a:t>
            </a:r>
            <a:r>
              <a:rPr lang="en" sz="2400" dirty="0"/>
              <a:t>load reductions will </a:t>
            </a:r>
            <a:r>
              <a:rPr lang="en" sz="2400" dirty="0" smtClean="0"/>
              <a:t>mitigat</a:t>
            </a:r>
            <a:r>
              <a:rPr lang="en-US" sz="2400" dirty="0" smtClean="0"/>
              <a:t>e</a:t>
            </a:r>
            <a:r>
              <a:rPr lang="en" sz="2400" dirty="0" smtClean="0"/>
              <a:t> </a:t>
            </a:r>
            <a:r>
              <a:rPr lang="en" sz="2400" dirty="0"/>
              <a:t>or </a:t>
            </a:r>
            <a:r>
              <a:rPr lang="en" sz="2400" dirty="0" smtClean="0"/>
              <a:t>prevent </a:t>
            </a:r>
            <a:r>
              <a:rPr lang="en" sz="2400" dirty="0"/>
              <a:t>impairment?</a:t>
            </a:r>
          </a:p>
          <a:p>
            <a:pPr>
              <a:spcAft>
                <a:spcPts val="3600"/>
              </a:spcAft>
            </a:pP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184724092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89"/>
          <p:cNvSpPr/>
          <p:nvPr/>
        </p:nvSpPr>
        <p:spPr>
          <a:xfrm>
            <a:off x="645132" y="491893"/>
            <a:ext cx="1225853" cy="86891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March 2014</a:t>
            </a:r>
            <a:endParaRPr lang="en" sz="1400" dirty="0"/>
          </a:p>
          <a:p>
            <a:pPr lvl="0" rtl="0">
              <a:buNone/>
            </a:pPr>
            <a:r>
              <a:rPr lang="en" sz="1400" dirty="0"/>
              <a:t>Draft Program Development </a:t>
            </a:r>
            <a:r>
              <a:rPr lang="en" sz="1400" dirty="0" smtClean="0"/>
              <a:t>Plan</a:t>
            </a:r>
            <a:endParaRPr lang="en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45132" y="1520580"/>
            <a:ext cx="679823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Lay out issues related to …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Habitat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Compartments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Approach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What to measure/how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Organizational/Institutional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5132" y="4042860"/>
            <a:ext cx="72736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Put forward…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Approach for monitoring program development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Obvious major components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Major unknowns, uncertainties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287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95"/>
          <p:cNvSpPr/>
          <p:nvPr/>
        </p:nvSpPr>
        <p:spPr>
          <a:xfrm>
            <a:off x="7501" y="173917"/>
            <a:ext cx="1261315" cy="163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Monitoring</a:t>
            </a:r>
          </a:p>
          <a:p>
            <a:pPr lvl="0" rtl="0">
              <a:buNone/>
            </a:pPr>
            <a:r>
              <a:rPr lang="en" sz="1400" dirty="0"/>
              <a:t>Program</a:t>
            </a:r>
          </a:p>
          <a:p>
            <a:pPr lvl="0" rtl="0">
              <a:buNone/>
            </a:pPr>
            <a:r>
              <a:rPr lang="en" sz="1400" dirty="0"/>
              <a:t>Investigations  </a:t>
            </a:r>
          </a:p>
        </p:txBody>
      </p:sp>
      <p:sp>
        <p:nvSpPr>
          <p:cNvPr id="5" name="Shape 301"/>
          <p:cNvSpPr/>
          <p:nvPr/>
        </p:nvSpPr>
        <p:spPr>
          <a:xfrm>
            <a:off x="1276316" y="177764"/>
            <a:ext cx="2791258" cy="10213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1400" dirty="0" smtClean="0"/>
              <a:t>I</a:t>
            </a:r>
            <a:r>
              <a:rPr lang="en" sz="1400" dirty="0" smtClean="0"/>
              <a:t>dentify studies</a:t>
            </a:r>
            <a:r>
              <a:rPr lang="en-US" sz="1400" dirty="0" smtClean="0"/>
              <a:t> and data </a:t>
            </a:r>
            <a:r>
              <a:rPr lang="en" sz="1400" dirty="0" smtClean="0"/>
              <a:t>analys</a:t>
            </a:r>
            <a:r>
              <a:rPr lang="en-US" sz="1400" dirty="0" err="1" smtClean="0"/>
              <a:t>i</a:t>
            </a:r>
            <a:r>
              <a:rPr lang="en" sz="1400" dirty="0" smtClean="0"/>
              <a:t>s </a:t>
            </a:r>
            <a:r>
              <a:rPr lang="en" sz="1400" dirty="0"/>
              <a:t>needed to inform monitoring component </a:t>
            </a:r>
            <a:r>
              <a:rPr lang="en" sz="1400" b="1" dirty="0"/>
              <a:t>requirements/structure </a:t>
            </a:r>
            <a:endParaRPr lang="en-US" sz="1400" dirty="0"/>
          </a:p>
          <a:p>
            <a:pPr lvl="0" rtl="0">
              <a:buNone/>
            </a:pPr>
            <a:endParaRPr lang="en-US" sz="1400" b="1" dirty="0" smtClean="0"/>
          </a:p>
        </p:txBody>
      </p:sp>
      <p:sp>
        <p:nvSpPr>
          <p:cNvPr id="6" name="Shape 286"/>
          <p:cNvSpPr/>
          <p:nvPr/>
        </p:nvSpPr>
        <p:spPr>
          <a:xfrm>
            <a:off x="1268246" y="1184001"/>
            <a:ext cx="6750124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Data analyses</a:t>
            </a:r>
            <a:r>
              <a:rPr lang="en" sz="1400" dirty="0"/>
              <a:t>/</a:t>
            </a:r>
            <a:r>
              <a:rPr lang="en" sz="1400" b="1" dirty="0"/>
              <a:t>studies   </a:t>
            </a:r>
          </a:p>
        </p:txBody>
      </p:sp>
      <p:sp>
        <p:nvSpPr>
          <p:cNvPr id="7" name="Shape 294"/>
          <p:cNvSpPr/>
          <p:nvPr/>
        </p:nvSpPr>
        <p:spPr>
          <a:xfrm>
            <a:off x="1268245" y="1495235"/>
            <a:ext cx="6750125" cy="3203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400" dirty="0"/>
              <a:t>Carry out </a:t>
            </a:r>
            <a:r>
              <a:rPr lang="en" sz="1400" b="1" dirty="0"/>
              <a:t>Experimental studies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00" y="4527178"/>
            <a:ext cx="79038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Experimental Studies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easuring phytoplankton composition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Pigments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flow </a:t>
            </a:r>
            <a:r>
              <a:rPr lang="en-US" sz="2400" dirty="0" err="1" smtClean="0"/>
              <a:t>cytometry</a:t>
            </a:r>
            <a:r>
              <a:rPr lang="en-US" sz="2400" dirty="0" smtClean="0"/>
              <a:t>/imaging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Toxins 												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7669" y="5216569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3757" y="5942950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999" y="2184036"/>
            <a:ext cx="863600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Data analysis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Historical data:  spatial/temporal resolution to address need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Historical data + modeling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what are we measuring (mixing, space, time)?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/>
              <a:t>Moored sensors: data analysis, logistics/maintenance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80199" y="2584173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0199" y="3599808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5187" y="162823"/>
            <a:ext cx="5319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7103" y="308386"/>
            <a:ext cx="360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work underway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39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2069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Discussion Topics/Questions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2200"/>
            <a:ext cx="8229600" cy="49675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Highest priority experimental studies to inform monitoring?</a:t>
            </a:r>
          </a:p>
          <a:p>
            <a:endParaRPr lang="en-US" sz="2400" dirty="0"/>
          </a:p>
          <a:p>
            <a:r>
              <a:rPr lang="en-US" sz="2400" dirty="0" smtClean="0"/>
              <a:t>Highest priority data analysis to inform monitoring?</a:t>
            </a:r>
          </a:p>
          <a:p>
            <a:endParaRPr lang="en-US" sz="2400" dirty="0" smtClean="0"/>
          </a:p>
          <a:p>
            <a:r>
              <a:rPr lang="en-US" sz="2400" dirty="0" smtClean="0"/>
              <a:t>Approach to program development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167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4"/>
          <p:cNvSpPr txBox="1">
            <a:spLocks noGrp="1"/>
          </p:cNvSpPr>
          <p:nvPr>
            <p:ph type="title"/>
          </p:nvPr>
        </p:nvSpPr>
        <p:spPr>
          <a:xfrm>
            <a:off x="457200" y="332976"/>
            <a:ext cx="8229600" cy="45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800000"/>
                </a:solidFill>
              </a:rPr>
              <a:t>Monitoring Program </a:t>
            </a:r>
            <a:r>
              <a:rPr lang="en" sz="3200" dirty="0" smtClean="0">
                <a:solidFill>
                  <a:srgbClr val="800000"/>
                </a:solidFill>
              </a:rPr>
              <a:t>Background</a:t>
            </a:r>
            <a:endParaRPr lang="en" sz="3200" dirty="0">
              <a:solidFill>
                <a:srgbClr val="800000"/>
              </a:solidFill>
            </a:endParaRPr>
          </a:p>
        </p:txBody>
      </p:sp>
      <p:sp>
        <p:nvSpPr>
          <p:cNvPr id="5" name="Shape 35"/>
          <p:cNvSpPr txBox="1">
            <a:spLocks noGrp="1"/>
          </p:cNvSpPr>
          <p:nvPr>
            <p:ph type="body" idx="1"/>
          </p:nvPr>
        </p:nvSpPr>
        <p:spPr>
          <a:xfrm>
            <a:off x="203200" y="913975"/>
            <a:ext cx="8697799" cy="436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/>
              <a:t>Need for a sustainably-funded, regulatory-driven nutrient monitoring program</a:t>
            </a:r>
          </a:p>
          <a:p>
            <a:endParaRPr lang="en" sz="240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/>
              <a:t>Declining support ($) for USGS science program </a:t>
            </a:r>
          </a:p>
          <a:p>
            <a:endParaRPr lang="en" sz="240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/>
              <a:t>Future monitoring program will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2000" dirty="0"/>
              <a:t>include/build around current USGS program + other efforts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2000" dirty="0"/>
              <a:t>regulatory-driven approach will have different requirements</a:t>
            </a:r>
          </a:p>
          <a:p>
            <a:endParaRPr lang="en" sz="240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400" dirty="0"/>
              <a:t>Program should be an optimal blend blend of ship-based measurements, moored sensors, and other methods (e.g., AUVs, remote sensing)</a:t>
            </a:r>
          </a:p>
          <a:p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52620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"/>
          <p:cNvSpPr txBox="1">
            <a:spLocks noGrp="1"/>
          </p:cNvSpPr>
          <p:nvPr>
            <p:ph type="body" idx="1"/>
          </p:nvPr>
        </p:nvSpPr>
        <p:spPr>
          <a:xfrm>
            <a:off x="139700" y="609175"/>
            <a:ext cx="8877300" cy="436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" sz="2400" dirty="0"/>
              <a:t>Broad </a:t>
            </a:r>
            <a:r>
              <a:rPr lang="en-US" sz="2400" dirty="0"/>
              <a:t>g</a:t>
            </a:r>
            <a:r>
              <a:rPr lang="en" sz="2400" dirty="0" smtClean="0"/>
              <a:t>oals</a:t>
            </a:r>
            <a:r>
              <a:rPr lang="en-US" sz="2400" dirty="0" smtClean="0"/>
              <a:t> of program</a:t>
            </a:r>
            <a:r>
              <a:rPr lang="en" sz="2400" dirty="0" smtClean="0"/>
              <a:t>: </a:t>
            </a:r>
            <a:endParaRPr lang="en" sz="2400" dirty="0"/>
          </a:p>
          <a:p>
            <a:pPr marL="914400" lvl="1" indent="-342900" rtl="0"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2000" dirty="0"/>
              <a:t>Assess current conditions (</a:t>
            </a:r>
            <a:r>
              <a:rPr lang="en" sz="2000" dirty="0" smtClean="0"/>
              <a:t>impaired</a:t>
            </a:r>
            <a:r>
              <a:rPr lang="en-US" sz="2000" dirty="0" smtClean="0"/>
              <a:t>?</a:t>
            </a:r>
            <a:r>
              <a:rPr lang="en" sz="2000" dirty="0" smtClean="0"/>
              <a:t> </a:t>
            </a:r>
            <a:r>
              <a:rPr lang="en" sz="2000" dirty="0"/>
              <a:t>yes or no)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-US" sz="2000" dirty="0"/>
              <a:t>T</a:t>
            </a:r>
            <a:r>
              <a:rPr lang="en" sz="2000" dirty="0" smtClean="0"/>
              <a:t>rack </a:t>
            </a:r>
            <a:r>
              <a:rPr lang="en" sz="2000" dirty="0"/>
              <a:t>status and trends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Arial"/>
              <a:buAutoNum type="alphaLcPeriod"/>
            </a:pPr>
            <a:r>
              <a:rPr lang="en" sz="2000" dirty="0"/>
              <a:t>Data for model calibration (physical, chemical, biological)</a:t>
            </a:r>
          </a:p>
          <a:p>
            <a:endParaRPr lang="en" sz="240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" sz="2400" dirty="0"/>
              <a:t>Want/need to take advantage of cooperative/collaborative efforts</a:t>
            </a:r>
          </a:p>
          <a:p>
            <a:pPr marL="914400" lvl="1" indent="-342900" rtl="0">
              <a:buClr>
                <a:schemeClr val="dk1"/>
              </a:buClr>
              <a:buSzPct val="128571"/>
              <a:buFont typeface="Arial"/>
              <a:buAutoNum type="alphaLcPeriod"/>
            </a:pPr>
            <a:r>
              <a:rPr lang="en" sz="2000" dirty="0"/>
              <a:t>USGS-Menlo Park</a:t>
            </a:r>
          </a:p>
          <a:p>
            <a:pPr marL="914400" lvl="1" indent="-342900" rtl="0">
              <a:buClr>
                <a:schemeClr val="dk1"/>
              </a:buClr>
              <a:buSzPct val="128571"/>
              <a:buFont typeface="Arial"/>
              <a:buAutoNum type="alphaLcPeriod"/>
            </a:pPr>
            <a:r>
              <a:rPr lang="en" sz="2000" dirty="0"/>
              <a:t>USGS-Sac (moored sensors)</a:t>
            </a:r>
          </a:p>
          <a:p>
            <a:pPr marL="914400" lvl="1" indent="-342900" rtl="0">
              <a:buClr>
                <a:schemeClr val="dk1"/>
              </a:buClr>
              <a:buSzPct val="128571"/>
              <a:buFont typeface="Arial"/>
              <a:buAutoNum type="alphaLcPeriod"/>
            </a:pPr>
            <a:r>
              <a:rPr lang="en" sz="2000" dirty="0"/>
              <a:t>IEP/DWR (both discrete and moored programs)</a:t>
            </a:r>
          </a:p>
          <a:p>
            <a:pPr marL="914400" lvl="1" indent="-342900" rtl="0">
              <a:buClr>
                <a:schemeClr val="dk1"/>
              </a:buClr>
              <a:buSzPct val="128571"/>
              <a:buFont typeface="Arial"/>
              <a:buAutoNum type="alphaLcPeriod"/>
            </a:pPr>
            <a:r>
              <a:rPr lang="en" sz="2000" dirty="0"/>
              <a:t>other institutions </a:t>
            </a:r>
            <a:r>
              <a:rPr lang="en" sz="2000" dirty="0" smtClean="0"/>
              <a:t>(</a:t>
            </a:r>
            <a:r>
              <a:rPr lang="en-US" sz="2000" dirty="0" smtClean="0"/>
              <a:t>e.g., </a:t>
            </a:r>
            <a:r>
              <a:rPr lang="en" sz="2000" dirty="0" smtClean="0"/>
              <a:t>RTC</a:t>
            </a:r>
            <a:r>
              <a:rPr lang="en" sz="2000" dirty="0"/>
              <a:t>)</a:t>
            </a:r>
          </a:p>
          <a:p>
            <a:endParaRPr lang="en" sz="1800" dirty="0"/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 startAt="5"/>
            </a:pPr>
            <a:r>
              <a:rPr lang="en" sz="2400" dirty="0"/>
              <a:t>Need for a research vessel</a:t>
            </a:r>
          </a:p>
          <a:p>
            <a:pPr marL="914400" lvl="1" indent="-342900" rtl="0">
              <a:buClr>
                <a:schemeClr val="dk1"/>
              </a:buClr>
              <a:buSzPct val="128571"/>
              <a:buFont typeface="Arial"/>
              <a:buAutoNum type="alphaLcPeriod"/>
            </a:pPr>
            <a:r>
              <a:rPr lang="en" sz="2000" dirty="0"/>
              <a:t>Polaris aging, USGS may not continue supporting</a:t>
            </a:r>
          </a:p>
          <a:p>
            <a:pPr marL="914400" lvl="1" indent="-342900" rtl="0">
              <a:buClr>
                <a:schemeClr val="dk1"/>
              </a:buClr>
              <a:buSzPct val="128571"/>
              <a:buFont typeface="Arial"/>
              <a:buAutoNum type="alphaLcPeriod"/>
            </a:pPr>
            <a:r>
              <a:rPr lang="en" sz="2000" dirty="0"/>
              <a:t>need to carry out work on shoals/shallows</a:t>
            </a:r>
          </a:p>
        </p:txBody>
      </p:sp>
      <p:sp>
        <p:nvSpPr>
          <p:cNvPr id="8" name="Shape 34"/>
          <p:cNvSpPr txBox="1">
            <a:spLocks noGrp="1"/>
          </p:cNvSpPr>
          <p:nvPr>
            <p:ph type="title"/>
          </p:nvPr>
        </p:nvSpPr>
        <p:spPr>
          <a:xfrm>
            <a:off x="457200" y="168625"/>
            <a:ext cx="8229600" cy="45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800000"/>
                </a:solidFill>
              </a:rPr>
              <a:t>Monitoring Program </a:t>
            </a:r>
            <a:r>
              <a:rPr lang="en" sz="3200" dirty="0" smtClean="0">
                <a:solidFill>
                  <a:srgbClr val="800000"/>
                </a:solidFill>
              </a:rPr>
              <a:t>Background</a:t>
            </a:r>
            <a:endParaRPr lang="en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What will shape Monitoring Program?</a:t>
            </a:r>
            <a:endParaRPr lang="en-US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57182" y="448533"/>
            <a:ext cx="52211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Nutrient Science Program</a:t>
            </a:r>
            <a:endParaRPr lang="en-US" sz="3200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4405" y="1451035"/>
            <a:ext cx="7008650" cy="4504798"/>
            <a:chOff x="1553588" y="2281984"/>
            <a:chExt cx="6090086" cy="3451525"/>
          </a:xfrm>
        </p:grpSpPr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1553588" y="4685986"/>
              <a:ext cx="45719" cy="33355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5380380" y="2706818"/>
              <a:ext cx="2263294" cy="8321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solidFill>
                    <a:schemeClr val="tx1"/>
                  </a:solidFill>
                </a:rPr>
                <a:t>Modeling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14119" y="4406440"/>
              <a:ext cx="2229555" cy="8309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Monitoring </a:t>
              </a:r>
            </a:p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Special Studies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93392" y="2706818"/>
              <a:ext cx="2229555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A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ssessment </a:t>
              </a:r>
            </a:p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Framework</a:t>
              </a:r>
            </a:p>
          </p:txBody>
        </p:sp>
        <p:sp>
          <p:nvSpPr>
            <p:cNvPr id="29" name="Arc 28"/>
            <p:cNvSpPr>
              <a:spLocks noChangeAspect="1"/>
            </p:cNvSpPr>
            <p:nvPr/>
          </p:nvSpPr>
          <p:spPr>
            <a:xfrm>
              <a:off x="2413303" y="2281984"/>
              <a:ext cx="4728014" cy="3451525"/>
            </a:xfrm>
            <a:prstGeom prst="arc">
              <a:avLst>
                <a:gd name="adj1" fmla="val 13424454"/>
                <a:gd name="adj2" fmla="val 19033102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Arc 29"/>
            <p:cNvSpPr>
              <a:spLocks noChangeAspect="1"/>
            </p:cNvSpPr>
            <p:nvPr/>
          </p:nvSpPr>
          <p:spPr>
            <a:xfrm>
              <a:off x="2413303" y="2281984"/>
              <a:ext cx="4728014" cy="3451525"/>
            </a:xfrm>
            <a:prstGeom prst="arc">
              <a:avLst>
                <a:gd name="adj1" fmla="val 20893832"/>
                <a:gd name="adj2" fmla="val 616691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Arc 30"/>
            <p:cNvSpPr>
              <a:spLocks noChangeAspect="1"/>
            </p:cNvSpPr>
            <p:nvPr/>
          </p:nvSpPr>
          <p:spPr>
            <a:xfrm>
              <a:off x="2413303" y="2281984"/>
              <a:ext cx="4728014" cy="3451525"/>
            </a:xfrm>
            <a:prstGeom prst="arc">
              <a:avLst>
                <a:gd name="adj1" fmla="val 10193400"/>
                <a:gd name="adj2" fmla="val 11608148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Arc 31"/>
            <p:cNvSpPr>
              <a:spLocks noChangeAspect="1"/>
            </p:cNvSpPr>
            <p:nvPr/>
          </p:nvSpPr>
          <p:spPr>
            <a:xfrm>
              <a:off x="2413303" y="2281984"/>
              <a:ext cx="4728014" cy="3451525"/>
            </a:xfrm>
            <a:prstGeom prst="arc">
              <a:avLst>
                <a:gd name="adj1" fmla="val 2470150"/>
                <a:gd name="adj2" fmla="val 8436809"/>
              </a:avLst>
            </a:prstGeom>
            <a:ln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93392" y="4395531"/>
              <a:ext cx="2229555" cy="83210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Loads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0184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>
          <a:xfrm>
            <a:off x="6161744" y="1507090"/>
            <a:ext cx="2604665" cy="10860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Modeling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1602" y="1498169"/>
            <a:ext cx="2565837" cy="10845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ssessment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Framework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9413" y="386561"/>
            <a:ext cx="582565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Nutrient </a:t>
            </a:r>
            <a:r>
              <a:rPr lang="en-US" sz="2400" dirty="0" smtClean="0"/>
              <a:t>Management/Science </a:t>
            </a:r>
            <a:r>
              <a:rPr lang="en-US" sz="2400" dirty="0" smtClean="0"/>
              <a:t>Questions</a:t>
            </a:r>
            <a:endParaRPr lang="en-US" sz="24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178413" y="850491"/>
            <a:ext cx="0" cy="6565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63155" y="841570"/>
            <a:ext cx="0" cy="65659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0033" y="3670300"/>
            <a:ext cx="147098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Indicators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78413" y="2593120"/>
            <a:ext cx="0" cy="10850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13294" y="4997738"/>
            <a:ext cx="2565837" cy="1200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Monitoring </a:t>
            </a:r>
          </a:p>
          <a:p>
            <a:pPr algn="ctr"/>
            <a:endParaRPr lang="en-US" sz="2400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727439" y="2006174"/>
            <a:ext cx="33984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929" y="4030879"/>
            <a:ext cx="3225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chl</a:t>
            </a:r>
            <a:r>
              <a:rPr lang="en-US" dirty="0" smtClean="0"/>
              <a:t>-a</a:t>
            </a:r>
          </a:p>
          <a:p>
            <a:pPr marL="285750" indent="-285750">
              <a:buFontTx/>
              <a:buChar char="-"/>
            </a:pPr>
            <a:r>
              <a:rPr lang="en-US" dirty="0"/>
              <a:t>d</a:t>
            </a:r>
            <a:r>
              <a:rPr lang="en-US" dirty="0" smtClean="0"/>
              <a:t>issolved oxygen</a:t>
            </a:r>
          </a:p>
          <a:p>
            <a:pPr marL="285750" indent="-285750"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hytoplankton composition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a</a:t>
            </a:r>
            <a:r>
              <a:rPr lang="en-US" dirty="0" smtClean="0"/>
              <a:t>lgal toxins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…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others (?)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5029" y="5831443"/>
            <a:ext cx="3084368" cy="10156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Supporting measurements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…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471" y="2017776"/>
            <a:ext cx="34723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e.g.,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identify magnitude, duration, size of a problematic bloom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s</a:t>
            </a:r>
            <a:r>
              <a:rPr lang="en-US" sz="1400" dirty="0" smtClean="0"/>
              <a:t>patial/temporal resolution of monitoring to detect a problem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355600" y="3678141"/>
            <a:ext cx="3192697" cy="286236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548297" y="5379941"/>
            <a:ext cx="196499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50574" y="2593120"/>
            <a:ext cx="0" cy="237104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80455" y="2988234"/>
            <a:ext cx="218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 Calibration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25279" y="3468591"/>
            <a:ext cx="2629076" cy="11695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 high resolution data (moored sensors for </a:t>
            </a:r>
            <a:r>
              <a:rPr lang="en-US" sz="1400" dirty="0" err="1" smtClean="0"/>
              <a:t>chl</a:t>
            </a:r>
            <a:r>
              <a:rPr lang="en-US" sz="1400" dirty="0" smtClean="0"/>
              <a:t>-a, DO, turbidity)</a:t>
            </a:r>
          </a:p>
          <a:p>
            <a:r>
              <a:rPr lang="en-US" sz="1400" dirty="0" smtClean="0"/>
              <a:t>- additional </a:t>
            </a:r>
            <a:r>
              <a:rPr lang="en-US" sz="1400" dirty="0" err="1" smtClean="0"/>
              <a:t>analytes</a:t>
            </a:r>
            <a:r>
              <a:rPr lang="en-US" sz="1400" dirty="0" smtClean="0"/>
              <a:t> (</a:t>
            </a:r>
            <a:r>
              <a:rPr lang="en-US" sz="1400" dirty="0" err="1" smtClean="0"/>
              <a:t>e.g</a:t>
            </a:r>
            <a:r>
              <a:rPr lang="en-US" sz="1400" dirty="0" smtClean="0"/>
              <a:t>, TN, TP)</a:t>
            </a:r>
          </a:p>
          <a:p>
            <a:r>
              <a:rPr lang="en-US" sz="1400" dirty="0" smtClean="0"/>
              <a:t>- rate measurements</a:t>
            </a:r>
          </a:p>
          <a:p>
            <a:r>
              <a:rPr lang="en-US" sz="1400" dirty="0" smtClean="0"/>
              <a:t>- hydrodynamic or physical data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727439" y="1770104"/>
            <a:ext cx="339844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97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6" grpId="0" animBg="1"/>
      <p:bldP spid="4" grpId="0"/>
      <p:bldP spid="15" grpId="0" animBg="1"/>
      <p:bldP spid="16" grpId="0"/>
      <p:bldP spid="8" grpId="0" animBg="1"/>
      <p:bldP spid="19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thompson_contou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2902" r="64420" b="74675"/>
          <a:stretch/>
        </p:blipFill>
        <p:spPr>
          <a:xfrm>
            <a:off x="225041" y="3782259"/>
            <a:ext cx="1494119" cy="2076823"/>
          </a:xfrm>
          <a:prstGeom prst="rect">
            <a:avLst/>
          </a:prstGeom>
        </p:spPr>
      </p:pic>
      <p:sp>
        <p:nvSpPr>
          <p:cNvPr id="54" name="Freeform 53"/>
          <p:cNvSpPr/>
          <p:nvPr/>
        </p:nvSpPr>
        <p:spPr>
          <a:xfrm>
            <a:off x="792806" y="3827082"/>
            <a:ext cx="373529" cy="1524000"/>
          </a:xfrm>
          <a:custGeom>
            <a:avLst/>
            <a:gdLst>
              <a:gd name="connsiteX0" fmla="*/ 373529 w 373529"/>
              <a:gd name="connsiteY0" fmla="*/ 1524000 h 1524000"/>
              <a:gd name="connsiteX1" fmla="*/ 283882 w 373529"/>
              <a:gd name="connsiteY1" fmla="*/ 1150471 h 1524000"/>
              <a:gd name="connsiteX2" fmla="*/ 164353 w 373529"/>
              <a:gd name="connsiteY2" fmla="*/ 567765 h 1524000"/>
              <a:gd name="connsiteX3" fmla="*/ 0 w 373529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9" h="1524000">
                <a:moveTo>
                  <a:pt x="373529" y="1524000"/>
                </a:moveTo>
                <a:cubicBezTo>
                  <a:pt x="346137" y="1416921"/>
                  <a:pt x="318745" y="1309843"/>
                  <a:pt x="283882" y="1150471"/>
                </a:cubicBezTo>
                <a:cubicBezTo>
                  <a:pt x="249019" y="991098"/>
                  <a:pt x="211667" y="759510"/>
                  <a:pt x="164353" y="567765"/>
                </a:cubicBezTo>
                <a:cubicBezTo>
                  <a:pt x="117039" y="376020"/>
                  <a:pt x="0" y="0"/>
                  <a:pt x="0" y="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776100" y="3827083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859920" y="4248424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953302" y="4729529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029175" y="5021847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090462" y="5351083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hompson_contou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4" b="39992"/>
          <a:stretch/>
        </p:blipFill>
        <p:spPr>
          <a:xfrm>
            <a:off x="2547136" y="1057970"/>
            <a:ext cx="6596864" cy="5558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6942" y="6512115"/>
            <a:ext cx="1957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Thompson et al., 2008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343648" y="149412"/>
            <a:ext cx="4168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What monitoring is needed to detect this?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9529" y="0"/>
            <a:ext cx="3690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Either for…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compliance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m</a:t>
            </a:r>
            <a:r>
              <a:rPr lang="en-US" sz="2000" dirty="0" smtClean="0"/>
              <a:t>odel calibration</a:t>
            </a:r>
            <a:endParaRPr lang="en-US" sz="2000" dirty="0"/>
          </a:p>
        </p:txBody>
      </p:sp>
      <p:pic>
        <p:nvPicPr>
          <p:cNvPr id="7" name="Picture 6" descr="thompson_contou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2902" r="64420" b="74675"/>
          <a:stretch/>
        </p:blipFill>
        <p:spPr>
          <a:xfrm>
            <a:off x="0" y="1479177"/>
            <a:ext cx="1494119" cy="207682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67765" y="1524000"/>
            <a:ext cx="373529" cy="1524000"/>
          </a:xfrm>
          <a:custGeom>
            <a:avLst/>
            <a:gdLst>
              <a:gd name="connsiteX0" fmla="*/ 373529 w 373529"/>
              <a:gd name="connsiteY0" fmla="*/ 1524000 h 1524000"/>
              <a:gd name="connsiteX1" fmla="*/ 283882 w 373529"/>
              <a:gd name="connsiteY1" fmla="*/ 1150471 h 1524000"/>
              <a:gd name="connsiteX2" fmla="*/ 164353 w 373529"/>
              <a:gd name="connsiteY2" fmla="*/ 567765 h 1524000"/>
              <a:gd name="connsiteX3" fmla="*/ 0 w 373529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529" h="1524000">
                <a:moveTo>
                  <a:pt x="373529" y="1524000"/>
                </a:moveTo>
                <a:cubicBezTo>
                  <a:pt x="346137" y="1416921"/>
                  <a:pt x="318745" y="1309843"/>
                  <a:pt x="283882" y="1150471"/>
                </a:cubicBezTo>
                <a:cubicBezTo>
                  <a:pt x="249019" y="991098"/>
                  <a:pt x="211667" y="759510"/>
                  <a:pt x="164353" y="567765"/>
                </a:cubicBezTo>
                <a:cubicBezTo>
                  <a:pt x="117039" y="376020"/>
                  <a:pt x="0" y="0"/>
                  <a:pt x="0" y="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1059" y="1524001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34879" y="1945342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28261" y="2426447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04134" y="2718765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865421" y="3048001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40599" y="6520324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2120" y="6432316"/>
            <a:ext cx="2496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Moorings, continuous sensors</a:t>
            </a:r>
            <a:endParaRPr lang="en-US" sz="1400" dirty="0"/>
          </a:p>
        </p:txBody>
      </p:sp>
      <p:pic>
        <p:nvPicPr>
          <p:cNvPr id="41" name="Picture 40" descr="thompson_contou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9" t="2902" r="64420" b="74675"/>
          <a:stretch/>
        </p:blipFill>
        <p:spPr>
          <a:xfrm>
            <a:off x="1884389" y="3750883"/>
            <a:ext cx="1494119" cy="2076823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>
          <a:xfrm>
            <a:off x="2131254" y="3750882"/>
            <a:ext cx="926353" cy="1583765"/>
          </a:xfrm>
          <a:custGeom>
            <a:avLst/>
            <a:gdLst>
              <a:gd name="connsiteX0" fmla="*/ 522941 w 926353"/>
              <a:gd name="connsiteY0" fmla="*/ 1583765 h 1583765"/>
              <a:gd name="connsiteX1" fmla="*/ 791883 w 926353"/>
              <a:gd name="connsiteY1" fmla="*/ 1479177 h 1583765"/>
              <a:gd name="connsiteX2" fmla="*/ 508000 w 926353"/>
              <a:gd name="connsiteY2" fmla="*/ 1359648 h 1583765"/>
              <a:gd name="connsiteX3" fmla="*/ 762000 w 926353"/>
              <a:gd name="connsiteY3" fmla="*/ 1001059 h 1583765"/>
              <a:gd name="connsiteX4" fmla="*/ 268941 w 926353"/>
              <a:gd name="connsiteY4" fmla="*/ 866589 h 1583765"/>
              <a:gd name="connsiteX5" fmla="*/ 791883 w 926353"/>
              <a:gd name="connsiteY5" fmla="*/ 508000 h 1583765"/>
              <a:gd name="connsiteX6" fmla="*/ 254000 w 926353"/>
              <a:gd name="connsiteY6" fmla="*/ 403412 h 1583765"/>
              <a:gd name="connsiteX7" fmla="*/ 926353 w 926353"/>
              <a:gd name="connsiteY7" fmla="*/ 104589 h 1583765"/>
              <a:gd name="connsiteX8" fmla="*/ 0 w 926353"/>
              <a:gd name="connsiteY8" fmla="*/ 0 h 158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6353" h="1583765">
                <a:moveTo>
                  <a:pt x="522941" y="1583765"/>
                </a:moveTo>
                <a:lnTo>
                  <a:pt x="791883" y="1479177"/>
                </a:lnTo>
                <a:lnTo>
                  <a:pt x="508000" y="1359648"/>
                </a:lnTo>
                <a:lnTo>
                  <a:pt x="762000" y="1001059"/>
                </a:lnTo>
                <a:lnTo>
                  <a:pt x="268941" y="866589"/>
                </a:lnTo>
                <a:lnTo>
                  <a:pt x="791883" y="508000"/>
                </a:lnTo>
                <a:lnTo>
                  <a:pt x="254000" y="403412"/>
                </a:lnTo>
                <a:lnTo>
                  <a:pt x="926353" y="104589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2401400" y="3768815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2485220" y="4160274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2578602" y="4656320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2654475" y="4963579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2715762" y="5292815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49942" y="3795061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937946" y="4231348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935885" y="5023226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1275407" y="3962401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130118" y="4428565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133108" y="5325036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296442" y="3783110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582385" y="5011275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2779608" y="5313085"/>
            <a:ext cx="137160" cy="139918"/>
          </a:xfrm>
          <a:prstGeom prst="ellips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50638" y="5978609"/>
            <a:ext cx="104589" cy="373529"/>
          </a:xfrm>
          <a:custGeom>
            <a:avLst/>
            <a:gdLst>
              <a:gd name="connsiteX0" fmla="*/ 373529 w 373529"/>
              <a:gd name="connsiteY0" fmla="*/ 1524000 h 1524000"/>
              <a:gd name="connsiteX1" fmla="*/ 283882 w 373529"/>
              <a:gd name="connsiteY1" fmla="*/ 1150471 h 1524000"/>
              <a:gd name="connsiteX2" fmla="*/ 164353 w 373529"/>
              <a:gd name="connsiteY2" fmla="*/ 567765 h 1524000"/>
              <a:gd name="connsiteX3" fmla="*/ 0 w 373529"/>
              <a:gd name="connsiteY3" fmla="*/ 0 h 1524000"/>
              <a:gd name="connsiteX0" fmla="*/ 373529 w 373529"/>
              <a:gd name="connsiteY0" fmla="*/ 1524000 h 1524000"/>
              <a:gd name="connsiteX1" fmla="*/ 164353 w 373529"/>
              <a:gd name="connsiteY1" fmla="*/ 567765 h 1524000"/>
              <a:gd name="connsiteX2" fmla="*/ 0 w 373529"/>
              <a:gd name="connsiteY2" fmla="*/ 0 h 1524000"/>
              <a:gd name="connsiteX0" fmla="*/ 164353 w 164353"/>
              <a:gd name="connsiteY0" fmla="*/ 567765 h 567765"/>
              <a:gd name="connsiteX1" fmla="*/ 0 w 164353"/>
              <a:gd name="connsiteY1" fmla="*/ 0 h 567765"/>
              <a:gd name="connsiteX0" fmla="*/ 104589 w 104589"/>
              <a:gd name="connsiteY0" fmla="*/ 373529 h 373529"/>
              <a:gd name="connsiteX1" fmla="*/ 0 w 104589"/>
              <a:gd name="connsiteY1" fmla="*/ 0 h 37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589" h="373529">
                <a:moveTo>
                  <a:pt x="104589" y="373529"/>
                </a:moveTo>
                <a:cubicBezTo>
                  <a:pt x="57275" y="181784"/>
                  <a:pt x="0" y="0"/>
                  <a:pt x="0" y="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133932" y="5978611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187870" y="6220660"/>
            <a:ext cx="91440" cy="93279"/>
          </a:xfrm>
          <a:prstGeom prst="ellipse">
            <a:avLst/>
          </a:prstGeom>
          <a:solidFill>
            <a:srgbClr val="FF0000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282667" y="5978611"/>
            <a:ext cx="2750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Long-term USGS cruises/stations</a:t>
            </a:r>
            <a:endParaRPr lang="en-US" sz="1400" dirty="0"/>
          </a:p>
        </p:txBody>
      </p:sp>
      <p:sp>
        <p:nvSpPr>
          <p:cNvPr id="68" name="Rectangle 67"/>
          <p:cNvSpPr/>
          <p:nvPr/>
        </p:nvSpPr>
        <p:spPr>
          <a:xfrm>
            <a:off x="739409" y="1172744"/>
            <a:ext cx="351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69" name="Rectangle 68"/>
          <p:cNvSpPr/>
          <p:nvPr/>
        </p:nvSpPr>
        <p:spPr>
          <a:xfrm>
            <a:off x="906537" y="3489273"/>
            <a:ext cx="351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70" name="Rectangle 69"/>
          <p:cNvSpPr/>
          <p:nvPr/>
        </p:nvSpPr>
        <p:spPr>
          <a:xfrm>
            <a:off x="2631675" y="3363286"/>
            <a:ext cx="351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225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1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1829</Words>
  <Application>Microsoft Macintosh PowerPoint</Application>
  <PresentationFormat>On-screen Show (4:3)</PresentationFormat>
  <Paragraphs>553</Paragraphs>
  <Slides>32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Monitoring Program Development</vt:lpstr>
      <vt:lpstr>Discussion Topics/Questions</vt:lpstr>
      <vt:lpstr>Nutrient science/management questions</vt:lpstr>
      <vt:lpstr>Monitoring Program Background</vt:lpstr>
      <vt:lpstr>Monitoring Program Background</vt:lpstr>
      <vt:lpstr>What will shape Monitoring Program?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Planning Needs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Monitoring Planning Needs</vt:lpstr>
      <vt:lpstr>PowerPoint Presentation</vt:lpstr>
      <vt:lpstr>PowerPoint Presentation</vt:lpstr>
      <vt:lpstr>Discussion Topics/Questions</vt:lpstr>
    </vt:vector>
  </TitlesOfParts>
  <Company>San Francisco Estuary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nutrient management questions</dc:title>
  <dc:creator>SFEI Staff</dc:creator>
  <cp:lastModifiedBy>David Senn</cp:lastModifiedBy>
  <cp:revision>64</cp:revision>
  <dcterms:created xsi:type="dcterms:W3CDTF">2014-02-03T22:50:07Z</dcterms:created>
  <dcterms:modified xsi:type="dcterms:W3CDTF">2014-02-04T22:05:21Z</dcterms:modified>
</cp:coreProperties>
</file>