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50" r:id="rId2"/>
    <p:sldMasterId id="2147483651" r:id="rId3"/>
  </p:sldMasterIdLst>
  <p:notesMasterIdLst>
    <p:notesMasterId r:id="rId19"/>
  </p:notesMasterIdLst>
  <p:handoutMasterIdLst>
    <p:handoutMasterId r:id="rId20"/>
  </p:handoutMasterIdLst>
  <p:sldIdLst>
    <p:sldId id="359" r:id="rId4"/>
    <p:sldId id="400" r:id="rId5"/>
    <p:sldId id="399" r:id="rId6"/>
    <p:sldId id="401" r:id="rId7"/>
    <p:sldId id="405" r:id="rId8"/>
    <p:sldId id="410" r:id="rId9"/>
    <p:sldId id="411" r:id="rId10"/>
    <p:sldId id="408" r:id="rId11"/>
    <p:sldId id="409" r:id="rId12"/>
    <p:sldId id="407" r:id="rId13"/>
    <p:sldId id="413" r:id="rId14"/>
    <p:sldId id="415" r:id="rId15"/>
    <p:sldId id="412" r:id="rId16"/>
    <p:sldId id="416" r:id="rId17"/>
    <p:sldId id="391" r:id="rId18"/>
  </p:sldIdLst>
  <p:sldSz cx="9144000" cy="6858000" type="screen4x3"/>
  <p:notesSz cx="9296400" cy="6881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6600"/>
    <a:srgbClr val="003300"/>
    <a:srgbClr val="660066"/>
    <a:srgbClr val="000066"/>
    <a:srgbClr val="FFFFCC"/>
    <a:srgbClr val="333333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45" autoAdjust="0"/>
    <p:restoredTop sz="89681" autoAdjust="0"/>
  </p:normalViewPr>
  <p:slideViewPr>
    <p:cSldViewPr>
      <p:cViewPr varScale="1">
        <p:scale>
          <a:sx n="95" d="100"/>
          <a:sy n="95" d="100"/>
        </p:scale>
        <p:origin x="-51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52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27488" cy="34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defTabSz="930275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5738" y="0"/>
            <a:ext cx="4029075" cy="34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37325"/>
            <a:ext cx="4027488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defTabSz="930275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5738" y="6537325"/>
            <a:ext cx="4029075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 smtClean="0"/>
            </a:lvl1pPr>
          </a:lstStyle>
          <a:p>
            <a:pPr>
              <a:defRPr/>
            </a:pPr>
            <a:fld id="{C11C8128-90DD-48B7-A686-ACA8EFD79D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6899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27488" cy="34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5738" y="0"/>
            <a:ext cx="4029075" cy="34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28938" y="517525"/>
            <a:ext cx="3438525" cy="25796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6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0275" y="3268663"/>
            <a:ext cx="7435850" cy="3097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6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37325"/>
            <a:ext cx="4027488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6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5738" y="6537325"/>
            <a:ext cx="4029075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B2AB447D-4961-486A-A746-C99848CBB0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5935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AB447D-4961-486A-A746-C99848CBB06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AB447D-4961-486A-A746-C99848CBB06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3022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AB447D-4961-486A-A746-C99848CBB06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AB447D-4961-486A-A746-C99848CBB06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AB447D-4961-486A-A746-C99848CBB06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People</a:t>
            </a:r>
            <a:r>
              <a:rPr lang="en-US" baseline="0" dirty="0" smtClean="0"/>
              <a:t> get the fact that we are trying to do something different – engage stakeholders, people support this proactive nature just not sure what all we are doing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AB447D-4961-486A-A746-C99848CBB06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5434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is based on voluntary willingness to provide resources to participate, and acceptance of final Charter by the RWQCB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SC Governance will be ultimately decided by the RWQCB. 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AB447D-4961-486A-A746-C99848CBB06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9227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</a:t>
            </a:r>
            <a:r>
              <a:rPr lang="en-US" baseline="0" dirty="0" smtClean="0"/>
              <a:t> we learned and explain better to folks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AB447D-4961-486A-A746-C99848CBB06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783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AB447D-4961-486A-A746-C99848CBB06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5933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AB447D-4961-486A-A746-C99848CBB06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3022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2AB447D-4961-486A-A746-C99848CBB06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3022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652314-E276-489F-8EDB-4125AA5EC6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789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B732CE-ABB6-4E0B-9EAE-9C85E6D83B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468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1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D59747-D2F1-4F85-BC60-DCAEFF195E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508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A288FB-E958-4B03-9413-89642AF07A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0065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31A345-39F5-409C-B4DB-898E5514A0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1442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1C52B2-4C34-458D-958C-3A58FCE94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3200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4F191D-913D-4EFC-9270-7B3634F42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4728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D4AC52-0F96-4844-AEF9-FD66BEBCA9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6252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8C885E-8FB0-4A14-A526-8F11F257BD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81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851C5F-DA24-4F70-8DFA-BD9DBAF93B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6490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CF79C4-DB88-4D34-8822-FC03429D04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371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>
                <a:solidFill>
                  <a:srgbClr val="003300"/>
                </a:solidFill>
              </a:defRPr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A6AB4-268D-4908-947D-F59AC05DA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2505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78BABC-090D-4801-BFCB-B076756DA0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8391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087EB4-0DC5-48C8-ADA9-C6FA66269B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6395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49EBE-3D2D-4F68-8655-4AB3F1CE9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03741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1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445636-4C5A-4A0E-A37E-836C3AB982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31729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8CD4D5-31D1-4A7D-87AA-AE185BB853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87369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726BFE-0CEC-47A2-BD41-7B84427E82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99823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711FCF-6069-4D31-A41F-69A6708D57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13897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4A9C67-B978-45FE-AA13-B3FC7A6CC1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09964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79A6F7-65E0-400B-9AA2-C39FBC9DBD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21865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5360C4-D3C2-466A-89EA-2086C1DBBA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889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8E4F76-8935-4E87-91A9-2096820611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18625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49422A-8BB2-4719-91A5-9739F9672E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53317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EC09B4-1E4D-4A4A-A2D6-66DBF9C14F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47523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5ADF20-A2C1-4B35-B2E7-0D3494BD3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23497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F67DC4-B5FB-4F96-8C8A-C83E6153A2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81798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1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79F72A-147A-495B-920F-578B3D1DAC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505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EBD0D9-7CE6-4790-B19C-51410C6E05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765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6C9958-E20A-4307-9ADF-69ACA38D3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797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7D616F-F590-430F-9F20-544E3A5375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058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2B3FEB-BF28-4BD9-A30F-A869B966F4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560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86E309-19DC-4C3E-9B53-8FA02029F1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382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DAD083-7264-4761-BF19-EE306015A7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140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4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46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7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9162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63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64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+mn-lt"/>
              </a:defRPr>
            </a:lvl1pPr>
          </a:lstStyle>
          <a:p>
            <a:pPr>
              <a:defRPr/>
            </a:pPr>
            <a:fld id="{67A58C0B-0AEA-49EF-996F-CA78D2233C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Arial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3600">
          <a:solidFill>
            <a:schemeClr val="tx1"/>
          </a:solidFill>
          <a:latin typeface="+mn-lt"/>
          <a:ea typeface="+mn-ea"/>
          <a:cs typeface="+mn-cs"/>
        </a:defRPr>
      </a:lvl1pPr>
      <a:lvl2pPr marL="857250" indent="-285750" algn="l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SzPct val="80000"/>
        <a:buFont typeface="Wingdings" pitchFamily="2" charset="2"/>
        <a:buBlip>
          <a:blip r:embed="rId16"/>
        </a:buBlip>
        <a:defRPr sz="3200">
          <a:solidFill>
            <a:srgbClr val="006600"/>
          </a:solidFill>
          <a:latin typeface="+mn-lt"/>
        </a:defRPr>
      </a:lvl2pPr>
      <a:lvl3pPr marL="12001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CC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46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493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493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493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+mn-lt"/>
              </a:defRPr>
            </a:lvl1pPr>
          </a:lstStyle>
          <a:p>
            <a:pPr>
              <a:defRPr/>
            </a:pPr>
            <a:fld id="{10CBD9C3-AA00-48DD-B225-E2E3B36750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Arial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3600">
          <a:solidFill>
            <a:schemeClr val="tx1"/>
          </a:solidFill>
          <a:latin typeface="+mn-lt"/>
          <a:ea typeface="+mn-ea"/>
          <a:cs typeface="+mn-cs"/>
        </a:defRPr>
      </a:lvl1pPr>
      <a:lvl2pPr marL="8572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S"/>
        <a:defRPr sz="3200">
          <a:solidFill>
            <a:srgbClr val="0033CC"/>
          </a:solidFill>
          <a:latin typeface="+mn-lt"/>
        </a:defRPr>
      </a:lvl2pPr>
      <a:lvl3pPr marL="12001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643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643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643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+mn-lt"/>
              </a:defRPr>
            </a:lvl1pPr>
          </a:lstStyle>
          <a:p>
            <a:pPr>
              <a:defRPr/>
            </a:pPr>
            <a:fld id="{E2A76DC6-5812-4604-A449-5601AE9079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Arial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14"/>
        </a:buBlip>
        <a:defRPr sz="3600">
          <a:solidFill>
            <a:schemeClr val="tx1"/>
          </a:solidFill>
          <a:latin typeface="+mn-lt"/>
          <a:ea typeface="+mn-ea"/>
          <a:cs typeface="+mn-cs"/>
        </a:defRPr>
      </a:lvl1pPr>
      <a:lvl2pPr marL="8572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S"/>
        <a:defRPr sz="3200">
          <a:solidFill>
            <a:srgbClr val="003300"/>
          </a:solidFill>
          <a:latin typeface="+mn-lt"/>
        </a:defRPr>
      </a:lvl2pPr>
      <a:lvl3pPr marL="12001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CC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457200"/>
            <a:ext cx="8229600" cy="31242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</a:pPr>
            <a:r>
              <a:rPr lang="en-US" sz="4000" b="1" dirty="0" smtClean="0"/>
              <a:t>San Francisco Bay </a:t>
            </a:r>
            <a:br>
              <a:rPr lang="en-US" sz="4000" b="1" dirty="0" smtClean="0"/>
            </a:br>
            <a:r>
              <a:rPr lang="en-US" sz="4000" b="1" dirty="0" smtClean="0"/>
              <a:t>Stakeholder Advisory Group Meeting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smtClean="0"/>
              <a:t/>
            </a:r>
            <a:br>
              <a:rPr lang="en-US" b="1" smtClean="0"/>
            </a:br>
            <a:r>
              <a:rPr lang="en-US" b="1" smtClean="0"/>
              <a:t>December </a:t>
            </a:r>
            <a:r>
              <a:rPr lang="en-US" b="1" dirty="0"/>
              <a:t>6</a:t>
            </a:r>
            <a:r>
              <a:rPr lang="en-US" b="1" dirty="0" smtClean="0"/>
              <a:t>, 2013</a:t>
            </a:r>
            <a:br>
              <a:rPr lang="en-US" b="1" dirty="0" smtClean="0"/>
            </a:br>
            <a:endParaRPr lang="en-US" sz="3600" b="1" dirty="0" smtClean="0">
              <a:solidFill>
                <a:srgbClr val="660066"/>
              </a:solidFill>
            </a:endParaRP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3581400"/>
            <a:ext cx="5410200" cy="1752600"/>
          </a:xfrm>
        </p:spPr>
        <p:txBody>
          <a:bodyPr/>
          <a:lstStyle/>
          <a:p>
            <a:pPr algn="r" eaLnBrk="1" hangingPunct="1">
              <a:lnSpc>
                <a:spcPct val="80000"/>
              </a:lnSpc>
            </a:pPr>
            <a:r>
              <a:rPr lang="en-US" sz="2400" dirty="0" smtClean="0"/>
              <a:t>Naomi </a:t>
            </a:r>
            <a:r>
              <a:rPr lang="en-US" sz="2400" dirty="0" err="1" smtClean="0"/>
              <a:t>Feger</a:t>
            </a:r>
            <a:endParaRPr lang="en-US" sz="2400" dirty="0" smtClean="0"/>
          </a:p>
          <a:p>
            <a:pPr algn="r" eaLnBrk="1" hangingPunct="1">
              <a:lnSpc>
                <a:spcPct val="80000"/>
              </a:lnSpc>
            </a:pPr>
            <a:r>
              <a:rPr lang="en-US" sz="2400" dirty="0" smtClean="0"/>
              <a:t>Chief - Planning Division</a:t>
            </a:r>
          </a:p>
          <a:p>
            <a:pPr algn="r" eaLnBrk="1" hangingPunct="1">
              <a:lnSpc>
                <a:spcPct val="80000"/>
              </a:lnSpc>
            </a:pPr>
            <a:r>
              <a:rPr lang="en-US" sz="2400" dirty="0" smtClean="0"/>
              <a:t>San Francisco Bay </a:t>
            </a:r>
          </a:p>
          <a:p>
            <a:pPr algn="r" eaLnBrk="1" hangingPunct="1">
              <a:lnSpc>
                <a:spcPct val="80000"/>
              </a:lnSpc>
            </a:pPr>
            <a:r>
              <a:rPr lang="en-US" sz="2400" dirty="0" smtClean="0"/>
              <a:t>Regional Water Quality Control Board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609600"/>
            <a:ext cx="8153400" cy="1143000"/>
          </a:xfrm>
        </p:spPr>
        <p:txBody>
          <a:bodyPr/>
          <a:lstStyle/>
          <a:p>
            <a:r>
              <a:rPr lang="en-US" sz="3600" dirty="0" smtClean="0"/>
              <a:t>NMS Draft Organizational Structure</a:t>
            </a:r>
            <a:endParaRPr lang="en-US" sz="3600" dirty="0"/>
          </a:p>
        </p:txBody>
      </p:sp>
      <p:pic>
        <p:nvPicPr>
          <p:cNvPr id="4127" name="Picture 3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557213"/>
            <a:ext cx="7315200" cy="574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205685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 of the SAG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Ø"/>
            </a:pPr>
            <a:r>
              <a:rPr lang="en-US" dirty="0" smtClean="0"/>
              <a:t>Document review</a:t>
            </a:r>
          </a:p>
          <a:p>
            <a:pPr>
              <a:buFont typeface="Wingdings" charset="2"/>
              <a:buChar char="Ø"/>
            </a:pPr>
            <a:r>
              <a:rPr lang="en-US" dirty="0" smtClean="0"/>
              <a:t>Provide input to the SC</a:t>
            </a:r>
          </a:p>
          <a:p>
            <a:pPr>
              <a:buFont typeface="Wingdings" charset="2"/>
              <a:buChar char="Ø"/>
            </a:pPr>
            <a:r>
              <a:rPr lang="en-US" dirty="0" smtClean="0"/>
              <a:t>Information exchange</a:t>
            </a:r>
          </a:p>
          <a:p>
            <a:pPr>
              <a:buFont typeface="Wingdings" charset="2"/>
              <a:buChar char="Ø"/>
            </a:pPr>
            <a:r>
              <a:rPr lang="en-US" dirty="0"/>
              <a:t>M</a:t>
            </a:r>
            <a:r>
              <a:rPr lang="en-US" dirty="0" smtClean="0"/>
              <a:t>eeting frequency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Your Perspective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453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 Priorities for Water Board in 2014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924800" cy="41148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Complete Governance Charter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Organize SC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Adopt Nutrient Watershed Permit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Make Progress on Model Development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Complete Draft Assessment Framework </a:t>
            </a:r>
          </a:p>
        </p:txBody>
      </p:sp>
    </p:spTree>
    <p:extLst>
      <p:ext uri="{BB962C8B-B14F-4D97-AF65-F5344CB8AC3E}">
        <p14:creationId xmlns:p14="http://schemas.microsoft.com/office/powerpoint/2010/main" val="6018641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 Priorities for Water Board in 2014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924800" cy="41148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Science Plan – develop cost estimates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Monitoring Program Development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Develop integrated schedule - post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Complete current Suisun Studies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Update NMS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70358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 Priorities for Water Board in 2014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924800" cy="41148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Suisun Marsh TMDL 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Develop DO targets – SSOs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Assess nutrient impairment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Lower South Bay 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Improve understanding of DO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Suisun Bay – HABs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Ocean – nutrient impacts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1688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838200"/>
            <a:ext cx="8763000" cy="1600200"/>
          </a:xfrm>
        </p:spPr>
        <p:txBody>
          <a:bodyPr/>
          <a:lstStyle/>
          <a:p>
            <a:pPr algn="ctr"/>
            <a:r>
              <a:rPr lang="en-US" dirty="0" smtClean="0"/>
              <a:t>Assessment Framework Development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514600"/>
            <a:ext cx="8229600" cy="25908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Scoping White Paper April 2013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Analysis of Existing Data October 2013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Framework Workshop February 2014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Second Workshop April 2014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Draft Framework June 2014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Final Framework  November 2014</a:t>
            </a:r>
          </a:p>
          <a:p>
            <a:pPr marL="5715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076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Meeting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Update on Nutrient Management Strategy </a:t>
            </a:r>
            <a:r>
              <a:rPr lang="en-US" dirty="0"/>
              <a:t>g</a:t>
            </a:r>
            <a:r>
              <a:rPr lang="en-US" dirty="0" smtClean="0"/>
              <a:t>overnance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Overview of Nutrient Watershed NPDES Permit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SFEI Science Update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Assessment Framework Update</a:t>
            </a:r>
          </a:p>
        </p:txBody>
      </p:sp>
    </p:spTree>
    <p:extLst>
      <p:ext uri="{BB962C8B-B14F-4D97-AF65-F5344CB8AC3E}">
        <p14:creationId xmlns:p14="http://schemas.microsoft.com/office/powerpoint/2010/main" val="1479862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 of June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05000"/>
            <a:ext cx="7848600" cy="41910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Briefings </a:t>
            </a:r>
            <a:r>
              <a:rPr lang="en-US" dirty="0"/>
              <a:t>on </a:t>
            </a:r>
            <a:r>
              <a:rPr lang="en-US" dirty="0" smtClean="0"/>
              <a:t>Conceptual </a:t>
            </a:r>
            <a:r>
              <a:rPr lang="en-US" dirty="0"/>
              <a:t>Model </a:t>
            </a:r>
            <a:r>
              <a:rPr lang="en-US" dirty="0" smtClean="0"/>
              <a:t>and </a:t>
            </a:r>
            <a:r>
              <a:rPr lang="en-US" dirty="0"/>
              <a:t>Loading Study 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Provide </a:t>
            </a:r>
            <a:r>
              <a:rPr lang="en-US" dirty="0"/>
              <a:t>Input to White Paper – Nutrient Assessment Framework </a:t>
            </a:r>
            <a:r>
              <a:rPr lang="en-US" dirty="0" smtClean="0"/>
              <a:t>Approaches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Bay </a:t>
            </a:r>
            <a:r>
              <a:rPr lang="en-US" dirty="0"/>
              <a:t>Nutrient Strategy </a:t>
            </a:r>
            <a:r>
              <a:rPr lang="en-US" dirty="0" smtClean="0"/>
              <a:t>governance discussion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305800" cy="5181600"/>
          </a:xfrm>
        </p:spPr>
        <p:txBody>
          <a:bodyPr/>
          <a:lstStyle/>
          <a:p>
            <a:pPr lvl="0">
              <a:buFont typeface="Wingdings" pitchFamily="2" charset="2"/>
              <a:buChar char="Ø"/>
            </a:pPr>
            <a:r>
              <a:rPr lang="en-US" dirty="0" smtClean="0"/>
              <a:t>NMS and Governance</a:t>
            </a:r>
            <a:endParaRPr lang="en-US" dirty="0"/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Nutrient Watershed Permit</a:t>
            </a:r>
            <a:endParaRPr lang="en-US" dirty="0"/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Status of Reports</a:t>
            </a:r>
            <a:endParaRPr lang="en-US" dirty="0"/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Science Plan Development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Assessment Framework Update 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Lower South Bay studies</a:t>
            </a:r>
            <a:endParaRPr lang="en-US" dirty="0"/>
          </a:p>
          <a:p>
            <a:pPr lvl="0">
              <a:buFont typeface="Wingdings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5186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NMS Governance Assessment by Center for Collaborative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382000" cy="51054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ü"/>
            </a:pPr>
            <a:r>
              <a:rPr lang="en-US" dirty="0" smtClean="0"/>
              <a:t>US EPA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USGS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Central Valley RWQCB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BASMAA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Delta Science Program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State Water Contractors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SFEI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Sacramento Regional County Sanitation Dist. </a:t>
            </a:r>
          </a:p>
          <a:p>
            <a:pPr>
              <a:buFont typeface="Wingdings" pitchFamily="2" charset="2"/>
              <a:buChar char="ü"/>
            </a:pPr>
            <a:r>
              <a:rPr lang="en-US" dirty="0" err="1" smtClean="0"/>
              <a:t>BayKeeper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5715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595CC-5694-4108-B90D-76F8555AC2F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818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Findings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3200" dirty="0"/>
              <a:t>Very high support for NMS process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/>
              <a:t>Very little awareness of the NMS document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/>
              <a:t>Inclusion is preferred over speed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/>
              <a:t>Strong </a:t>
            </a:r>
            <a:r>
              <a:rPr lang="en-US" sz="3200" dirty="0"/>
              <a:t>belief that NMS can and should be different and provide a better model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3095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Findings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800" dirty="0"/>
              <a:t>Geographic distinctions between Delta and Bay are arbitrary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/>
              <a:t>Strong support for Delta and Bay representatives on the SC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/>
              <a:t>High support for general proposed structure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/>
              <a:t>Strong support for a solid decision-making process on technical issues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/>
              <a:t>Strong concern about “who does the work”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09182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8077200" cy="1143000"/>
          </a:xfrm>
        </p:spPr>
        <p:txBody>
          <a:bodyPr/>
          <a:lstStyle/>
          <a:p>
            <a:r>
              <a:rPr lang="en-US" dirty="0" smtClean="0"/>
              <a:t>Governance 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/>
              <a:t>Finalize initial SC list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Invitations to join SC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Membership in SC </a:t>
            </a: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/>
              <a:t>Prepare a draft Charter document </a:t>
            </a:r>
            <a:r>
              <a:rPr lang="en-US" dirty="0" smtClean="0"/>
              <a:t>- decision-making </a:t>
            </a:r>
            <a:r>
              <a:rPr lang="en-US" dirty="0"/>
              <a:t>protocols, proposed membership, etc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3396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Technical 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400" dirty="0" smtClean="0"/>
              <a:t>Clarify </a:t>
            </a:r>
            <a:r>
              <a:rPr lang="en-US" sz="2400" dirty="0"/>
              <a:t>roles responsibilities, assignments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/>
              <a:t>Refine specific roles of </a:t>
            </a:r>
            <a:r>
              <a:rPr lang="en-US" sz="2400" dirty="0" smtClean="0"/>
              <a:t>Technical Team, </a:t>
            </a:r>
            <a:r>
              <a:rPr lang="en-US" sz="2400" dirty="0"/>
              <a:t>Technical </a:t>
            </a:r>
            <a:r>
              <a:rPr lang="en-US" sz="2400" dirty="0" smtClean="0"/>
              <a:t>Stakeholders</a:t>
            </a:r>
            <a:r>
              <a:rPr lang="en-US" sz="2400" dirty="0"/>
              <a:t>, and Peer Reviewers (include in Charter)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Need to do a better job explaining the </a:t>
            </a:r>
            <a:r>
              <a:rPr lang="en-US" sz="2400" dirty="0"/>
              <a:t>NMS technical approach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Clarify SC interaction with Technical Team</a:t>
            </a:r>
            <a:endParaRPr lang="en-US" sz="2400" dirty="0"/>
          </a:p>
          <a:p>
            <a:pPr>
              <a:buFont typeface="Wingdings" pitchFamily="2" charset="2"/>
              <a:buChar char="Ø"/>
            </a:pPr>
            <a:r>
              <a:rPr lang="en-US" sz="2400" dirty="0"/>
              <a:t>Clarify options for Peer Review structure and compensation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621793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Custom Design">
  <a:themeElements>
    <a:clrScheme name="2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2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19095</TotalTime>
  <Words>485</Words>
  <Application>Microsoft Office PowerPoint</Application>
  <PresentationFormat>On-screen Show (4:3)</PresentationFormat>
  <Paragraphs>108</Paragraphs>
  <Slides>15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Custom Design</vt:lpstr>
      <vt:lpstr>1_Custom Design</vt:lpstr>
      <vt:lpstr>2_Custom Design</vt:lpstr>
      <vt:lpstr>San Francisco Bay  Stakeholder Advisory Group Meeting  December 6, 2013 </vt:lpstr>
      <vt:lpstr>Meeting Goals</vt:lpstr>
      <vt:lpstr>Recap of June Meeting</vt:lpstr>
      <vt:lpstr>Today’s Agenda</vt:lpstr>
      <vt:lpstr>NMS Governance Assessment by Center for Collaborative Policy</vt:lpstr>
      <vt:lpstr>Findings Summary</vt:lpstr>
      <vt:lpstr>Findings Summary</vt:lpstr>
      <vt:lpstr>Governance Recommendations</vt:lpstr>
      <vt:lpstr>Technical Recommendations</vt:lpstr>
      <vt:lpstr>NMS Draft Organizational Structure</vt:lpstr>
      <vt:lpstr>Role of the SAG </vt:lpstr>
      <vt:lpstr>High Priorities for Water Board in 2014</vt:lpstr>
      <vt:lpstr>High Priorities for Water Board in 2014</vt:lpstr>
      <vt:lpstr>High Priorities for Water Board in 2014</vt:lpstr>
      <vt:lpstr>Assessment Framework Development Schedule</vt:lpstr>
    </vt:vector>
  </TitlesOfParts>
  <Company>water Board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sharon norton</dc:creator>
  <cp:lastModifiedBy>Laura McLellan</cp:lastModifiedBy>
  <cp:revision>247</cp:revision>
  <cp:lastPrinted>2013-01-23T01:56:54Z</cp:lastPrinted>
  <dcterms:created xsi:type="dcterms:W3CDTF">2007-05-31T14:52:34Z</dcterms:created>
  <dcterms:modified xsi:type="dcterms:W3CDTF">2014-01-11T00:39:35Z</dcterms:modified>
</cp:coreProperties>
</file>