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8" r:id="rId4"/>
    <p:sldId id="284" r:id="rId5"/>
    <p:sldId id="277" r:id="rId6"/>
    <p:sldId id="316" r:id="rId7"/>
    <p:sldId id="319" r:id="rId8"/>
    <p:sldId id="325" r:id="rId9"/>
    <p:sldId id="282" r:id="rId10"/>
    <p:sldId id="285" r:id="rId11"/>
    <p:sldId id="265" r:id="rId12"/>
    <p:sldId id="311" r:id="rId13"/>
    <p:sldId id="278" r:id="rId14"/>
    <p:sldId id="267" r:id="rId15"/>
    <p:sldId id="268" r:id="rId16"/>
    <p:sldId id="269" r:id="rId17"/>
    <p:sldId id="270" r:id="rId18"/>
    <p:sldId id="313" r:id="rId19"/>
    <p:sldId id="322" r:id="rId20"/>
    <p:sldId id="321" r:id="rId21"/>
    <p:sldId id="324" r:id="rId22"/>
    <p:sldId id="312" r:id="rId23"/>
    <p:sldId id="335" r:id="rId24"/>
    <p:sldId id="314" r:id="rId25"/>
    <p:sldId id="315" r:id="rId26"/>
    <p:sldId id="32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21" autoAdjust="0"/>
  </p:normalViewPr>
  <p:slideViewPr>
    <p:cSldViewPr snapToGrid="0" snapToObjects="1">
      <p:cViewPr>
        <p:scale>
          <a:sx n="90" d="100"/>
          <a:sy n="90" d="100"/>
        </p:scale>
        <p:origin x="-5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05D51-00F2-6642-99D3-421CA59E87FE}" type="datetimeFigureOut">
              <a:rPr lang="en-US" smtClean="0"/>
              <a:t>2/4/14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24579-57BA-7A4F-A229-D28CF76DC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6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746528-8D90-6949-AA16-AACA410D94BB}" type="slidenum">
              <a:rPr lang="en-US">
                <a:solidFill>
                  <a:prstClr val="black"/>
                </a:solidFill>
                <a:latin typeface="Calibri" pitchFamily="-65" charset="0"/>
                <a:ea typeface="Arial" pitchFamily="-65" charset="0"/>
                <a:cs typeface="Arial" pitchFamily="-65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Calibri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Switch now</a:t>
            </a:r>
            <a:r>
              <a:rPr lang="en-US" baseline="0" dirty="0" smtClean="0"/>
              <a:t> to DO in shallow habitats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FF549-13B0-8A48-A032-526354B3FA1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87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3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6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83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623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70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235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451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492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869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470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55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38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693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573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109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225A58-AF7C-5643-811D-C47254C3A286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97269-D5CB-1445-AF77-9AF3932EA5C3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2665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36F808-5C5F-9240-B007-851FA0DBE59D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7C6B4-BA99-9549-9428-D16E1CEA8AF6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97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138777-62A9-7140-BC10-563B16AB5F02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B8489-ADBC-0047-A878-B137CA1270D1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0824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DA851-CF95-274B-B89C-E744A78DF5D5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2FF5E-57FC-234F-9089-D8459A3A8AA5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695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9EF112-B56C-ED45-BC4B-0EC0675CB980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55583-6CE6-0A4D-A5CC-FA9127508E88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880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FFBB37-3543-0842-BE7A-C594CAFFE2BE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F662F-7049-D24C-BEDD-91B9C3DE41BF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297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27C20C-116B-0248-9367-03E64CD6ECC5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2A798-AF84-6445-9ACA-3998F6620D73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36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3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B80EEB-0BC8-0148-A99C-BD531F92690F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6BD6-BEFE-6E41-B3E4-4EFDCA748BCE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665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B4FC10-62C3-E749-84C0-A3053659439A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C4AE0-A0DC-6748-92A2-3E89C58D872A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48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12C9F7-4B63-6E4F-A79D-2939E727D152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356C8-3236-5A45-86E8-3EA564DDA50F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644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AEF40A-CC0E-7948-A67B-5AF7C8072506}" type="datetimeFigureOut">
              <a:rPr lang="en-US">
                <a:latin typeface="Calibri"/>
              </a:rPr>
              <a:pPr/>
              <a:t>2/4/14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9E9B9F-2074-2D40-89C9-12066C375CA4}" type="slidenum">
              <a:rPr lang="en-US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94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8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3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1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4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7752A-9C88-9643-980B-B7F72BA65BA3}" type="datetimeFigureOut">
              <a:rPr lang="en-US" smtClean="0"/>
              <a:t>2/4/14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00DCE-59BF-CB4C-B060-2021EB3DB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5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59AAB-B7AD-0840-B307-67BDE9B5E98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2/4/14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5D90F-05EE-D644-8E08-B12270FC419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63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2D51933-961E-404A-BD64-64FAF63204C0}" type="datetimeFigureOut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2/4/14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BC2DE1B-58B0-DB47-AA8A-49F05755FB33}" type="slidenum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1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tif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6050317792_85a2671edf_b.jpg"/>
          <p:cNvPicPr>
            <a:picLocks noChangeAspect="1"/>
          </p:cNvPicPr>
          <p:nvPr/>
        </p:nvPicPr>
        <p:blipFill rotWithShape="1">
          <a:blip r:embed="rId3"/>
          <a:srcRect l="1" r="45778"/>
          <a:stretch/>
        </p:blipFill>
        <p:spPr>
          <a:xfrm>
            <a:off x="0" y="0"/>
            <a:ext cx="2480235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529" y="6558279"/>
            <a:ext cx="1243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Image: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C. Benton</a:t>
            </a:r>
          </a:p>
        </p:txBody>
      </p:sp>
      <p:pic>
        <p:nvPicPr>
          <p:cNvPr id="6" name="Picture 5" descr="transparent_outside_500x5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580" y="5782378"/>
            <a:ext cx="943679" cy="94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5294" y="1472587"/>
            <a:ext cx="6663765" cy="98295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990000"/>
                </a:solidFill>
              </a:rPr>
              <a:t>DO in shallow habitats: </a:t>
            </a:r>
            <a:br>
              <a:rPr lang="en-US" sz="3600" dirty="0" smtClean="0">
                <a:solidFill>
                  <a:srgbClr val="990000"/>
                </a:solidFill>
              </a:rPr>
            </a:br>
            <a:r>
              <a:rPr lang="en-US" sz="3600" dirty="0" smtClean="0">
                <a:solidFill>
                  <a:srgbClr val="990000"/>
                </a:solidFill>
              </a:rPr>
              <a:t>initial data analysis and next steps</a:t>
            </a:r>
            <a:br>
              <a:rPr lang="en-US" sz="3600" dirty="0" smtClean="0">
                <a:solidFill>
                  <a:srgbClr val="990000"/>
                </a:solidFill>
              </a:rPr>
            </a:br>
            <a:r>
              <a:rPr lang="en-US" sz="3600" dirty="0" smtClean="0">
                <a:solidFill>
                  <a:srgbClr val="990000"/>
                </a:solidFill>
              </a:rPr>
              <a:t/>
            </a:r>
            <a:br>
              <a:rPr lang="en-US" sz="3600" dirty="0" smtClean="0">
                <a:solidFill>
                  <a:srgbClr val="990000"/>
                </a:solidFill>
              </a:rPr>
            </a:br>
            <a:r>
              <a:rPr lang="en-US" sz="3600" dirty="0" smtClean="0">
                <a:solidFill>
                  <a:srgbClr val="990000"/>
                </a:solidFill>
              </a:rPr>
              <a:t>…and, time permitting, </a:t>
            </a:r>
            <a:br>
              <a:rPr lang="en-US" sz="3600" dirty="0" smtClean="0">
                <a:solidFill>
                  <a:srgbClr val="990000"/>
                </a:solidFill>
              </a:rPr>
            </a:br>
            <a:r>
              <a:rPr lang="en-US" sz="3600" dirty="0" smtClean="0">
                <a:solidFill>
                  <a:srgbClr val="990000"/>
                </a:solidFill>
              </a:rPr>
              <a:t>CY2013/FY2014 project updates</a:t>
            </a:r>
            <a:endParaRPr lang="en-US" sz="3600" dirty="0">
              <a:solidFill>
                <a:srgbClr val="9900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276754" y="1472587"/>
            <a:ext cx="5546345" cy="37583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Aft>
                <a:spcPts val="1200"/>
              </a:spcAft>
              <a:buFontTx/>
              <a:buAutoNum type="arabicPeriod"/>
            </a:pPr>
            <a:endParaRPr lang="en-US" sz="2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495252" y="4482292"/>
            <a:ext cx="6188147" cy="1271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David Senn and Emily </a:t>
            </a:r>
            <a:r>
              <a:rPr lang="en-US" sz="2400" dirty="0" err="1" smtClean="0">
                <a:solidFill>
                  <a:srgbClr val="000000"/>
                </a:solidFill>
              </a:rPr>
              <a:t>Novick</a:t>
            </a:r>
            <a:endParaRPr lang="en-US" sz="2400" dirty="0">
              <a:solidFill>
                <a:srgbClr val="000000"/>
              </a:solidFill>
            </a:endParaRPr>
          </a:p>
          <a:p>
            <a:pPr algn="l"/>
            <a:r>
              <a:rPr lang="en-US" sz="2400" dirty="0" err="1" smtClean="0">
                <a:solidFill>
                  <a:srgbClr val="000000"/>
                </a:solidFill>
              </a:rPr>
              <a:t>davids@sfei.org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754" y="1724588"/>
            <a:ext cx="540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	</a:t>
            </a:r>
            <a:endParaRPr 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90389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/>
          <a:stretch/>
        </p:blipFill>
        <p:spPr>
          <a:xfrm>
            <a:off x="133672" y="2078847"/>
            <a:ext cx="4385715" cy="3586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/>
          <a:stretch/>
        </p:blipFill>
        <p:spPr>
          <a:xfrm>
            <a:off x="4503435" y="2107900"/>
            <a:ext cx="4640565" cy="3459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778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3622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29453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4520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1689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7558" y="423333"/>
            <a:ext cx="618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Data Availability: color</a:t>
            </a:r>
            <a:r>
              <a:rPr lang="en-US" sz="2400" dirty="0"/>
              <a:t> </a:t>
            </a:r>
            <a:r>
              <a:rPr lang="en-US" sz="2400" dirty="0" smtClean="0"/>
              <a:t>= frequency &lt; 5 mg L</a:t>
            </a:r>
            <a:r>
              <a:rPr lang="en-US" sz="2400" baseline="30000" dirty="0" smtClean="0"/>
              <a:t>-1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259639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1332" y="2618808"/>
            <a:ext cx="0" cy="64083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1332" y="3259639"/>
            <a:ext cx="0" cy="6237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9623" y="2723047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Creeks/sloughs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69623" y="3322560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Ponds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89203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Arrow Connector 36"/>
          <p:cNvCxnSpPr/>
          <p:nvPr/>
        </p:nvCxnSpPr>
        <p:spPr>
          <a:xfrm flipV="1">
            <a:off x="4974874" y="608961"/>
            <a:ext cx="0" cy="2683686"/>
          </a:xfrm>
          <a:prstGeom prst="straightConnector1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634582" y="808321"/>
            <a:ext cx="0" cy="365760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ontinuous_Tidal_By_Agency_20130828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24">
                        <a14:foregroundMark x1="99424" y1="50000" x2="99424" y2="50000"/>
                        <a14:backgroundMark x1="47531" y1="66667" x2="51399" y2="70561"/>
                        <a14:backgroundMark x1="54527" y1="68737" x2="67819" y2="6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230" r="6607" b="11728"/>
          <a:stretch/>
        </p:blipFill>
        <p:spPr>
          <a:xfrm>
            <a:off x="19107" y="1057012"/>
            <a:ext cx="5202006" cy="5813778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4272435" y="3265911"/>
            <a:ext cx="2719487" cy="1195268"/>
          </a:xfrm>
          <a:prstGeom prst="cube">
            <a:avLst>
              <a:gd name="adj" fmla="val 62175"/>
            </a:avLst>
          </a:prstGeom>
          <a:solidFill>
            <a:srgbClr val="804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4286547" y="605001"/>
            <a:ext cx="2641367" cy="3407479"/>
          </a:xfrm>
          <a:prstGeom prst="cube">
            <a:avLst/>
          </a:prstGeom>
          <a:solidFill>
            <a:schemeClr val="accent5">
              <a:lumMod val="20000"/>
              <a:lumOff val="80000"/>
              <a:alpha val="3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408345" y="2824767"/>
            <a:ext cx="1951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( - )  </a:t>
            </a:r>
            <a:r>
              <a:rPr lang="en-US" dirty="0" smtClean="0"/>
              <a:t>respiration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425352" y="1423155"/>
            <a:ext cx="1985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(+)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1600" dirty="0" smtClean="0"/>
              <a:t>Photosynthesis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27396" y="63911"/>
            <a:ext cx="1144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exchange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14978" y="2128440"/>
            <a:ext cx="86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[DO]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634582" y="419131"/>
            <a:ext cx="0" cy="405066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0412" y="63911"/>
            <a:ext cx="409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Major factors influencing DO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30484" y="4939486"/>
            <a:ext cx="158651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mid-day max</a:t>
            </a:r>
          </a:p>
          <a:p>
            <a:endParaRPr lang="en-US" dirty="0" smtClean="0"/>
          </a:p>
          <a:p>
            <a:r>
              <a:rPr lang="en-US" dirty="0" smtClean="0"/>
              <a:t>~constant</a:t>
            </a:r>
          </a:p>
          <a:p>
            <a:endParaRPr lang="en-US" dirty="0"/>
          </a:p>
          <a:p>
            <a:r>
              <a:rPr lang="en-US" dirty="0" smtClean="0"/>
              <a:t>semi-diurnal, </a:t>
            </a:r>
          </a:p>
          <a:p>
            <a:r>
              <a:rPr lang="en-US" dirty="0" smtClean="0"/>
              <a:t>spring/neap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632179" y="4951779"/>
            <a:ext cx="1670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Photosynthesis: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073656" y="6024222"/>
            <a:ext cx="1195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/>
              <a:t>Tides: 	</a:t>
            </a:r>
          </a:p>
        </p:txBody>
      </p:sp>
      <p:sp>
        <p:nvSpPr>
          <p:cNvPr id="4" name="Rectangle 3"/>
          <p:cNvSpPr/>
          <p:nvPr/>
        </p:nvSpPr>
        <p:spPr>
          <a:xfrm>
            <a:off x="5974967" y="5487471"/>
            <a:ext cx="1313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Respiration: </a:t>
            </a:r>
            <a:endParaRPr lang="en-US" dirty="0"/>
          </a:p>
        </p:txBody>
      </p:sp>
      <p:sp>
        <p:nvSpPr>
          <p:cNvPr id="36" name="Left-Right Arrow 35"/>
          <p:cNvSpPr/>
          <p:nvPr/>
        </p:nvSpPr>
        <p:spPr>
          <a:xfrm>
            <a:off x="6620162" y="1785402"/>
            <a:ext cx="1267045" cy="332274"/>
          </a:xfrm>
          <a:prstGeom prst="leftRightArrow">
            <a:avLst/>
          </a:prstGeom>
          <a:solidFill>
            <a:srgbClr val="66FF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620162" y="2524314"/>
            <a:ext cx="937559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620162" y="2704937"/>
            <a:ext cx="937559" cy="0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821111" y="2328986"/>
            <a:ext cx="1144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tides, flows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911714" y="1215485"/>
            <a:ext cx="9915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</a:t>
            </a:r>
            <a:r>
              <a:rPr lang="en-US" sz="1600" dirty="0" smtClean="0"/>
              <a:t>rganic </a:t>
            </a:r>
            <a:r>
              <a:rPr lang="en-US" sz="1600" dirty="0"/>
              <a:t>m</a:t>
            </a:r>
            <a:r>
              <a:rPr lang="en-US" sz="1600" dirty="0" smtClean="0"/>
              <a:t>atter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6966727" y="2704626"/>
            <a:ext cx="86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[DO]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3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4181488" y="680931"/>
            <a:ext cx="478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/>
              </a:rPr>
              <a:t>Alviso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Slough: June 2012 – April 2013</a:t>
            </a:r>
          </a:p>
        </p:txBody>
      </p:sp>
      <p:pic>
        <p:nvPicPr>
          <p:cNvPr id="13" name="Picture 12" descr="AVS_DO_edit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7499"/>
          <a:stretch/>
        </p:blipFill>
        <p:spPr>
          <a:xfrm>
            <a:off x="1523999" y="1515122"/>
            <a:ext cx="7433733" cy="53381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3867" y="5869996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3312" y="3587029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07910" y="4806229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24843" y="6042362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538110" y="4755430"/>
            <a:ext cx="724746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 rot="5400000">
            <a:off x="2276224" y="4134271"/>
            <a:ext cx="2293217" cy="193500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97841" y="2333975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  <p:pic>
        <p:nvPicPr>
          <p:cNvPr id="7" name="Picture 6" descr="Continuous_Tidal_By_Agency_201308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1" t="58105" b="12120"/>
          <a:stretch/>
        </p:blipFill>
        <p:spPr>
          <a:xfrm>
            <a:off x="144546" y="401859"/>
            <a:ext cx="3427329" cy="2056143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24" idx="1"/>
          </p:cNvCxnSpPr>
          <p:nvPr/>
        </p:nvCxnSpPr>
        <p:spPr>
          <a:xfrm flipH="1">
            <a:off x="1858212" y="911764"/>
            <a:ext cx="2323276" cy="10496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24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S_DO_edite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 r="7499"/>
          <a:stretch/>
        </p:blipFill>
        <p:spPr>
          <a:xfrm>
            <a:off x="1523999" y="1515122"/>
            <a:ext cx="7433733" cy="5338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867" y="5869996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3312" y="3587029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7910" y="4806229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4843" y="6042362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38110" y="4755430"/>
            <a:ext cx="724746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 rot="5400000">
            <a:off x="2276224" y="4134271"/>
            <a:ext cx="2293217" cy="193500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7841" y="2333975"/>
            <a:ext cx="52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87" y="82427"/>
            <a:ext cx="4077588" cy="38377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81488" y="680931"/>
            <a:ext cx="478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Calibri"/>
              </a:rPr>
              <a:t>Alviso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Slough: June 2012 – April 2013</a:t>
            </a:r>
          </a:p>
        </p:txBody>
      </p:sp>
    </p:spTree>
    <p:extLst>
      <p:ext uri="{BB962C8B-B14F-4D97-AF65-F5344CB8AC3E}">
        <p14:creationId xmlns:p14="http://schemas.microsoft.com/office/powerpoint/2010/main" val="1779842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S_DOcontour0612_091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r="13704"/>
          <a:stretch/>
        </p:blipFill>
        <p:spPr>
          <a:xfrm>
            <a:off x="0" y="1100667"/>
            <a:ext cx="7890933" cy="4990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89" y="5737737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Jun 15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5475" y="5737737"/>
            <a:ext cx="14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Sep 14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4898" y="6068329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566" y="208845"/>
            <a:ext cx="861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Tides vs. DO production vs. DO consumption……………….Who wins?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2305985" y="68862"/>
            <a:ext cx="4338650" cy="6543379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107" y="3079082"/>
            <a:ext cx="1447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Time of Day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3424035" y="-1048905"/>
            <a:ext cx="2102550" cy="6543380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0000"/>
              </a:gs>
              <a:gs pos="86000">
                <a:srgbClr val="FFFF00"/>
              </a:gs>
              <a:gs pos="16000">
                <a:srgbClr val="3366FF"/>
              </a:gs>
              <a:gs pos="44000">
                <a:srgbClr val="008000"/>
              </a:gs>
              <a:gs pos="70000">
                <a:srgbClr val="FFFF00"/>
              </a:gs>
              <a:gs pos="34000">
                <a:srgbClr val="008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 rot="5400000">
            <a:off x="3363240" y="1114298"/>
            <a:ext cx="2224140" cy="6543380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0000"/>
              </a:gs>
              <a:gs pos="71000">
                <a:srgbClr val="FF0000"/>
              </a:gs>
              <a:gs pos="53000">
                <a:srgbClr val="FFFF00"/>
              </a:gs>
              <a:gs pos="34000">
                <a:srgbClr val="008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60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S_DOcontour0612_091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>
          <a:xfrm>
            <a:off x="0" y="1100667"/>
            <a:ext cx="9144000" cy="4990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89" y="5737737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Jun 15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5475" y="5737737"/>
            <a:ext cx="14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Sep 14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4898" y="6068329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7623" y="6437661"/>
            <a:ext cx="201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Mean = 3.9 mg L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566" y="208845"/>
            <a:ext cx="861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Tides vs. DO production vs. DO consumption……………….Who wins?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4113198" y="-158014"/>
            <a:ext cx="705937" cy="656166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992496" y="1137563"/>
            <a:ext cx="2328332" cy="4402666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69107" y="3079082"/>
            <a:ext cx="1447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Time of Day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566" y="6347159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</p:spTree>
    <p:extLst>
      <p:ext uri="{BB962C8B-B14F-4D97-AF65-F5344CB8AC3E}">
        <p14:creationId xmlns:p14="http://schemas.microsoft.com/office/powerpoint/2010/main" val="428498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pthcontour_AVS0612_0912 (1)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814"/>
            <a:ext cx="9144000" cy="52955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7489" y="5737737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Jun 15 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5475" y="5737737"/>
            <a:ext cx="14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Sep 14 2013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9107" y="3079082"/>
            <a:ext cx="1447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Time of 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66" y="208845"/>
            <a:ext cx="336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Depth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3867" y="6208660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566" y="6347159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</p:spTree>
    <p:extLst>
      <p:ext uri="{BB962C8B-B14F-4D97-AF65-F5344CB8AC3E}">
        <p14:creationId xmlns:p14="http://schemas.microsoft.com/office/powerpoint/2010/main" val="4287777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S_DOcontour0612_091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>
          <a:xfrm>
            <a:off x="0" y="1100667"/>
            <a:ext cx="9144000" cy="4990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89" y="5737737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Jun 15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5475" y="5737737"/>
            <a:ext cx="14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Sep 14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4898" y="6068329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7623" y="6437661"/>
            <a:ext cx="201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Mean = 3.9 mg L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6566" y="208845"/>
            <a:ext cx="861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DO with Depth Overlay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107" y="3079082"/>
            <a:ext cx="1447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Time of 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6566" y="6347159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</p:spTree>
    <p:extLst>
      <p:ext uri="{BB962C8B-B14F-4D97-AF65-F5344CB8AC3E}">
        <p14:creationId xmlns:p14="http://schemas.microsoft.com/office/powerpoint/2010/main" val="362553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S_DOcontour0612_0912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>
          <a:xfrm>
            <a:off x="0" y="1100667"/>
            <a:ext cx="9144000" cy="4990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7489" y="5737737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Jun 15 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5475" y="5737737"/>
            <a:ext cx="144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Sep 14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4898" y="6068329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Date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27623" y="6437661"/>
            <a:ext cx="201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Mean = 3.9 mg L</a:t>
            </a:r>
            <a:r>
              <a:rPr lang="en-US" baseline="30000" dirty="0">
                <a:solidFill>
                  <a:prstClr val="black"/>
                </a:solidFill>
                <a:latin typeface="Calibri"/>
              </a:rPr>
              <a:t>-1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9107" y="3079082"/>
            <a:ext cx="1447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Time of Day</a:t>
            </a:r>
          </a:p>
        </p:txBody>
      </p:sp>
      <p:pic>
        <p:nvPicPr>
          <p:cNvPr id="12" name="Picture 11" descr="Depthcontour_AVS0612_0912 (1).tif"/>
          <p:cNvPicPr>
            <a:picLocks noChangeAspect="1"/>
          </p:cNvPicPr>
          <p:nvPr/>
        </p:nvPicPr>
        <p:blipFill rotWithShape="1">
          <a:blip r:embed="rId3">
            <a:grayscl/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t="5939" r="14445" b="10417"/>
          <a:stretch/>
        </p:blipFill>
        <p:spPr>
          <a:xfrm>
            <a:off x="1128888" y="1086556"/>
            <a:ext cx="6694311" cy="44294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566" y="208845"/>
            <a:ext cx="8611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DO with Depth Overlay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566" y="6347159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</p:spTree>
    <p:extLst>
      <p:ext uri="{BB962C8B-B14F-4D97-AF65-F5344CB8AC3E}">
        <p14:creationId xmlns:p14="http://schemas.microsoft.com/office/powerpoint/2010/main" val="95433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VS_DOcontour0612_0413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>
          <a:xfrm>
            <a:off x="0" y="1083733"/>
            <a:ext cx="9144000" cy="5007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389" y="5697207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 15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67375" y="5697207"/>
            <a:ext cx="1225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 9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83356" y="3079082"/>
            <a:ext cx="144774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Time of Day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4898" y="6068329"/>
            <a:ext cx="177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5346" y="279400"/>
            <a:ext cx="833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Tides vs. production vs. consumption……………….Who wins?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06566" y="6347159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</p:spTree>
    <p:extLst>
      <p:ext uri="{BB962C8B-B14F-4D97-AF65-F5344CB8AC3E}">
        <p14:creationId xmlns:p14="http://schemas.microsoft.com/office/powerpoint/2010/main" val="1243861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381" y="108217"/>
            <a:ext cx="6106695" cy="52307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Highest Priority Issues – CM report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69" y="789664"/>
            <a:ext cx="8970211" cy="5664511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3600"/>
              </a:spcAft>
            </a:pPr>
            <a:r>
              <a:rPr lang="en-US" sz="2400" dirty="0" smtClean="0"/>
              <a:t>Determine whether </a:t>
            </a:r>
            <a:r>
              <a:rPr lang="en-US" sz="2400" u="sng" dirty="0" smtClean="0"/>
              <a:t>increasing biomass </a:t>
            </a:r>
            <a:r>
              <a:rPr lang="en-US" sz="2400" dirty="0" smtClean="0"/>
              <a:t>signals future impairment</a:t>
            </a:r>
            <a:endParaRPr lang="en-US" sz="2400" dirty="0"/>
          </a:p>
          <a:p>
            <a:pPr lvl="0">
              <a:spcAft>
                <a:spcPts val="3600"/>
              </a:spcAft>
            </a:pPr>
            <a:r>
              <a:rPr lang="en-US" sz="2400" dirty="0" smtClean="0"/>
              <a:t>Characterize/quantify factors that adversely affect </a:t>
            </a:r>
            <a:r>
              <a:rPr lang="en-US" sz="2400" u="sng" dirty="0" smtClean="0"/>
              <a:t>phytoplankton composition</a:t>
            </a:r>
            <a:r>
              <a:rPr lang="en-US" sz="2400" dirty="0" smtClean="0"/>
              <a:t>, including harmful algal blooms</a:t>
            </a:r>
            <a:endParaRPr lang="en-US" sz="2400" u="sng" dirty="0" smtClean="0"/>
          </a:p>
          <a:p>
            <a:pPr lvl="0"/>
            <a:r>
              <a:rPr lang="en-US" sz="2400" dirty="0" smtClean="0"/>
              <a:t>Determine if </a:t>
            </a:r>
            <a:r>
              <a:rPr lang="en-US" sz="2400" u="sng" dirty="0" smtClean="0"/>
              <a:t>low DO </a:t>
            </a:r>
            <a:r>
              <a:rPr lang="en-US" sz="2400" dirty="0" smtClean="0"/>
              <a:t>in shallow habitats causes impairment</a:t>
            </a:r>
          </a:p>
          <a:p>
            <a:pPr lvl="1">
              <a:spcAft>
                <a:spcPts val="3600"/>
              </a:spcAft>
            </a:pPr>
            <a:r>
              <a:rPr lang="en-US" sz="2000" dirty="0" smtClean="0"/>
              <a:t>Quantify role of nutrients</a:t>
            </a:r>
            <a:endParaRPr lang="en-US" sz="2400" dirty="0"/>
          </a:p>
          <a:p>
            <a:pPr lvl="0">
              <a:spcAft>
                <a:spcPts val="3600"/>
              </a:spcAft>
            </a:pPr>
            <a:r>
              <a:rPr lang="en-US" sz="2400" dirty="0" smtClean="0"/>
              <a:t>Test </a:t>
            </a:r>
            <a:r>
              <a:rPr lang="en-US" sz="2400" u="sng" dirty="0" smtClean="0"/>
              <a:t>future scenarios </a:t>
            </a:r>
            <a:r>
              <a:rPr lang="en-US" sz="2400" dirty="0" smtClean="0"/>
              <a:t>that may lead to worsening conditions</a:t>
            </a:r>
            <a:endParaRPr lang="en-US" sz="2400" dirty="0"/>
          </a:p>
          <a:p>
            <a:pPr lvl="0">
              <a:spcAft>
                <a:spcPts val="3600"/>
              </a:spcAft>
            </a:pPr>
            <a:r>
              <a:rPr lang="en-US" sz="2400" dirty="0" smtClean="0"/>
              <a:t>Quantify </a:t>
            </a:r>
            <a:r>
              <a:rPr lang="en-US" sz="2400" u="sng" dirty="0" smtClean="0"/>
              <a:t>nutrient contributions </a:t>
            </a:r>
            <a:r>
              <a:rPr lang="en-US" sz="2400" dirty="0" smtClean="0"/>
              <a:t>to different areas of </a:t>
            </a:r>
            <a:r>
              <a:rPr lang="en-US" sz="2400" dirty="0"/>
              <a:t>the </a:t>
            </a:r>
            <a:r>
              <a:rPr lang="en-US" sz="2400" dirty="0" smtClean="0"/>
              <a:t>Bay</a:t>
            </a:r>
          </a:p>
          <a:p>
            <a:pPr lvl="0"/>
            <a:r>
              <a:rPr lang="en-US" sz="2400" dirty="0"/>
              <a:t>T</a:t>
            </a:r>
            <a:r>
              <a:rPr lang="en-US" sz="2400" dirty="0" smtClean="0"/>
              <a:t>est </a:t>
            </a:r>
            <a:r>
              <a:rPr lang="en-US" sz="2400" u="sng" dirty="0" smtClean="0"/>
              <a:t>mitigation/prevention scenarios</a:t>
            </a:r>
            <a:endParaRPr lang="en-US" sz="2400" u="sng" dirty="0"/>
          </a:p>
        </p:txBody>
      </p:sp>
      <p:sp>
        <p:nvSpPr>
          <p:cNvPr id="4" name="Rectangle 3"/>
          <p:cNvSpPr/>
          <p:nvPr/>
        </p:nvSpPr>
        <p:spPr>
          <a:xfrm>
            <a:off x="125869" y="2794000"/>
            <a:ext cx="8848798" cy="104422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9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x1timeseries_AVSJul12 (1)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24"/>
          <a:stretch/>
        </p:blipFill>
        <p:spPr>
          <a:xfrm>
            <a:off x="347241" y="1226255"/>
            <a:ext cx="8796759" cy="2144889"/>
          </a:xfrm>
          <a:prstGeom prst="rect">
            <a:avLst/>
          </a:prstGeom>
        </p:spPr>
      </p:pic>
      <p:pic>
        <p:nvPicPr>
          <p:cNvPr id="3" name="Picture 2" descr="3x1timeseries_AVSJul12 (1)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9"/>
          <a:stretch/>
        </p:blipFill>
        <p:spPr>
          <a:xfrm>
            <a:off x="347241" y="3371144"/>
            <a:ext cx="8796759" cy="2452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566" y="6347159"/>
            <a:ext cx="235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/>
              </a:rPr>
              <a:t>Data: M Downing-Kunz, USGS</a:t>
            </a:r>
          </a:p>
        </p:txBody>
      </p:sp>
    </p:spTree>
    <p:extLst>
      <p:ext uri="{BB962C8B-B14F-4D97-AF65-F5344CB8AC3E}">
        <p14:creationId xmlns:p14="http://schemas.microsoft.com/office/powerpoint/2010/main" val="186827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/>
          <a:stretch/>
        </p:blipFill>
        <p:spPr>
          <a:xfrm>
            <a:off x="133672" y="2078847"/>
            <a:ext cx="4385715" cy="3586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/>
          <a:stretch/>
        </p:blipFill>
        <p:spPr>
          <a:xfrm>
            <a:off x="4503435" y="2107900"/>
            <a:ext cx="4640565" cy="34597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778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3622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29453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4520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91689" y="1761867"/>
            <a:ext cx="74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67558" y="423333"/>
            <a:ext cx="618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Data Availability: color</a:t>
            </a:r>
            <a:r>
              <a:rPr lang="en-US" sz="2400" dirty="0"/>
              <a:t> </a:t>
            </a:r>
            <a:r>
              <a:rPr lang="en-US" sz="2400" dirty="0" smtClean="0"/>
              <a:t>= frequency &lt; 5 mg L</a:t>
            </a:r>
            <a:r>
              <a:rPr lang="en-US" sz="2400" baseline="30000" dirty="0" smtClean="0"/>
              <a:t>-1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259639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1332" y="2618808"/>
            <a:ext cx="0" cy="640831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1332" y="3259639"/>
            <a:ext cx="0" cy="623738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69623" y="2723047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Creeks/sloughs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69623" y="3322560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Ponds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7429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contour_AVSPA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47" y="0"/>
            <a:ext cx="5999953" cy="3474720"/>
          </a:xfrm>
          <a:prstGeom prst="rect">
            <a:avLst/>
          </a:prstGeom>
        </p:spPr>
      </p:pic>
      <p:pic>
        <p:nvPicPr>
          <p:cNvPr id="5" name="Picture 4" descr="DOcontour_AVSMBD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4047" y="3199448"/>
            <a:ext cx="5999953" cy="3474720"/>
          </a:xfrm>
          <a:prstGeom prst="rect">
            <a:avLst/>
          </a:prstGeom>
        </p:spPr>
      </p:pic>
      <p:pic>
        <p:nvPicPr>
          <p:cNvPr id="9" name="Picture 8" descr="Continuous_Tidal_By_Agency_20130828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9424">
                        <a14:foregroundMark x1="99424" y1="50000" x2="99424" y2="50000"/>
                        <a14:backgroundMark x1="47531" y1="66667" x2="51399" y2="70561"/>
                        <a14:backgroundMark x1="54527" y1="68737" x2="67819" y2="6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230" r="6607" b="11728"/>
          <a:stretch/>
        </p:blipFill>
        <p:spPr>
          <a:xfrm>
            <a:off x="0" y="2639472"/>
            <a:ext cx="3590823" cy="4013115"/>
          </a:xfrm>
          <a:prstGeom prst="rect">
            <a:avLst/>
          </a:prstGeom>
        </p:spPr>
      </p:pic>
      <p:sp>
        <p:nvSpPr>
          <p:cNvPr id="10" name="Oval 9"/>
          <p:cNvSpPr>
            <a:spLocks noChangeAspect="1"/>
          </p:cNvSpPr>
          <p:nvPr/>
        </p:nvSpPr>
        <p:spPr>
          <a:xfrm>
            <a:off x="2086227" y="5666716"/>
            <a:ext cx="181516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589516" y="6153347"/>
            <a:ext cx="181516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3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contour_MC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31" y="343609"/>
            <a:ext cx="5999953" cy="3474720"/>
          </a:xfrm>
          <a:prstGeom prst="rect">
            <a:avLst/>
          </a:prstGeom>
        </p:spPr>
      </p:pic>
      <p:pic>
        <p:nvPicPr>
          <p:cNvPr id="8" name="Picture 7" descr="Continuous_Tidal_By_Agency_20130828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9424">
                        <a14:foregroundMark x1="99424" y1="50000" x2="99424" y2="50000"/>
                        <a14:backgroundMark x1="47531" y1="66667" x2="51399" y2="70561"/>
                        <a14:backgroundMark x1="54527" y1="68737" x2="67819" y2="6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230" r="6607" b="11728"/>
          <a:stretch/>
        </p:blipFill>
        <p:spPr>
          <a:xfrm>
            <a:off x="19107" y="1752266"/>
            <a:ext cx="3590823" cy="401311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2190898" y="5400892"/>
            <a:ext cx="181516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2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contour_A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48" y="0"/>
            <a:ext cx="5999952" cy="3474720"/>
          </a:xfrm>
          <a:prstGeom prst="rect">
            <a:avLst/>
          </a:prstGeom>
        </p:spPr>
      </p:pic>
      <p:pic>
        <p:nvPicPr>
          <p:cNvPr id="5" name="Picture 4" descr="DOcontour_A1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067" y="3383280"/>
            <a:ext cx="599995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1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97197" y="1028277"/>
            <a:ext cx="5409535" cy="3893382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2400" dirty="0" smtClean="0"/>
              <a:t>Is low DO occurring? </a:t>
            </a:r>
          </a:p>
          <a:p>
            <a:pPr>
              <a:spcAft>
                <a:spcPts val="0"/>
              </a:spcAft>
            </a:pPr>
            <a:r>
              <a:rPr lang="en-US" sz="2400" dirty="0" smtClean="0"/>
              <a:t>‘Worse</a:t>
            </a:r>
            <a:r>
              <a:rPr lang="en-US" sz="2400" dirty="0"/>
              <a:t>’ than natural conditions</a:t>
            </a:r>
            <a:r>
              <a:rPr lang="en-US" sz="2400" dirty="0" smtClean="0"/>
              <a:t>?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Frequency, duration, severity</a:t>
            </a:r>
            <a:endParaRPr lang="en-US" sz="2000" dirty="0"/>
          </a:p>
          <a:p>
            <a:pPr>
              <a:spcAft>
                <a:spcPts val="1800"/>
              </a:spcAft>
            </a:pPr>
            <a:r>
              <a:rPr lang="en-US" sz="2400" dirty="0" smtClean="0"/>
              <a:t>Limiting </a:t>
            </a:r>
            <a:r>
              <a:rPr lang="en-US" sz="2400" dirty="0"/>
              <a:t>habitat for fish and benthos?</a:t>
            </a:r>
          </a:p>
          <a:p>
            <a:pPr>
              <a:spcAft>
                <a:spcPts val="0"/>
              </a:spcAft>
            </a:pPr>
            <a:r>
              <a:rPr lang="en-US" sz="2400" dirty="0" smtClean="0"/>
              <a:t>Mechanisms…?</a:t>
            </a:r>
          </a:p>
          <a:p>
            <a:pPr lvl="1">
              <a:spcAft>
                <a:spcPts val="0"/>
              </a:spcAft>
            </a:pPr>
            <a:r>
              <a:rPr lang="en-US" sz="2000" dirty="0" smtClean="0"/>
              <a:t>Anthropogenic nutrients?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Salt ponds</a:t>
            </a:r>
            <a:r>
              <a:rPr lang="en-US" sz="2000" dirty="0" smtClean="0">
                <a:sym typeface="Wingdings"/>
              </a:rPr>
              <a:t>?</a:t>
            </a:r>
            <a:endParaRPr lang="en-US" sz="2000" dirty="0"/>
          </a:p>
        </p:txBody>
      </p:sp>
      <p:pic>
        <p:nvPicPr>
          <p:cNvPr id="5" name="Picture 4" descr="Continuous_Tidal_By_Agency_20130828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24">
                        <a14:foregroundMark x1="99424" y1="50000" x2="99424" y2="50000"/>
                        <a14:backgroundMark x1="47531" y1="66667" x2="51399" y2="70561"/>
                        <a14:backgroundMark x1="54527" y1="68737" x2="67819" y2="6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230" r="6607" b="11728"/>
          <a:stretch/>
        </p:blipFill>
        <p:spPr>
          <a:xfrm>
            <a:off x="0" y="1050957"/>
            <a:ext cx="5202006" cy="5813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884" y="39887"/>
            <a:ext cx="8084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Calibri"/>
              </a:rPr>
              <a:t>DO in Sloughs and Former Salt </a:t>
            </a:r>
            <a:r>
              <a:rPr lang="en-US" sz="2800" dirty="0" smtClean="0">
                <a:solidFill>
                  <a:srgbClr val="800000"/>
                </a:solidFill>
                <a:latin typeface="Calibri"/>
              </a:rPr>
              <a:t>Ponds of LSB</a:t>
            </a:r>
            <a:endParaRPr lang="en-US" sz="2800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4447" y="519085"/>
            <a:ext cx="256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  <a:latin typeface="Calibri"/>
              </a:rPr>
              <a:t>Key Questions</a:t>
            </a:r>
          </a:p>
        </p:txBody>
      </p:sp>
    </p:spTree>
    <p:extLst>
      <p:ext uri="{BB962C8B-B14F-4D97-AF65-F5344CB8AC3E}">
        <p14:creationId xmlns:p14="http://schemas.microsoft.com/office/powerpoint/2010/main" val="353351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bita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 b="5926"/>
          <a:stretch/>
        </p:blipFill>
        <p:spPr>
          <a:xfrm>
            <a:off x="152182" y="0"/>
            <a:ext cx="5147185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03126" y="421938"/>
            <a:ext cx="3319973" cy="708776"/>
          </a:xfrm>
        </p:spPr>
        <p:txBody>
          <a:bodyPr/>
          <a:lstStyle/>
          <a:p>
            <a:r>
              <a:rPr lang="en-US" sz="3200" dirty="0" smtClean="0"/>
              <a:t>Why do we care?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4539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123829" y="3179468"/>
            <a:ext cx="2563553" cy="1208536"/>
          </a:xfrm>
          <a:custGeom>
            <a:avLst/>
            <a:gdLst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7" fmla="*/ 633635 w 1793959"/>
              <a:gd name="connsiteY7" fmla="*/ 45361 h 2305320"/>
              <a:gd name="connsiteX0" fmla="*/ 447308 w 1786926"/>
              <a:gd name="connsiteY0" fmla="*/ 90185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7" fmla="*/ 447308 w 1786926"/>
              <a:gd name="connsiteY7" fmla="*/ 90185 h 2305320"/>
              <a:gd name="connsiteX0" fmla="*/ 581250 w 1786926"/>
              <a:gd name="connsiteY0" fmla="*/ 0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0" fmla="*/ 581250 w 1786926"/>
              <a:gd name="connsiteY0" fmla="*/ 38872 h 2344192"/>
              <a:gd name="connsiteX1" fmla="*/ 127735 w 1786926"/>
              <a:gd name="connsiteY1" fmla="*/ 242996 h 2344192"/>
              <a:gd name="connsiteX2" fmla="*/ 82384 w 1786926"/>
              <a:gd name="connsiteY2" fmla="*/ 1218255 h 2344192"/>
              <a:gd name="connsiteX3" fmla="*/ 1216172 w 1786926"/>
              <a:gd name="connsiteY3" fmla="*/ 1558462 h 2344192"/>
              <a:gd name="connsiteX4" fmla="*/ 1783066 w 1786926"/>
              <a:gd name="connsiteY4" fmla="*/ 2329597 h 2344192"/>
              <a:gd name="connsiteX5" fmla="*/ 1420254 w 1786926"/>
              <a:gd name="connsiteY5" fmla="*/ 810007 h 2344192"/>
              <a:gd name="connsiteX6" fmla="*/ 581250 w 1786926"/>
              <a:gd name="connsiteY6" fmla="*/ 38872 h 2344192"/>
              <a:gd name="connsiteX0" fmla="*/ 581250 w 1784507"/>
              <a:gd name="connsiteY0" fmla="*/ 49540 h 2348862"/>
              <a:gd name="connsiteX1" fmla="*/ 127735 w 1784507"/>
              <a:gd name="connsiteY1" fmla="*/ 253664 h 2348862"/>
              <a:gd name="connsiteX2" fmla="*/ 82384 w 1784507"/>
              <a:gd name="connsiteY2" fmla="*/ 1228923 h 2348862"/>
              <a:gd name="connsiteX3" fmla="*/ 1216172 w 1784507"/>
              <a:gd name="connsiteY3" fmla="*/ 1569130 h 2348862"/>
              <a:gd name="connsiteX4" fmla="*/ 1783066 w 1784507"/>
              <a:gd name="connsiteY4" fmla="*/ 2340265 h 2348862"/>
              <a:gd name="connsiteX5" fmla="*/ 1353019 w 1784507"/>
              <a:gd name="connsiteY5" fmla="*/ 1014910 h 2348862"/>
              <a:gd name="connsiteX6" fmla="*/ 581250 w 1784507"/>
              <a:gd name="connsiteY6" fmla="*/ 49540 h 2348862"/>
              <a:gd name="connsiteX0" fmla="*/ 581250 w 1412102"/>
              <a:gd name="connsiteY0" fmla="*/ 49540 h 1574200"/>
              <a:gd name="connsiteX1" fmla="*/ 127735 w 1412102"/>
              <a:gd name="connsiteY1" fmla="*/ 253664 h 1574200"/>
              <a:gd name="connsiteX2" fmla="*/ 82384 w 1412102"/>
              <a:gd name="connsiteY2" fmla="*/ 1228923 h 1574200"/>
              <a:gd name="connsiteX3" fmla="*/ 1216172 w 1412102"/>
              <a:gd name="connsiteY3" fmla="*/ 1569130 h 1574200"/>
              <a:gd name="connsiteX4" fmla="*/ 1353019 w 1412102"/>
              <a:gd name="connsiteY4" fmla="*/ 1014910 h 1574200"/>
              <a:gd name="connsiteX5" fmla="*/ 581250 w 1412102"/>
              <a:gd name="connsiteY5" fmla="*/ 49540 h 1574200"/>
              <a:gd name="connsiteX0" fmla="*/ 454815 w 1271491"/>
              <a:gd name="connsiteY0" fmla="*/ 44728 h 1564343"/>
              <a:gd name="connsiteX1" fmla="*/ 1300 w 1271491"/>
              <a:gd name="connsiteY1" fmla="*/ 248852 h 1564343"/>
              <a:gd name="connsiteX2" fmla="*/ 344419 w 1271491"/>
              <a:gd name="connsiteY2" fmla="*/ 1029875 h 1564343"/>
              <a:gd name="connsiteX3" fmla="*/ 1089737 w 1271491"/>
              <a:gd name="connsiteY3" fmla="*/ 1564318 h 1564343"/>
              <a:gd name="connsiteX4" fmla="*/ 1226584 w 1271491"/>
              <a:gd name="connsiteY4" fmla="*/ 1010098 h 1564343"/>
              <a:gd name="connsiteX5" fmla="*/ 454815 w 1271491"/>
              <a:gd name="connsiteY5" fmla="*/ 44728 h 1564343"/>
              <a:gd name="connsiteX0" fmla="*/ 454815 w 1090260"/>
              <a:gd name="connsiteY0" fmla="*/ 84260 h 1603875"/>
              <a:gd name="connsiteX1" fmla="*/ 1300 w 1090260"/>
              <a:gd name="connsiteY1" fmla="*/ 288384 h 1603875"/>
              <a:gd name="connsiteX2" fmla="*/ 344419 w 1090260"/>
              <a:gd name="connsiteY2" fmla="*/ 1069407 h 1603875"/>
              <a:gd name="connsiteX3" fmla="*/ 1089737 w 1090260"/>
              <a:gd name="connsiteY3" fmla="*/ 1603850 h 1603875"/>
              <a:gd name="connsiteX4" fmla="*/ 454815 w 1090260"/>
              <a:gd name="connsiteY4" fmla="*/ 84260 h 1603875"/>
              <a:gd name="connsiteX0" fmla="*/ 454815 w 1273944"/>
              <a:gd name="connsiteY0" fmla="*/ 22914 h 1568349"/>
              <a:gd name="connsiteX1" fmla="*/ 1300 w 1273944"/>
              <a:gd name="connsiteY1" fmla="*/ 227038 h 1568349"/>
              <a:gd name="connsiteX2" fmla="*/ 344419 w 1273944"/>
              <a:gd name="connsiteY2" fmla="*/ 1008061 h 1568349"/>
              <a:gd name="connsiteX3" fmla="*/ 1089737 w 1273944"/>
              <a:gd name="connsiteY3" fmla="*/ 1542504 h 1568349"/>
              <a:gd name="connsiteX4" fmla="*/ 1229566 w 1273944"/>
              <a:gd name="connsiteY4" fmla="*/ 176340 h 1568349"/>
              <a:gd name="connsiteX5" fmla="*/ 454815 w 1273944"/>
              <a:gd name="connsiteY5" fmla="*/ 22914 h 1568349"/>
              <a:gd name="connsiteX0" fmla="*/ 454746 w 1263041"/>
              <a:gd name="connsiteY0" fmla="*/ 22914 h 1030962"/>
              <a:gd name="connsiteX1" fmla="*/ 1231 w 1263041"/>
              <a:gd name="connsiteY1" fmla="*/ 227038 h 1030962"/>
              <a:gd name="connsiteX2" fmla="*/ 344350 w 1263041"/>
              <a:gd name="connsiteY2" fmla="*/ 1008061 h 1030962"/>
              <a:gd name="connsiteX3" fmla="*/ 1022433 w 1263041"/>
              <a:gd name="connsiteY3" fmla="*/ 765562 h 1030962"/>
              <a:gd name="connsiteX4" fmla="*/ 1229497 w 1263041"/>
              <a:gd name="connsiteY4" fmla="*/ 176340 h 1030962"/>
              <a:gd name="connsiteX5" fmla="*/ 454746 w 1263041"/>
              <a:gd name="connsiteY5" fmla="*/ 22914 h 1030962"/>
              <a:gd name="connsiteX0" fmla="*/ 456030 w 1265049"/>
              <a:gd name="connsiteY0" fmla="*/ 22914 h 1791672"/>
              <a:gd name="connsiteX1" fmla="*/ 2515 w 1265049"/>
              <a:gd name="connsiteY1" fmla="*/ 227038 h 1791672"/>
              <a:gd name="connsiteX2" fmla="*/ 308281 w 1265049"/>
              <a:gd name="connsiteY2" fmla="*/ 1785003 h 1791672"/>
              <a:gd name="connsiteX3" fmla="*/ 1023717 w 1265049"/>
              <a:gd name="connsiteY3" fmla="*/ 765562 h 1791672"/>
              <a:gd name="connsiteX4" fmla="*/ 1230781 w 1265049"/>
              <a:gd name="connsiteY4" fmla="*/ 176340 h 1791672"/>
              <a:gd name="connsiteX5" fmla="*/ 456030 w 1265049"/>
              <a:gd name="connsiteY5" fmla="*/ 22914 h 1791672"/>
              <a:gd name="connsiteX0" fmla="*/ 456200 w 1254071"/>
              <a:gd name="connsiteY0" fmla="*/ 22914 h 1874946"/>
              <a:gd name="connsiteX1" fmla="*/ 2685 w 1254071"/>
              <a:gd name="connsiteY1" fmla="*/ 227038 h 1874946"/>
              <a:gd name="connsiteX2" fmla="*/ 308451 w 1254071"/>
              <a:gd name="connsiteY2" fmla="*/ 1785003 h 1874946"/>
              <a:gd name="connsiteX3" fmla="*/ 1096480 w 1254071"/>
              <a:gd name="connsiteY3" fmla="*/ 1588282 h 1874946"/>
              <a:gd name="connsiteX4" fmla="*/ 1023887 w 1254071"/>
              <a:gd name="connsiteY4" fmla="*/ 765562 h 1874946"/>
              <a:gd name="connsiteX5" fmla="*/ 1230951 w 1254071"/>
              <a:gd name="connsiteY5" fmla="*/ 176340 h 1874946"/>
              <a:gd name="connsiteX6" fmla="*/ 456200 w 1254071"/>
              <a:gd name="connsiteY6" fmla="*/ 22914 h 1874946"/>
              <a:gd name="connsiteX0" fmla="*/ 456200 w 1295301"/>
              <a:gd name="connsiteY0" fmla="*/ 22914 h 1874946"/>
              <a:gd name="connsiteX1" fmla="*/ 2685 w 1295301"/>
              <a:gd name="connsiteY1" fmla="*/ 227038 h 1874946"/>
              <a:gd name="connsiteX2" fmla="*/ 308451 w 1295301"/>
              <a:gd name="connsiteY2" fmla="*/ 1785003 h 1874946"/>
              <a:gd name="connsiteX3" fmla="*/ 1096480 w 1295301"/>
              <a:gd name="connsiteY3" fmla="*/ 1588282 h 1874946"/>
              <a:gd name="connsiteX4" fmla="*/ 1262946 w 1295301"/>
              <a:gd name="connsiteY4" fmla="*/ 847739 h 1874946"/>
              <a:gd name="connsiteX5" fmla="*/ 1230951 w 1295301"/>
              <a:gd name="connsiteY5" fmla="*/ 176340 h 1874946"/>
              <a:gd name="connsiteX6" fmla="*/ 456200 w 1295301"/>
              <a:gd name="connsiteY6" fmla="*/ 22914 h 1874946"/>
              <a:gd name="connsiteX0" fmla="*/ 456200 w 2693984"/>
              <a:gd name="connsiteY0" fmla="*/ 48133 h 1900165"/>
              <a:gd name="connsiteX1" fmla="*/ 2685 w 2693984"/>
              <a:gd name="connsiteY1" fmla="*/ 252257 h 1900165"/>
              <a:gd name="connsiteX2" fmla="*/ 308451 w 2693984"/>
              <a:gd name="connsiteY2" fmla="*/ 1810222 h 1900165"/>
              <a:gd name="connsiteX3" fmla="*/ 1096480 w 2693984"/>
              <a:gd name="connsiteY3" fmla="*/ 1613501 h 1900165"/>
              <a:gd name="connsiteX4" fmla="*/ 1262946 w 2693984"/>
              <a:gd name="connsiteY4" fmla="*/ 872958 h 1900165"/>
              <a:gd name="connsiteX5" fmla="*/ 2687716 w 2693984"/>
              <a:gd name="connsiteY5" fmla="*/ 731971 h 1900165"/>
              <a:gd name="connsiteX6" fmla="*/ 456200 w 2693984"/>
              <a:gd name="connsiteY6" fmla="*/ 48133 h 1900165"/>
              <a:gd name="connsiteX0" fmla="*/ 456200 w 2750451"/>
              <a:gd name="connsiteY0" fmla="*/ 48133 h 1900165"/>
              <a:gd name="connsiteX1" fmla="*/ 2685 w 2750451"/>
              <a:gd name="connsiteY1" fmla="*/ 252257 h 1900165"/>
              <a:gd name="connsiteX2" fmla="*/ 308451 w 2750451"/>
              <a:gd name="connsiteY2" fmla="*/ 1810222 h 1900165"/>
              <a:gd name="connsiteX3" fmla="*/ 1096480 w 2750451"/>
              <a:gd name="connsiteY3" fmla="*/ 1613501 h 1900165"/>
              <a:gd name="connsiteX4" fmla="*/ 2518005 w 2750451"/>
              <a:gd name="connsiteY4" fmla="*/ 1313722 h 1900165"/>
              <a:gd name="connsiteX5" fmla="*/ 2687716 w 2750451"/>
              <a:gd name="connsiteY5" fmla="*/ 731971 h 1900165"/>
              <a:gd name="connsiteX6" fmla="*/ 456200 w 2750451"/>
              <a:gd name="connsiteY6" fmla="*/ 48133 h 1900165"/>
              <a:gd name="connsiteX0" fmla="*/ 1299214 w 2794112"/>
              <a:gd name="connsiteY0" fmla="*/ 372945 h 1702036"/>
              <a:gd name="connsiteX1" fmla="*/ 46346 w 2794112"/>
              <a:gd name="connsiteY1" fmla="*/ 54128 h 1702036"/>
              <a:gd name="connsiteX2" fmla="*/ 352112 w 2794112"/>
              <a:gd name="connsiteY2" fmla="*/ 1612093 h 1702036"/>
              <a:gd name="connsiteX3" fmla="*/ 1140141 w 2794112"/>
              <a:gd name="connsiteY3" fmla="*/ 1415372 h 1702036"/>
              <a:gd name="connsiteX4" fmla="*/ 2561666 w 2794112"/>
              <a:gd name="connsiteY4" fmla="*/ 1115593 h 1702036"/>
              <a:gd name="connsiteX5" fmla="*/ 2731377 w 2794112"/>
              <a:gd name="connsiteY5" fmla="*/ 533842 h 1702036"/>
              <a:gd name="connsiteX6" fmla="*/ 1299214 w 2794112"/>
              <a:gd name="connsiteY6" fmla="*/ 372945 h 1702036"/>
              <a:gd name="connsiteX0" fmla="*/ 1084030 w 2578928"/>
              <a:gd name="connsiteY0" fmla="*/ 101856 h 1408212"/>
              <a:gd name="connsiteX1" fmla="*/ 92633 w 2578928"/>
              <a:gd name="connsiteY1" fmla="*/ 96803 h 1408212"/>
              <a:gd name="connsiteX2" fmla="*/ 136928 w 2578928"/>
              <a:gd name="connsiteY2" fmla="*/ 1341004 h 1408212"/>
              <a:gd name="connsiteX3" fmla="*/ 924957 w 2578928"/>
              <a:gd name="connsiteY3" fmla="*/ 1144283 h 1408212"/>
              <a:gd name="connsiteX4" fmla="*/ 2346482 w 2578928"/>
              <a:gd name="connsiteY4" fmla="*/ 844504 h 1408212"/>
              <a:gd name="connsiteX5" fmla="*/ 2516193 w 2578928"/>
              <a:gd name="connsiteY5" fmla="*/ 262753 h 1408212"/>
              <a:gd name="connsiteX6" fmla="*/ 1084030 w 2578928"/>
              <a:gd name="connsiteY6" fmla="*/ 101856 h 1408212"/>
              <a:gd name="connsiteX0" fmla="*/ 1109646 w 2587367"/>
              <a:gd name="connsiteY0" fmla="*/ 101856 h 1369826"/>
              <a:gd name="connsiteX1" fmla="*/ 118249 w 2587367"/>
              <a:gd name="connsiteY1" fmla="*/ 96803 h 1369826"/>
              <a:gd name="connsiteX2" fmla="*/ 162544 w 2587367"/>
              <a:gd name="connsiteY2" fmla="*/ 1341004 h 1369826"/>
              <a:gd name="connsiteX3" fmla="*/ 1413749 w 2587367"/>
              <a:gd name="connsiteY3" fmla="*/ 920166 h 1369826"/>
              <a:gd name="connsiteX4" fmla="*/ 2372098 w 2587367"/>
              <a:gd name="connsiteY4" fmla="*/ 844504 h 1369826"/>
              <a:gd name="connsiteX5" fmla="*/ 2541809 w 2587367"/>
              <a:gd name="connsiteY5" fmla="*/ 262753 h 1369826"/>
              <a:gd name="connsiteX6" fmla="*/ 1109646 w 2587367"/>
              <a:gd name="connsiteY6" fmla="*/ 101856 h 1369826"/>
              <a:gd name="connsiteX0" fmla="*/ 1109646 w 2587367"/>
              <a:gd name="connsiteY0" fmla="*/ 101856 h 1369826"/>
              <a:gd name="connsiteX1" fmla="*/ 118249 w 2587367"/>
              <a:gd name="connsiteY1" fmla="*/ 96803 h 1369826"/>
              <a:gd name="connsiteX2" fmla="*/ 162544 w 2587367"/>
              <a:gd name="connsiteY2" fmla="*/ 1341004 h 1369826"/>
              <a:gd name="connsiteX3" fmla="*/ 1413749 w 2587367"/>
              <a:gd name="connsiteY3" fmla="*/ 920166 h 1369826"/>
              <a:gd name="connsiteX4" fmla="*/ 2372098 w 2587367"/>
              <a:gd name="connsiteY4" fmla="*/ 844504 h 1369826"/>
              <a:gd name="connsiteX5" fmla="*/ 2541809 w 2587367"/>
              <a:gd name="connsiteY5" fmla="*/ 262753 h 1369826"/>
              <a:gd name="connsiteX6" fmla="*/ 1109646 w 2587367"/>
              <a:gd name="connsiteY6" fmla="*/ 101856 h 1369826"/>
              <a:gd name="connsiteX0" fmla="*/ 1122046 w 2599767"/>
              <a:gd name="connsiteY0" fmla="*/ 88605 h 1192913"/>
              <a:gd name="connsiteX1" fmla="*/ 130649 w 2599767"/>
              <a:gd name="connsiteY1" fmla="*/ 83552 h 1192913"/>
              <a:gd name="connsiteX2" fmla="*/ 152532 w 2599767"/>
              <a:gd name="connsiteY2" fmla="*/ 1148459 h 1192913"/>
              <a:gd name="connsiteX3" fmla="*/ 1426149 w 2599767"/>
              <a:gd name="connsiteY3" fmla="*/ 906915 h 1192913"/>
              <a:gd name="connsiteX4" fmla="*/ 2384498 w 2599767"/>
              <a:gd name="connsiteY4" fmla="*/ 831253 h 1192913"/>
              <a:gd name="connsiteX5" fmla="*/ 2554209 w 2599767"/>
              <a:gd name="connsiteY5" fmla="*/ 249502 h 1192913"/>
              <a:gd name="connsiteX6" fmla="*/ 1122046 w 2599767"/>
              <a:gd name="connsiteY6" fmla="*/ 88605 h 1192913"/>
              <a:gd name="connsiteX0" fmla="*/ 1122046 w 2601373"/>
              <a:gd name="connsiteY0" fmla="*/ 88605 h 1192913"/>
              <a:gd name="connsiteX1" fmla="*/ 130649 w 2601373"/>
              <a:gd name="connsiteY1" fmla="*/ 83552 h 1192913"/>
              <a:gd name="connsiteX2" fmla="*/ 152532 w 2601373"/>
              <a:gd name="connsiteY2" fmla="*/ 1148459 h 1192913"/>
              <a:gd name="connsiteX3" fmla="*/ 1426149 w 2601373"/>
              <a:gd name="connsiteY3" fmla="*/ 906915 h 1192913"/>
              <a:gd name="connsiteX4" fmla="*/ 2391968 w 2601373"/>
              <a:gd name="connsiteY4" fmla="*/ 681841 h 1192913"/>
              <a:gd name="connsiteX5" fmla="*/ 2554209 w 2601373"/>
              <a:gd name="connsiteY5" fmla="*/ 249502 h 1192913"/>
              <a:gd name="connsiteX6" fmla="*/ 1122046 w 2601373"/>
              <a:gd name="connsiteY6" fmla="*/ 88605 h 1192913"/>
              <a:gd name="connsiteX0" fmla="*/ 1122046 w 2603072"/>
              <a:gd name="connsiteY0" fmla="*/ 88605 h 1192913"/>
              <a:gd name="connsiteX1" fmla="*/ 130649 w 2603072"/>
              <a:gd name="connsiteY1" fmla="*/ 83552 h 1192913"/>
              <a:gd name="connsiteX2" fmla="*/ 152532 w 2603072"/>
              <a:gd name="connsiteY2" fmla="*/ 1148459 h 1192913"/>
              <a:gd name="connsiteX3" fmla="*/ 1426149 w 2603072"/>
              <a:gd name="connsiteY3" fmla="*/ 906915 h 1192913"/>
              <a:gd name="connsiteX4" fmla="*/ 2399438 w 2603072"/>
              <a:gd name="connsiteY4" fmla="*/ 734135 h 1192913"/>
              <a:gd name="connsiteX5" fmla="*/ 2554209 w 2603072"/>
              <a:gd name="connsiteY5" fmla="*/ 249502 h 1192913"/>
              <a:gd name="connsiteX6" fmla="*/ 1122046 w 2603072"/>
              <a:gd name="connsiteY6" fmla="*/ 88605 h 1192913"/>
              <a:gd name="connsiteX0" fmla="*/ 1127295 w 2605639"/>
              <a:gd name="connsiteY0" fmla="*/ 88605 h 1208536"/>
              <a:gd name="connsiteX1" fmla="*/ 135898 w 2605639"/>
              <a:gd name="connsiteY1" fmla="*/ 83552 h 1208536"/>
              <a:gd name="connsiteX2" fmla="*/ 157781 w 2605639"/>
              <a:gd name="connsiteY2" fmla="*/ 1148459 h 1208536"/>
              <a:gd name="connsiteX3" fmla="*/ 1513575 w 2605639"/>
              <a:gd name="connsiteY3" fmla="*/ 974150 h 1208536"/>
              <a:gd name="connsiteX4" fmla="*/ 2404687 w 2605639"/>
              <a:gd name="connsiteY4" fmla="*/ 734135 h 1208536"/>
              <a:gd name="connsiteX5" fmla="*/ 2559458 w 2605639"/>
              <a:gd name="connsiteY5" fmla="*/ 249502 h 1208536"/>
              <a:gd name="connsiteX6" fmla="*/ 1127295 w 2605639"/>
              <a:gd name="connsiteY6" fmla="*/ 88605 h 1208536"/>
              <a:gd name="connsiteX0" fmla="*/ 1127295 w 2636421"/>
              <a:gd name="connsiteY0" fmla="*/ 88605 h 1208536"/>
              <a:gd name="connsiteX1" fmla="*/ 135898 w 2636421"/>
              <a:gd name="connsiteY1" fmla="*/ 83552 h 1208536"/>
              <a:gd name="connsiteX2" fmla="*/ 157781 w 2636421"/>
              <a:gd name="connsiteY2" fmla="*/ 1148459 h 1208536"/>
              <a:gd name="connsiteX3" fmla="*/ 1513575 w 2636421"/>
              <a:gd name="connsiteY3" fmla="*/ 974150 h 1208536"/>
              <a:gd name="connsiteX4" fmla="*/ 2501804 w 2636421"/>
              <a:gd name="connsiteY4" fmla="*/ 764018 h 1208536"/>
              <a:gd name="connsiteX5" fmla="*/ 2559458 w 2636421"/>
              <a:gd name="connsiteY5" fmla="*/ 249502 h 1208536"/>
              <a:gd name="connsiteX6" fmla="*/ 1127295 w 2636421"/>
              <a:gd name="connsiteY6" fmla="*/ 88605 h 1208536"/>
              <a:gd name="connsiteX0" fmla="*/ 1127295 w 2563553"/>
              <a:gd name="connsiteY0" fmla="*/ 88605 h 1208536"/>
              <a:gd name="connsiteX1" fmla="*/ 135898 w 2563553"/>
              <a:gd name="connsiteY1" fmla="*/ 83552 h 1208536"/>
              <a:gd name="connsiteX2" fmla="*/ 157781 w 2563553"/>
              <a:gd name="connsiteY2" fmla="*/ 1148459 h 1208536"/>
              <a:gd name="connsiteX3" fmla="*/ 1513575 w 2563553"/>
              <a:gd name="connsiteY3" fmla="*/ 974150 h 1208536"/>
              <a:gd name="connsiteX4" fmla="*/ 2559458 w 2563553"/>
              <a:gd name="connsiteY4" fmla="*/ 249502 h 1208536"/>
              <a:gd name="connsiteX5" fmla="*/ 1127295 w 2563553"/>
              <a:gd name="connsiteY5" fmla="*/ 88605 h 120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63553" h="1208536">
                <a:moveTo>
                  <a:pt x="1127295" y="88605"/>
                </a:moveTo>
                <a:cubicBezTo>
                  <a:pt x="723368" y="60947"/>
                  <a:pt x="297484" y="-93090"/>
                  <a:pt x="135898" y="83552"/>
                </a:cubicBezTo>
                <a:cubicBezTo>
                  <a:pt x="-25688" y="260194"/>
                  <a:pt x="-71832" y="1000026"/>
                  <a:pt x="157781" y="1148459"/>
                </a:cubicBezTo>
                <a:cubicBezTo>
                  <a:pt x="387394" y="1296892"/>
                  <a:pt x="1394336" y="1144057"/>
                  <a:pt x="1513575" y="974150"/>
                </a:cubicBezTo>
                <a:cubicBezTo>
                  <a:pt x="1913854" y="824324"/>
                  <a:pt x="2623838" y="397093"/>
                  <a:pt x="2559458" y="249502"/>
                </a:cubicBezTo>
                <a:cubicBezTo>
                  <a:pt x="2495078" y="101911"/>
                  <a:pt x="1531222" y="116263"/>
                  <a:pt x="1127295" y="886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705172" y="1504907"/>
            <a:ext cx="22676" cy="31752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44192" y="4680169"/>
            <a:ext cx="401993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86173" y="4892042"/>
            <a:ext cx="197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903" y="1569028"/>
            <a:ext cx="85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332053" y="1865864"/>
            <a:ext cx="1621546" cy="1706186"/>
          </a:xfrm>
          <a:custGeom>
            <a:avLst/>
            <a:gdLst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7" fmla="*/ 633635 w 1793959"/>
              <a:gd name="connsiteY7" fmla="*/ 45361 h 2305320"/>
              <a:gd name="connsiteX0" fmla="*/ 447308 w 1786926"/>
              <a:gd name="connsiteY0" fmla="*/ 90185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7" fmla="*/ 447308 w 1786926"/>
              <a:gd name="connsiteY7" fmla="*/ 90185 h 2305320"/>
              <a:gd name="connsiteX0" fmla="*/ 581250 w 1786926"/>
              <a:gd name="connsiteY0" fmla="*/ 0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0" fmla="*/ 581250 w 1786926"/>
              <a:gd name="connsiteY0" fmla="*/ 38872 h 2344192"/>
              <a:gd name="connsiteX1" fmla="*/ 127735 w 1786926"/>
              <a:gd name="connsiteY1" fmla="*/ 242996 h 2344192"/>
              <a:gd name="connsiteX2" fmla="*/ 82384 w 1786926"/>
              <a:gd name="connsiteY2" fmla="*/ 1218255 h 2344192"/>
              <a:gd name="connsiteX3" fmla="*/ 1216172 w 1786926"/>
              <a:gd name="connsiteY3" fmla="*/ 1558462 h 2344192"/>
              <a:gd name="connsiteX4" fmla="*/ 1783066 w 1786926"/>
              <a:gd name="connsiteY4" fmla="*/ 2329597 h 2344192"/>
              <a:gd name="connsiteX5" fmla="*/ 1420254 w 1786926"/>
              <a:gd name="connsiteY5" fmla="*/ 810007 h 2344192"/>
              <a:gd name="connsiteX6" fmla="*/ 581250 w 1786926"/>
              <a:gd name="connsiteY6" fmla="*/ 38872 h 2344192"/>
              <a:gd name="connsiteX0" fmla="*/ 581250 w 1784507"/>
              <a:gd name="connsiteY0" fmla="*/ 49540 h 2348862"/>
              <a:gd name="connsiteX1" fmla="*/ 127735 w 1784507"/>
              <a:gd name="connsiteY1" fmla="*/ 253664 h 2348862"/>
              <a:gd name="connsiteX2" fmla="*/ 82384 w 1784507"/>
              <a:gd name="connsiteY2" fmla="*/ 1228923 h 2348862"/>
              <a:gd name="connsiteX3" fmla="*/ 1216172 w 1784507"/>
              <a:gd name="connsiteY3" fmla="*/ 1569130 h 2348862"/>
              <a:gd name="connsiteX4" fmla="*/ 1783066 w 1784507"/>
              <a:gd name="connsiteY4" fmla="*/ 2340265 h 2348862"/>
              <a:gd name="connsiteX5" fmla="*/ 1353019 w 1784507"/>
              <a:gd name="connsiteY5" fmla="*/ 1014910 h 2348862"/>
              <a:gd name="connsiteX6" fmla="*/ 581250 w 1784507"/>
              <a:gd name="connsiteY6" fmla="*/ 49540 h 2348862"/>
              <a:gd name="connsiteX0" fmla="*/ 517058 w 1758997"/>
              <a:gd name="connsiteY0" fmla="*/ 49540 h 2410330"/>
              <a:gd name="connsiteX1" fmla="*/ 63543 w 1758997"/>
              <a:gd name="connsiteY1" fmla="*/ 253664 h 2410330"/>
              <a:gd name="connsiteX2" fmla="*/ 18192 w 1758997"/>
              <a:gd name="connsiteY2" fmla="*/ 1228923 h 2410330"/>
              <a:gd name="connsiteX3" fmla="*/ 285392 w 1758997"/>
              <a:gd name="connsiteY3" fmla="*/ 2121954 h 2410330"/>
              <a:gd name="connsiteX4" fmla="*/ 1718874 w 1758997"/>
              <a:gd name="connsiteY4" fmla="*/ 2340265 h 2410330"/>
              <a:gd name="connsiteX5" fmla="*/ 1288827 w 1758997"/>
              <a:gd name="connsiteY5" fmla="*/ 1014910 h 2410330"/>
              <a:gd name="connsiteX6" fmla="*/ 517058 w 1758997"/>
              <a:gd name="connsiteY6" fmla="*/ 49540 h 2410330"/>
              <a:gd name="connsiteX0" fmla="*/ 517058 w 1289747"/>
              <a:gd name="connsiteY0" fmla="*/ 49540 h 2122511"/>
              <a:gd name="connsiteX1" fmla="*/ 63543 w 1289747"/>
              <a:gd name="connsiteY1" fmla="*/ 253664 h 2122511"/>
              <a:gd name="connsiteX2" fmla="*/ 18192 w 1289747"/>
              <a:gd name="connsiteY2" fmla="*/ 1228923 h 2122511"/>
              <a:gd name="connsiteX3" fmla="*/ 285392 w 1289747"/>
              <a:gd name="connsiteY3" fmla="*/ 2121954 h 2122511"/>
              <a:gd name="connsiteX4" fmla="*/ 665521 w 1289747"/>
              <a:gd name="connsiteY4" fmla="*/ 1100147 h 2122511"/>
              <a:gd name="connsiteX5" fmla="*/ 1288827 w 1289747"/>
              <a:gd name="connsiteY5" fmla="*/ 1014910 h 2122511"/>
              <a:gd name="connsiteX6" fmla="*/ 517058 w 1289747"/>
              <a:gd name="connsiteY6" fmla="*/ 49540 h 2122511"/>
              <a:gd name="connsiteX0" fmla="*/ 517058 w 1651292"/>
              <a:gd name="connsiteY0" fmla="*/ 6705 h 2079676"/>
              <a:gd name="connsiteX1" fmla="*/ 63543 w 1651292"/>
              <a:gd name="connsiteY1" fmla="*/ 210829 h 2079676"/>
              <a:gd name="connsiteX2" fmla="*/ 18192 w 1651292"/>
              <a:gd name="connsiteY2" fmla="*/ 1186088 h 2079676"/>
              <a:gd name="connsiteX3" fmla="*/ 285392 w 1651292"/>
              <a:gd name="connsiteY3" fmla="*/ 2079119 h 2079676"/>
              <a:gd name="connsiteX4" fmla="*/ 665521 w 1651292"/>
              <a:gd name="connsiteY4" fmla="*/ 1057312 h 2079676"/>
              <a:gd name="connsiteX5" fmla="*/ 1288827 w 1651292"/>
              <a:gd name="connsiteY5" fmla="*/ 972075 h 2079676"/>
              <a:gd name="connsiteX6" fmla="*/ 1620117 w 1651292"/>
              <a:gd name="connsiteY6" fmla="*/ 140708 h 2079676"/>
              <a:gd name="connsiteX7" fmla="*/ 517058 w 1651292"/>
              <a:gd name="connsiteY7" fmla="*/ 6705 h 2079676"/>
              <a:gd name="connsiteX0" fmla="*/ 517058 w 1634763"/>
              <a:gd name="connsiteY0" fmla="*/ 6705 h 2079676"/>
              <a:gd name="connsiteX1" fmla="*/ 63543 w 1634763"/>
              <a:gd name="connsiteY1" fmla="*/ 210829 h 2079676"/>
              <a:gd name="connsiteX2" fmla="*/ 18192 w 1634763"/>
              <a:gd name="connsiteY2" fmla="*/ 1186088 h 2079676"/>
              <a:gd name="connsiteX3" fmla="*/ 285392 w 1634763"/>
              <a:gd name="connsiteY3" fmla="*/ 2079119 h 2079676"/>
              <a:gd name="connsiteX4" fmla="*/ 665521 w 1634763"/>
              <a:gd name="connsiteY4" fmla="*/ 1057312 h 2079676"/>
              <a:gd name="connsiteX5" fmla="*/ 833121 w 1634763"/>
              <a:gd name="connsiteY5" fmla="*/ 620957 h 2079676"/>
              <a:gd name="connsiteX6" fmla="*/ 1620117 w 1634763"/>
              <a:gd name="connsiteY6" fmla="*/ 140708 h 2079676"/>
              <a:gd name="connsiteX7" fmla="*/ 517058 w 1634763"/>
              <a:gd name="connsiteY7" fmla="*/ 6705 h 2079676"/>
              <a:gd name="connsiteX0" fmla="*/ 517058 w 1634996"/>
              <a:gd name="connsiteY0" fmla="*/ 6705 h 2082475"/>
              <a:gd name="connsiteX1" fmla="*/ 63543 w 1634996"/>
              <a:gd name="connsiteY1" fmla="*/ 210829 h 2082475"/>
              <a:gd name="connsiteX2" fmla="*/ 18192 w 1634996"/>
              <a:gd name="connsiteY2" fmla="*/ 1186088 h 2082475"/>
              <a:gd name="connsiteX3" fmla="*/ 285392 w 1634996"/>
              <a:gd name="connsiteY3" fmla="*/ 2079119 h 2082475"/>
              <a:gd name="connsiteX4" fmla="*/ 583345 w 1634996"/>
              <a:gd name="connsiteY4" fmla="*/ 855606 h 2082475"/>
              <a:gd name="connsiteX5" fmla="*/ 833121 w 1634996"/>
              <a:gd name="connsiteY5" fmla="*/ 620957 h 2082475"/>
              <a:gd name="connsiteX6" fmla="*/ 1620117 w 1634996"/>
              <a:gd name="connsiteY6" fmla="*/ 140708 h 2082475"/>
              <a:gd name="connsiteX7" fmla="*/ 517058 w 1634996"/>
              <a:gd name="connsiteY7" fmla="*/ 6705 h 2082475"/>
              <a:gd name="connsiteX0" fmla="*/ 517058 w 1628186"/>
              <a:gd name="connsiteY0" fmla="*/ 6705 h 2082475"/>
              <a:gd name="connsiteX1" fmla="*/ 63543 w 1628186"/>
              <a:gd name="connsiteY1" fmla="*/ 210829 h 2082475"/>
              <a:gd name="connsiteX2" fmla="*/ 18192 w 1628186"/>
              <a:gd name="connsiteY2" fmla="*/ 1186088 h 2082475"/>
              <a:gd name="connsiteX3" fmla="*/ 285392 w 1628186"/>
              <a:gd name="connsiteY3" fmla="*/ 2079119 h 2082475"/>
              <a:gd name="connsiteX4" fmla="*/ 583345 w 1628186"/>
              <a:gd name="connsiteY4" fmla="*/ 855606 h 2082475"/>
              <a:gd name="connsiteX5" fmla="*/ 833121 w 1628186"/>
              <a:gd name="connsiteY5" fmla="*/ 620957 h 2082475"/>
              <a:gd name="connsiteX6" fmla="*/ 1007527 w 1628186"/>
              <a:gd name="connsiteY6" fmla="*/ 394707 h 2082475"/>
              <a:gd name="connsiteX7" fmla="*/ 1620117 w 1628186"/>
              <a:gd name="connsiteY7" fmla="*/ 140708 h 2082475"/>
              <a:gd name="connsiteX8" fmla="*/ 517058 w 1628186"/>
              <a:gd name="connsiteY8" fmla="*/ 6705 h 2082475"/>
              <a:gd name="connsiteX0" fmla="*/ 517058 w 1628186"/>
              <a:gd name="connsiteY0" fmla="*/ 6705 h 2082475"/>
              <a:gd name="connsiteX1" fmla="*/ 63543 w 1628186"/>
              <a:gd name="connsiteY1" fmla="*/ 210829 h 2082475"/>
              <a:gd name="connsiteX2" fmla="*/ 18192 w 1628186"/>
              <a:gd name="connsiteY2" fmla="*/ 1186088 h 2082475"/>
              <a:gd name="connsiteX3" fmla="*/ 285392 w 1628186"/>
              <a:gd name="connsiteY3" fmla="*/ 2079119 h 2082475"/>
              <a:gd name="connsiteX4" fmla="*/ 583345 w 1628186"/>
              <a:gd name="connsiteY4" fmla="*/ 855606 h 2082475"/>
              <a:gd name="connsiteX5" fmla="*/ 646356 w 1628186"/>
              <a:gd name="connsiteY5" fmla="*/ 553722 h 2082475"/>
              <a:gd name="connsiteX6" fmla="*/ 1007527 w 1628186"/>
              <a:gd name="connsiteY6" fmla="*/ 394707 h 2082475"/>
              <a:gd name="connsiteX7" fmla="*/ 1620117 w 1628186"/>
              <a:gd name="connsiteY7" fmla="*/ 140708 h 2082475"/>
              <a:gd name="connsiteX8" fmla="*/ 517058 w 1628186"/>
              <a:gd name="connsiteY8" fmla="*/ 6705 h 2082475"/>
              <a:gd name="connsiteX0" fmla="*/ 517058 w 1628186"/>
              <a:gd name="connsiteY0" fmla="*/ 6705 h 2083522"/>
              <a:gd name="connsiteX1" fmla="*/ 63543 w 1628186"/>
              <a:gd name="connsiteY1" fmla="*/ 210829 h 2083522"/>
              <a:gd name="connsiteX2" fmla="*/ 18192 w 1628186"/>
              <a:gd name="connsiteY2" fmla="*/ 1186088 h 2083522"/>
              <a:gd name="connsiteX3" fmla="*/ 285392 w 1628186"/>
              <a:gd name="connsiteY3" fmla="*/ 2079119 h 2083522"/>
              <a:gd name="connsiteX4" fmla="*/ 404050 w 1628186"/>
              <a:gd name="connsiteY4" fmla="*/ 803312 h 2083522"/>
              <a:gd name="connsiteX5" fmla="*/ 646356 w 1628186"/>
              <a:gd name="connsiteY5" fmla="*/ 553722 h 2083522"/>
              <a:gd name="connsiteX6" fmla="*/ 1007527 w 1628186"/>
              <a:gd name="connsiteY6" fmla="*/ 394707 h 2083522"/>
              <a:gd name="connsiteX7" fmla="*/ 1620117 w 1628186"/>
              <a:gd name="connsiteY7" fmla="*/ 140708 h 2083522"/>
              <a:gd name="connsiteX8" fmla="*/ 517058 w 1628186"/>
              <a:gd name="connsiteY8" fmla="*/ 6705 h 2083522"/>
              <a:gd name="connsiteX0" fmla="*/ 510418 w 1621546"/>
              <a:gd name="connsiteY0" fmla="*/ 6705 h 1706186"/>
              <a:gd name="connsiteX1" fmla="*/ 56903 w 1621546"/>
              <a:gd name="connsiteY1" fmla="*/ 210829 h 1706186"/>
              <a:gd name="connsiteX2" fmla="*/ 11552 w 1621546"/>
              <a:gd name="connsiteY2" fmla="*/ 1186088 h 1706186"/>
              <a:gd name="connsiteX3" fmla="*/ 189105 w 1621546"/>
              <a:gd name="connsiteY3" fmla="*/ 1698119 h 1706186"/>
              <a:gd name="connsiteX4" fmla="*/ 397410 w 1621546"/>
              <a:gd name="connsiteY4" fmla="*/ 803312 h 1706186"/>
              <a:gd name="connsiteX5" fmla="*/ 639716 w 1621546"/>
              <a:gd name="connsiteY5" fmla="*/ 553722 h 1706186"/>
              <a:gd name="connsiteX6" fmla="*/ 1000887 w 1621546"/>
              <a:gd name="connsiteY6" fmla="*/ 394707 h 1706186"/>
              <a:gd name="connsiteX7" fmla="*/ 1613477 w 1621546"/>
              <a:gd name="connsiteY7" fmla="*/ 140708 h 1706186"/>
              <a:gd name="connsiteX8" fmla="*/ 510418 w 1621546"/>
              <a:gd name="connsiteY8" fmla="*/ 6705 h 17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1546" h="1706186">
                <a:moveTo>
                  <a:pt x="510418" y="6705"/>
                </a:moveTo>
                <a:cubicBezTo>
                  <a:pt x="250989" y="18392"/>
                  <a:pt x="140047" y="14265"/>
                  <a:pt x="56903" y="210829"/>
                </a:cubicBezTo>
                <a:cubicBezTo>
                  <a:pt x="-3918" y="392362"/>
                  <a:pt x="-10482" y="938206"/>
                  <a:pt x="11552" y="1186088"/>
                </a:cubicBezTo>
                <a:cubicBezTo>
                  <a:pt x="33586" y="1433970"/>
                  <a:pt x="124795" y="1761915"/>
                  <a:pt x="189105" y="1698119"/>
                </a:cubicBezTo>
                <a:cubicBezTo>
                  <a:pt x="253415" y="1634323"/>
                  <a:pt x="322308" y="994045"/>
                  <a:pt x="397410" y="803312"/>
                </a:cubicBezTo>
                <a:cubicBezTo>
                  <a:pt x="472512" y="612579"/>
                  <a:pt x="539137" y="621823"/>
                  <a:pt x="639716" y="553722"/>
                </a:cubicBezTo>
                <a:cubicBezTo>
                  <a:pt x="740296" y="485621"/>
                  <a:pt x="869721" y="474748"/>
                  <a:pt x="1000887" y="394707"/>
                </a:cubicBezTo>
                <a:cubicBezTo>
                  <a:pt x="1132053" y="314666"/>
                  <a:pt x="1695222" y="227787"/>
                  <a:pt x="1613477" y="140708"/>
                </a:cubicBezTo>
                <a:cubicBezTo>
                  <a:pt x="1484849" y="-20187"/>
                  <a:pt x="769847" y="-4982"/>
                  <a:pt x="510418" y="6705"/>
                </a:cubicBezTo>
                <a:close/>
              </a:path>
            </a:pathLst>
          </a:custGeom>
          <a:solidFill>
            <a:srgbClr val="3366FF"/>
          </a:solidFill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787953" y="1918683"/>
            <a:ext cx="1090260" cy="1603875"/>
          </a:xfrm>
          <a:custGeom>
            <a:avLst/>
            <a:gdLst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7" fmla="*/ 633635 w 1793959"/>
              <a:gd name="connsiteY7" fmla="*/ 45361 h 2305320"/>
              <a:gd name="connsiteX0" fmla="*/ 447308 w 1786926"/>
              <a:gd name="connsiteY0" fmla="*/ 90185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7" fmla="*/ 447308 w 1786926"/>
              <a:gd name="connsiteY7" fmla="*/ 90185 h 2305320"/>
              <a:gd name="connsiteX0" fmla="*/ 581250 w 1786926"/>
              <a:gd name="connsiteY0" fmla="*/ 0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0" fmla="*/ 581250 w 1786926"/>
              <a:gd name="connsiteY0" fmla="*/ 38872 h 2344192"/>
              <a:gd name="connsiteX1" fmla="*/ 127735 w 1786926"/>
              <a:gd name="connsiteY1" fmla="*/ 242996 h 2344192"/>
              <a:gd name="connsiteX2" fmla="*/ 82384 w 1786926"/>
              <a:gd name="connsiteY2" fmla="*/ 1218255 h 2344192"/>
              <a:gd name="connsiteX3" fmla="*/ 1216172 w 1786926"/>
              <a:gd name="connsiteY3" fmla="*/ 1558462 h 2344192"/>
              <a:gd name="connsiteX4" fmla="*/ 1783066 w 1786926"/>
              <a:gd name="connsiteY4" fmla="*/ 2329597 h 2344192"/>
              <a:gd name="connsiteX5" fmla="*/ 1420254 w 1786926"/>
              <a:gd name="connsiteY5" fmla="*/ 810007 h 2344192"/>
              <a:gd name="connsiteX6" fmla="*/ 581250 w 1786926"/>
              <a:gd name="connsiteY6" fmla="*/ 38872 h 2344192"/>
              <a:gd name="connsiteX0" fmla="*/ 581250 w 1784507"/>
              <a:gd name="connsiteY0" fmla="*/ 49540 h 2348862"/>
              <a:gd name="connsiteX1" fmla="*/ 127735 w 1784507"/>
              <a:gd name="connsiteY1" fmla="*/ 253664 h 2348862"/>
              <a:gd name="connsiteX2" fmla="*/ 82384 w 1784507"/>
              <a:gd name="connsiteY2" fmla="*/ 1228923 h 2348862"/>
              <a:gd name="connsiteX3" fmla="*/ 1216172 w 1784507"/>
              <a:gd name="connsiteY3" fmla="*/ 1569130 h 2348862"/>
              <a:gd name="connsiteX4" fmla="*/ 1783066 w 1784507"/>
              <a:gd name="connsiteY4" fmla="*/ 2340265 h 2348862"/>
              <a:gd name="connsiteX5" fmla="*/ 1353019 w 1784507"/>
              <a:gd name="connsiteY5" fmla="*/ 1014910 h 2348862"/>
              <a:gd name="connsiteX6" fmla="*/ 581250 w 1784507"/>
              <a:gd name="connsiteY6" fmla="*/ 49540 h 2348862"/>
              <a:gd name="connsiteX0" fmla="*/ 581250 w 1412102"/>
              <a:gd name="connsiteY0" fmla="*/ 49540 h 1574200"/>
              <a:gd name="connsiteX1" fmla="*/ 127735 w 1412102"/>
              <a:gd name="connsiteY1" fmla="*/ 253664 h 1574200"/>
              <a:gd name="connsiteX2" fmla="*/ 82384 w 1412102"/>
              <a:gd name="connsiteY2" fmla="*/ 1228923 h 1574200"/>
              <a:gd name="connsiteX3" fmla="*/ 1216172 w 1412102"/>
              <a:gd name="connsiteY3" fmla="*/ 1569130 h 1574200"/>
              <a:gd name="connsiteX4" fmla="*/ 1353019 w 1412102"/>
              <a:gd name="connsiteY4" fmla="*/ 1014910 h 1574200"/>
              <a:gd name="connsiteX5" fmla="*/ 581250 w 1412102"/>
              <a:gd name="connsiteY5" fmla="*/ 49540 h 1574200"/>
              <a:gd name="connsiteX0" fmla="*/ 454815 w 1271491"/>
              <a:gd name="connsiteY0" fmla="*/ 44728 h 1564343"/>
              <a:gd name="connsiteX1" fmla="*/ 1300 w 1271491"/>
              <a:gd name="connsiteY1" fmla="*/ 248852 h 1564343"/>
              <a:gd name="connsiteX2" fmla="*/ 344419 w 1271491"/>
              <a:gd name="connsiteY2" fmla="*/ 1029875 h 1564343"/>
              <a:gd name="connsiteX3" fmla="*/ 1089737 w 1271491"/>
              <a:gd name="connsiteY3" fmla="*/ 1564318 h 1564343"/>
              <a:gd name="connsiteX4" fmla="*/ 1226584 w 1271491"/>
              <a:gd name="connsiteY4" fmla="*/ 1010098 h 1564343"/>
              <a:gd name="connsiteX5" fmla="*/ 454815 w 1271491"/>
              <a:gd name="connsiteY5" fmla="*/ 44728 h 1564343"/>
              <a:gd name="connsiteX0" fmla="*/ 454815 w 1090260"/>
              <a:gd name="connsiteY0" fmla="*/ 84260 h 1603875"/>
              <a:gd name="connsiteX1" fmla="*/ 1300 w 1090260"/>
              <a:gd name="connsiteY1" fmla="*/ 288384 h 1603875"/>
              <a:gd name="connsiteX2" fmla="*/ 344419 w 1090260"/>
              <a:gd name="connsiteY2" fmla="*/ 1069407 h 1603875"/>
              <a:gd name="connsiteX3" fmla="*/ 1089737 w 1090260"/>
              <a:gd name="connsiteY3" fmla="*/ 1603850 h 1603875"/>
              <a:gd name="connsiteX4" fmla="*/ 454815 w 1090260"/>
              <a:gd name="connsiteY4" fmla="*/ 84260 h 160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0260" h="1603875">
                <a:moveTo>
                  <a:pt x="454815" y="84260"/>
                </a:moveTo>
                <a:cubicBezTo>
                  <a:pt x="273409" y="-134984"/>
                  <a:pt x="19699" y="124193"/>
                  <a:pt x="1300" y="288384"/>
                </a:cubicBezTo>
                <a:cubicBezTo>
                  <a:pt x="-17099" y="452575"/>
                  <a:pt x="163013" y="850163"/>
                  <a:pt x="344419" y="1069407"/>
                </a:cubicBezTo>
                <a:cubicBezTo>
                  <a:pt x="525825" y="1288651"/>
                  <a:pt x="942710" y="1607146"/>
                  <a:pt x="1089737" y="1603850"/>
                </a:cubicBezTo>
                <a:cubicBezTo>
                  <a:pt x="1108136" y="1439659"/>
                  <a:pt x="636221" y="303504"/>
                  <a:pt x="454815" y="84260"/>
                </a:cubicBezTo>
                <a:close/>
              </a:path>
            </a:pathLst>
          </a:custGeom>
          <a:solidFill>
            <a:srgbClr val="CCFFCC"/>
          </a:solidFill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290872" y="1934817"/>
            <a:ext cx="1295301" cy="1874946"/>
          </a:xfrm>
          <a:custGeom>
            <a:avLst/>
            <a:gdLst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0" fmla="*/ 633635 w 1793959"/>
              <a:gd name="connsiteY0" fmla="*/ 45361 h 2305320"/>
              <a:gd name="connsiteX1" fmla="*/ 134768 w 1793959"/>
              <a:gd name="connsiteY1" fmla="*/ 204124 h 2305320"/>
              <a:gd name="connsiteX2" fmla="*/ 89417 w 1793959"/>
              <a:gd name="connsiteY2" fmla="*/ 1179383 h 2305320"/>
              <a:gd name="connsiteX3" fmla="*/ 1223205 w 1793959"/>
              <a:gd name="connsiteY3" fmla="*/ 1519590 h 2305320"/>
              <a:gd name="connsiteX4" fmla="*/ 1790099 w 1793959"/>
              <a:gd name="connsiteY4" fmla="*/ 2290725 h 2305320"/>
              <a:gd name="connsiteX5" fmla="*/ 1427287 w 1793959"/>
              <a:gd name="connsiteY5" fmla="*/ 771135 h 2305320"/>
              <a:gd name="connsiteX6" fmla="*/ 588283 w 1793959"/>
              <a:gd name="connsiteY6" fmla="*/ 0 h 2305320"/>
              <a:gd name="connsiteX7" fmla="*/ 633635 w 1793959"/>
              <a:gd name="connsiteY7" fmla="*/ 45361 h 2305320"/>
              <a:gd name="connsiteX0" fmla="*/ 447308 w 1786926"/>
              <a:gd name="connsiteY0" fmla="*/ 90185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7" fmla="*/ 447308 w 1786926"/>
              <a:gd name="connsiteY7" fmla="*/ 90185 h 2305320"/>
              <a:gd name="connsiteX0" fmla="*/ 581250 w 1786926"/>
              <a:gd name="connsiteY0" fmla="*/ 0 h 2305320"/>
              <a:gd name="connsiteX1" fmla="*/ 127735 w 1786926"/>
              <a:gd name="connsiteY1" fmla="*/ 204124 h 2305320"/>
              <a:gd name="connsiteX2" fmla="*/ 82384 w 1786926"/>
              <a:gd name="connsiteY2" fmla="*/ 1179383 h 2305320"/>
              <a:gd name="connsiteX3" fmla="*/ 1216172 w 1786926"/>
              <a:gd name="connsiteY3" fmla="*/ 1519590 h 2305320"/>
              <a:gd name="connsiteX4" fmla="*/ 1783066 w 1786926"/>
              <a:gd name="connsiteY4" fmla="*/ 2290725 h 2305320"/>
              <a:gd name="connsiteX5" fmla="*/ 1420254 w 1786926"/>
              <a:gd name="connsiteY5" fmla="*/ 771135 h 2305320"/>
              <a:gd name="connsiteX6" fmla="*/ 581250 w 1786926"/>
              <a:gd name="connsiteY6" fmla="*/ 0 h 2305320"/>
              <a:gd name="connsiteX0" fmla="*/ 581250 w 1786926"/>
              <a:gd name="connsiteY0" fmla="*/ 38872 h 2344192"/>
              <a:gd name="connsiteX1" fmla="*/ 127735 w 1786926"/>
              <a:gd name="connsiteY1" fmla="*/ 242996 h 2344192"/>
              <a:gd name="connsiteX2" fmla="*/ 82384 w 1786926"/>
              <a:gd name="connsiteY2" fmla="*/ 1218255 h 2344192"/>
              <a:gd name="connsiteX3" fmla="*/ 1216172 w 1786926"/>
              <a:gd name="connsiteY3" fmla="*/ 1558462 h 2344192"/>
              <a:gd name="connsiteX4" fmla="*/ 1783066 w 1786926"/>
              <a:gd name="connsiteY4" fmla="*/ 2329597 h 2344192"/>
              <a:gd name="connsiteX5" fmla="*/ 1420254 w 1786926"/>
              <a:gd name="connsiteY5" fmla="*/ 810007 h 2344192"/>
              <a:gd name="connsiteX6" fmla="*/ 581250 w 1786926"/>
              <a:gd name="connsiteY6" fmla="*/ 38872 h 2344192"/>
              <a:gd name="connsiteX0" fmla="*/ 581250 w 1784507"/>
              <a:gd name="connsiteY0" fmla="*/ 49540 h 2348862"/>
              <a:gd name="connsiteX1" fmla="*/ 127735 w 1784507"/>
              <a:gd name="connsiteY1" fmla="*/ 253664 h 2348862"/>
              <a:gd name="connsiteX2" fmla="*/ 82384 w 1784507"/>
              <a:gd name="connsiteY2" fmla="*/ 1228923 h 2348862"/>
              <a:gd name="connsiteX3" fmla="*/ 1216172 w 1784507"/>
              <a:gd name="connsiteY3" fmla="*/ 1569130 h 2348862"/>
              <a:gd name="connsiteX4" fmla="*/ 1783066 w 1784507"/>
              <a:gd name="connsiteY4" fmla="*/ 2340265 h 2348862"/>
              <a:gd name="connsiteX5" fmla="*/ 1353019 w 1784507"/>
              <a:gd name="connsiteY5" fmla="*/ 1014910 h 2348862"/>
              <a:gd name="connsiteX6" fmla="*/ 581250 w 1784507"/>
              <a:gd name="connsiteY6" fmla="*/ 49540 h 2348862"/>
              <a:gd name="connsiteX0" fmla="*/ 581250 w 1412102"/>
              <a:gd name="connsiteY0" fmla="*/ 49540 h 1574200"/>
              <a:gd name="connsiteX1" fmla="*/ 127735 w 1412102"/>
              <a:gd name="connsiteY1" fmla="*/ 253664 h 1574200"/>
              <a:gd name="connsiteX2" fmla="*/ 82384 w 1412102"/>
              <a:gd name="connsiteY2" fmla="*/ 1228923 h 1574200"/>
              <a:gd name="connsiteX3" fmla="*/ 1216172 w 1412102"/>
              <a:gd name="connsiteY3" fmla="*/ 1569130 h 1574200"/>
              <a:gd name="connsiteX4" fmla="*/ 1353019 w 1412102"/>
              <a:gd name="connsiteY4" fmla="*/ 1014910 h 1574200"/>
              <a:gd name="connsiteX5" fmla="*/ 581250 w 1412102"/>
              <a:gd name="connsiteY5" fmla="*/ 49540 h 1574200"/>
              <a:gd name="connsiteX0" fmla="*/ 454815 w 1271491"/>
              <a:gd name="connsiteY0" fmla="*/ 44728 h 1564343"/>
              <a:gd name="connsiteX1" fmla="*/ 1300 w 1271491"/>
              <a:gd name="connsiteY1" fmla="*/ 248852 h 1564343"/>
              <a:gd name="connsiteX2" fmla="*/ 344419 w 1271491"/>
              <a:gd name="connsiteY2" fmla="*/ 1029875 h 1564343"/>
              <a:gd name="connsiteX3" fmla="*/ 1089737 w 1271491"/>
              <a:gd name="connsiteY3" fmla="*/ 1564318 h 1564343"/>
              <a:gd name="connsiteX4" fmla="*/ 1226584 w 1271491"/>
              <a:gd name="connsiteY4" fmla="*/ 1010098 h 1564343"/>
              <a:gd name="connsiteX5" fmla="*/ 454815 w 1271491"/>
              <a:gd name="connsiteY5" fmla="*/ 44728 h 1564343"/>
              <a:gd name="connsiteX0" fmla="*/ 454815 w 1090260"/>
              <a:gd name="connsiteY0" fmla="*/ 84260 h 1603875"/>
              <a:gd name="connsiteX1" fmla="*/ 1300 w 1090260"/>
              <a:gd name="connsiteY1" fmla="*/ 288384 h 1603875"/>
              <a:gd name="connsiteX2" fmla="*/ 344419 w 1090260"/>
              <a:gd name="connsiteY2" fmla="*/ 1069407 h 1603875"/>
              <a:gd name="connsiteX3" fmla="*/ 1089737 w 1090260"/>
              <a:gd name="connsiteY3" fmla="*/ 1603850 h 1603875"/>
              <a:gd name="connsiteX4" fmla="*/ 454815 w 1090260"/>
              <a:gd name="connsiteY4" fmla="*/ 84260 h 1603875"/>
              <a:gd name="connsiteX0" fmla="*/ 454815 w 1273944"/>
              <a:gd name="connsiteY0" fmla="*/ 22914 h 1568349"/>
              <a:gd name="connsiteX1" fmla="*/ 1300 w 1273944"/>
              <a:gd name="connsiteY1" fmla="*/ 227038 h 1568349"/>
              <a:gd name="connsiteX2" fmla="*/ 344419 w 1273944"/>
              <a:gd name="connsiteY2" fmla="*/ 1008061 h 1568349"/>
              <a:gd name="connsiteX3" fmla="*/ 1089737 w 1273944"/>
              <a:gd name="connsiteY3" fmla="*/ 1542504 h 1568349"/>
              <a:gd name="connsiteX4" fmla="*/ 1229566 w 1273944"/>
              <a:gd name="connsiteY4" fmla="*/ 176340 h 1568349"/>
              <a:gd name="connsiteX5" fmla="*/ 454815 w 1273944"/>
              <a:gd name="connsiteY5" fmla="*/ 22914 h 1568349"/>
              <a:gd name="connsiteX0" fmla="*/ 454746 w 1263041"/>
              <a:gd name="connsiteY0" fmla="*/ 22914 h 1030962"/>
              <a:gd name="connsiteX1" fmla="*/ 1231 w 1263041"/>
              <a:gd name="connsiteY1" fmla="*/ 227038 h 1030962"/>
              <a:gd name="connsiteX2" fmla="*/ 344350 w 1263041"/>
              <a:gd name="connsiteY2" fmla="*/ 1008061 h 1030962"/>
              <a:gd name="connsiteX3" fmla="*/ 1022433 w 1263041"/>
              <a:gd name="connsiteY3" fmla="*/ 765562 h 1030962"/>
              <a:gd name="connsiteX4" fmla="*/ 1229497 w 1263041"/>
              <a:gd name="connsiteY4" fmla="*/ 176340 h 1030962"/>
              <a:gd name="connsiteX5" fmla="*/ 454746 w 1263041"/>
              <a:gd name="connsiteY5" fmla="*/ 22914 h 1030962"/>
              <a:gd name="connsiteX0" fmla="*/ 456030 w 1265049"/>
              <a:gd name="connsiteY0" fmla="*/ 22914 h 1791672"/>
              <a:gd name="connsiteX1" fmla="*/ 2515 w 1265049"/>
              <a:gd name="connsiteY1" fmla="*/ 227038 h 1791672"/>
              <a:gd name="connsiteX2" fmla="*/ 308281 w 1265049"/>
              <a:gd name="connsiteY2" fmla="*/ 1785003 h 1791672"/>
              <a:gd name="connsiteX3" fmla="*/ 1023717 w 1265049"/>
              <a:gd name="connsiteY3" fmla="*/ 765562 h 1791672"/>
              <a:gd name="connsiteX4" fmla="*/ 1230781 w 1265049"/>
              <a:gd name="connsiteY4" fmla="*/ 176340 h 1791672"/>
              <a:gd name="connsiteX5" fmla="*/ 456030 w 1265049"/>
              <a:gd name="connsiteY5" fmla="*/ 22914 h 1791672"/>
              <a:gd name="connsiteX0" fmla="*/ 456200 w 1254071"/>
              <a:gd name="connsiteY0" fmla="*/ 22914 h 1874946"/>
              <a:gd name="connsiteX1" fmla="*/ 2685 w 1254071"/>
              <a:gd name="connsiteY1" fmla="*/ 227038 h 1874946"/>
              <a:gd name="connsiteX2" fmla="*/ 308451 w 1254071"/>
              <a:gd name="connsiteY2" fmla="*/ 1785003 h 1874946"/>
              <a:gd name="connsiteX3" fmla="*/ 1096480 w 1254071"/>
              <a:gd name="connsiteY3" fmla="*/ 1588282 h 1874946"/>
              <a:gd name="connsiteX4" fmla="*/ 1023887 w 1254071"/>
              <a:gd name="connsiteY4" fmla="*/ 765562 h 1874946"/>
              <a:gd name="connsiteX5" fmla="*/ 1230951 w 1254071"/>
              <a:gd name="connsiteY5" fmla="*/ 176340 h 1874946"/>
              <a:gd name="connsiteX6" fmla="*/ 456200 w 1254071"/>
              <a:gd name="connsiteY6" fmla="*/ 22914 h 1874946"/>
              <a:gd name="connsiteX0" fmla="*/ 456200 w 1295301"/>
              <a:gd name="connsiteY0" fmla="*/ 22914 h 1874946"/>
              <a:gd name="connsiteX1" fmla="*/ 2685 w 1295301"/>
              <a:gd name="connsiteY1" fmla="*/ 227038 h 1874946"/>
              <a:gd name="connsiteX2" fmla="*/ 308451 w 1295301"/>
              <a:gd name="connsiteY2" fmla="*/ 1785003 h 1874946"/>
              <a:gd name="connsiteX3" fmla="*/ 1096480 w 1295301"/>
              <a:gd name="connsiteY3" fmla="*/ 1588282 h 1874946"/>
              <a:gd name="connsiteX4" fmla="*/ 1262946 w 1295301"/>
              <a:gd name="connsiteY4" fmla="*/ 847739 h 1874946"/>
              <a:gd name="connsiteX5" fmla="*/ 1230951 w 1295301"/>
              <a:gd name="connsiteY5" fmla="*/ 176340 h 1874946"/>
              <a:gd name="connsiteX6" fmla="*/ 456200 w 1295301"/>
              <a:gd name="connsiteY6" fmla="*/ 22914 h 1874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5301" h="1874946">
                <a:moveTo>
                  <a:pt x="456200" y="22914"/>
                </a:moveTo>
                <a:cubicBezTo>
                  <a:pt x="251489" y="31364"/>
                  <a:pt x="27310" y="-66644"/>
                  <a:pt x="2685" y="227038"/>
                </a:cubicBezTo>
                <a:cubicBezTo>
                  <a:pt x="-21940" y="520720"/>
                  <a:pt x="126152" y="1558129"/>
                  <a:pt x="308451" y="1785003"/>
                </a:cubicBezTo>
                <a:cubicBezTo>
                  <a:pt x="490750" y="2011877"/>
                  <a:pt x="977241" y="1758189"/>
                  <a:pt x="1096480" y="1588282"/>
                </a:cubicBezTo>
                <a:cubicBezTo>
                  <a:pt x="1215719" y="1418375"/>
                  <a:pt x="1240534" y="1083063"/>
                  <a:pt x="1262946" y="847739"/>
                </a:cubicBezTo>
                <a:cubicBezTo>
                  <a:pt x="1285358" y="612415"/>
                  <a:pt x="1336771" y="429605"/>
                  <a:pt x="1230951" y="176340"/>
                </a:cubicBezTo>
                <a:cubicBezTo>
                  <a:pt x="1125131" y="-76925"/>
                  <a:pt x="660911" y="14464"/>
                  <a:pt x="456200" y="2291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55930" y="1552316"/>
            <a:ext cx="128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Species 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3537021">
            <a:off x="2655165" y="2485305"/>
            <a:ext cx="128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Species 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10302" y="3625097"/>
            <a:ext cx="128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Species C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9849" y="2538232"/>
            <a:ext cx="1286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Species 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78213" y="945698"/>
            <a:ext cx="5082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…Fish like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, and some need more than others</a:t>
            </a:r>
            <a:endParaRPr lang="en-US" sz="20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503126" y="421938"/>
            <a:ext cx="3319973" cy="708776"/>
          </a:xfrm>
        </p:spPr>
        <p:txBody>
          <a:bodyPr/>
          <a:lstStyle/>
          <a:p>
            <a:r>
              <a:rPr lang="en-US" sz="3200" dirty="0" smtClean="0"/>
              <a:t>Why do we care?	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1284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 2e lower south bay DO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r="2476"/>
          <a:stretch/>
        </p:blipFill>
        <p:spPr>
          <a:xfrm>
            <a:off x="745067" y="969316"/>
            <a:ext cx="7653676" cy="5566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730" y="304986"/>
            <a:ext cx="6552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800000"/>
                </a:solidFill>
                <a:latin typeface="Calibri"/>
              </a:rPr>
              <a:t>Dissolved Oxygen (%sat) in Lower South </a:t>
            </a:r>
            <a:r>
              <a:rPr lang="en-US" sz="2800" dirty="0" smtClean="0">
                <a:solidFill>
                  <a:srgbClr val="800000"/>
                </a:solidFill>
                <a:latin typeface="Calibri"/>
              </a:rPr>
              <a:t>Bay</a:t>
            </a:r>
          </a:p>
          <a:p>
            <a:pPr algn="ctr"/>
            <a:r>
              <a:rPr lang="en-US" sz="2800" dirty="0" smtClean="0">
                <a:solidFill>
                  <a:srgbClr val="800000"/>
                </a:solidFill>
                <a:latin typeface="Calibri"/>
              </a:rPr>
              <a:t>**Deep subtidal**</a:t>
            </a:r>
            <a:endParaRPr lang="en-US" sz="2800" dirty="0">
              <a:solidFill>
                <a:srgbClr val="800000"/>
              </a:solidFill>
              <a:latin typeface="Calibri"/>
            </a:endParaRPr>
          </a:p>
        </p:txBody>
      </p:sp>
      <p:pic>
        <p:nvPicPr>
          <p:cNvPr id="4" name="Picture 3" descr="\\igswbmwwfs05\home\jecloern\SFBAYDAT\SatelliteImages\SFBayPGE.jpg"/>
          <p:cNvPicPr>
            <a:picLocks noChangeAspect="1" noChangeArrowheads="1"/>
          </p:cNvPicPr>
          <p:nvPr/>
        </p:nvPicPr>
        <p:blipFill rotWithShape="1">
          <a:blip r:embed="rId3"/>
          <a:srcRect r="28145"/>
          <a:stretch/>
        </p:blipFill>
        <p:spPr bwMode="auto">
          <a:xfrm>
            <a:off x="7145867" y="0"/>
            <a:ext cx="1998133" cy="208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52596" y="6334780"/>
            <a:ext cx="269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black"/>
                </a:solidFill>
                <a:latin typeface="Calibri"/>
              </a:rPr>
              <a:t>Pulse of the Bay (2013)</a:t>
            </a:r>
          </a:p>
          <a:p>
            <a:pPr algn="r"/>
            <a:r>
              <a:rPr lang="en-US" sz="1200" dirty="0">
                <a:solidFill>
                  <a:prstClr val="black"/>
                </a:solidFill>
                <a:latin typeface="Calibri"/>
              </a:rPr>
              <a:t>Data: USGS</a:t>
            </a:r>
          </a:p>
        </p:txBody>
      </p:sp>
      <p:sp>
        <p:nvSpPr>
          <p:cNvPr id="19" name="Oval 18"/>
          <p:cNvSpPr/>
          <p:nvPr/>
        </p:nvSpPr>
        <p:spPr>
          <a:xfrm>
            <a:off x="8381810" y="1794932"/>
            <a:ext cx="423524" cy="375319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6268" y="591316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1995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2669" y="5946982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2000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93735" y="591471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2005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29403" y="588245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2010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4256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100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2797199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80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4101066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513118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78143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264083" y="1028277"/>
            <a:ext cx="4851692" cy="389338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dirty="0" smtClean="0"/>
              <a:t>Report #1</a:t>
            </a:r>
          </a:p>
          <a:p>
            <a:pPr lvl="1">
              <a:spcAft>
                <a:spcPts val="0"/>
              </a:spcAft>
            </a:pPr>
            <a:r>
              <a:rPr lang="en-US" sz="2000" dirty="0" smtClean="0"/>
              <a:t>Data gathering, cleaning</a:t>
            </a:r>
          </a:p>
          <a:p>
            <a:pPr lvl="1">
              <a:spcAft>
                <a:spcPts val="0"/>
              </a:spcAft>
            </a:pPr>
            <a:r>
              <a:rPr lang="en-US" sz="2000" dirty="0" smtClean="0"/>
              <a:t>Basic data analysis…</a:t>
            </a:r>
          </a:p>
          <a:p>
            <a:pPr lvl="2">
              <a:spcAft>
                <a:spcPts val="0"/>
              </a:spcAft>
            </a:pPr>
            <a:r>
              <a:rPr lang="en-US" sz="2000" dirty="0" smtClean="0"/>
              <a:t>&lt;5mg L</a:t>
            </a:r>
            <a:r>
              <a:rPr lang="en-US" sz="2000" baseline="30000" dirty="0" smtClean="0"/>
              <a:t>-1</a:t>
            </a:r>
            <a:endParaRPr lang="en-US" sz="2000" dirty="0" smtClean="0"/>
          </a:p>
          <a:p>
            <a:pPr lvl="2">
              <a:spcAft>
                <a:spcPts val="0"/>
              </a:spcAft>
            </a:pPr>
            <a:r>
              <a:rPr lang="en-US" sz="2000" dirty="0" smtClean="0"/>
              <a:t>&lt;2.8 mg L</a:t>
            </a:r>
            <a:r>
              <a:rPr lang="en-US" sz="2000" baseline="30000" dirty="0" smtClean="0"/>
              <a:t>-1</a:t>
            </a:r>
          </a:p>
          <a:p>
            <a:pPr lvl="1">
              <a:spcAft>
                <a:spcPts val="0"/>
              </a:spcAft>
            </a:pPr>
            <a:r>
              <a:rPr lang="en-US" sz="2000" dirty="0" smtClean="0"/>
              <a:t>SFEI (</a:t>
            </a:r>
            <a:r>
              <a:rPr lang="en-US" sz="2000" dirty="0" err="1" smtClean="0"/>
              <a:t>Jabusch</a:t>
            </a:r>
            <a:r>
              <a:rPr lang="en-US" sz="2000" dirty="0" smtClean="0"/>
              <a:t> et al.)</a:t>
            </a:r>
          </a:p>
          <a:p>
            <a:pPr lvl="2"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2400" dirty="0" smtClean="0"/>
              <a:t>Report #2 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Mechanistic analysis</a:t>
            </a:r>
          </a:p>
          <a:p>
            <a:pPr lvl="1">
              <a:spcAft>
                <a:spcPts val="1800"/>
              </a:spcAft>
            </a:pPr>
            <a:r>
              <a:rPr lang="en-US" sz="2000" dirty="0" smtClean="0"/>
              <a:t>SFEI + USGS (Downing-Kunz, Senn…)</a:t>
            </a:r>
            <a:endParaRPr lang="en-US" sz="2000" dirty="0"/>
          </a:p>
        </p:txBody>
      </p:sp>
      <p:pic>
        <p:nvPicPr>
          <p:cNvPr id="5" name="Picture 4" descr="Continuous_Tidal_By_Agency_20130828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424">
                        <a14:foregroundMark x1="99424" y1="50000" x2="99424" y2="50000"/>
                        <a14:backgroundMark x1="47531" y1="66667" x2="51399" y2="70561"/>
                        <a14:backgroundMark x1="54527" y1="68737" x2="67819" y2="6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230" r="6607" b="11728"/>
          <a:stretch/>
        </p:blipFill>
        <p:spPr>
          <a:xfrm>
            <a:off x="0" y="1050957"/>
            <a:ext cx="5202006" cy="5813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884" y="39887"/>
            <a:ext cx="8084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  <a:latin typeface="Calibri"/>
              </a:rPr>
              <a:t>DO in Sloughs and Former Salt </a:t>
            </a:r>
            <a:r>
              <a:rPr lang="en-US" sz="2800" dirty="0" smtClean="0">
                <a:solidFill>
                  <a:srgbClr val="800000"/>
                </a:solidFill>
                <a:latin typeface="Calibri"/>
              </a:rPr>
              <a:t>Ponds of LSB</a:t>
            </a:r>
            <a:endParaRPr lang="en-US" sz="2800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1333" y="519085"/>
            <a:ext cx="256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prstClr val="black"/>
                </a:solidFill>
                <a:latin typeface="Calibri"/>
              </a:rPr>
              <a:t>Approach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13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inuous_Tidal_By_Agency_201308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6" y="1549262"/>
            <a:ext cx="4526397" cy="5308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4006" y="352333"/>
            <a:ext cx="6833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Dissolved oxygen data in LSB and South Bay margins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6" name="Picture 5" descr="Discrete_Tidal_By_Agency_201308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91" y="1569069"/>
            <a:ext cx="4509509" cy="5288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5977" y="1184315"/>
            <a:ext cx="139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Continuous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54241" y="1199737"/>
            <a:ext cx="139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Discrete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38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3520" r="1608" b="55302"/>
          <a:stretch/>
        </p:blipFill>
        <p:spPr>
          <a:xfrm>
            <a:off x="4300323" y="1137481"/>
            <a:ext cx="4843677" cy="334591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59710" y="4345187"/>
            <a:ext cx="1026884" cy="37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Sloughs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73539" y="4314062"/>
            <a:ext cx="1279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Former Salt Ponds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47998" y="738890"/>
            <a:ext cx="3598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Calibri"/>
              </a:rPr>
              <a:t>%Time below 5 mg L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-1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59841" y="4877217"/>
            <a:ext cx="65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/>
              </a:rPr>
              <a:t>n=10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73182" y="4905439"/>
            <a:ext cx="652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prstClr val="black"/>
                </a:solidFill>
                <a:latin typeface="Calibri"/>
              </a:rPr>
              <a:t>n=14</a:t>
            </a:r>
          </a:p>
        </p:txBody>
      </p:sp>
      <p:pic>
        <p:nvPicPr>
          <p:cNvPr id="30" name="Picture 29" descr="Continuous_Tidal_By_Agency_20130828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9424">
                        <a14:foregroundMark x1="99424" y1="50000" x2="99424" y2="50000"/>
                        <a14:backgroundMark x1="47531" y1="66667" x2="51399" y2="70561"/>
                        <a14:backgroundMark x1="54527" y1="68737" x2="67819" y2="66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6" t="8230" r="6607" b="11728"/>
          <a:stretch/>
        </p:blipFill>
        <p:spPr>
          <a:xfrm>
            <a:off x="19107" y="1057012"/>
            <a:ext cx="5202006" cy="58137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0677" y="1523039"/>
            <a:ext cx="523269" cy="21731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573888" y="3188150"/>
            <a:ext cx="524169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67476" y="6281888"/>
            <a:ext cx="1521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SFEI (2013)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3604" y="1112495"/>
            <a:ext cx="652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03604" y="1655636"/>
            <a:ext cx="652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80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03604" y="2330147"/>
            <a:ext cx="652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60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03604" y="2920151"/>
            <a:ext cx="652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40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03604" y="3540984"/>
            <a:ext cx="652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5812" y="39887"/>
            <a:ext cx="808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Calibri"/>
              </a:rPr>
              <a:t>DO in Sloughs and Former Salt Ponds  (data = 2004-2012)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03604" y="4107792"/>
            <a:ext cx="6523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9295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632</Words>
  <Application>Microsoft Macintosh PowerPoint</Application>
  <PresentationFormat>On-screen Show (4:3)</PresentationFormat>
  <Paragraphs>158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Theme</vt:lpstr>
      <vt:lpstr>1_Office Theme</vt:lpstr>
      <vt:lpstr>16_Office Theme</vt:lpstr>
      <vt:lpstr>DO in shallow habitats:  initial data analysis and next steps  …and, time permitting,  CY2013/FY2014 project updates</vt:lpstr>
      <vt:lpstr>Highest Priority Issues – CM report</vt:lpstr>
      <vt:lpstr>PowerPoint Presentation</vt:lpstr>
      <vt:lpstr>Why do we care? </vt:lpstr>
      <vt:lpstr>Why do we care?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sfei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Senn</dc:creator>
  <cp:lastModifiedBy>David Senn</cp:lastModifiedBy>
  <cp:revision>54</cp:revision>
  <dcterms:created xsi:type="dcterms:W3CDTF">2013-12-06T12:09:10Z</dcterms:created>
  <dcterms:modified xsi:type="dcterms:W3CDTF">2014-02-04T22:08:49Z</dcterms:modified>
</cp:coreProperties>
</file>