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72" r:id="rId3"/>
    <p:sldId id="286" r:id="rId4"/>
    <p:sldId id="285" r:id="rId5"/>
    <p:sldId id="284" r:id="rId6"/>
    <p:sldId id="299" r:id="rId7"/>
    <p:sldId id="287" r:id="rId8"/>
    <p:sldId id="300" r:id="rId9"/>
    <p:sldId id="288" r:id="rId10"/>
    <p:sldId id="297" r:id="rId11"/>
    <p:sldId id="289" r:id="rId12"/>
    <p:sldId id="291" r:id="rId13"/>
    <p:sldId id="303" r:id="rId14"/>
    <p:sldId id="304" r:id="rId15"/>
    <p:sldId id="306" r:id="rId16"/>
    <p:sldId id="307" r:id="rId17"/>
    <p:sldId id="310" r:id="rId18"/>
    <p:sldId id="309" r:id="rId19"/>
    <p:sldId id="311" r:id="rId20"/>
    <p:sldId id="312" r:id="rId21"/>
    <p:sldId id="313" r:id="rId22"/>
    <p:sldId id="314" r:id="rId23"/>
    <p:sldId id="319" r:id="rId24"/>
    <p:sldId id="320" r:id="rId25"/>
    <p:sldId id="332" r:id="rId26"/>
    <p:sldId id="333" r:id="rId27"/>
    <p:sldId id="334" r:id="rId28"/>
    <p:sldId id="335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D3F97-ED27-40B5-BEFB-666C43BA7654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1A59-77A3-455F-9609-AECD64EEA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81058-76BC-4DC9-8CEB-27D8F5B94A61}" type="slidenum">
              <a:rPr lang="en-US"/>
              <a:pPr/>
              <a:t>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C1A59-77A3-455F-9609-AECD64EEA7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500E-8787-4343-A09C-5B6241236983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C07D1-B81C-478C-9819-30382B08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n_Francisco_Bay_aerial_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-76200" y="-609600"/>
            <a:ext cx="10049366" cy="7467600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71800"/>
            <a:ext cx="7010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Update on SF Bay Nutrient Assessment Framework Development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4864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3200" b="1" dirty="0">
                <a:solidFill>
                  <a:srgbClr val="FFC000"/>
                </a:solidFill>
              </a:rPr>
              <a:t>Stakeholder Advisory Group Meeting</a:t>
            </a:r>
          </a:p>
          <a:p>
            <a:pPr marL="457200" indent="-457200" algn="ctr"/>
            <a:r>
              <a:rPr lang="en-US" sz="3200" b="1" dirty="0" smtClean="0">
                <a:solidFill>
                  <a:srgbClr val="FFC000"/>
                </a:solidFill>
              </a:rPr>
              <a:t>December 6, 2013</a:t>
            </a:r>
          </a:p>
          <a:p>
            <a:pPr marL="457200" indent="-457200" algn="ctr"/>
            <a:endParaRPr lang="en-US" sz="3200" b="1" dirty="0">
              <a:solidFill>
                <a:srgbClr val="FFC000"/>
              </a:solidFill>
            </a:endParaRPr>
          </a:p>
          <a:p>
            <a:pPr marL="457200" indent="-457200" algn="ctr"/>
            <a:endParaRPr lang="en-US" sz="3200" b="1" dirty="0" smtClean="0">
              <a:solidFill>
                <a:srgbClr val="FFC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b="1" dirty="0" smtClean="0">
              <a:solidFill>
                <a:srgbClr val="FFC000"/>
              </a:solidFill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</a:pPr>
            <a:endParaRPr lang="en-US" sz="3200" dirty="0" smtClean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–"/>
            </a:pPr>
            <a:endParaRPr lang="en-US" sz="3200" dirty="0" smtClean="0"/>
          </a:p>
          <a:p>
            <a:pPr marL="914400" lvl="1" indent="-457200">
              <a:buFont typeface="Calibri" pitchFamily="34" charset="0"/>
              <a:buChar char="–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Primary</a:t>
            </a:r>
          </a:p>
          <a:p>
            <a:r>
              <a:rPr lang="en-US" dirty="0" smtClean="0"/>
              <a:t>Dissolved oxygen</a:t>
            </a:r>
          </a:p>
          <a:p>
            <a:r>
              <a:rPr lang="en-US" dirty="0" smtClean="0"/>
              <a:t>Chlorophyll a (biomass) and/or primary productivity</a:t>
            </a:r>
          </a:p>
          <a:p>
            <a:r>
              <a:rPr lang="en-US" dirty="0" smtClean="0"/>
              <a:t>HAB species and toxin concentration</a:t>
            </a:r>
          </a:p>
          <a:p>
            <a:pPr lvl="1"/>
            <a:r>
              <a:rPr lang="en-US" dirty="0" smtClean="0"/>
              <a:t>Cyanobacteria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Supporting</a:t>
            </a:r>
          </a:p>
          <a:p>
            <a:r>
              <a:rPr lang="en-US" dirty="0" smtClean="0"/>
              <a:t>Phytoplankton assemblages or taxonomic composition</a:t>
            </a:r>
          </a:p>
          <a:p>
            <a:r>
              <a:rPr lang="en-US" dirty="0" smtClean="0"/>
              <a:t>Nutrient concentrations and/or ratios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C000"/>
                </a:solidFill>
              </a:rPr>
              <a:t>Conceptual Model Discussions Confirm Preliminary Assessment of Indicator Suitability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White Paper Outline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Context for assessment framework</a:t>
            </a:r>
          </a:p>
          <a:p>
            <a:pPr lvl="1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/>
              <a:t>Conceptual approach to nutrient objectives in SF Bay</a:t>
            </a:r>
          </a:p>
          <a:p>
            <a:pPr lvl="1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/>
              <a:t>Previous work</a:t>
            </a:r>
          </a:p>
          <a:p>
            <a:pPr marL="457200" indent="-457200">
              <a:spcAft>
                <a:spcPts val="1200"/>
              </a:spcAft>
            </a:pPr>
            <a:r>
              <a:rPr lang="en-US" sz="2800" dirty="0" smtClean="0"/>
              <a:t>Review of existing approaches </a:t>
            </a:r>
          </a:p>
          <a:p>
            <a:pPr marL="857250" lvl="1" indent="-457200">
              <a:spcAft>
                <a:spcPts val="1200"/>
              </a:spcAft>
              <a:buFont typeface="Calibri" pitchFamily="34" charset="0"/>
              <a:buChar char="—"/>
            </a:pPr>
            <a:r>
              <a:rPr lang="en-US" dirty="0" smtClean="0"/>
              <a:t>Regulatory (Chesapeake Bay, Florida) and non-regulatory</a:t>
            </a:r>
          </a:p>
          <a:p>
            <a:pPr lvl="1">
              <a:buFont typeface="Calibri" pitchFamily="34" charset="0"/>
              <a:buChar char="—"/>
            </a:pPr>
            <a:r>
              <a:rPr lang="en-US" dirty="0" smtClean="0"/>
              <a:t>  How </a:t>
            </a:r>
            <a:r>
              <a:rPr lang="en-US" dirty="0"/>
              <a:t>is </a:t>
            </a:r>
            <a:r>
              <a:rPr lang="en-US" dirty="0" smtClean="0"/>
              <a:t>the approach used </a:t>
            </a:r>
            <a:r>
              <a:rPr lang="en-US" dirty="0"/>
              <a:t>to assess waterbody condition </a:t>
            </a:r>
          </a:p>
          <a:p>
            <a:pPr marL="1257300" lvl="2" indent="-342900"/>
            <a:r>
              <a:rPr lang="en-US" sz="2800" dirty="0"/>
              <a:t>What is the basis of the ranking</a:t>
            </a:r>
          </a:p>
          <a:p>
            <a:pPr marL="1257300" lvl="2" indent="-342900"/>
            <a:r>
              <a:rPr lang="en-US" sz="2800" dirty="0" smtClean="0"/>
              <a:t>Indicators, categories</a:t>
            </a:r>
            <a:r>
              <a:rPr lang="en-US" sz="2800" dirty="0"/>
              <a:t>, thresholds</a:t>
            </a:r>
          </a:p>
          <a:p>
            <a:pPr marL="1257300" lvl="2" indent="-342900"/>
            <a:r>
              <a:rPr lang="en-US" sz="2800" dirty="0"/>
              <a:t>Method used to measure indicator</a:t>
            </a:r>
          </a:p>
          <a:p>
            <a:pPr marL="1257300" lvl="2" indent="-342900"/>
            <a:r>
              <a:rPr lang="en-US" sz="2800" dirty="0"/>
              <a:t>Data requirements for the assessment</a:t>
            </a:r>
          </a:p>
          <a:p>
            <a:pPr marL="1257300" lvl="2" indent="-342900"/>
            <a:r>
              <a:rPr lang="en-US" sz="2800" dirty="0"/>
              <a:t>How are the data used to calculate the score/category</a:t>
            </a:r>
          </a:p>
          <a:p>
            <a:pPr marL="800100" lvl="2" indent="0">
              <a:spcAft>
                <a:spcPts val="1200"/>
              </a:spcAft>
              <a:buNone/>
            </a:pPr>
            <a:endParaRPr lang="en-US" sz="1800" dirty="0" smtClean="0"/>
          </a:p>
          <a:p>
            <a:pPr marL="865188" lvl="1" indent="-465138">
              <a:spcAft>
                <a:spcPts val="12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65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" y="838200"/>
            <a:ext cx="9120372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5738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905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Overview of Regional Approaches</a:t>
            </a:r>
            <a:endParaRPr lang="en-US" sz="3600" b="1" dirty="0">
              <a:ln w="1905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Objective of Analysis of Existing Data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9312"/>
            <a:ext cx="8012842" cy="50930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Inform the process of developing an appropriate assessment framework and monitoring program</a:t>
            </a:r>
          </a:p>
          <a:p>
            <a:pPr marL="0" indent="0">
              <a:buNone/>
            </a:pPr>
            <a:endParaRPr lang="en-US" sz="1600" dirty="0" smtClean="0"/>
          </a:p>
          <a:p>
            <a:pPr lvl="1"/>
            <a:r>
              <a:rPr lang="en-US" sz="2800" dirty="0" smtClean="0"/>
              <a:t>Test out existing indicators and assessment frameworks using real data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2800" dirty="0" smtClean="0"/>
              <a:t>Understand </a:t>
            </a:r>
            <a:r>
              <a:rPr lang="en-US" sz="2800" dirty="0"/>
              <a:t>how categorization of condition </a:t>
            </a:r>
            <a:r>
              <a:rPr lang="en-US" sz="2800" dirty="0" smtClean="0"/>
              <a:t>varies as  </a:t>
            </a:r>
            <a:r>
              <a:rPr lang="en-US" sz="2800" dirty="0"/>
              <a:t>function of </a:t>
            </a:r>
            <a:r>
              <a:rPr lang="en-US" sz="2800" dirty="0" smtClean="0"/>
              <a:t>magnitude, frequency and duration (thresholds, space and time)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Provoke a visceral reaction from local experts to “bring home” options that we are considering 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marL="0" indent="0">
              <a:buNone/>
            </a:pPr>
            <a:r>
              <a:rPr lang="en-US" sz="2900" b="1" dirty="0" smtClean="0"/>
              <a:t>First phase of analysis pending feedback from group– application of existing </a:t>
            </a:r>
            <a:r>
              <a:rPr lang="en-US" sz="2900" b="1" dirty="0"/>
              <a:t>frameworks </a:t>
            </a:r>
            <a:r>
              <a:rPr lang="en-US" sz="2900" b="1" dirty="0" smtClean="0"/>
              <a:t>to SF </a:t>
            </a:r>
            <a:r>
              <a:rPr lang="en-US" sz="2900" b="1" dirty="0"/>
              <a:t>Bay </a:t>
            </a:r>
            <a:r>
              <a:rPr lang="en-US" sz="2900" b="1" dirty="0" smtClean="0"/>
              <a:t>does not imply that we are going to use them!!!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 smtClean="0"/>
              <a:t>Just a jumping off point for discussion!!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0086" y="1301578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0085" y="1366990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1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Frameworks Supported By Existing Data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Framework Directive (United Kingdom)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Phytoplankton index based on chlorophyll a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Taxa index</a:t>
            </a:r>
          </a:p>
          <a:p>
            <a:pPr lvl="1"/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Estuarine Trophic Status (ASSETS)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Chlorophyll a</a:t>
            </a:r>
          </a:p>
          <a:p>
            <a:pPr marL="457200" lvl="1" indent="0">
              <a:buNone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/>
              <a:t>The French Research Institute for the Exploration of the Sea (IFREMER) Classification for Mediterranean Lagoons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0086" y="1301578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0085" y="1366990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934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Indicators: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UK-WFD Phytoplankton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16337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Each statistic is given a point value of </a:t>
            </a:r>
            <a:r>
              <a:rPr lang="en-US" sz="2400" dirty="0" smtClean="0"/>
              <a:t>1 if it does not exceed the threshold, </a:t>
            </a:r>
            <a:r>
              <a:rPr lang="en-US" sz="2400" dirty="0"/>
              <a:t>the sum of points accumulated yields the final </a:t>
            </a:r>
            <a:r>
              <a:rPr lang="en-US" sz="2400" dirty="0" smtClean="0"/>
              <a:t>classification.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41879"/>
              </p:ext>
            </p:extLst>
          </p:nvPr>
        </p:nvGraphicFramePr>
        <p:xfrm>
          <a:off x="494270" y="3659177"/>
          <a:ext cx="5196017" cy="231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0045"/>
                <a:gridCol w="1532986"/>
                <a:gridCol w="1532986"/>
              </a:tblGrid>
              <a:tr h="69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Statistic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Low Salinity Threshold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(0-25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ppt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High Salinity Threshold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(&gt; 25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ppt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Average Annual CHL-a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≤ 15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≤ 10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Median Annual CHL-a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≤ 12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≤ 8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 CHL-a less than 10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&gt; 70 %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&gt; 75 %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CHL-a less than 20 µg L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&gt; 80 %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&gt; 85 %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7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 CHL-a less than 50 µg L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&lt; 5 %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&lt; 5 %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6031"/>
              </p:ext>
            </p:extLst>
          </p:nvPr>
        </p:nvGraphicFramePr>
        <p:xfrm>
          <a:off x="5807674" y="3664466"/>
          <a:ext cx="2848234" cy="231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117"/>
                <a:gridCol w="1424117"/>
              </a:tblGrid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0-1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Very Low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80086" y="165581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0085" y="1721224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35865" y="6159495"/>
            <a:ext cx="579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presented with respect to ecological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Indicators: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UK-WFD </a:t>
            </a:r>
            <a:r>
              <a:rPr lang="en-US" b="1" dirty="0">
                <a:solidFill>
                  <a:srgbClr val="FFC000"/>
                </a:solidFill>
              </a:rPr>
              <a:t>Taxa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85" y="2179852"/>
            <a:ext cx="7886700" cy="9422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Classification is assessed as the sum of a series of </a:t>
            </a:r>
            <a:r>
              <a:rPr lang="en-US" dirty="0" err="1" smtClean="0"/>
              <a:t>exceedences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09097"/>
              </p:ext>
            </p:extLst>
          </p:nvPr>
        </p:nvGraphicFramePr>
        <p:xfrm>
          <a:off x="321276" y="3285530"/>
          <a:ext cx="4843847" cy="240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930"/>
                <a:gridCol w="2654979"/>
                <a:gridCol w="1463938"/>
              </a:tblGrid>
              <a:tr h="4204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Statistic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Threshold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Chlorophyll (CHL)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10 µg 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Any phytoplankton taxa (S)</a:t>
                      </a:r>
                      <a:endParaRPr lang="en-US" sz="1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&gt; 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cells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</a:rPr>
                        <a:t>Phaeocystis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</a:rPr>
                        <a:t> sp.* 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(P)</a:t>
                      </a:r>
                      <a:endParaRPr lang="en-US" sz="180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800" i="0" dirty="0" smtClean="0">
                          <a:solidFill>
                            <a:schemeClr val="tx1"/>
                          </a:solidFill>
                        </a:rPr>
                        <a:t>used</a:t>
                      </a:r>
                      <a:r>
                        <a:rPr lang="en-US" sz="1800" i="0" baseline="0" dirty="0" smtClean="0">
                          <a:solidFill>
                            <a:schemeClr val="tx1"/>
                          </a:solidFill>
                        </a:rPr>
                        <a:t> Cyanobacteria</a:t>
                      </a:r>
                      <a:endParaRPr lang="en-US" sz="18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&gt; 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cells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0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 taxa counts (T)</a:t>
                      </a:r>
                      <a:endParaRPr lang="en-US" sz="1800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&gt; 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cells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L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193656"/>
              </p:ext>
            </p:extLst>
          </p:nvPr>
        </p:nvGraphicFramePr>
        <p:xfrm>
          <a:off x="5401961" y="3105952"/>
          <a:ext cx="3344048" cy="2820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091"/>
                <a:gridCol w="1455957"/>
              </a:tblGrid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Sum of %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Exceedences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Σ(CHL + 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+ P + T)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Classification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0-10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10-20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Good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20-40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Moderate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40-60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8577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60-100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</a:rPr>
                        <a:t>Very Low</a:t>
                      </a:r>
                      <a:endParaRPr lang="en-US" sz="1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0086" y="165581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0085" y="1721224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5272" y="6172200"/>
            <a:ext cx="579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presented with respect to ecological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Indicators: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IFREMER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9795" y="1917552"/>
            <a:ext cx="7886700" cy="6505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 is assessed using a series of indicators 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thresholds—focus on chlorophyll a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83065"/>
              </p:ext>
            </p:extLst>
          </p:nvPr>
        </p:nvGraphicFramePr>
        <p:xfrm>
          <a:off x="457200" y="2840983"/>
          <a:ext cx="8225479" cy="3286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040"/>
                <a:gridCol w="605544"/>
                <a:gridCol w="1085779"/>
                <a:gridCol w="1085779"/>
                <a:gridCol w="1085779"/>
                <a:gridCol w="1085779"/>
                <a:gridCol w="1085779"/>
              </a:tblGrid>
              <a:tr h="19569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454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Indicator	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Ecological Condition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High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Good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Moderate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Low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Very Low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%O2 Saturation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SAT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20-30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30-40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40-50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&gt;50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Turbidity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NTU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10-20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20-30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30-40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phosphate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&lt;0.3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0.3-1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1-1.5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1.5-4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&gt;4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Dissolved inorganic nitrogen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&lt;15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15-20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20-40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40-60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&gt;60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Nitrite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&lt;0.5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0.5-1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1-5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5-10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Nitrate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7-10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10-20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20-30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Ammonia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7-10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10-20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20-30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CHL-a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μg L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5-7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7-10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10-30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&gt;30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CHL-a +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phaeopigments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μg L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&lt;7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7-10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ysClr val="windowText" lastClr="000000"/>
                          </a:solidFill>
                          <a:effectLst/>
                        </a:rPr>
                        <a:t>10-15</a:t>
                      </a:r>
                      <a:endParaRPr lang="en-US" sz="14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15-40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&gt;40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 nitrogen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&lt;50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50-75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75-100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100-120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&gt;120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0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 phosphorus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μM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&lt;1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1-2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2-5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5-8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&gt;8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80086" y="165581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0085" y="1721224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98796" y="6248400"/>
            <a:ext cx="554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presented with respect ecological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Indicators: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ASSETS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8033" y="2207740"/>
            <a:ext cx="7886700" cy="154871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Classification is assessed using a multi metric approach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analysis, chlorophyll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independently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423727"/>
              </p:ext>
            </p:extLst>
          </p:nvPr>
        </p:nvGraphicFramePr>
        <p:xfrm>
          <a:off x="2286000" y="3776210"/>
          <a:ext cx="4005668" cy="194419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02834"/>
                <a:gridCol w="2002834"/>
              </a:tblGrid>
              <a:tr h="44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Classification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Percentile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Annual CHL 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Low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&lt; 5 mg L</a:t>
                      </a:r>
                      <a:r>
                        <a:rPr lang="en-US" sz="1800" baseline="30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Medium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5 – 20 mg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r>
                        <a:rPr lang="en-US" sz="18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High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20 -60  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mg L</a:t>
                      </a:r>
                      <a:r>
                        <a:rPr lang="en-US" sz="1800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425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Hypereutrophic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≥ 60 mg L</a:t>
                      </a:r>
                      <a:r>
                        <a:rPr lang="en-US" sz="1800" baseline="30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-1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0086" y="165581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0085" y="1721224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86123" y="6096000"/>
            <a:ext cx="617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presented with respect to status of eutrophication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Data Sets Used for Analysis of Existing Data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000" dirty="0"/>
              <a:t>USGS Water Quality Monitoring Surveys </a:t>
            </a:r>
          </a:p>
          <a:p>
            <a:pPr lvl="1"/>
            <a:r>
              <a:rPr lang="en-US" sz="3600" dirty="0"/>
              <a:t>Chlorophyll (1975-present)</a:t>
            </a:r>
          </a:p>
          <a:p>
            <a:pPr lvl="1"/>
            <a:r>
              <a:rPr lang="en-US" sz="3600" dirty="0"/>
              <a:t>Dissolved oxygen (1971-present)</a:t>
            </a:r>
          </a:p>
          <a:p>
            <a:pPr lvl="1"/>
            <a:r>
              <a:rPr lang="en-US" sz="3600" dirty="0"/>
              <a:t>Inorganic nutrients (1971-present)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Interagency Ecological Program (IEP) Bay –Delta monitoring program (CA Department of Water </a:t>
            </a:r>
            <a:r>
              <a:rPr lang="en-US" sz="4000" dirty="0" smtClean="0"/>
              <a:t>Resources)</a:t>
            </a:r>
            <a:endParaRPr lang="en-US" sz="4000" dirty="0"/>
          </a:p>
          <a:p>
            <a:pPr lvl="1"/>
            <a:r>
              <a:rPr lang="en-US" sz="3600" dirty="0"/>
              <a:t>Chlorophyll (1975-present)</a:t>
            </a:r>
          </a:p>
          <a:p>
            <a:pPr lvl="1"/>
            <a:r>
              <a:rPr lang="en-US" sz="3600" dirty="0"/>
              <a:t>Taxa (1975-present)</a:t>
            </a:r>
          </a:p>
          <a:p>
            <a:pPr lvl="1"/>
            <a:r>
              <a:rPr lang="en-US" sz="3600" dirty="0"/>
              <a:t>Dissolved oxygen (1971-present)</a:t>
            </a:r>
          </a:p>
          <a:p>
            <a:pPr lvl="1"/>
            <a:r>
              <a:rPr lang="en-US" sz="3600" dirty="0"/>
              <a:t>Inorganic nutrients (1971-present)</a:t>
            </a:r>
          </a:p>
          <a:p>
            <a:pPr lvl="1"/>
            <a:r>
              <a:rPr lang="en-US" sz="3600" dirty="0"/>
              <a:t>Total nutrients (1971-present)</a:t>
            </a:r>
          </a:p>
          <a:p>
            <a:pPr lvl="1"/>
            <a:r>
              <a:rPr lang="en-US" sz="3600" dirty="0"/>
              <a:t>Turbidity (1975-present)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0086" y="1375726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0085" y="1441138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Context for Assessment Framework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217" y="1550553"/>
            <a:ext cx="7640782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Conceptual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2272" y="2452257"/>
            <a:ext cx="3669725" cy="84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Modeling Strategy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925" y="2438400"/>
            <a:ext cx="3650673" cy="85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Framework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928" y="3828471"/>
            <a:ext cx="365067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 Bay Monitoring Program </a:t>
            </a:r>
          </a:p>
          <a:p>
            <a:pPr algn="ctr"/>
            <a:r>
              <a:rPr lang="en-US" dirty="0" smtClean="0"/>
              <a:t>Core Monitoring and Special Studies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6037" y="5417126"/>
            <a:ext cx="26669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Waterbody Assessments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and 303(d) listing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12273" y="3823853"/>
            <a:ext cx="36697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Nutrient-Response Model Development and Validation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60819" y="5417127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NPDES Permit Limits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8928" y="5417127"/>
            <a:ext cx="144087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Basin Plan Objectives</a:t>
            </a:r>
            <a:endParaRPr lang="en-US" dirty="0"/>
          </a:p>
        </p:txBody>
      </p:sp>
      <p:cxnSp>
        <p:nvCxnSpPr>
          <p:cNvPr id="18" name="Elbow Connector 17"/>
          <p:cNvCxnSpPr>
            <a:stCxn id="8" idx="1"/>
            <a:endCxn id="15" idx="1"/>
          </p:cNvCxnSpPr>
          <p:nvPr/>
        </p:nvCxnSpPr>
        <p:spPr>
          <a:xfrm rot="10800000" flipH="1" flipV="1">
            <a:off x="768924" y="2865583"/>
            <a:ext cx="3" cy="2932544"/>
          </a:xfrm>
          <a:prstGeom prst="bentConnector3">
            <a:avLst>
              <a:gd name="adj1" fmla="val -76200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7493" y="4953000"/>
            <a:ext cx="77799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10400" y="5405582"/>
            <a:ext cx="139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NPS </a:t>
            </a:r>
          </a:p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46499" y="4722167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Regulatory</a:t>
            </a:r>
            <a:endParaRPr lang="en-US" sz="2400" i="1" dirty="0"/>
          </a:p>
        </p:txBody>
      </p:sp>
      <p:sp>
        <p:nvSpPr>
          <p:cNvPr id="37" name="Curved Right Arrow 36"/>
          <p:cNvSpPr/>
          <p:nvPr/>
        </p:nvSpPr>
        <p:spPr>
          <a:xfrm>
            <a:off x="304800" y="1550553"/>
            <a:ext cx="1524000" cy="3935847"/>
          </a:xfrm>
          <a:prstGeom prst="curved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Left Arrow 37"/>
          <p:cNvSpPr/>
          <p:nvPr/>
        </p:nvSpPr>
        <p:spPr>
          <a:xfrm rot="10800000" flipH="1">
            <a:off x="7543800" y="1398148"/>
            <a:ext cx="1371600" cy="3859651"/>
          </a:xfrm>
          <a:prstGeom prst="curved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180608" y="1981200"/>
            <a:ext cx="762000" cy="2609271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5269814"/>
            <a:ext cx="3467100" cy="1384962"/>
          </a:xfrm>
          <a:prstGeom prst="rect">
            <a:avLst/>
          </a:prstGeom>
          <a:solidFill>
            <a:srgbClr val="FFFFFF"/>
          </a:solidFill>
        </p:spPr>
        <p:txBody>
          <a:bodyPr wrap="square" lIns="91407" tIns="45704" rIns="91407" bIns="45704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Habitat </a:t>
            </a:r>
            <a:r>
              <a:rPr lang="en-US" sz="1400" dirty="0">
                <a:solidFill>
                  <a:schemeClr val="bg1"/>
                </a:solidFill>
              </a:rPr>
              <a:t>types of SFB and surrounding </a:t>
            </a:r>
            <a:r>
              <a:rPr lang="en-US" sz="1400" dirty="0" err="1">
                <a:solidFill>
                  <a:schemeClr val="bg1"/>
                </a:solidFill>
              </a:rPr>
              <a:t>Baylands</a:t>
            </a:r>
            <a:r>
              <a:rPr lang="en-US" sz="1400" dirty="0">
                <a:solidFill>
                  <a:schemeClr val="bg1"/>
                </a:solidFill>
              </a:rPr>
              <a:t>. Water Board subembayments boundaries are shown in black. Habitat data from CA State Lands Commission, USGS, UFWS, US NASA and local experts were compiled by SFEI.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6289" y="365126"/>
            <a:ext cx="3284323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Preliminary Segmentation of the Bay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habita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b="5926"/>
          <a:stretch/>
        </p:blipFill>
        <p:spPr>
          <a:xfrm>
            <a:off x="3996815" y="0"/>
            <a:ext cx="5147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Preliminary Bay Segments Used to Aggregate USGS and IEP Data Into Sub-basins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4808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Suisun, San Pablo, Upper South Bay, Lower South Bay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3147548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03" y="2839156"/>
            <a:ext cx="3840647" cy="338328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0086" y="1375726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0085" y="1441138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Approach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Classify sub-basins using existing approaches</a:t>
            </a:r>
            <a:endParaRPr lang="en-US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4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Compare outcomes based on varying data integration methods</a:t>
            </a:r>
            <a:endParaRPr lang="en-US" sz="2400" dirty="0" smtClean="0"/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Inter-annual variability (yearly, six year running average)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Temporal integration of annual data (</a:t>
            </a: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seasonal, annual average, annual median, percentile</a:t>
            </a:r>
            <a:r>
              <a:rPr lang="en-US" sz="2400" dirty="0" smtClean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cs typeface="Calibri" panose="020F0502020204030204" pitchFamily="34" charset="0"/>
              </a:rPr>
              <a:t>Spatial integration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cs typeface="Calibri" panose="020F0502020204030204" pitchFamily="34" charset="0"/>
              </a:rPr>
              <a:t>Use as a jumping off point to consider options for what to develop specifically for SF Bay</a:t>
            </a: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0086" y="1375726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0085" y="1441138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Defining How to Use Data to Make An Assessment—Critical Period?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565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1848" y="1647580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1847" y="171299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04593" y="2896078"/>
            <a:ext cx="55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</a:rPr>
              <a:t>Monthly average </a:t>
            </a:r>
            <a:r>
              <a:rPr lang="en-US" dirty="0" err="1">
                <a:latin typeface="Calibri"/>
              </a:rPr>
              <a:t>chl</a:t>
            </a:r>
            <a:r>
              <a:rPr lang="en-US" dirty="0">
                <a:latin typeface="Calibri"/>
              </a:rPr>
              <a:t>-a (mg m</a:t>
            </a:r>
            <a:r>
              <a:rPr lang="en-US" baseline="30000" dirty="0">
                <a:latin typeface="Calibri"/>
              </a:rPr>
              <a:t>-3</a:t>
            </a:r>
            <a:r>
              <a:rPr lang="en-US" dirty="0">
                <a:latin typeface="Calibri"/>
              </a:rPr>
              <a:t>) – 2006-2011</a:t>
            </a:r>
          </a:p>
        </p:txBody>
      </p:sp>
      <p:pic>
        <p:nvPicPr>
          <p:cNvPr id="55" name="Picture 54" descr="monthly chl plots 2005-pr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72"/>
          <a:stretch/>
        </p:blipFill>
        <p:spPr>
          <a:xfrm>
            <a:off x="116991" y="3327231"/>
            <a:ext cx="9035246" cy="200676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118937" y="3379618"/>
            <a:ext cx="2597634" cy="35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Suisun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43624" y="3387915"/>
            <a:ext cx="2597634" cy="35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San Pablo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33851" y="3809644"/>
            <a:ext cx="150588" cy="8081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6008" y="4082557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459" y="4473779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557" y="4828592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2868" y="5028355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J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36591" y="5027208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75412" y="5024410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01684" y="5023262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853053" y="5021313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66776" y="5020164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J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05597" y="5029504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J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31868" y="5028355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3239" y="5020808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496961" y="5019660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835782" y="5028999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162054" y="5027850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D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54217" y="5039367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F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693037" y="5036568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019309" y="5035420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370678" y="5033471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684401" y="5032323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J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23222" y="5041662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J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49494" y="5040514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00864" y="5032966"/>
            <a:ext cx="250978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014586" y="5031819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53407" y="5041157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79679" y="5040010"/>
            <a:ext cx="250978" cy="44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6008" y="3315095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4605842" y="3785929"/>
            <a:ext cx="150588" cy="8081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518000" y="3655484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15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518000" y="4058843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4505450" y="4450066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530548" y="4804877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4518000" y="3291380"/>
            <a:ext cx="426665" cy="2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2739511" y="6468388"/>
            <a:ext cx="6158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/>
              </a:rPr>
              <a:t>Data source: http://</a:t>
            </a:r>
            <a:r>
              <a:rPr lang="en-US" sz="1200" dirty="0" err="1">
                <a:latin typeface="Calibri"/>
              </a:rPr>
              <a:t>sfbay.wr.usgs.gov</a:t>
            </a:r>
            <a:r>
              <a:rPr lang="en-US" sz="1200" dirty="0">
                <a:latin typeface="Calibri"/>
              </a:rPr>
              <a:t>/access/</a:t>
            </a:r>
            <a:r>
              <a:rPr lang="en-US" sz="1200" dirty="0" err="1">
                <a:latin typeface="Calibri"/>
              </a:rPr>
              <a:t>wqdata</a:t>
            </a:r>
            <a:r>
              <a:rPr lang="en-US" sz="1200" dirty="0">
                <a:latin typeface="Calibri"/>
              </a:rPr>
              <a:t>/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1175412" y="4176587"/>
            <a:ext cx="2321549" cy="843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676380" y="4155926"/>
            <a:ext cx="2321549" cy="843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Content Placeholder 190"/>
          <p:cNvSpPr txBox="1">
            <a:spLocks/>
          </p:cNvSpPr>
          <p:nvPr/>
        </p:nvSpPr>
        <p:spPr>
          <a:xfrm>
            <a:off x="543656" y="1917396"/>
            <a:ext cx="7886700" cy="168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Annual Average? Median Value?  Percentile? “Growing Season”?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656" y="4108202"/>
            <a:ext cx="4049794" cy="843073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69763" y="4103725"/>
            <a:ext cx="4049794" cy="843073"/>
          </a:xfrm>
          <a:prstGeom prst="rect">
            <a:avLst/>
          </a:prstGeom>
          <a:noFill/>
          <a:ln w="31750">
            <a:solidFill>
              <a:schemeClr val="accent1">
                <a:shade val="50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6502" y="2926429"/>
            <a:ext cx="4040188" cy="3951288"/>
          </a:xfrm>
        </p:spPr>
        <p:txBody>
          <a:bodyPr/>
          <a:lstStyle/>
          <a:p>
            <a:r>
              <a:rPr lang="en-US" dirty="0"/>
              <a:t>ASSETS Thresholds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21" y="2505075"/>
            <a:ext cx="4572000" cy="3610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" y="2505073"/>
            <a:ext cx="4572000" cy="361012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06515" y="1458188"/>
            <a:ext cx="3868340" cy="823912"/>
          </a:xfrm>
        </p:spPr>
        <p:txBody>
          <a:bodyPr/>
          <a:lstStyle/>
          <a:p>
            <a:pPr algn="ctr"/>
            <a:r>
              <a:rPr lang="en-US" dirty="0" smtClean="0"/>
              <a:t>ASSETS Thresholds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56609" y="1458188"/>
            <a:ext cx="3887391" cy="823912"/>
          </a:xfrm>
        </p:spPr>
        <p:txBody>
          <a:bodyPr/>
          <a:lstStyle/>
          <a:p>
            <a:pPr algn="ctr"/>
            <a:r>
              <a:rPr lang="en-US" dirty="0" smtClean="0"/>
              <a:t>IFREMER Thresholds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5656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1848" y="1647580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1847" y="1712992"/>
            <a:ext cx="8509687" cy="247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Effect of Threshold and Temporal Aggregation on Categorization: North Bay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22774" r="6425" b="2399"/>
          <a:stretch/>
        </p:blipFill>
        <p:spPr>
          <a:xfrm>
            <a:off x="4900911" y="4676421"/>
            <a:ext cx="3380778" cy="2133600"/>
          </a:xfrm>
          <a:prstGeom prst="rect">
            <a:avLst/>
          </a:prstGeom>
        </p:spPr>
      </p:pic>
      <p:pic>
        <p:nvPicPr>
          <p:cNvPr id="8" name="Picture 7" descr="south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7" t="3704" r="18090" b="4444"/>
          <a:stretch/>
        </p:blipFill>
        <p:spPr>
          <a:xfrm>
            <a:off x="1437426" y="4320222"/>
            <a:ext cx="1915373" cy="2486977"/>
          </a:xfrm>
          <a:prstGeom prst="rect">
            <a:avLst/>
          </a:prstGeom>
        </p:spPr>
      </p:pic>
      <p:pic>
        <p:nvPicPr>
          <p:cNvPr id="9" name="Picture 8" descr="suisu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41112" r="3591" b="3477"/>
          <a:stretch/>
        </p:blipFill>
        <p:spPr>
          <a:xfrm>
            <a:off x="4780844" y="1722422"/>
            <a:ext cx="4279900" cy="226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1312276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Suisun Bay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75719" y="1144978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 Pablo Bay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68967" y="4208502"/>
            <a:ext cx="294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of Dumbarton Bridge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14019" y="6145768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Bay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-1849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Targeted Habitats and Effect of Spatial Aggregation on Categorization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58" y="1534778"/>
            <a:ext cx="3733184" cy="26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60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Three 2-Day Workshops, With 1-2 Conference Calls To Revise Draft Framework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</a:rPr>
              <a:t>Workshop </a:t>
            </a:r>
            <a:r>
              <a:rPr lang="en-US" sz="2000" b="1" dirty="0" smtClean="0">
                <a:solidFill>
                  <a:srgbClr val="FFC000"/>
                </a:solidFill>
              </a:rPr>
              <a:t>1 (January-February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Confirm indicators (and metrics) of interest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Agree on SF Bay “segments” and targeted habitats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Identify temporal elements of assessment framework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Identify </a:t>
            </a:r>
            <a:r>
              <a:rPr lang="en-US" sz="2000" dirty="0"/>
              <a:t>spatial elements of assessment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Workshop 2 (March- April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Develop </a:t>
            </a:r>
            <a:r>
              <a:rPr lang="en-US" sz="2000" dirty="0"/>
              <a:t>proto-monitoring </a:t>
            </a:r>
            <a:r>
              <a:rPr lang="en-US" sz="2000" dirty="0" smtClean="0"/>
              <a:t>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Discussion </a:t>
            </a:r>
            <a:r>
              <a:rPr lang="en-US" sz="2000" dirty="0"/>
              <a:t>of </a:t>
            </a:r>
            <a:r>
              <a:rPr lang="en-US" sz="2000" dirty="0" smtClean="0"/>
              <a:t>thresholds for classification scheme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Workshop 3 (May-June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Develop classification scheme by Bay segment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Discuss uncertainty associated with classification scheme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Conference calls (June – July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Comment on assessment framework document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Context for Assessment Framework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217" y="1550553"/>
            <a:ext cx="7640782" cy="43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Conceptual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2272" y="2452257"/>
            <a:ext cx="3669725" cy="849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Modeling Strategy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8925" y="2438400"/>
            <a:ext cx="3650673" cy="85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Assessment Framework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928" y="3828471"/>
            <a:ext cx="3650673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SF Bay Monitoring Program </a:t>
            </a:r>
          </a:p>
          <a:p>
            <a:pPr algn="ctr"/>
            <a:r>
              <a:rPr lang="en-US" dirty="0" smtClean="0"/>
              <a:t>Core Monitoring and Special Studies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46037" y="5417126"/>
            <a:ext cx="2666999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Waterbody Assessments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and 303(d) listing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12273" y="3823853"/>
            <a:ext cx="3669725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Nutrient-Response Model Development and Validation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60819" y="5417127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NPDES Permit Limits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8928" y="5417127"/>
            <a:ext cx="1440874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Basin Plan Objectives</a:t>
            </a:r>
            <a:endParaRPr lang="en-US" dirty="0"/>
          </a:p>
        </p:txBody>
      </p:sp>
      <p:cxnSp>
        <p:nvCxnSpPr>
          <p:cNvPr id="18" name="Elbow Connector 17"/>
          <p:cNvCxnSpPr>
            <a:stCxn id="8" idx="1"/>
            <a:endCxn id="15" idx="1"/>
          </p:cNvCxnSpPr>
          <p:nvPr/>
        </p:nvCxnSpPr>
        <p:spPr>
          <a:xfrm rot="10800000" flipH="1" flipV="1">
            <a:off x="768924" y="2865583"/>
            <a:ext cx="3" cy="2932544"/>
          </a:xfrm>
          <a:prstGeom prst="bentConnector3">
            <a:avLst>
              <a:gd name="adj1" fmla="val -76200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7493" y="4953000"/>
            <a:ext cx="777990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10400" y="5405582"/>
            <a:ext cx="139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NPS </a:t>
            </a:r>
          </a:p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746499" y="4722167"/>
            <a:ext cx="153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Regulatory</a:t>
            </a:r>
            <a:endParaRPr lang="en-US" sz="2400" i="1" dirty="0"/>
          </a:p>
        </p:txBody>
      </p:sp>
      <p:sp>
        <p:nvSpPr>
          <p:cNvPr id="37" name="Curved Right Arrow 36"/>
          <p:cNvSpPr/>
          <p:nvPr/>
        </p:nvSpPr>
        <p:spPr>
          <a:xfrm>
            <a:off x="304800" y="1550553"/>
            <a:ext cx="1524000" cy="3935847"/>
          </a:xfrm>
          <a:prstGeom prst="curvedRigh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Left Arrow 37"/>
          <p:cNvSpPr/>
          <p:nvPr/>
        </p:nvSpPr>
        <p:spPr>
          <a:xfrm rot="10800000" flipH="1">
            <a:off x="7543800" y="1398148"/>
            <a:ext cx="1371600" cy="3859651"/>
          </a:xfrm>
          <a:prstGeom prst="curved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180608" y="1981200"/>
            <a:ext cx="762000" cy="2609271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What Happens to It After That?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3" y="1295400"/>
            <a:ext cx="8684741" cy="60960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/>
              <a:t>Technical Team Viewpoint….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Employed as a part of a revised monitoring program for SF Bay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Tested for a few years to see how well it jives with best professional judgment and optimize integration with monitoring and modeling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Decision by Water Board whether to explicitly incorporate into regulatory policy, and/or use to establish nutrient limits in permits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Stakeholder Input on Process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410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Discuss existing approaches and proposed analysis of existing data with technical experts (November 2013)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Webinar for stakeholders (January 2014)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Expert workshops, proto-monitoring program (February – April 2014)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Webinar or meeting with stakeholders (early March – April 2013)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Expert workshops, draft assessment framework (June 2014)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Meeting with stakeholders  (July 2014)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Written draft of assessment framework (July 2014)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FFC000"/>
                </a:solidFill>
              </a:rPr>
              <a:t>Meeting with stakeholders (September 2014)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b="1" dirty="0" smtClean="0">
              <a:solidFill>
                <a:srgbClr val="FFC000"/>
              </a:solidFill>
            </a:endParaRPr>
          </a:p>
          <a:p>
            <a:pPr lvl="1"/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35526" y="2019300"/>
            <a:ext cx="5334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6326" y="3467100"/>
            <a:ext cx="5334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5526" y="4781550"/>
            <a:ext cx="5334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35526" y="5848350"/>
            <a:ext cx="5334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What is An Assessment Framework?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Decision support</a:t>
            </a:r>
          </a:p>
          <a:p>
            <a:pPr lvl="1"/>
            <a:r>
              <a:rPr lang="en-US" sz="2200" dirty="0" smtClean="0"/>
              <a:t>Transparent</a:t>
            </a:r>
          </a:p>
          <a:p>
            <a:pPr lvl="1"/>
            <a:r>
              <a:rPr lang="en-US" sz="2200" dirty="0" smtClean="0"/>
              <a:t>Peer-reviewed</a:t>
            </a:r>
          </a:p>
          <a:p>
            <a:pPr lvl="1"/>
            <a:r>
              <a:rPr lang="en-US" sz="2200" dirty="0" smtClean="0"/>
              <a:t>Capacity to evolve framework as science advances</a:t>
            </a:r>
          </a:p>
          <a:p>
            <a:pPr lvl="1"/>
            <a:r>
              <a:rPr lang="en-US" sz="2200" dirty="0" smtClean="0"/>
              <a:t>Indicators, metrics &amp; endpoints may differ by Bay segment or season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Key components</a:t>
            </a:r>
          </a:p>
          <a:p>
            <a:pPr lvl="1"/>
            <a:r>
              <a:rPr lang="en-US" sz="2200" dirty="0" smtClean="0"/>
              <a:t>Supported by SF Bay conceptual models</a:t>
            </a:r>
          </a:p>
          <a:p>
            <a:pPr lvl="1"/>
            <a:r>
              <a:rPr lang="en-US" sz="2200" dirty="0" smtClean="0"/>
              <a:t>Specifies what to measure, temporal and spatial frequency in which those indicators/metrics should be measured</a:t>
            </a:r>
          </a:p>
          <a:p>
            <a:pPr lvl="1"/>
            <a:r>
              <a:rPr lang="en-US" sz="2200" dirty="0" smtClean="0"/>
              <a:t>Specifies how to use data to classify the Bay (or segments of the Bay) in “risk categories</a:t>
            </a:r>
            <a:r>
              <a:rPr lang="en-US" sz="2400" dirty="0" smtClean="0"/>
              <a:t>”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Assessment frameworks do not:</a:t>
            </a:r>
          </a:p>
          <a:p>
            <a:pPr lvl="1"/>
            <a:r>
              <a:rPr lang="en-US" sz="2400" dirty="0" smtClean="0"/>
              <a:t>Specify regulatory thresholds – that is a policy decision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Process and Schedule to Develop Assessment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6705600" cy="54102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Begin with conceptual models</a:t>
            </a:r>
          </a:p>
          <a:p>
            <a:pPr lvl="1">
              <a:spcAft>
                <a:spcPts val="600"/>
              </a:spcAft>
            </a:pPr>
            <a:r>
              <a:rPr lang="en-US" sz="2500" dirty="0" smtClean="0"/>
              <a:t>Identify indicators, linkages to beneficial uses at relevant spatial and temporal scales</a:t>
            </a:r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Review available assessment frameworks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White paper that synthesizes approaches, data required</a:t>
            </a:r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Utilize those frameworks with existing SF Bay data (if available) to demonstrate applicability 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Inform decision-making</a:t>
            </a:r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Utilize demo results, in tandem with conceptual models, to craft </a:t>
            </a:r>
            <a:r>
              <a:rPr lang="en-US" sz="2600" b="1" dirty="0" err="1" smtClean="0">
                <a:solidFill>
                  <a:srgbClr val="FFC000"/>
                </a:solidFill>
              </a:rPr>
              <a:t>strawman</a:t>
            </a:r>
            <a:r>
              <a:rPr lang="en-US" sz="2600" b="1" dirty="0" smtClean="0">
                <a:solidFill>
                  <a:srgbClr val="FFC000"/>
                </a:solidFill>
              </a:rPr>
              <a:t> framework with experts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Demonstrate with existing data</a:t>
            </a:r>
          </a:p>
          <a:p>
            <a:pPr>
              <a:spcAft>
                <a:spcPts val="600"/>
              </a:spcAft>
            </a:pPr>
            <a:r>
              <a:rPr lang="en-US" sz="2600" b="1" dirty="0" err="1" smtClean="0">
                <a:solidFill>
                  <a:srgbClr val="FFC000"/>
                </a:solidFill>
              </a:rPr>
              <a:t>Vete</a:t>
            </a:r>
            <a:r>
              <a:rPr lang="en-US" sz="2600" b="1" dirty="0" smtClean="0">
                <a:solidFill>
                  <a:srgbClr val="FFC000"/>
                </a:solidFill>
              </a:rPr>
              <a:t> and refine assessment framework (…repeat)</a:t>
            </a:r>
          </a:p>
          <a:p>
            <a:pPr lvl="1"/>
            <a:endParaRPr lang="en-US" sz="2200" dirty="0" smtClean="0"/>
          </a:p>
          <a:p>
            <a:endParaRPr lang="en-US" sz="2600" b="1" dirty="0" smtClean="0">
              <a:solidFill>
                <a:srgbClr val="FFC000"/>
              </a:solidFill>
            </a:endParaRPr>
          </a:p>
          <a:p>
            <a:pPr lvl="1"/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696200" y="1295400"/>
            <a:ext cx="685800" cy="502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86600" y="1600200"/>
            <a:ext cx="1930336" cy="459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 smtClean="0"/>
              <a:t>Fall 2012</a:t>
            </a:r>
          </a:p>
          <a:p>
            <a:pPr algn="ctr">
              <a:spcAft>
                <a:spcPts val="600"/>
              </a:spcAft>
            </a:pPr>
            <a:endParaRPr lang="en-US" sz="2400" dirty="0" smtClean="0"/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Spring 2013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900"/>
              </a:spcAft>
            </a:pPr>
            <a:r>
              <a:rPr lang="en-US" sz="2400" dirty="0" smtClean="0"/>
              <a:t>Fall 2013</a:t>
            </a:r>
          </a:p>
          <a:p>
            <a:pPr algn="ctr">
              <a:spcAft>
                <a:spcPts val="900"/>
              </a:spcAft>
            </a:pPr>
            <a:endParaRPr lang="en-US" sz="2400" dirty="0"/>
          </a:p>
          <a:p>
            <a:pPr algn="ctr">
              <a:spcAft>
                <a:spcPts val="900"/>
              </a:spcAft>
            </a:pPr>
            <a:r>
              <a:rPr lang="en-US" sz="2400" dirty="0" smtClean="0"/>
              <a:t>Spring 2014</a:t>
            </a:r>
          </a:p>
          <a:p>
            <a:pPr algn="ctr">
              <a:spcAft>
                <a:spcPts val="600"/>
              </a:spcAft>
            </a:pPr>
            <a:endParaRPr lang="en-US" sz="2400" dirty="0"/>
          </a:p>
          <a:p>
            <a:pPr algn="ctr">
              <a:spcAft>
                <a:spcPts val="600"/>
              </a:spcAft>
            </a:pPr>
            <a:endParaRPr lang="en-US" sz="2400" dirty="0" smtClean="0"/>
          </a:p>
          <a:p>
            <a:pPr algn="ctr">
              <a:spcAft>
                <a:spcPts val="600"/>
              </a:spcAft>
            </a:pPr>
            <a:r>
              <a:rPr lang="en-US" sz="2400" dirty="0" smtClean="0"/>
              <a:t>Summer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51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At Previous Stakeholder Meetings….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400" dirty="0" smtClean="0"/>
              <a:t>Discussed work plan to create assessment framework</a:t>
            </a:r>
          </a:p>
          <a:p>
            <a:pPr marL="465138" indent="-465138">
              <a:spcAft>
                <a:spcPts val="1200"/>
              </a:spcAft>
            </a:pPr>
            <a:r>
              <a:rPr lang="en-US" sz="2400" dirty="0" smtClean="0"/>
              <a:t>Presented white paper summarizing existing approaches to creating assessment frameworks</a:t>
            </a:r>
          </a:p>
          <a:p>
            <a:pPr marL="865188" lvl="1" indent="-465138">
              <a:spcAft>
                <a:spcPts val="1200"/>
              </a:spcAft>
            </a:pPr>
            <a:r>
              <a:rPr lang="en-US" sz="2000" dirty="0" smtClean="0"/>
              <a:t>Site-specific (Chesapeake Bay chlorophyll a criteria)</a:t>
            </a:r>
          </a:p>
          <a:p>
            <a:pPr marL="865188" lvl="1" indent="-465138">
              <a:spcAft>
                <a:spcPts val="1200"/>
              </a:spcAft>
            </a:pPr>
            <a:r>
              <a:rPr lang="en-US" sz="2000" dirty="0" smtClean="0"/>
              <a:t>Regional (Florida, European Water Framework Directive)</a:t>
            </a:r>
          </a:p>
          <a:p>
            <a:pPr marL="465138" indent="-465138">
              <a:spcAft>
                <a:spcPts val="1200"/>
              </a:spcAft>
            </a:pPr>
            <a:endParaRPr lang="en-US" sz="2400" dirty="0"/>
          </a:p>
          <a:p>
            <a:pPr marL="865188" lvl="1" indent="-465138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70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Progress Since Last Meeting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465138">
              <a:spcAft>
                <a:spcPts val="1200"/>
              </a:spcAft>
            </a:pPr>
            <a:r>
              <a:rPr lang="en-US" sz="2400" dirty="0" smtClean="0"/>
              <a:t>Completed preliminary analysis of existing data</a:t>
            </a:r>
          </a:p>
          <a:p>
            <a:pPr marL="465138" indent="-465138">
              <a:spcAft>
                <a:spcPts val="1200"/>
              </a:spcAft>
            </a:pPr>
            <a:r>
              <a:rPr lang="en-US" sz="2400" dirty="0" smtClean="0"/>
              <a:t>Held first conference call of expert team to lay groundwork</a:t>
            </a:r>
          </a:p>
          <a:p>
            <a:pPr marL="465138" indent="-465138">
              <a:spcAft>
                <a:spcPts val="1200"/>
              </a:spcAft>
            </a:pPr>
            <a:r>
              <a:rPr lang="en-US" sz="2400" dirty="0" smtClean="0"/>
              <a:t>First workshop is scheduled for February 2014</a:t>
            </a:r>
            <a:endParaRPr lang="en-US" sz="2400" dirty="0"/>
          </a:p>
          <a:p>
            <a:pPr marL="865188" lvl="1" indent="-465138">
              <a:spcAft>
                <a:spcPts val="1200"/>
              </a:spcAft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367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Who Are The Experts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International experts in assessment frameworks, criteria: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Suzanne Bricker (NOAA) 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Larry Harding (University of Maryland/UCLA)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James Hagy (EPA ORD)</a:t>
            </a:r>
          </a:p>
          <a:p>
            <a:pPr lvl="1">
              <a:spcAft>
                <a:spcPts val="600"/>
              </a:spcAft>
            </a:pPr>
            <a:endParaRPr lang="en-US" sz="2200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FFC000"/>
                </a:solidFill>
              </a:rPr>
              <a:t>Local experts in SF Bay nutrient biogeochemistry and eutrophication, but not limited to: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Jim Cloern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Dick Dugdale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Raphael Kudela</a:t>
            </a:r>
          </a:p>
          <a:p>
            <a:pPr lvl="1">
              <a:spcAft>
                <a:spcPts val="600"/>
              </a:spcAft>
            </a:pPr>
            <a:r>
              <a:rPr lang="en-US" sz="2200" dirty="0" err="1" smtClean="0"/>
              <a:t>Anke</a:t>
            </a:r>
            <a:r>
              <a:rPr lang="en-US" sz="2200" dirty="0" smtClean="0"/>
              <a:t> Mueller-</a:t>
            </a:r>
            <a:r>
              <a:rPr lang="en-US" sz="2200" dirty="0" err="1" smtClean="0"/>
              <a:t>Solger</a:t>
            </a:r>
            <a:endParaRPr lang="en-US" sz="2200" dirty="0" smtClean="0"/>
          </a:p>
          <a:p>
            <a:pPr lvl="1">
              <a:spcAft>
                <a:spcPts val="600"/>
              </a:spcAft>
            </a:pPr>
            <a:endParaRPr lang="en-US" sz="2200" b="1" dirty="0" smtClean="0">
              <a:solidFill>
                <a:srgbClr val="FFC000"/>
              </a:solidFill>
            </a:endParaRPr>
          </a:p>
          <a:p>
            <a:pPr lvl="1">
              <a:spcAft>
                <a:spcPts val="600"/>
              </a:spcAft>
            </a:pPr>
            <a:endParaRPr lang="en-US" sz="2200" b="1" dirty="0" smtClean="0">
              <a:solidFill>
                <a:srgbClr val="FFC000"/>
              </a:solidFill>
            </a:endParaRPr>
          </a:p>
          <a:p>
            <a:pPr lvl="1">
              <a:spcAft>
                <a:spcPts val="600"/>
              </a:spcAft>
            </a:pPr>
            <a:endParaRPr lang="en-US" sz="2200" b="1" dirty="0" smtClean="0">
              <a:solidFill>
                <a:srgbClr val="FFC000"/>
              </a:solidFill>
            </a:endParaRPr>
          </a:p>
          <a:p>
            <a:pPr lvl="1"/>
            <a:endParaRPr lang="en-US" sz="2200" dirty="0" smtClean="0"/>
          </a:p>
          <a:p>
            <a:endParaRPr lang="en-US" sz="2600" b="1" dirty="0" smtClean="0">
              <a:solidFill>
                <a:srgbClr val="FFC000"/>
              </a:solidFill>
            </a:endParaRPr>
          </a:p>
          <a:p>
            <a:pPr lvl="1"/>
            <a:endParaRPr lang="en-US" sz="2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What’s Ahead: Three 2-Day Experts Workshops To Develop Draft Framework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41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C000"/>
                </a:solidFill>
              </a:rPr>
              <a:t>Workshop </a:t>
            </a:r>
            <a:r>
              <a:rPr lang="en-US" sz="2000" b="1" dirty="0" smtClean="0">
                <a:solidFill>
                  <a:srgbClr val="FFC000"/>
                </a:solidFill>
              </a:rPr>
              <a:t>1 (January-February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Confirm indicators (and metrics) of interest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Agree on SF Bay “segments” and targeted habitats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Identify temporal elements of assessment framework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Identify </a:t>
            </a:r>
            <a:r>
              <a:rPr lang="en-US" sz="2000" dirty="0"/>
              <a:t>spatial elements of assessment framework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Workshop 2 (March- April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Develop </a:t>
            </a:r>
            <a:r>
              <a:rPr lang="en-US" sz="2000" dirty="0"/>
              <a:t>proto-monitoring </a:t>
            </a:r>
            <a:r>
              <a:rPr lang="en-US" sz="2000" dirty="0" smtClean="0"/>
              <a:t>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Discussion </a:t>
            </a:r>
            <a:r>
              <a:rPr lang="en-US" sz="2000" dirty="0"/>
              <a:t>of </a:t>
            </a:r>
            <a:r>
              <a:rPr lang="en-US" sz="2000" dirty="0" smtClean="0"/>
              <a:t>thresholds for classification scheme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Workshop 3 (May-June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Develop classification scheme by Bay segment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Discuss uncertainty associated with classification scheme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FFC000"/>
                </a:solidFill>
              </a:rPr>
              <a:t>Conference calls (June – July 2014)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Comment on assessment framework document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3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Conceptual Model Development Lays Groundwork for Assessment Framework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dirty="0" smtClean="0"/>
              <a:t>Problem statement: Management endpoints of concern (primary indicators)</a:t>
            </a:r>
          </a:p>
          <a:p>
            <a:pPr marL="457200" indent="-457200">
              <a:spcAft>
                <a:spcPts val="1200"/>
              </a:spcAft>
            </a:pPr>
            <a:r>
              <a:rPr lang="en-US" sz="2600" dirty="0" smtClean="0"/>
              <a:t>Elevated chlorophyll a biomass  and/or primary productivity</a:t>
            </a:r>
          </a:p>
          <a:p>
            <a:pPr marL="857250" lvl="1" indent="-457200">
              <a:spcAft>
                <a:spcPts val="1200"/>
              </a:spcAft>
            </a:pPr>
            <a:r>
              <a:rPr lang="en-US" sz="2200" dirty="0" smtClean="0"/>
              <a:t>Increased frequency and duration of phytoplankton blooms</a:t>
            </a:r>
          </a:p>
          <a:p>
            <a:pPr marL="457200" indent="-457200">
              <a:spcAft>
                <a:spcPts val="1200"/>
              </a:spcAft>
            </a:pPr>
            <a:r>
              <a:rPr lang="en-US" sz="2600" dirty="0"/>
              <a:t>Reduced chlorophyll a biomass and/or primary productivity</a:t>
            </a:r>
          </a:p>
          <a:p>
            <a:pPr marL="457200" indent="-457200">
              <a:spcAft>
                <a:spcPts val="1200"/>
              </a:spcAft>
            </a:pPr>
            <a:r>
              <a:rPr lang="en-US" sz="2600" dirty="0" smtClean="0"/>
              <a:t>Imbalanced phytoplankton community composition</a:t>
            </a:r>
          </a:p>
          <a:p>
            <a:pPr marL="914400" lvl="3" indent="-457200">
              <a:spcAft>
                <a:spcPts val="1200"/>
              </a:spcAft>
              <a:buFont typeface="Calibri" pitchFamily="34" charset="0"/>
              <a:buChar char="—"/>
            </a:pPr>
            <a:r>
              <a:rPr lang="en-US" sz="2600" dirty="0" smtClean="0"/>
              <a:t>Harmful algal species and toxin concentrations</a:t>
            </a:r>
          </a:p>
          <a:p>
            <a:pPr marL="457200" indent="-457200">
              <a:spcAft>
                <a:spcPts val="1200"/>
              </a:spcAft>
            </a:pPr>
            <a:r>
              <a:rPr lang="en-US" sz="2600" dirty="0" smtClean="0"/>
              <a:t>Low dissolved oxygen concentrations</a:t>
            </a:r>
          </a:p>
          <a:p>
            <a:pPr marL="865188" lvl="1" indent="-465138">
              <a:spcAft>
                <a:spcPts val="12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711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4677</TotalTime>
  <Words>1768</Words>
  <Application>Microsoft Office PowerPoint</Application>
  <PresentationFormat>On-screen Show (4:3)</PresentationFormat>
  <Paragraphs>447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Update on SF Bay Nutrient Assessment Framework Development  </vt:lpstr>
      <vt:lpstr>Context for Assessment Framework</vt:lpstr>
      <vt:lpstr>What is An Assessment Framework?</vt:lpstr>
      <vt:lpstr>Process and Schedule to Develop Assessment Framework </vt:lpstr>
      <vt:lpstr>At Previous Stakeholder Meetings….</vt:lpstr>
      <vt:lpstr>Progress Since Last Meeting</vt:lpstr>
      <vt:lpstr>Who Are The Experts</vt:lpstr>
      <vt:lpstr>What’s Ahead: Three 2-Day Experts Workshops To Develop Draft Framework</vt:lpstr>
      <vt:lpstr>Conceptual Model Development Lays Groundwork for Assessment Framework</vt:lpstr>
      <vt:lpstr>PowerPoint Presentation</vt:lpstr>
      <vt:lpstr>White Paper Outline</vt:lpstr>
      <vt:lpstr>PowerPoint Presentation</vt:lpstr>
      <vt:lpstr>Objective of Analysis of Existing Data</vt:lpstr>
      <vt:lpstr>Frameworks Supported By Existing Data</vt:lpstr>
      <vt:lpstr>Indicators:  UK-WFD Phytoplankton</vt:lpstr>
      <vt:lpstr>Indicators:  UK-WFD Taxa</vt:lpstr>
      <vt:lpstr>Indicators:  IFREMER</vt:lpstr>
      <vt:lpstr>Indicators:  ASSETS</vt:lpstr>
      <vt:lpstr>Data Sets Used for Analysis of Existing Data</vt:lpstr>
      <vt:lpstr>Preliminary Segmentation of the Bay</vt:lpstr>
      <vt:lpstr>Preliminary Bay Segments Used to Aggregate USGS and IEP Data Into Sub-basins</vt:lpstr>
      <vt:lpstr>Approach</vt:lpstr>
      <vt:lpstr>Defining How to Use Data to Make An Assessment—Critical Period?</vt:lpstr>
      <vt:lpstr>Effect of Threshold and Temporal Aggregation on Categorization: North Bay</vt:lpstr>
      <vt:lpstr>Targeted Habitats and Effect of Spatial Aggregation on Categorization</vt:lpstr>
      <vt:lpstr>Three 2-Day Workshops, With 1-2 Conference Calls To Revise Draft Framework</vt:lpstr>
      <vt:lpstr>Context for Assessment Framework</vt:lpstr>
      <vt:lpstr>What Happens to It After That?</vt:lpstr>
      <vt:lpstr>Stakeholder Input on Process</vt:lpstr>
    </vt:vector>
  </TitlesOfParts>
  <Company>SCCWRP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Marthas</dc:creator>
  <cp:lastModifiedBy>Laura McLellan</cp:lastModifiedBy>
  <cp:revision>95</cp:revision>
  <dcterms:created xsi:type="dcterms:W3CDTF">2012-03-28T17:34:46Z</dcterms:created>
  <dcterms:modified xsi:type="dcterms:W3CDTF">2014-01-11T00:52:45Z</dcterms:modified>
</cp:coreProperties>
</file>