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3"/>
  </p:notesMasterIdLst>
  <p:sldIdLst>
    <p:sldId id="256" r:id="rId3"/>
    <p:sldId id="275"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7" d="100"/>
          <a:sy n="87" d="100"/>
        </p:scale>
        <p:origin x="-1464" y="-84"/>
      </p:cViewPr>
      <p:guideLst>
        <p:guide orient="horz" pos="2160"/>
        <p:guide pos="2880"/>
      </p:guideLst>
    </p:cSldViewPr>
  </p:slideViewPr>
  <p:outlineViewPr>
    <p:cViewPr>
      <p:scale>
        <a:sx n="33" d="100"/>
        <a:sy n="33" d="100"/>
      </p:scale>
      <p:origin x="0" y="21816"/>
    </p:cViewPr>
  </p:outlineViewPr>
  <p:notesTextViewPr>
    <p:cViewPr>
      <p:scale>
        <a:sx n="1" d="1"/>
        <a:sy n="1" d="1"/>
      </p:scale>
      <p:origin x="0" y="0"/>
    </p:cViewPr>
  </p:notesTextViewPr>
  <p:notesViewPr>
    <p:cSldViewPr>
      <p:cViewPr>
        <p:scale>
          <a:sx n="118" d="100"/>
          <a:sy n="118" d="100"/>
        </p:scale>
        <p:origin x="-2208" y="23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3AF949-51C6-4701-8B70-35B9EA692E12}" type="datetimeFigureOut">
              <a:rPr lang="en-US" smtClean="0"/>
              <a:t>5/6/2014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F9C460-9308-4A4C-A083-767C2873ECC4}" type="slidenum">
              <a:rPr lang="en-US" smtClean="0"/>
              <a:t>‹#›</a:t>
            </a:fld>
            <a:endParaRPr lang="en-US"/>
          </a:p>
        </p:txBody>
      </p:sp>
    </p:spTree>
    <p:extLst>
      <p:ext uri="{BB962C8B-B14F-4D97-AF65-F5344CB8AC3E}">
        <p14:creationId xmlns:p14="http://schemas.microsoft.com/office/powerpoint/2010/main" val="173844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3F9C460-9308-4A4C-A083-767C2873ECC4}" type="slidenum">
              <a:rPr lang="en-US" smtClean="0"/>
              <a:t>1</a:t>
            </a:fld>
            <a:endParaRPr lang="en-US"/>
          </a:p>
        </p:txBody>
      </p:sp>
    </p:spTree>
    <p:extLst>
      <p:ext uri="{BB962C8B-B14F-4D97-AF65-F5344CB8AC3E}">
        <p14:creationId xmlns:p14="http://schemas.microsoft.com/office/powerpoint/2010/main" val="3546305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3F9C460-9308-4A4C-A083-767C2873ECC4}" type="slidenum">
              <a:rPr lang="en-US" smtClean="0"/>
              <a:t>10</a:t>
            </a:fld>
            <a:endParaRPr lang="en-US"/>
          </a:p>
        </p:txBody>
      </p:sp>
    </p:spTree>
    <p:extLst>
      <p:ext uri="{BB962C8B-B14F-4D97-AF65-F5344CB8AC3E}">
        <p14:creationId xmlns:p14="http://schemas.microsoft.com/office/powerpoint/2010/main" val="1682013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9C460-9308-4A4C-A083-767C2873ECC4}" type="slidenum">
              <a:rPr lang="en-US" smtClean="0"/>
              <a:t>11</a:t>
            </a:fld>
            <a:endParaRPr lang="en-US"/>
          </a:p>
        </p:txBody>
      </p:sp>
    </p:spTree>
    <p:extLst>
      <p:ext uri="{BB962C8B-B14F-4D97-AF65-F5344CB8AC3E}">
        <p14:creationId xmlns:p14="http://schemas.microsoft.com/office/powerpoint/2010/main" val="2320236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3F9C460-9308-4A4C-A083-767C2873ECC4}" type="slidenum">
              <a:rPr lang="en-US" smtClean="0"/>
              <a:t>12</a:t>
            </a:fld>
            <a:endParaRPr lang="en-US"/>
          </a:p>
        </p:txBody>
      </p:sp>
    </p:spTree>
    <p:extLst>
      <p:ext uri="{BB962C8B-B14F-4D97-AF65-F5344CB8AC3E}">
        <p14:creationId xmlns:p14="http://schemas.microsoft.com/office/powerpoint/2010/main" val="2514492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3F9C460-9308-4A4C-A083-767C2873ECC4}" type="slidenum">
              <a:rPr lang="en-US" smtClean="0"/>
              <a:t>13</a:t>
            </a:fld>
            <a:endParaRPr lang="en-US"/>
          </a:p>
        </p:txBody>
      </p:sp>
    </p:spTree>
    <p:extLst>
      <p:ext uri="{BB962C8B-B14F-4D97-AF65-F5344CB8AC3E}">
        <p14:creationId xmlns:p14="http://schemas.microsoft.com/office/powerpoint/2010/main" val="3442587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9C460-9308-4A4C-A083-767C2873ECC4}" type="slidenum">
              <a:rPr lang="en-US" smtClean="0"/>
              <a:t>14</a:t>
            </a:fld>
            <a:endParaRPr lang="en-US"/>
          </a:p>
        </p:txBody>
      </p:sp>
    </p:spTree>
    <p:extLst>
      <p:ext uri="{BB962C8B-B14F-4D97-AF65-F5344CB8AC3E}">
        <p14:creationId xmlns:p14="http://schemas.microsoft.com/office/powerpoint/2010/main" val="3847716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3F9C460-9308-4A4C-A083-767C2873ECC4}" type="slidenum">
              <a:rPr lang="en-US" smtClean="0"/>
              <a:t>15</a:t>
            </a:fld>
            <a:endParaRPr lang="en-US"/>
          </a:p>
        </p:txBody>
      </p:sp>
    </p:spTree>
    <p:extLst>
      <p:ext uri="{BB962C8B-B14F-4D97-AF65-F5344CB8AC3E}">
        <p14:creationId xmlns:p14="http://schemas.microsoft.com/office/powerpoint/2010/main" val="327552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9C460-9308-4A4C-A083-767C2873ECC4}" type="slidenum">
              <a:rPr lang="en-US" smtClean="0"/>
              <a:t>16</a:t>
            </a:fld>
            <a:endParaRPr lang="en-US"/>
          </a:p>
        </p:txBody>
      </p:sp>
    </p:spTree>
    <p:extLst>
      <p:ext uri="{BB962C8B-B14F-4D97-AF65-F5344CB8AC3E}">
        <p14:creationId xmlns:p14="http://schemas.microsoft.com/office/powerpoint/2010/main" val="548864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3F9C460-9308-4A4C-A083-767C2873ECC4}" type="slidenum">
              <a:rPr lang="en-US" smtClean="0"/>
              <a:t>17</a:t>
            </a:fld>
            <a:endParaRPr lang="en-US"/>
          </a:p>
        </p:txBody>
      </p:sp>
    </p:spTree>
    <p:extLst>
      <p:ext uri="{BB962C8B-B14F-4D97-AF65-F5344CB8AC3E}">
        <p14:creationId xmlns:p14="http://schemas.microsoft.com/office/powerpoint/2010/main" val="1322049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3F9C460-9308-4A4C-A083-767C2873ECC4}" type="slidenum">
              <a:rPr lang="en-US" smtClean="0"/>
              <a:t>18</a:t>
            </a:fld>
            <a:endParaRPr lang="en-US"/>
          </a:p>
        </p:txBody>
      </p:sp>
    </p:spTree>
    <p:extLst>
      <p:ext uri="{BB962C8B-B14F-4D97-AF65-F5344CB8AC3E}">
        <p14:creationId xmlns:p14="http://schemas.microsoft.com/office/powerpoint/2010/main" val="1056823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9C460-9308-4A4C-A083-767C2873ECC4}" type="slidenum">
              <a:rPr lang="en-US" smtClean="0"/>
              <a:t>19</a:t>
            </a:fld>
            <a:endParaRPr lang="en-US"/>
          </a:p>
        </p:txBody>
      </p:sp>
    </p:spTree>
    <p:extLst>
      <p:ext uri="{BB962C8B-B14F-4D97-AF65-F5344CB8AC3E}">
        <p14:creationId xmlns:p14="http://schemas.microsoft.com/office/powerpoint/2010/main" val="1397766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9C460-9308-4A4C-A083-767C2873ECC4}" type="slidenum">
              <a:rPr lang="en-US" smtClean="0"/>
              <a:t>2</a:t>
            </a:fld>
            <a:endParaRPr lang="en-US"/>
          </a:p>
        </p:txBody>
      </p:sp>
    </p:spTree>
    <p:extLst>
      <p:ext uri="{BB962C8B-B14F-4D97-AF65-F5344CB8AC3E}">
        <p14:creationId xmlns:p14="http://schemas.microsoft.com/office/powerpoint/2010/main" val="1375291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F9C460-9308-4A4C-A083-767C2873ECC4}" type="slidenum">
              <a:rPr lang="en-US" smtClean="0"/>
              <a:t>20</a:t>
            </a:fld>
            <a:endParaRPr lang="en-US"/>
          </a:p>
        </p:txBody>
      </p:sp>
    </p:spTree>
    <p:extLst>
      <p:ext uri="{BB962C8B-B14F-4D97-AF65-F5344CB8AC3E}">
        <p14:creationId xmlns:p14="http://schemas.microsoft.com/office/powerpoint/2010/main" val="1562845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3F9C460-9308-4A4C-A083-767C2873ECC4}" type="slidenum">
              <a:rPr lang="en-US" smtClean="0"/>
              <a:t>3</a:t>
            </a:fld>
            <a:endParaRPr lang="en-US"/>
          </a:p>
        </p:txBody>
      </p:sp>
    </p:spTree>
    <p:extLst>
      <p:ext uri="{BB962C8B-B14F-4D97-AF65-F5344CB8AC3E}">
        <p14:creationId xmlns:p14="http://schemas.microsoft.com/office/powerpoint/2010/main" val="4031753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3F9C460-9308-4A4C-A083-767C2873ECC4}" type="slidenum">
              <a:rPr lang="en-US" smtClean="0"/>
              <a:t>4</a:t>
            </a:fld>
            <a:endParaRPr lang="en-US"/>
          </a:p>
        </p:txBody>
      </p:sp>
    </p:spTree>
    <p:extLst>
      <p:ext uri="{BB962C8B-B14F-4D97-AF65-F5344CB8AC3E}">
        <p14:creationId xmlns:p14="http://schemas.microsoft.com/office/powerpoint/2010/main" val="3024204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3F9C460-9308-4A4C-A083-767C2873ECC4}" type="slidenum">
              <a:rPr lang="en-US" smtClean="0"/>
              <a:t>5</a:t>
            </a:fld>
            <a:endParaRPr lang="en-US"/>
          </a:p>
        </p:txBody>
      </p:sp>
    </p:spTree>
    <p:extLst>
      <p:ext uri="{BB962C8B-B14F-4D97-AF65-F5344CB8AC3E}">
        <p14:creationId xmlns:p14="http://schemas.microsoft.com/office/powerpoint/2010/main" val="157108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9C460-9308-4A4C-A083-767C2873ECC4}" type="slidenum">
              <a:rPr lang="en-US" smtClean="0"/>
              <a:t>6</a:t>
            </a:fld>
            <a:endParaRPr lang="en-US"/>
          </a:p>
        </p:txBody>
      </p:sp>
    </p:spTree>
    <p:extLst>
      <p:ext uri="{BB962C8B-B14F-4D97-AF65-F5344CB8AC3E}">
        <p14:creationId xmlns:p14="http://schemas.microsoft.com/office/powerpoint/2010/main" val="1138184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9C460-9308-4A4C-A083-767C2873ECC4}" type="slidenum">
              <a:rPr lang="en-US" smtClean="0"/>
              <a:t>7</a:t>
            </a:fld>
            <a:endParaRPr lang="en-US"/>
          </a:p>
        </p:txBody>
      </p:sp>
    </p:spTree>
    <p:extLst>
      <p:ext uri="{BB962C8B-B14F-4D97-AF65-F5344CB8AC3E}">
        <p14:creationId xmlns:p14="http://schemas.microsoft.com/office/powerpoint/2010/main" val="262486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43400"/>
          </a:xfr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3F9C460-9308-4A4C-A083-767C2873ECC4}" type="slidenum">
              <a:rPr lang="en-US" smtClean="0"/>
              <a:t>8</a:t>
            </a:fld>
            <a:endParaRPr lang="en-US" dirty="0"/>
          </a:p>
        </p:txBody>
      </p:sp>
    </p:spTree>
    <p:extLst>
      <p:ext uri="{BB962C8B-B14F-4D97-AF65-F5344CB8AC3E}">
        <p14:creationId xmlns:p14="http://schemas.microsoft.com/office/powerpoint/2010/main" val="672312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F9C460-9308-4A4C-A083-767C2873ECC4}" type="slidenum">
              <a:rPr lang="en-US" smtClean="0"/>
              <a:t>9</a:t>
            </a:fld>
            <a:endParaRPr lang="en-US"/>
          </a:p>
        </p:txBody>
      </p:sp>
    </p:spTree>
    <p:extLst>
      <p:ext uri="{BB962C8B-B14F-4D97-AF65-F5344CB8AC3E}">
        <p14:creationId xmlns:p14="http://schemas.microsoft.com/office/powerpoint/2010/main" val="1114429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F7DBD6-3570-4F29-A54D-360E276C3B8E}" type="datetime1">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4866D-5C8C-4FD3-B273-0A6C6F1E4A7B}" type="slidenum">
              <a:rPr lang="en-US" smtClean="0"/>
              <a:t>‹#›</a:t>
            </a:fld>
            <a:endParaRPr lang="en-US"/>
          </a:p>
        </p:txBody>
      </p:sp>
    </p:spTree>
    <p:extLst>
      <p:ext uri="{BB962C8B-B14F-4D97-AF65-F5344CB8AC3E}">
        <p14:creationId xmlns:p14="http://schemas.microsoft.com/office/powerpoint/2010/main" val="151344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04F8AD-648C-4BB5-A20D-D77CB4605A1A}" type="datetime1">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4866D-5C8C-4FD3-B273-0A6C6F1E4A7B}" type="slidenum">
              <a:rPr lang="en-US" smtClean="0"/>
              <a:t>‹#›</a:t>
            </a:fld>
            <a:endParaRPr lang="en-US"/>
          </a:p>
        </p:txBody>
      </p:sp>
    </p:spTree>
    <p:extLst>
      <p:ext uri="{BB962C8B-B14F-4D97-AF65-F5344CB8AC3E}">
        <p14:creationId xmlns:p14="http://schemas.microsoft.com/office/powerpoint/2010/main" val="3869988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AFCB5-7226-45A6-88DF-A64238947C69}" type="datetime1">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4866D-5C8C-4FD3-B273-0A6C6F1E4A7B}" type="slidenum">
              <a:rPr lang="en-US" smtClean="0"/>
              <a:t>‹#›</a:t>
            </a:fld>
            <a:endParaRPr lang="en-US"/>
          </a:p>
        </p:txBody>
      </p:sp>
    </p:spTree>
    <p:extLst>
      <p:ext uri="{BB962C8B-B14F-4D97-AF65-F5344CB8AC3E}">
        <p14:creationId xmlns:p14="http://schemas.microsoft.com/office/powerpoint/2010/main" val="2247300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5E78F1-F1B6-4479-8980-90F9AF638434}" type="datetime1">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4866D-5C8C-4FD3-B273-0A6C6F1E4A7B}" type="slidenum">
              <a:rPr lang="en-US" smtClean="0"/>
              <a:t>‹#›</a:t>
            </a:fld>
            <a:endParaRPr lang="en-US"/>
          </a:p>
        </p:txBody>
      </p:sp>
    </p:spTree>
    <p:extLst>
      <p:ext uri="{BB962C8B-B14F-4D97-AF65-F5344CB8AC3E}">
        <p14:creationId xmlns:p14="http://schemas.microsoft.com/office/powerpoint/2010/main" val="1291524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DF3DE0-FDE4-4502-BADB-646AA8C098E7}"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CA8A0-8915-4545-B2E9-E12034EB5721}" type="slidenum">
              <a:rPr lang="en-US" smtClean="0"/>
              <a:t>‹#›</a:t>
            </a:fld>
            <a:endParaRPr lang="en-US"/>
          </a:p>
        </p:txBody>
      </p:sp>
    </p:spTree>
    <p:extLst>
      <p:ext uri="{BB962C8B-B14F-4D97-AF65-F5344CB8AC3E}">
        <p14:creationId xmlns:p14="http://schemas.microsoft.com/office/powerpoint/2010/main" val="1242746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DF3DE0-FDE4-4502-BADB-646AA8C098E7}"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CA8A0-8915-4545-B2E9-E12034EB5721}" type="slidenum">
              <a:rPr lang="en-US" smtClean="0"/>
              <a:t>‹#›</a:t>
            </a:fld>
            <a:endParaRPr lang="en-US"/>
          </a:p>
        </p:txBody>
      </p:sp>
    </p:spTree>
    <p:extLst>
      <p:ext uri="{BB962C8B-B14F-4D97-AF65-F5344CB8AC3E}">
        <p14:creationId xmlns:p14="http://schemas.microsoft.com/office/powerpoint/2010/main" val="3443054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DF3DE0-FDE4-4502-BADB-646AA8C098E7}"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CA8A0-8915-4545-B2E9-E12034EB5721}" type="slidenum">
              <a:rPr lang="en-US" smtClean="0"/>
              <a:t>‹#›</a:t>
            </a:fld>
            <a:endParaRPr lang="en-US"/>
          </a:p>
        </p:txBody>
      </p:sp>
    </p:spTree>
    <p:extLst>
      <p:ext uri="{BB962C8B-B14F-4D97-AF65-F5344CB8AC3E}">
        <p14:creationId xmlns:p14="http://schemas.microsoft.com/office/powerpoint/2010/main" val="3142937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DF3DE0-FDE4-4502-BADB-646AA8C098E7}" type="datetimeFigureOut">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CA8A0-8915-4545-B2E9-E12034EB5721}" type="slidenum">
              <a:rPr lang="en-US" smtClean="0"/>
              <a:t>‹#›</a:t>
            </a:fld>
            <a:endParaRPr lang="en-US"/>
          </a:p>
        </p:txBody>
      </p:sp>
    </p:spTree>
    <p:extLst>
      <p:ext uri="{BB962C8B-B14F-4D97-AF65-F5344CB8AC3E}">
        <p14:creationId xmlns:p14="http://schemas.microsoft.com/office/powerpoint/2010/main" val="2740872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DF3DE0-FDE4-4502-BADB-646AA8C098E7}" type="datetimeFigureOut">
              <a:rPr lang="en-US" smtClean="0"/>
              <a:t>5/6/2014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9CA8A0-8915-4545-B2E9-E12034EB5721}" type="slidenum">
              <a:rPr lang="en-US" smtClean="0"/>
              <a:t>‹#›</a:t>
            </a:fld>
            <a:endParaRPr lang="en-US"/>
          </a:p>
        </p:txBody>
      </p:sp>
    </p:spTree>
    <p:extLst>
      <p:ext uri="{BB962C8B-B14F-4D97-AF65-F5344CB8AC3E}">
        <p14:creationId xmlns:p14="http://schemas.microsoft.com/office/powerpoint/2010/main" val="1293557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DF3DE0-FDE4-4502-BADB-646AA8C098E7}" type="datetimeFigureOut">
              <a:rPr lang="en-US" smtClean="0"/>
              <a:t>5/6/2014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9CA8A0-8915-4545-B2E9-E12034EB5721}" type="slidenum">
              <a:rPr lang="en-US" smtClean="0"/>
              <a:t>‹#›</a:t>
            </a:fld>
            <a:endParaRPr lang="en-US"/>
          </a:p>
        </p:txBody>
      </p:sp>
    </p:spTree>
    <p:extLst>
      <p:ext uri="{BB962C8B-B14F-4D97-AF65-F5344CB8AC3E}">
        <p14:creationId xmlns:p14="http://schemas.microsoft.com/office/powerpoint/2010/main" val="879306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F3DE0-FDE4-4502-BADB-646AA8C098E7}" type="datetimeFigureOut">
              <a:rPr lang="en-US" smtClean="0"/>
              <a:t>5/6/2014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9CA8A0-8915-4545-B2E9-E12034EB5721}" type="slidenum">
              <a:rPr lang="en-US" smtClean="0"/>
              <a:t>‹#›</a:t>
            </a:fld>
            <a:endParaRPr lang="en-US"/>
          </a:p>
        </p:txBody>
      </p:sp>
    </p:spTree>
    <p:extLst>
      <p:ext uri="{BB962C8B-B14F-4D97-AF65-F5344CB8AC3E}">
        <p14:creationId xmlns:p14="http://schemas.microsoft.com/office/powerpoint/2010/main" val="3613298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83905-73D9-4094-AB23-A7A2963E2756}" type="datetime1">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4866D-5C8C-4FD3-B273-0A6C6F1E4A7B}" type="slidenum">
              <a:rPr lang="en-US" smtClean="0"/>
              <a:t>‹#›</a:t>
            </a:fld>
            <a:endParaRPr lang="en-US"/>
          </a:p>
        </p:txBody>
      </p:sp>
    </p:spTree>
    <p:extLst>
      <p:ext uri="{BB962C8B-B14F-4D97-AF65-F5344CB8AC3E}">
        <p14:creationId xmlns:p14="http://schemas.microsoft.com/office/powerpoint/2010/main" val="5792102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DF3DE0-FDE4-4502-BADB-646AA8C098E7}" type="datetimeFigureOut">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CA8A0-8915-4545-B2E9-E12034EB5721}" type="slidenum">
              <a:rPr lang="en-US" smtClean="0"/>
              <a:t>‹#›</a:t>
            </a:fld>
            <a:endParaRPr lang="en-US"/>
          </a:p>
        </p:txBody>
      </p:sp>
    </p:spTree>
    <p:extLst>
      <p:ext uri="{BB962C8B-B14F-4D97-AF65-F5344CB8AC3E}">
        <p14:creationId xmlns:p14="http://schemas.microsoft.com/office/powerpoint/2010/main" val="2407585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DF3DE0-FDE4-4502-BADB-646AA8C098E7}" type="datetimeFigureOut">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CA8A0-8915-4545-B2E9-E12034EB5721}" type="slidenum">
              <a:rPr lang="en-US" smtClean="0"/>
              <a:t>‹#›</a:t>
            </a:fld>
            <a:endParaRPr lang="en-US"/>
          </a:p>
        </p:txBody>
      </p:sp>
    </p:spTree>
    <p:extLst>
      <p:ext uri="{BB962C8B-B14F-4D97-AF65-F5344CB8AC3E}">
        <p14:creationId xmlns:p14="http://schemas.microsoft.com/office/powerpoint/2010/main" val="2480468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DF3DE0-FDE4-4502-BADB-646AA8C098E7}"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CA8A0-8915-4545-B2E9-E12034EB5721}" type="slidenum">
              <a:rPr lang="en-US" smtClean="0"/>
              <a:t>‹#›</a:t>
            </a:fld>
            <a:endParaRPr lang="en-US"/>
          </a:p>
        </p:txBody>
      </p:sp>
    </p:spTree>
    <p:extLst>
      <p:ext uri="{BB962C8B-B14F-4D97-AF65-F5344CB8AC3E}">
        <p14:creationId xmlns:p14="http://schemas.microsoft.com/office/powerpoint/2010/main" val="3626567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DF3DE0-FDE4-4502-BADB-646AA8C098E7}"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CA8A0-8915-4545-B2E9-E12034EB5721}" type="slidenum">
              <a:rPr lang="en-US" smtClean="0"/>
              <a:t>‹#›</a:t>
            </a:fld>
            <a:endParaRPr lang="en-US"/>
          </a:p>
        </p:txBody>
      </p:sp>
    </p:spTree>
    <p:extLst>
      <p:ext uri="{BB962C8B-B14F-4D97-AF65-F5344CB8AC3E}">
        <p14:creationId xmlns:p14="http://schemas.microsoft.com/office/powerpoint/2010/main" val="2499864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FC5007-7D8A-4A28-8ED9-E0C8A2245919}" type="datetime1">
              <a:rPr lang="en-US" smtClean="0"/>
              <a:t>5/6/2014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4866D-5C8C-4FD3-B273-0A6C6F1E4A7B}" type="slidenum">
              <a:rPr lang="en-US" smtClean="0"/>
              <a:t>‹#›</a:t>
            </a:fld>
            <a:endParaRPr lang="en-US"/>
          </a:p>
        </p:txBody>
      </p:sp>
    </p:spTree>
    <p:extLst>
      <p:ext uri="{BB962C8B-B14F-4D97-AF65-F5344CB8AC3E}">
        <p14:creationId xmlns:p14="http://schemas.microsoft.com/office/powerpoint/2010/main" val="30333131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83F989-F6F6-4935-A2A3-90AE3FC5B0B0}" type="datetime1">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4866D-5C8C-4FD3-B273-0A6C6F1E4A7B}" type="slidenum">
              <a:rPr lang="en-US" smtClean="0"/>
              <a:t>‹#›</a:t>
            </a:fld>
            <a:endParaRPr lang="en-US"/>
          </a:p>
        </p:txBody>
      </p:sp>
    </p:spTree>
    <p:extLst>
      <p:ext uri="{BB962C8B-B14F-4D97-AF65-F5344CB8AC3E}">
        <p14:creationId xmlns:p14="http://schemas.microsoft.com/office/powerpoint/2010/main" val="103593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A5523-6D68-4EF2-9AD6-BF5053A8CD5A}" type="datetime1">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4866D-5C8C-4FD3-B273-0A6C6F1E4A7B}" type="slidenum">
              <a:rPr lang="en-US" smtClean="0"/>
              <a:t>‹#›</a:t>
            </a:fld>
            <a:endParaRPr lang="en-US"/>
          </a:p>
        </p:txBody>
      </p:sp>
    </p:spTree>
    <p:extLst>
      <p:ext uri="{BB962C8B-B14F-4D97-AF65-F5344CB8AC3E}">
        <p14:creationId xmlns:p14="http://schemas.microsoft.com/office/powerpoint/2010/main" val="1663642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9C9ACC-8481-469B-85D3-DA601128E1F0}" type="datetime1">
              <a:rPr lang="en-US" smtClean="0"/>
              <a:t>5/6/2014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4866D-5C8C-4FD3-B273-0A6C6F1E4A7B}" type="slidenum">
              <a:rPr lang="en-US" smtClean="0"/>
              <a:t>‹#›</a:t>
            </a:fld>
            <a:endParaRPr lang="en-US"/>
          </a:p>
        </p:txBody>
      </p:sp>
    </p:spTree>
    <p:extLst>
      <p:ext uri="{BB962C8B-B14F-4D97-AF65-F5344CB8AC3E}">
        <p14:creationId xmlns:p14="http://schemas.microsoft.com/office/powerpoint/2010/main" val="358972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BB29CA-14CF-4B59-8381-E47B94B0DB9F}" type="datetime1">
              <a:rPr lang="en-US" smtClean="0"/>
              <a:t>5/6/2014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4866D-5C8C-4FD3-B273-0A6C6F1E4A7B}" type="slidenum">
              <a:rPr lang="en-US" smtClean="0"/>
              <a:t>‹#›</a:t>
            </a:fld>
            <a:endParaRPr lang="en-US"/>
          </a:p>
        </p:txBody>
      </p:sp>
    </p:spTree>
    <p:extLst>
      <p:ext uri="{BB962C8B-B14F-4D97-AF65-F5344CB8AC3E}">
        <p14:creationId xmlns:p14="http://schemas.microsoft.com/office/powerpoint/2010/main" val="1198443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698A9-2D4D-459D-82D1-7441D5533230}" type="datetime1">
              <a:rPr lang="en-US" smtClean="0"/>
              <a:t>5/6/2014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4866D-5C8C-4FD3-B273-0A6C6F1E4A7B}" type="slidenum">
              <a:rPr lang="en-US" smtClean="0"/>
              <a:t>‹#›</a:t>
            </a:fld>
            <a:endParaRPr lang="en-US"/>
          </a:p>
        </p:txBody>
      </p:sp>
    </p:spTree>
    <p:extLst>
      <p:ext uri="{BB962C8B-B14F-4D97-AF65-F5344CB8AC3E}">
        <p14:creationId xmlns:p14="http://schemas.microsoft.com/office/powerpoint/2010/main" val="1065870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E9715-0F54-42FF-8242-CA894F80CC7B}" type="datetime1">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4866D-5C8C-4FD3-B273-0A6C6F1E4A7B}" type="slidenum">
              <a:rPr lang="en-US" smtClean="0"/>
              <a:t>‹#›</a:t>
            </a:fld>
            <a:endParaRPr lang="en-US"/>
          </a:p>
        </p:txBody>
      </p:sp>
    </p:spTree>
    <p:extLst>
      <p:ext uri="{BB962C8B-B14F-4D97-AF65-F5344CB8AC3E}">
        <p14:creationId xmlns:p14="http://schemas.microsoft.com/office/powerpoint/2010/main" val="1895637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C5007-7D8A-4A28-8ED9-E0C8A2245919}" type="datetime1">
              <a:rPr lang="en-US" smtClean="0"/>
              <a:t>5/6/2014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4866D-5C8C-4FD3-B273-0A6C6F1E4A7B}" type="slidenum">
              <a:rPr lang="en-US" smtClean="0"/>
              <a:t>‹#›</a:t>
            </a:fld>
            <a:endParaRPr lang="en-US"/>
          </a:p>
        </p:txBody>
      </p:sp>
    </p:spTree>
    <p:extLst>
      <p:ext uri="{BB962C8B-B14F-4D97-AF65-F5344CB8AC3E}">
        <p14:creationId xmlns:p14="http://schemas.microsoft.com/office/powerpoint/2010/main" val="420578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F3DE0-FDE4-4502-BADB-646AA8C098E7}" type="datetimeFigureOut">
              <a:rPr lang="en-US" smtClean="0"/>
              <a:t>5/6/2014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CA8A0-8915-4545-B2E9-E12034EB5721}" type="slidenum">
              <a:rPr lang="en-US" smtClean="0"/>
              <a:t>‹#›</a:t>
            </a:fld>
            <a:endParaRPr lang="en-US"/>
          </a:p>
        </p:txBody>
      </p:sp>
    </p:spTree>
    <p:extLst>
      <p:ext uri="{BB962C8B-B14F-4D97-AF65-F5344CB8AC3E}">
        <p14:creationId xmlns:p14="http://schemas.microsoft.com/office/powerpoint/2010/main" val="23809711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914400"/>
          </a:xfrm>
        </p:spPr>
        <p:txBody>
          <a:bodyPr>
            <a:noAutofit/>
          </a:bodyPr>
          <a:lstStyle/>
          <a:p>
            <a:r>
              <a:rPr lang="en-US" sz="2000" b="1" dirty="0" smtClean="0">
                <a:solidFill>
                  <a:schemeClr val="tx2">
                    <a:lumMod val="60000"/>
                    <a:lumOff val="40000"/>
                  </a:schemeClr>
                </a:solidFill>
              </a:rPr>
              <a:t>Morro Basin Municipal Well Nitrate Contamination Sources </a:t>
            </a:r>
            <a:br>
              <a:rPr lang="en-US" sz="2000" b="1" dirty="0" smtClean="0">
                <a:solidFill>
                  <a:schemeClr val="tx2">
                    <a:lumMod val="60000"/>
                    <a:lumOff val="40000"/>
                  </a:schemeClr>
                </a:solidFill>
              </a:rPr>
            </a:br>
            <a:r>
              <a:rPr lang="en-US" sz="2000" b="1" dirty="0" smtClean="0">
                <a:solidFill>
                  <a:schemeClr val="tx2">
                    <a:lumMod val="60000"/>
                    <a:lumOff val="40000"/>
                  </a:schemeClr>
                </a:solidFill>
              </a:rPr>
              <a:t>Resident Group Request for Board Intervention and Action  </a:t>
            </a:r>
            <a:r>
              <a:rPr lang="en-US" sz="2000" b="1" dirty="0" smtClean="0"/>
              <a:t/>
            </a:r>
            <a:br>
              <a:rPr lang="en-US" sz="2000" b="1" dirty="0" smtClean="0"/>
            </a:br>
            <a:r>
              <a:rPr lang="en-US" sz="1400" b="1" dirty="0" smtClean="0"/>
              <a:t>May 22, 2014</a:t>
            </a:r>
            <a:endParaRPr lang="en-US" sz="1400" dirty="0"/>
          </a:p>
        </p:txBody>
      </p:sp>
      <p:sp>
        <p:nvSpPr>
          <p:cNvPr id="5" name="Content Placeholder 4"/>
          <p:cNvSpPr>
            <a:spLocks noGrp="1"/>
          </p:cNvSpPr>
          <p:nvPr>
            <p:ph idx="1"/>
          </p:nvPr>
        </p:nvSpPr>
        <p:spPr>
          <a:xfrm>
            <a:off x="457200" y="1066800"/>
            <a:ext cx="8229600" cy="5562600"/>
          </a:xfrm>
        </p:spPr>
        <p:txBody>
          <a:bodyPr>
            <a:normAutofit lnSpcReduction="10000"/>
          </a:bodyPr>
          <a:lstStyle/>
          <a:p>
            <a:pPr marL="0" indent="0">
              <a:spcAft>
                <a:spcPts val="1200"/>
              </a:spcAft>
              <a:buNone/>
            </a:pPr>
            <a:r>
              <a:rPr lang="en-US" sz="2000" b="1" dirty="0" smtClean="0">
                <a:solidFill>
                  <a:schemeClr val="accent2">
                    <a:lumMod val="75000"/>
                  </a:schemeClr>
                </a:solidFill>
              </a:rPr>
              <a:t>Purpose</a:t>
            </a:r>
            <a:r>
              <a:rPr lang="en-US" sz="2000" b="1" dirty="0" smtClean="0">
                <a:solidFill>
                  <a:schemeClr val="accent3">
                    <a:lumMod val="50000"/>
                  </a:schemeClr>
                </a:solidFill>
              </a:rPr>
              <a:t>:</a:t>
            </a:r>
            <a:r>
              <a:rPr lang="en-US" sz="1800" b="1" dirty="0" smtClean="0">
                <a:solidFill>
                  <a:schemeClr val="accent3">
                    <a:lumMod val="50000"/>
                  </a:schemeClr>
                </a:solidFill>
              </a:rPr>
              <a:t>  </a:t>
            </a:r>
            <a:r>
              <a:rPr lang="en-US" sz="1800" b="1" dirty="0" smtClean="0"/>
              <a:t>Request the Board’s assistance in resolving a disagreement </a:t>
            </a:r>
            <a:r>
              <a:rPr lang="en-US" sz="1800" b="1" dirty="0"/>
              <a:t>between RWQCB staff and a group of Morro Bay </a:t>
            </a:r>
            <a:r>
              <a:rPr lang="en-US" sz="1800" b="1" dirty="0" smtClean="0"/>
              <a:t>residents.  The issue is the source of nitrate contamination of Morro Basin municipal wells</a:t>
            </a:r>
            <a:endParaRPr lang="en-US" sz="1800" b="1" dirty="0"/>
          </a:p>
          <a:p>
            <a:pPr marL="400050" lvl="1" indent="0">
              <a:spcAft>
                <a:spcPts val="1200"/>
              </a:spcAft>
              <a:buNone/>
            </a:pPr>
            <a:r>
              <a:rPr lang="en-US" sz="1600" b="1" u="sng" dirty="0" smtClean="0"/>
              <a:t>RWQCB staff position</a:t>
            </a:r>
            <a:r>
              <a:rPr lang="en-US" sz="1600" b="1" dirty="0" smtClean="0"/>
              <a:t>:  Primary contamination source is fertilizer used in Morro Valley</a:t>
            </a:r>
            <a:endParaRPr lang="en-US" sz="1600" b="1" dirty="0"/>
          </a:p>
          <a:p>
            <a:pPr marL="400050" lvl="1" indent="0">
              <a:spcAft>
                <a:spcPts val="1200"/>
              </a:spcAft>
              <a:buNone/>
            </a:pPr>
            <a:r>
              <a:rPr lang="en-US" sz="1600" b="1" u="sng" dirty="0" smtClean="0"/>
              <a:t>Resident group position</a:t>
            </a:r>
            <a:r>
              <a:rPr lang="en-US" sz="1600" b="1" dirty="0" smtClean="0"/>
              <a:t>: Primary contamination source is sewage leaking from Morro Bay’s Main Street sewer trunk lines</a:t>
            </a:r>
          </a:p>
          <a:p>
            <a:pPr marL="0" indent="0">
              <a:buNone/>
            </a:pPr>
            <a:r>
              <a:rPr lang="en-US" sz="2000" b="1" dirty="0" smtClean="0">
                <a:solidFill>
                  <a:schemeClr val="accent2">
                    <a:lumMod val="75000"/>
                  </a:schemeClr>
                </a:solidFill>
              </a:rPr>
              <a:t>Objectives:  </a:t>
            </a:r>
          </a:p>
          <a:p>
            <a:r>
              <a:rPr lang="en-US" sz="1800" b="1" dirty="0" smtClean="0"/>
              <a:t>Productive dialog between RWQCB and residents</a:t>
            </a:r>
          </a:p>
          <a:p>
            <a:r>
              <a:rPr lang="en-US" sz="1800" b="1" dirty="0" smtClean="0"/>
              <a:t>Testing of groundwater around trunk lines for evidence of leaking sewage</a:t>
            </a:r>
          </a:p>
          <a:p>
            <a:r>
              <a:rPr lang="en-US" sz="1800" b="1" dirty="0" smtClean="0"/>
              <a:t>Mandated repair of Main Street trunk lines</a:t>
            </a:r>
            <a:endParaRPr lang="en-US" sz="1800" b="1" dirty="0"/>
          </a:p>
          <a:p>
            <a:pPr marL="0" indent="0">
              <a:buNone/>
            </a:pPr>
            <a:endParaRPr lang="en-US" sz="1800" b="1" dirty="0" smtClean="0"/>
          </a:p>
          <a:p>
            <a:pPr marL="0" indent="0">
              <a:buNone/>
            </a:pPr>
            <a:r>
              <a:rPr lang="en-US" sz="2000" b="1" dirty="0" smtClean="0">
                <a:solidFill>
                  <a:schemeClr val="accent2">
                    <a:lumMod val="75000"/>
                  </a:schemeClr>
                </a:solidFill>
              </a:rPr>
              <a:t>Content:  </a:t>
            </a:r>
          </a:p>
          <a:p>
            <a:pPr>
              <a:spcBef>
                <a:spcPts val="0"/>
              </a:spcBef>
            </a:pPr>
            <a:r>
              <a:rPr lang="en-US" sz="1800" b="1" dirty="0" smtClean="0"/>
              <a:t>General background material and evidence supporting residents’ position </a:t>
            </a:r>
            <a:r>
              <a:rPr lang="en-US" sz="1200" b="1" dirty="0" smtClean="0"/>
              <a:t>(slides 2 through 10)</a:t>
            </a:r>
            <a:endParaRPr lang="en-US" sz="1800" b="1" dirty="0" smtClean="0"/>
          </a:p>
          <a:p>
            <a:pPr>
              <a:spcBef>
                <a:spcPts val="432"/>
              </a:spcBef>
            </a:pPr>
            <a:r>
              <a:rPr lang="en-US" sz="1800" b="1" dirty="0" smtClean="0"/>
              <a:t>Specific issues and evidence related to disagreement between RWQCB staff and residents</a:t>
            </a:r>
            <a:r>
              <a:rPr lang="en-US" sz="1200" b="1" dirty="0"/>
              <a:t> </a:t>
            </a:r>
            <a:r>
              <a:rPr lang="en-US" sz="1200" b="1" dirty="0" smtClean="0"/>
              <a:t>(Slides </a:t>
            </a:r>
            <a:r>
              <a:rPr lang="en-US" sz="1200" b="1" dirty="0"/>
              <a:t>11 through </a:t>
            </a:r>
            <a:r>
              <a:rPr lang="en-US" sz="1200" b="1" dirty="0" smtClean="0"/>
              <a:t>19</a:t>
            </a:r>
            <a:r>
              <a:rPr lang="en-US" sz="1600" b="1" dirty="0" smtClean="0"/>
              <a:t>) </a:t>
            </a:r>
            <a:endParaRPr lang="en-US" sz="1200" b="1" dirty="0" smtClean="0"/>
          </a:p>
          <a:p>
            <a:r>
              <a:rPr lang="en-US" sz="1800" b="1" dirty="0"/>
              <a:t>Selected References </a:t>
            </a:r>
            <a:r>
              <a:rPr lang="en-US" sz="1200" b="1" dirty="0" smtClean="0"/>
              <a:t>(Slide 20 </a:t>
            </a:r>
            <a:r>
              <a:rPr lang="en-US" sz="1800" b="1" dirty="0" smtClean="0"/>
              <a:t>)</a:t>
            </a:r>
            <a:endParaRPr lang="en-US" sz="1800" b="1" dirty="0"/>
          </a:p>
        </p:txBody>
      </p:sp>
      <p:sp>
        <p:nvSpPr>
          <p:cNvPr id="8" name="Slide Number Placeholder 7"/>
          <p:cNvSpPr>
            <a:spLocks noGrp="1"/>
          </p:cNvSpPr>
          <p:nvPr>
            <p:ph type="sldNum" sz="quarter" idx="12"/>
          </p:nvPr>
        </p:nvSpPr>
        <p:spPr/>
        <p:txBody>
          <a:bodyPr/>
          <a:lstStyle/>
          <a:p>
            <a:fld id="{5004866D-5C8C-4FD3-B273-0A6C6F1E4A7B}" type="slidenum">
              <a:rPr lang="en-US" smtClean="0"/>
              <a:t>1</a:t>
            </a:fld>
            <a:endParaRPr lang="en-US"/>
          </a:p>
        </p:txBody>
      </p:sp>
    </p:spTree>
    <p:extLst>
      <p:ext uri="{BB962C8B-B14F-4D97-AF65-F5344CB8AC3E}">
        <p14:creationId xmlns:p14="http://schemas.microsoft.com/office/powerpoint/2010/main" val="4049423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9762"/>
          </a:xfrm>
        </p:spPr>
        <p:txBody>
          <a:bodyPr>
            <a:noAutofit/>
          </a:bodyPr>
          <a:lstStyle/>
          <a:p>
            <a:r>
              <a:rPr lang="en-US" sz="2400" b="1" dirty="0"/>
              <a:t>Significant pattern of nitrate levels in the wells</a:t>
            </a:r>
            <a:endParaRPr lang="en-US" sz="2400" dirty="0"/>
          </a:p>
        </p:txBody>
      </p:sp>
      <p:sp>
        <p:nvSpPr>
          <p:cNvPr id="5" name="Content Placeholder 4"/>
          <p:cNvSpPr>
            <a:spLocks noGrp="1"/>
          </p:cNvSpPr>
          <p:nvPr>
            <p:ph idx="1"/>
          </p:nvPr>
        </p:nvSpPr>
        <p:spPr>
          <a:xfrm>
            <a:off x="457200" y="914400"/>
            <a:ext cx="8229600" cy="5554493"/>
          </a:xfrm>
        </p:spPr>
        <p:txBody>
          <a:bodyPr>
            <a:normAutofit/>
          </a:bodyPr>
          <a:lstStyle/>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a:p>
          <a:p>
            <a:pPr lvl="0"/>
            <a:r>
              <a:rPr lang="en-US" sz="1800" b="1" dirty="0">
                <a:solidFill>
                  <a:schemeClr val="accent1">
                    <a:lumMod val="75000"/>
                  </a:schemeClr>
                </a:solidFill>
              </a:rPr>
              <a:t>Well 03 </a:t>
            </a:r>
            <a:r>
              <a:rPr lang="en-US" sz="1800" b="1" dirty="0"/>
              <a:t>is closest to the Main Street sewer trunk line and remediation site</a:t>
            </a:r>
            <a:endParaRPr lang="en-US" sz="1800" dirty="0"/>
          </a:p>
          <a:p>
            <a:pPr lvl="0"/>
            <a:r>
              <a:rPr lang="en-US" sz="1800" b="1" dirty="0">
                <a:solidFill>
                  <a:srgbClr val="C00000"/>
                </a:solidFill>
              </a:rPr>
              <a:t>Well 04 </a:t>
            </a:r>
            <a:r>
              <a:rPr lang="en-US" sz="1800" b="1" dirty="0"/>
              <a:t>is next-closest</a:t>
            </a:r>
            <a:endParaRPr lang="en-US" sz="1800" dirty="0"/>
          </a:p>
          <a:p>
            <a:pPr lvl="0"/>
            <a:r>
              <a:rPr lang="en-US" sz="1800" b="1" dirty="0">
                <a:solidFill>
                  <a:schemeClr val="accent3">
                    <a:lumMod val="75000"/>
                  </a:schemeClr>
                </a:solidFill>
              </a:rPr>
              <a:t>Well 14 </a:t>
            </a:r>
            <a:r>
              <a:rPr lang="en-US" sz="1800" b="1" dirty="0"/>
              <a:t>is third-closest</a:t>
            </a:r>
            <a:endParaRPr lang="en-US" sz="1800" dirty="0"/>
          </a:p>
          <a:p>
            <a:pPr lvl="0"/>
            <a:r>
              <a:rPr lang="en-US" sz="1800" b="1" dirty="0">
                <a:solidFill>
                  <a:schemeClr val="accent4">
                    <a:lumMod val="75000"/>
                  </a:schemeClr>
                </a:solidFill>
              </a:rPr>
              <a:t>Well 15 </a:t>
            </a:r>
            <a:r>
              <a:rPr lang="en-US" sz="1800" b="1" dirty="0"/>
              <a:t>is farthest away</a:t>
            </a:r>
            <a:endParaRPr lang="en-US" sz="1800" dirty="0"/>
          </a:p>
          <a:p>
            <a:pPr lvl="0"/>
            <a:r>
              <a:rPr lang="en-US" sz="1800" b="1" dirty="0"/>
              <a:t>Morro Bay Mutual Water </a:t>
            </a:r>
            <a:r>
              <a:rPr lang="en-US" sz="1800" b="1" dirty="0" smtClean="0"/>
              <a:t>wells have </a:t>
            </a:r>
            <a:r>
              <a:rPr lang="en-US" sz="1800" b="1" dirty="0"/>
              <a:t>radically-lower nitrate levels</a:t>
            </a:r>
            <a:endParaRPr lang="en-US" sz="1800" dirty="0"/>
          </a:p>
          <a:p>
            <a:pPr lvl="0"/>
            <a:r>
              <a:rPr lang="en-US" sz="1800" b="1" dirty="0" smtClean="0"/>
              <a:t>Water drawn by all </a:t>
            </a:r>
            <a:r>
              <a:rPr lang="en-US" sz="1800" b="1" dirty="0"/>
              <a:t>wells comes from the Morro Valley through the “narrows”.</a:t>
            </a:r>
            <a:endParaRPr lang="en-US" sz="1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838200"/>
            <a:ext cx="6982127" cy="3429000"/>
          </a:xfrm>
          <a:prstGeom prst="rect">
            <a:avLst/>
          </a:prstGeom>
        </p:spPr>
      </p:pic>
      <p:sp>
        <p:nvSpPr>
          <p:cNvPr id="3" name="Slide Number Placeholder 2"/>
          <p:cNvSpPr>
            <a:spLocks noGrp="1"/>
          </p:cNvSpPr>
          <p:nvPr>
            <p:ph type="sldNum" sz="quarter" idx="12"/>
          </p:nvPr>
        </p:nvSpPr>
        <p:spPr/>
        <p:txBody>
          <a:bodyPr/>
          <a:lstStyle/>
          <a:p>
            <a:fld id="{5004866D-5C8C-4FD3-B273-0A6C6F1E4A7B}" type="slidenum">
              <a:rPr lang="en-US" smtClean="0"/>
              <a:t>10</a:t>
            </a:fld>
            <a:endParaRPr lang="en-US"/>
          </a:p>
        </p:txBody>
      </p:sp>
    </p:spTree>
    <p:extLst>
      <p:ext uri="{BB962C8B-B14F-4D97-AF65-F5344CB8AC3E}">
        <p14:creationId xmlns:p14="http://schemas.microsoft.com/office/powerpoint/2010/main" val="1990574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15962"/>
          </a:xfrm>
        </p:spPr>
        <p:txBody>
          <a:bodyPr>
            <a:noAutofit/>
          </a:bodyPr>
          <a:lstStyle/>
          <a:p>
            <a:r>
              <a:rPr lang="en-US" sz="2400" b="1" dirty="0"/>
              <a:t>Issues for which responses are </a:t>
            </a:r>
            <a:r>
              <a:rPr lang="en-US" sz="2400" b="1" dirty="0" smtClean="0"/>
              <a:t>requested</a:t>
            </a:r>
            <a:r>
              <a:rPr lang="en-US" sz="2400" b="1" dirty="0"/>
              <a:t> </a:t>
            </a:r>
            <a:r>
              <a:rPr lang="en-US" sz="2400" dirty="0"/>
              <a:t/>
            </a:r>
            <a:br>
              <a:rPr lang="en-US" sz="2400" dirty="0"/>
            </a:br>
            <a:r>
              <a:rPr lang="en-US" sz="2000" b="1" dirty="0"/>
              <a:t>Issue #1:  </a:t>
            </a:r>
            <a:r>
              <a:rPr lang="en-US" sz="2000" b="1" u="sng" dirty="0"/>
              <a:t>Isotopic analysis of nitrogen and due diligence</a:t>
            </a:r>
            <a:endParaRPr lang="en-US" sz="2000" dirty="0"/>
          </a:p>
        </p:txBody>
      </p:sp>
      <p:sp>
        <p:nvSpPr>
          <p:cNvPr id="5" name="Content Placeholder 4"/>
          <p:cNvSpPr>
            <a:spLocks noGrp="1"/>
          </p:cNvSpPr>
          <p:nvPr>
            <p:ph idx="1"/>
          </p:nvPr>
        </p:nvSpPr>
        <p:spPr>
          <a:xfrm>
            <a:off x="457200" y="1066800"/>
            <a:ext cx="8229600" cy="5410200"/>
          </a:xfrm>
        </p:spPr>
        <p:txBody>
          <a:bodyPr>
            <a:normAutofit fontScale="92500" lnSpcReduction="10000"/>
          </a:bodyPr>
          <a:lstStyle/>
          <a:p>
            <a:pPr marL="0" indent="0">
              <a:buNone/>
            </a:pPr>
            <a:endParaRPr lang="en-US" sz="2000" u="sng" dirty="0" smtClean="0"/>
          </a:p>
          <a:p>
            <a:pPr marL="0" indent="0">
              <a:buNone/>
            </a:pPr>
            <a:r>
              <a:rPr lang="en-US" sz="1900" b="1" u="sng" dirty="0" smtClean="0">
                <a:solidFill>
                  <a:schemeClr val="accent2">
                    <a:lumMod val="75000"/>
                  </a:schemeClr>
                </a:solidFill>
              </a:rPr>
              <a:t>RWQCB </a:t>
            </a:r>
            <a:r>
              <a:rPr lang="en-US" sz="1900" b="1" u="sng" dirty="0">
                <a:solidFill>
                  <a:schemeClr val="accent2">
                    <a:lumMod val="75000"/>
                  </a:schemeClr>
                </a:solidFill>
              </a:rPr>
              <a:t>staff</a:t>
            </a:r>
            <a:r>
              <a:rPr lang="en-US" sz="1900" b="1" dirty="0">
                <a:solidFill>
                  <a:schemeClr val="accent2">
                    <a:lumMod val="75000"/>
                  </a:schemeClr>
                </a:solidFill>
              </a:rPr>
              <a:t>:  Morro Bay-funded isotopic study demonstrated due diligence in investigating potential nitrate sources</a:t>
            </a:r>
          </a:p>
          <a:p>
            <a:pPr marL="0" indent="0">
              <a:spcBef>
                <a:spcPts val="1200"/>
              </a:spcBef>
              <a:spcAft>
                <a:spcPts val="600"/>
              </a:spcAft>
              <a:buNone/>
            </a:pPr>
            <a:r>
              <a:rPr lang="en-US" sz="1900" b="1" dirty="0"/>
              <a:t> </a:t>
            </a:r>
            <a:r>
              <a:rPr lang="en-US" sz="1900" b="1" u="sng" dirty="0" smtClean="0">
                <a:solidFill>
                  <a:schemeClr val="tx2">
                    <a:lumMod val="75000"/>
                  </a:schemeClr>
                </a:solidFill>
              </a:rPr>
              <a:t>Our </a:t>
            </a:r>
            <a:r>
              <a:rPr lang="en-US" sz="1900" b="1" u="sng" dirty="0">
                <a:solidFill>
                  <a:schemeClr val="tx2">
                    <a:lumMod val="75000"/>
                  </a:schemeClr>
                </a:solidFill>
              </a:rPr>
              <a:t>Concerns</a:t>
            </a:r>
            <a:r>
              <a:rPr lang="en-US" sz="1900" b="1" dirty="0">
                <a:solidFill>
                  <a:schemeClr val="tx2">
                    <a:lumMod val="75000"/>
                  </a:schemeClr>
                </a:solidFill>
              </a:rPr>
              <a:t>:  </a:t>
            </a:r>
            <a:endParaRPr lang="en-US" sz="2000" b="1" dirty="0">
              <a:solidFill>
                <a:schemeClr val="tx2">
                  <a:lumMod val="75000"/>
                </a:schemeClr>
              </a:solidFill>
            </a:endParaRPr>
          </a:p>
          <a:p>
            <a:pPr>
              <a:spcAft>
                <a:spcPts val="600"/>
              </a:spcAft>
            </a:pPr>
            <a:r>
              <a:rPr lang="en-US" sz="1900" b="1" dirty="0">
                <a:solidFill>
                  <a:schemeClr val="tx2">
                    <a:lumMod val="75000"/>
                  </a:schemeClr>
                </a:solidFill>
              </a:rPr>
              <a:t>Consultant failed to collect and test samples of nitrates from the two suspected sources, and to compare the isotopic signatures </a:t>
            </a:r>
            <a:r>
              <a:rPr lang="en-US" sz="1900" b="1" dirty="0" smtClean="0">
                <a:solidFill>
                  <a:schemeClr val="tx2">
                    <a:lumMod val="75000"/>
                  </a:schemeClr>
                </a:solidFill>
              </a:rPr>
              <a:t>of </a:t>
            </a:r>
            <a:r>
              <a:rPr lang="en-US" sz="1900" b="1" dirty="0">
                <a:solidFill>
                  <a:schemeClr val="tx2">
                    <a:lumMod val="75000"/>
                  </a:schemeClr>
                </a:solidFill>
              </a:rPr>
              <a:t>nitrates in those samples to the isotopic signatures of the nitrates found in the wells. </a:t>
            </a:r>
          </a:p>
          <a:p>
            <a:r>
              <a:rPr lang="en-US" sz="1900" b="1" dirty="0">
                <a:solidFill>
                  <a:schemeClr val="tx2">
                    <a:lumMod val="75000"/>
                  </a:schemeClr>
                </a:solidFill>
              </a:rPr>
              <a:t>Isotopic </a:t>
            </a:r>
            <a:r>
              <a:rPr lang="en-US" sz="1900" b="1" dirty="0" smtClean="0">
                <a:solidFill>
                  <a:schemeClr val="tx2">
                    <a:lumMod val="75000"/>
                  </a:schemeClr>
                </a:solidFill>
              </a:rPr>
              <a:t>signatures (</a:t>
            </a:r>
            <a:r>
              <a:rPr lang="en-US" sz="2000" baseline="30000" dirty="0" smtClean="0">
                <a:solidFill>
                  <a:schemeClr val="tx2">
                    <a:lumMod val="75000"/>
                  </a:schemeClr>
                </a:solidFill>
              </a:rPr>
              <a:t>15</a:t>
            </a:r>
            <a:r>
              <a:rPr lang="en-US" sz="2000" dirty="0" smtClean="0">
                <a:solidFill>
                  <a:schemeClr val="tx2">
                    <a:lumMod val="75000"/>
                  </a:schemeClr>
                </a:solidFill>
              </a:rPr>
              <a:t>N/</a:t>
            </a:r>
            <a:r>
              <a:rPr lang="en-US" sz="2000" baseline="30000" dirty="0" smtClean="0">
                <a:solidFill>
                  <a:schemeClr val="tx2">
                    <a:lumMod val="75000"/>
                  </a:schemeClr>
                </a:solidFill>
              </a:rPr>
              <a:t>14</a:t>
            </a:r>
            <a:r>
              <a:rPr lang="en-US" sz="2000" dirty="0" smtClean="0">
                <a:solidFill>
                  <a:schemeClr val="tx2">
                    <a:lumMod val="75000"/>
                  </a:schemeClr>
                </a:solidFill>
              </a:rPr>
              <a:t>N</a:t>
            </a:r>
            <a:r>
              <a:rPr lang="en-US" sz="1900" b="1" dirty="0" smtClean="0">
                <a:solidFill>
                  <a:schemeClr val="tx2">
                    <a:lumMod val="75000"/>
                  </a:schemeClr>
                </a:solidFill>
              </a:rPr>
              <a:t>) </a:t>
            </a:r>
            <a:r>
              <a:rPr lang="en-US" sz="1900" b="1" dirty="0">
                <a:solidFill>
                  <a:schemeClr val="tx2">
                    <a:lumMod val="75000"/>
                  </a:schemeClr>
                </a:solidFill>
              </a:rPr>
              <a:t>of the nitrates in the wells are </a:t>
            </a:r>
            <a:r>
              <a:rPr lang="en-US" sz="1900" b="1" dirty="0" smtClean="0">
                <a:solidFill>
                  <a:schemeClr val="tx2">
                    <a:lumMod val="75000"/>
                  </a:schemeClr>
                </a:solidFill>
              </a:rPr>
              <a:t>consistent with those of sewage </a:t>
            </a:r>
            <a:r>
              <a:rPr lang="en-US" sz="1900" b="1" dirty="0">
                <a:solidFill>
                  <a:schemeClr val="tx2">
                    <a:lumMod val="75000"/>
                  </a:schemeClr>
                </a:solidFill>
              </a:rPr>
              <a:t>and inconsistent with those of fertilizer.</a:t>
            </a:r>
          </a:p>
          <a:p>
            <a:pPr marL="0" indent="0">
              <a:buNone/>
            </a:pPr>
            <a:r>
              <a:rPr lang="en-US" sz="2000" dirty="0"/>
              <a:t> </a:t>
            </a:r>
          </a:p>
          <a:p>
            <a:pPr marL="400050" lvl="1" indent="0">
              <a:spcBef>
                <a:spcPts val="600"/>
              </a:spcBef>
              <a:buNone/>
            </a:pPr>
            <a:r>
              <a:rPr lang="en-US" sz="1700" b="1" i="1" dirty="0" smtClean="0">
                <a:solidFill>
                  <a:schemeClr val="tx2">
                    <a:lumMod val="75000"/>
                  </a:schemeClr>
                </a:solidFill>
              </a:rPr>
              <a:t>Example</a:t>
            </a:r>
            <a:r>
              <a:rPr lang="en-US" sz="1700" i="1" dirty="0" smtClean="0">
                <a:solidFill>
                  <a:schemeClr val="tx2">
                    <a:lumMod val="75000"/>
                  </a:schemeClr>
                </a:solidFill>
              </a:rPr>
              <a:t> - </a:t>
            </a:r>
            <a:r>
              <a:rPr lang="en-US" sz="1700" i="1" dirty="0" err="1" smtClean="0">
                <a:solidFill>
                  <a:schemeClr val="tx2">
                    <a:lumMod val="75000"/>
                  </a:schemeClr>
                </a:solidFill>
              </a:rPr>
              <a:t>McQuillan</a:t>
            </a:r>
            <a:r>
              <a:rPr lang="en-US" sz="1700" i="1" dirty="0" smtClean="0">
                <a:solidFill>
                  <a:schemeClr val="tx2">
                    <a:lumMod val="75000"/>
                  </a:schemeClr>
                </a:solidFill>
              </a:rPr>
              <a:t> </a:t>
            </a:r>
            <a:r>
              <a:rPr lang="en-US" sz="1700" i="1" dirty="0">
                <a:solidFill>
                  <a:schemeClr val="tx2">
                    <a:lumMod val="75000"/>
                  </a:schemeClr>
                </a:solidFill>
              </a:rPr>
              <a:t>Study Values</a:t>
            </a:r>
            <a:r>
              <a:rPr lang="en-US" sz="1700" i="1" dirty="0" smtClean="0">
                <a:solidFill>
                  <a:schemeClr val="tx2">
                    <a:lumMod val="75000"/>
                  </a:schemeClr>
                </a:solidFill>
              </a:rPr>
              <a:t>:</a:t>
            </a:r>
          </a:p>
          <a:p>
            <a:pPr marL="400050" lvl="1" indent="0">
              <a:buNone/>
            </a:pPr>
            <a:r>
              <a:rPr lang="en-US" sz="1700" b="1" u="sng" dirty="0" smtClean="0">
                <a:solidFill>
                  <a:schemeClr val="tx2">
                    <a:lumMod val="75000"/>
                  </a:schemeClr>
                </a:solidFill>
              </a:rPr>
              <a:t>Source</a:t>
            </a:r>
            <a:r>
              <a:rPr lang="en-US" sz="1700" dirty="0" smtClean="0">
                <a:solidFill>
                  <a:schemeClr val="tx2">
                    <a:lumMod val="75000"/>
                  </a:schemeClr>
                </a:solidFill>
              </a:rPr>
              <a:t>				</a:t>
            </a:r>
            <a:r>
              <a:rPr lang="en-US" sz="1700" b="1" u="sng" dirty="0" smtClean="0">
                <a:solidFill>
                  <a:schemeClr val="tx2">
                    <a:lumMod val="75000"/>
                  </a:schemeClr>
                </a:solidFill>
              </a:rPr>
              <a:t>Nitrate signature</a:t>
            </a:r>
            <a:endParaRPr lang="en-US" sz="1700" b="1" u="sng" dirty="0">
              <a:solidFill>
                <a:schemeClr val="tx2">
                  <a:lumMod val="75000"/>
                </a:schemeClr>
              </a:solidFill>
            </a:endParaRPr>
          </a:p>
          <a:p>
            <a:pPr marL="400050" lvl="1" indent="0">
              <a:buNone/>
            </a:pPr>
            <a:r>
              <a:rPr lang="en-US" sz="1700" dirty="0" smtClean="0">
                <a:solidFill>
                  <a:schemeClr val="tx2">
                    <a:lumMod val="75000"/>
                  </a:schemeClr>
                </a:solidFill>
              </a:rPr>
              <a:t>Septic systems</a:t>
            </a:r>
            <a:r>
              <a:rPr lang="en-US" sz="1700" dirty="0">
                <a:solidFill>
                  <a:schemeClr val="tx2">
                    <a:lumMod val="75000"/>
                  </a:schemeClr>
                </a:solidFill>
              </a:rPr>
              <a:t>:   		</a:t>
            </a:r>
            <a:r>
              <a:rPr lang="en-US" sz="1700" dirty="0" smtClean="0">
                <a:solidFill>
                  <a:schemeClr val="tx2">
                    <a:lumMod val="75000"/>
                  </a:schemeClr>
                </a:solidFill>
              </a:rPr>
              <a:t>                                	7.6  </a:t>
            </a:r>
            <a:r>
              <a:rPr lang="en-US" sz="1700" dirty="0">
                <a:solidFill>
                  <a:schemeClr val="tx2">
                    <a:lumMod val="75000"/>
                  </a:schemeClr>
                </a:solidFill>
              </a:rPr>
              <a:t>to 12.1</a:t>
            </a:r>
          </a:p>
          <a:p>
            <a:pPr marL="400050" lvl="1" indent="0">
              <a:buNone/>
            </a:pPr>
            <a:r>
              <a:rPr lang="en-US" sz="1700" dirty="0" smtClean="0">
                <a:solidFill>
                  <a:schemeClr val="tx2">
                    <a:lumMod val="75000"/>
                  </a:schemeClr>
                </a:solidFill>
              </a:rPr>
              <a:t>Sewage treatment plant</a:t>
            </a:r>
            <a:r>
              <a:rPr lang="en-US" sz="1700" dirty="0">
                <a:solidFill>
                  <a:schemeClr val="tx2">
                    <a:lumMod val="75000"/>
                  </a:schemeClr>
                </a:solidFill>
              </a:rPr>
              <a:t>:	               	</a:t>
            </a:r>
            <a:r>
              <a:rPr lang="en-US" sz="1700" dirty="0" smtClean="0">
                <a:solidFill>
                  <a:schemeClr val="tx2">
                    <a:lumMod val="75000"/>
                  </a:schemeClr>
                </a:solidFill>
              </a:rPr>
              <a:t>                	7.2  </a:t>
            </a:r>
            <a:r>
              <a:rPr lang="en-US" sz="1700" dirty="0">
                <a:solidFill>
                  <a:schemeClr val="tx2">
                    <a:lumMod val="75000"/>
                  </a:schemeClr>
                </a:solidFill>
              </a:rPr>
              <a:t>to 12.1 </a:t>
            </a:r>
          </a:p>
          <a:p>
            <a:pPr marL="400050" lvl="1" indent="0">
              <a:buNone/>
            </a:pPr>
            <a:r>
              <a:rPr lang="en-US" sz="1700" dirty="0">
                <a:solidFill>
                  <a:schemeClr val="tx2">
                    <a:lumMod val="75000"/>
                  </a:schemeClr>
                </a:solidFill>
              </a:rPr>
              <a:t>Morro Basin </a:t>
            </a:r>
            <a:r>
              <a:rPr lang="en-US" sz="1700" dirty="0" smtClean="0">
                <a:solidFill>
                  <a:schemeClr val="tx2">
                    <a:lumMod val="75000"/>
                  </a:schemeClr>
                </a:solidFill>
              </a:rPr>
              <a:t>wells:                                                  	7.1  </a:t>
            </a:r>
            <a:r>
              <a:rPr lang="en-US" sz="1700" dirty="0">
                <a:solidFill>
                  <a:schemeClr val="tx2">
                    <a:lumMod val="75000"/>
                  </a:schemeClr>
                </a:solidFill>
              </a:rPr>
              <a:t>to 10.0</a:t>
            </a:r>
          </a:p>
          <a:p>
            <a:pPr marL="400050" lvl="1" indent="0">
              <a:buNone/>
            </a:pPr>
            <a:endParaRPr lang="en-US" sz="1700" dirty="0" smtClean="0">
              <a:solidFill>
                <a:schemeClr val="tx2">
                  <a:lumMod val="75000"/>
                </a:schemeClr>
              </a:solidFill>
            </a:endParaRPr>
          </a:p>
          <a:p>
            <a:pPr marL="400050" lvl="1" indent="0">
              <a:buNone/>
            </a:pPr>
            <a:r>
              <a:rPr lang="en-US" sz="1700" dirty="0" smtClean="0">
                <a:solidFill>
                  <a:schemeClr val="tx2">
                    <a:lumMod val="75000"/>
                  </a:schemeClr>
                </a:solidFill>
              </a:rPr>
              <a:t>Standard range </a:t>
            </a:r>
            <a:r>
              <a:rPr lang="en-US" sz="1700" dirty="0">
                <a:solidFill>
                  <a:schemeClr val="tx2">
                    <a:lumMod val="75000"/>
                  </a:schemeClr>
                </a:solidFill>
              </a:rPr>
              <a:t>for Commercial Fertilizer           </a:t>
            </a:r>
            <a:r>
              <a:rPr lang="en-US" sz="1700" dirty="0" smtClean="0">
                <a:solidFill>
                  <a:schemeClr val="tx2">
                    <a:lumMod val="75000"/>
                  </a:schemeClr>
                </a:solidFill>
              </a:rPr>
              <a:t>	- </a:t>
            </a:r>
            <a:r>
              <a:rPr lang="en-US" sz="1700" dirty="0">
                <a:solidFill>
                  <a:schemeClr val="tx2">
                    <a:lumMod val="75000"/>
                  </a:schemeClr>
                </a:solidFill>
              </a:rPr>
              <a:t>4  to  + 4</a:t>
            </a:r>
          </a:p>
          <a:p>
            <a:pPr marL="0" indent="0">
              <a:buNone/>
            </a:pPr>
            <a:endParaRPr lang="en-US" sz="1900" b="1" dirty="0" smtClean="0"/>
          </a:p>
          <a:p>
            <a:pPr marL="0" indent="0">
              <a:buNone/>
            </a:pPr>
            <a:endParaRPr lang="en-US" sz="1900" b="1" dirty="0"/>
          </a:p>
        </p:txBody>
      </p:sp>
      <p:sp>
        <p:nvSpPr>
          <p:cNvPr id="3" name="Slide Number Placeholder 2"/>
          <p:cNvSpPr>
            <a:spLocks noGrp="1"/>
          </p:cNvSpPr>
          <p:nvPr>
            <p:ph type="sldNum" sz="quarter" idx="12"/>
          </p:nvPr>
        </p:nvSpPr>
        <p:spPr/>
        <p:txBody>
          <a:bodyPr/>
          <a:lstStyle/>
          <a:p>
            <a:fld id="{5004866D-5C8C-4FD3-B273-0A6C6F1E4A7B}" type="slidenum">
              <a:rPr lang="en-US" smtClean="0"/>
              <a:t>11</a:t>
            </a:fld>
            <a:endParaRPr lang="en-US"/>
          </a:p>
        </p:txBody>
      </p:sp>
    </p:spTree>
    <p:extLst>
      <p:ext uri="{BB962C8B-B14F-4D97-AF65-F5344CB8AC3E}">
        <p14:creationId xmlns:p14="http://schemas.microsoft.com/office/powerpoint/2010/main" val="1918073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15962"/>
          </a:xfrm>
        </p:spPr>
        <p:txBody>
          <a:bodyPr>
            <a:noAutofit/>
          </a:bodyPr>
          <a:lstStyle/>
          <a:p>
            <a:r>
              <a:rPr lang="en-US" sz="2400" b="1" dirty="0"/>
              <a:t>Issues for which responses are </a:t>
            </a:r>
            <a:r>
              <a:rPr lang="en-US" sz="2400" b="1" dirty="0" smtClean="0"/>
              <a:t>requested</a:t>
            </a:r>
            <a:r>
              <a:rPr lang="en-US" sz="2400" b="1" dirty="0"/>
              <a:t> </a:t>
            </a:r>
            <a:r>
              <a:rPr lang="en-US" sz="2400" dirty="0"/>
              <a:t/>
            </a:r>
            <a:br>
              <a:rPr lang="en-US" sz="2400" dirty="0"/>
            </a:br>
            <a:r>
              <a:rPr lang="en-US" sz="2000" b="1" dirty="0"/>
              <a:t>Issue #2:  </a:t>
            </a:r>
            <a:r>
              <a:rPr lang="en-US" sz="2000" b="1" u="sng" dirty="0"/>
              <a:t>Tests for other components of wastewater</a:t>
            </a:r>
            <a:r>
              <a:rPr lang="en-US" sz="2000" b="1" dirty="0"/>
              <a:t> </a:t>
            </a:r>
            <a:endParaRPr lang="en-US" sz="2000" dirty="0"/>
          </a:p>
        </p:txBody>
      </p:sp>
      <p:sp>
        <p:nvSpPr>
          <p:cNvPr id="5" name="Content Placeholder 4"/>
          <p:cNvSpPr>
            <a:spLocks noGrp="1"/>
          </p:cNvSpPr>
          <p:nvPr>
            <p:ph idx="1"/>
          </p:nvPr>
        </p:nvSpPr>
        <p:spPr>
          <a:xfrm>
            <a:off x="457200" y="1066800"/>
            <a:ext cx="8229600" cy="5402093"/>
          </a:xfrm>
        </p:spPr>
        <p:txBody>
          <a:bodyPr>
            <a:normAutofit/>
          </a:bodyPr>
          <a:lstStyle/>
          <a:p>
            <a:pPr marL="0" indent="0">
              <a:buNone/>
            </a:pPr>
            <a:endParaRPr lang="en-US" sz="2000" u="sng" dirty="0" smtClean="0"/>
          </a:p>
          <a:p>
            <a:pPr marL="0" indent="0">
              <a:buNone/>
            </a:pPr>
            <a:r>
              <a:rPr lang="en-US" sz="1900" b="1" u="sng" dirty="0" smtClean="0">
                <a:solidFill>
                  <a:schemeClr val="accent2">
                    <a:lumMod val="75000"/>
                  </a:schemeClr>
                </a:solidFill>
              </a:rPr>
              <a:t>RWQCB </a:t>
            </a:r>
            <a:r>
              <a:rPr lang="en-US" sz="1900" b="1" u="sng" dirty="0">
                <a:solidFill>
                  <a:schemeClr val="accent2">
                    <a:lumMod val="75000"/>
                  </a:schemeClr>
                </a:solidFill>
              </a:rPr>
              <a:t>staff</a:t>
            </a:r>
            <a:r>
              <a:rPr lang="en-US" sz="1900" b="1" dirty="0">
                <a:solidFill>
                  <a:schemeClr val="accent2">
                    <a:lumMod val="75000"/>
                  </a:schemeClr>
                </a:solidFill>
              </a:rPr>
              <a:t>:  </a:t>
            </a:r>
            <a:r>
              <a:rPr lang="en-US" sz="2000" b="1" dirty="0">
                <a:solidFill>
                  <a:schemeClr val="accent2">
                    <a:lumMod val="75000"/>
                  </a:schemeClr>
                </a:solidFill>
              </a:rPr>
              <a:t>Piper </a:t>
            </a:r>
            <a:r>
              <a:rPr lang="en-US" sz="2000" b="1" dirty="0" smtClean="0">
                <a:solidFill>
                  <a:schemeClr val="accent2">
                    <a:lumMod val="75000"/>
                  </a:schemeClr>
                </a:solidFill>
              </a:rPr>
              <a:t>diagrams* in </a:t>
            </a:r>
            <a:r>
              <a:rPr lang="en-US" sz="2000" b="1" dirty="0">
                <a:solidFill>
                  <a:schemeClr val="accent2">
                    <a:lumMod val="75000"/>
                  </a:schemeClr>
                </a:solidFill>
              </a:rPr>
              <a:t>C</a:t>
            </a:r>
            <a:r>
              <a:rPr lang="en-US" sz="2000" b="1" dirty="0" smtClean="0">
                <a:solidFill>
                  <a:schemeClr val="accent2">
                    <a:lumMod val="75000"/>
                  </a:schemeClr>
                </a:solidFill>
              </a:rPr>
              <a:t>ity-funded study demonstrate </a:t>
            </a:r>
            <a:r>
              <a:rPr lang="en-US" sz="2000" b="1" dirty="0">
                <a:solidFill>
                  <a:schemeClr val="accent2">
                    <a:lumMod val="75000"/>
                  </a:schemeClr>
                </a:solidFill>
              </a:rPr>
              <a:t>that wastewater is not a significant component of the water produced and therefore exfiltration is not likely a source of nitrogen/nitrate</a:t>
            </a:r>
            <a:r>
              <a:rPr lang="en-US" sz="1900" b="1" dirty="0"/>
              <a:t> </a:t>
            </a:r>
          </a:p>
          <a:p>
            <a:pPr marL="0" indent="0">
              <a:spcBef>
                <a:spcPts val="1200"/>
              </a:spcBef>
              <a:spcAft>
                <a:spcPts val="600"/>
              </a:spcAft>
              <a:buNone/>
            </a:pPr>
            <a:r>
              <a:rPr lang="en-US" sz="1900" b="1" u="sng" dirty="0" smtClean="0">
                <a:solidFill>
                  <a:schemeClr val="tx2">
                    <a:lumMod val="75000"/>
                  </a:schemeClr>
                </a:solidFill>
              </a:rPr>
              <a:t>Our </a:t>
            </a:r>
            <a:r>
              <a:rPr lang="en-US" sz="1900" b="1" u="sng" dirty="0">
                <a:solidFill>
                  <a:schemeClr val="tx2">
                    <a:lumMod val="75000"/>
                  </a:schemeClr>
                </a:solidFill>
              </a:rPr>
              <a:t>Concerns</a:t>
            </a:r>
            <a:r>
              <a:rPr lang="en-US" sz="1900" b="1" dirty="0">
                <a:solidFill>
                  <a:schemeClr val="tx2">
                    <a:lumMod val="75000"/>
                  </a:schemeClr>
                </a:solidFill>
              </a:rPr>
              <a:t>:  </a:t>
            </a:r>
            <a:endParaRPr lang="en-US" sz="2000" b="1" dirty="0">
              <a:solidFill>
                <a:schemeClr val="tx2">
                  <a:lumMod val="75000"/>
                </a:schemeClr>
              </a:solidFill>
            </a:endParaRPr>
          </a:p>
          <a:p>
            <a:pPr lvl="0"/>
            <a:r>
              <a:rPr lang="en-US" sz="2000" b="1" dirty="0" smtClean="0">
                <a:solidFill>
                  <a:schemeClr val="tx2">
                    <a:lumMod val="75000"/>
                  </a:schemeClr>
                </a:solidFill>
              </a:rPr>
              <a:t>Dates on laboratory reports </a:t>
            </a:r>
            <a:r>
              <a:rPr lang="en-US" sz="2000" b="1" dirty="0">
                <a:solidFill>
                  <a:schemeClr val="tx2">
                    <a:lumMod val="75000"/>
                  </a:schemeClr>
                </a:solidFill>
              </a:rPr>
              <a:t>demonstrate that samples used for testing for other components of sewage were drawn when nitrate levels in the wells were low</a:t>
            </a:r>
          </a:p>
          <a:p>
            <a:pPr lvl="0"/>
            <a:r>
              <a:rPr lang="en-US" sz="2000" b="1" dirty="0">
                <a:solidFill>
                  <a:schemeClr val="tx2">
                    <a:lumMod val="75000"/>
                  </a:schemeClr>
                </a:solidFill>
              </a:rPr>
              <a:t>To determine if high nitrates are from sewage, samples to test for other components of sewage should be drawn when nitrates are high</a:t>
            </a:r>
            <a:r>
              <a:rPr lang="en-US" sz="2000" b="1" dirty="0"/>
              <a:t>.</a:t>
            </a:r>
          </a:p>
          <a:p>
            <a:pPr marL="0" indent="0">
              <a:buNone/>
            </a:pPr>
            <a:endParaRPr lang="en-US" sz="1900" b="1" dirty="0" smtClean="0"/>
          </a:p>
          <a:p>
            <a:pPr marL="0" indent="0">
              <a:buNone/>
            </a:pPr>
            <a:endParaRPr lang="en-US" sz="1900" b="1" dirty="0" smtClean="0"/>
          </a:p>
          <a:p>
            <a:pPr marL="0" indent="0">
              <a:buNone/>
            </a:pPr>
            <a:r>
              <a:rPr lang="en-US" sz="1900" b="1" dirty="0" smtClean="0"/>
              <a:t>* </a:t>
            </a:r>
            <a:r>
              <a:rPr lang="en-US" sz="1200" b="1" dirty="0" smtClean="0"/>
              <a:t>“</a:t>
            </a:r>
            <a:r>
              <a:rPr lang="en-US" sz="1200" dirty="0" smtClean="0"/>
              <a:t>Piper </a:t>
            </a:r>
            <a:r>
              <a:rPr lang="en-US" sz="1200" dirty="0"/>
              <a:t>diagrams show the relative concentrations of six to seven ions in </a:t>
            </a:r>
            <a:r>
              <a:rPr lang="en-US" sz="1200" dirty="0" smtClean="0"/>
              <a:t>solutions … The </a:t>
            </a:r>
            <a:r>
              <a:rPr lang="en-US" sz="1200" dirty="0"/>
              <a:t>Piper diagram includes two </a:t>
            </a:r>
            <a:r>
              <a:rPr lang="en-US" sz="1200" dirty="0" err="1"/>
              <a:t>trilinear</a:t>
            </a:r>
            <a:r>
              <a:rPr lang="en-US" sz="1200" dirty="0"/>
              <a:t> diagrams, one for anions (on the lower right) and one </a:t>
            </a:r>
            <a:r>
              <a:rPr lang="en-US" sz="1200" dirty="0" smtClean="0"/>
              <a:t>for </a:t>
            </a:r>
            <a:r>
              <a:rPr lang="en-US" sz="1200" dirty="0" err="1" smtClean="0"/>
              <a:t>cations</a:t>
            </a:r>
            <a:r>
              <a:rPr lang="en-US" sz="1200" dirty="0" smtClean="0"/>
              <a:t> </a:t>
            </a:r>
            <a:r>
              <a:rPr lang="en-US" sz="1200" dirty="0"/>
              <a:t>(on the lower left). For each sample, the information from each </a:t>
            </a:r>
            <a:r>
              <a:rPr lang="en-US" sz="1200" dirty="0" err="1"/>
              <a:t>trilinear</a:t>
            </a:r>
            <a:r>
              <a:rPr lang="en-US" sz="1200" dirty="0"/>
              <a:t> diagram is projected up into the central quadrilateral. Therefore, each sample will plot in each frame of the Piper, </a:t>
            </a:r>
            <a:r>
              <a:rPr lang="en-US" sz="1200" dirty="0" smtClean="0"/>
              <a:t>once representing </a:t>
            </a:r>
            <a:r>
              <a:rPr lang="en-US" sz="1200" dirty="0" err="1"/>
              <a:t>cations</a:t>
            </a:r>
            <a:r>
              <a:rPr lang="en-US" sz="1200" dirty="0"/>
              <a:t>, once representing anions, and once representing the combination</a:t>
            </a:r>
            <a:r>
              <a:rPr lang="en-US" sz="1200" dirty="0" smtClean="0"/>
              <a:t>.”  </a:t>
            </a:r>
            <a:r>
              <a:rPr lang="en-US" sz="1200" dirty="0"/>
              <a:t>Quoted from paper by AECOM Environment</a:t>
            </a:r>
          </a:p>
        </p:txBody>
      </p:sp>
      <p:sp>
        <p:nvSpPr>
          <p:cNvPr id="2" name="Slide Number Placeholder 1"/>
          <p:cNvSpPr>
            <a:spLocks noGrp="1"/>
          </p:cNvSpPr>
          <p:nvPr>
            <p:ph type="sldNum" sz="quarter" idx="12"/>
          </p:nvPr>
        </p:nvSpPr>
        <p:spPr/>
        <p:txBody>
          <a:bodyPr/>
          <a:lstStyle/>
          <a:p>
            <a:fld id="{5004866D-5C8C-4FD3-B273-0A6C6F1E4A7B}" type="slidenum">
              <a:rPr lang="en-US" smtClean="0"/>
              <a:t>12</a:t>
            </a:fld>
            <a:endParaRPr lang="en-US"/>
          </a:p>
        </p:txBody>
      </p:sp>
    </p:spTree>
    <p:extLst>
      <p:ext uri="{BB962C8B-B14F-4D97-AF65-F5344CB8AC3E}">
        <p14:creationId xmlns:p14="http://schemas.microsoft.com/office/powerpoint/2010/main" val="4084258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15962"/>
          </a:xfrm>
        </p:spPr>
        <p:txBody>
          <a:bodyPr>
            <a:noAutofit/>
          </a:bodyPr>
          <a:lstStyle/>
          <a:p>
            <a:r>
              <a:rPr lang="en-US" sz="2400" b="1" dirty="0"/>
              <a:t>Issues for which responses are </a:t>
            </a:r>
            <a:r>
              <a:rPr lang="en-US" sz="2400" b="1" dirty="0" smtClean="0"/>
              <a:t>requested</a:t>
            </a:r>
            <a:r>
              <a:rPr lang="en-US" sz="2400" b="1" dirty="0"/>
              <a:t> </a:t>
            </a:r>
            <a:r>
              <a:rPr lang="en-US" sz="2400" dirty="0"/>
              <a:t/>
            </a:r>
            <a:br>
              <a:rPr lang="en-US" sz="2400" dirty="0"/>
            </a:br>
            <a:r>
              <a:rPr lang="en-US" sz="2000" b="1" dirty="0"/>
              <a:t>Issue #3:  </a:t>
            </a:r>
            <a:r>
              <a:rPr lang="en-US" sz="2000" b="1" u="sng" dirty="0" smtClean="0"/>
              <a:t>Morro </a:t>
            </a:r>
            <a:r>
              <a:rPr lang="en-US" sz="2000" b="1" u="sng" dirty="0"/>
              <a:t>Valley and Well </a:t>
            </a:r>
            <a:r>
              <a:rPr lang="en-US" sz="2000" b="1" u="sng" dirty="0" smtClean="0"/>
              <a:t>Water Nitrate Concentration Changes</a:t>
            </a:r>
            <a:r>
              <a:rPr lang="en-US" sz="2000" dirty="0"/>
              <a:t/>
            </a:r>
            <a:br>
              <a:rPr lang="en-US" sz="2000" dirty="0"/>
            </a:br>
            <a:endParaRPr lang="en-US" sz="2000" dirty="0"/>
          </a:p>
        </p:txBody>
      </p:sp>
      <p:sp>
        <p:nvSpPr>
          <p:cNvPr id="5" name="Content Placeholder 4"/>
          <p:cNvSpPr>
            <a:spLocks noGrp="1"/>
          </p:cNvSpPr>
          <p:nvPr>
            <p:ph idx="1"/>
          </p:nvPr>
        </p:nvSpPr>
        <p:spPr>
          <a:xfrm>
            <a:off x="457200" y="1066800"/>
            <a:ext cx="8229600" cy="5402093"/>
          </a:xfrm>
        </p:spPr>
        <p:txBody>
          <a:bodyPr>
            <a:normAutofit fontScale="92500" lnSpcReduction="10000"/>
          </a:bodyPr>
          <a:lstStyle/>
          <a:p>
            <a:pPr marL="0" indent="0">
              <a:buNone/>
            </a:pPr>
            <a:r>
              <a:rPr lang="en-US" sz="1900" b="1" u="sng" dirty="0" smtClean="0">
                <a:solidFill>
                  <a:schemeClr val="accent2">
                    <a:lumMod val="75000"/>
                  </a:schemeClr>
                </a:solidFill>
              </a:rPr>
              <a:t>RWQCB staff: </a:t>
            </a:r>
            <a:r>
              <a:rPr lang="en-US" sz="1900" b="1" dirty="0" smtClean="0">
                <a:solidFill>
                  <a:schemeClr val="accent2">
                    <a:lumMod val="75000"/>
                  </a:schemeClr>
                </a:solidFill>
              </a:rPr>
              <a:t> </a:t>
            </a:r>
            <a:r>
              <a:rPr lang="en-US" sz="1900" dirty="0">
                <a:solidFill>
                  <a:schemeClr val="accent2">
                    <a:lumMod val="75000"/>
                  </a:schemeClr>
                </a:solidFill>
              </a:rPr>
              <a:t> </a:t>
            </a:r>
            <a:r>
              <a:rPr lang="en-US" sz="1900" b="1" dirty="0" smtClean="0">
                <a:solidFill>
                  <a:schemeClr val="accent2">
                    <a:lumMod val="75000"/>
                  </a:schemeClr>
                </a:solidFill>
              </a:rPr>
              <a:t>City-funded study demonstrated </a:t>
            </a:r>
            <a:r>
              <a:rPr lang="en-US" sz="1900" b="1" dirty="0">
                <a:solidFill>
                  <a:schemeClr val="accent2">
                    <a:lumMod val="75000"/>
                  </a:schemeClr>
                </a:solidFill>
              </a:rPr>
              <a:t>the change in nitrate </a:t>
            </a:r>
            <a:r>
              <a:rPr lang="en-US" sz="1900" b="1" dirty="0" smtClean="0">
                <a:solidFill>
                  <a:schemeClr val="accent2">
                    <a:lumMod val="75000"/>
                  </a:schemeClr>
                </a:solidFill>
              </a:rPr>
              <a:t>concentrations, over time, </a:t>
            </a:r>
            <a:r>
              <a:rPr lang="en-US" sz="1900" b="1" dirty="0">
                <a:solidFill>
                  <a:schemeClr val="accent2">
                    <a:lumMod val="75000"/>
                  </a:schemeClr>
                </a:solidFill>
              </a:rPr>
              <a:t>in the lower Morro Valley groundwater and groundwater produced from the supply wells </a:t>
            </a:r>
            <a:r>
              <a:rPr lang="en-US" sz="1900" b="1" dirty="0" smtClean="0">
                <a:solidFill>
                  <a:schemeClr val="accent2">
                    <a:lumMod val="75000"/>
                  </a:schemeClr>
                </a:solidFill>
              </a:rPr>
              <a:t>- and </a:t>
            </a:r>
            <a:r>
              <a:rPr lang="en-US" sz="1900" b="1" dirty="0">
                <a:solidFill>
                  <a:schemeClr val="accent2">
                    <a:lumMod val="75000"/>
                  </a:schemeClr>
                </a:solidFill>
              </a:rPr>
              <a:t>shows that there is a direct and measurable correlation between nitrate increases in the Morro Valley and nitrate in the well water</a:t>
            </a:r>
            <a:endParaRPr lang="en-US" sz="1900" b="1" dirty="0" smtClean="0">
              <a:solidFill>
                <a:schemeClr val="accent2">
                  <a:lumMod val="75000"/>
                </a:schemeClr>
              </a:solidFill>
            </a:endParaRPr>
          </a:p>
          <a:p>
            <a:pPr marL="0" indent="0">
              <a:spcBef>
                <a:spcPts val="1200"/>
              </a:spcBef>
              <a:spcAft>
                <a:spcPts val="600"/>
              </a:spcAft>
              <a:buNone/>
            </a:pPr>
            <a:r>
              <a:rPr lang="en-US" sz="1900" b="1" u="sng" dirty="0" smtClean="0">
                <a:solidFill>
                  <a:schemeClr val="tx2">
                    <a:lumMod val="75000"/>
                  </a:schemeClr>
                </a:solidFill>
              </a:rPr>
              <a:t>Our </a:t>
            </a:r>
            <a:r>
              <a:rPr lang="en-US" sz="1900" b="1" u="sng" dirty="0">
                <a:solidFill>
                  <a:schemeClr val="tx2">
                    <a:lumMod val="75000"/>
                  </a:schemeClr>
                </a:solidFill>
              </a:rPr>
              <a:t>Concerns</a:t>
            </a:r>
            <a:r>
              <a:rPr lang="en-US" sz="1900" b="1" dirty="0">
                <a:solidFill>
                  <a:schemeClr val="tx2">
                    <a:lumMod val="75000"/>
                  </a:schemeClr>
                </a:solidFill>
              </a:rPr>
              <a:t>:  </a:t>
            </a:r>
            <a:endParaRPr lang="en-US" sz="2000" b="1" dirty="0">
              <a:solidFill>
                <a:schemeClr val="tx2">
                  <a:lumMod val="75000"/>
                </a:schemeClr>
              </a:solidFill>
            </a:endParaRPr>
          </a:p>
          <a:p>
            <a:pPr>
              <a:spcAft>
                <a:spcPts val="300"/>
              </a:spcAft>
            </a:pPr>
            <a:r>
              <a:rPr lang="en-US" sz="1900" b="1" dirty="0">
                <a:solidFill>
                  <a:schemeClr val="tx2">
                    <a:lumMod val="75000"/>
                  </a:schemeClr>
                </a:solidFill>
              </a:rPr>
              <a:t>Comparison of nitrate levels in different years was made between </a:t>
            </a:r>
            <a:r>
              <a:rPr lang="en-US" sz="1900" b="1" dirty="0" smtClean="0">
                <a:solidFill>
                  <a:schemeClr val="tx2">
                    <a:lumMod val="75000"/>
                  </a:schemeClr>
                </a:solidFill>
              </a:rPr>
              <a:t>samples drawn in December, </a:t>
            </a:r>
            <a:r>
              <a:rPr lang="en-US" sz="1900" b="1" dirty="0">
                <a:solidFill>
                  <a:schemeClr val="tx2">
                    <a:lumMod val="75000"/>
                  </a:schemeClr>
                </a:solidFill>
              </a:rPr>
              <a:t>1980 </a:t>
            </a:r>
            <a:r>
              <a:rPr lang="en-US" sz="1900" b="1" dirty="0" smtClean="0">
                <a:solidFill>
                  <a:schemeClr val="tx2">
                    <a:lumMod val="75000"/>
                  </a:schemeClr>
                </a:solidFill>
              </a:rPr>
              <a:t>and samples drawn in </a:t>
            </a:r>
            <a:r>
              <a:rPr lang="en-US" sz="1900" b="1" dirty="0">
                <a:solidFill>
                  <a:schemeClr val="tx2">
                    <a:lumMod val="75000"/>
                  </a:schemeClr>
                </a:solidFill>
              </a:rPr>
              <a:t>the summer of </a:t>
            </a:r>
            <a:r>
              <a:rPr lang="en-US" sz="1900" b="1" dirty="0" smtClean="0">
                <a:solidFill>
                  <a:schemeClr val="tx2">
                    <a:lumMod val="75000"/>
                  </a:schemeClr>
                </a:solidFill>
              </a:rPr>
              <a:t>2007.  </a:t>
            </a:r>
            <a:r>
              <a:rPr lang="en-US" sz="1900" b="1" dirty="0">
                <a:solidFill>
                  <a:schemeClr val="tx2">
                    <a:lumMod val="75000"/>
                  </a:schemeClr>
                </a:solidFill>
              </a:rPr>
              <a:t>This ignores seasonal patterns in use of fertilizer</a:t>
            </a:r>
            <a:r>
              <a:rPr lang="en-US" sz="1900" b="1" dirty="0" smtClean="0">
                <a:solidFill>
                  <a:schemeClr val="tx2">
                    <a:lumMod val="75000"/>
                  </a:schemeClr>
                </a:solidFill>
              </a:rPr>
              <a:t>.  Samples should be from same month.</a:t>
            </a:r>
            <a:endParaRPr lang="en-US" sz="1900" b="1" dirty="0">
              <a:solidFill>
                <a:schemeClr val="tx2">
                  <a:lumMod val="75000"/>
                </a:schemeClr>
              </a:solidFill>
            </a:endParaRPr>
          </a:p>
          <a:p>
            <a:pPr>
              <a:spcAft>
                <a:spcPts val="300"/>
              </a:spcAft>
            </a:pPr>
            <a:r>
              <a:rPr lang="en-US" sz="1900" b="1" dirty="0" smtClean="0">
                <a:solidFill>
                  <a:schemeClr val="tx2">
                    <a:lumMod val="75000"/>
                  </a:schemeClr>
                </a:solidFill>
              </a:rPr>
              <a:t>Study failed to account for the following potential variables .</a:t>
            </a:r>
          </a:p>
          <a:p>
            <a:pPr marL="400050" lvl="1" indent="0">
              <a:spcAft>
                <a:spcPts val="300"/>
              </a:spcAft>
              <a:buNone/>
            </a:pPr>
            <a:r>
              <a:rPr lang="en-US" sz="1900" b="1" dirty="0" smtClean="0">
                <a:solidFill>
                  <a:schemeClr val="tx2">
                    <a:lumMod val="75000"/>
                  </a:schemeClr>
                </a:solidFill>
              </a:rPr>
              <a:t>o	specific location(s) of sampling</a:t>
            </a:r>
            <a:r>
              <a:rPr lang="en-US" sz="1900" b="1" dirty="0">
                <a:solidFill>
                  <a:schemeClr val="tx2">
                    <a:lumMod val="75000"/>
                  </a:schemeClr>
                </a:solidFill>
              </a:rPr>
              <a:t> </a:t>
            </a:r>
            <a:r>
              <a:rPr lang="en-US" sz="1900" b="1" dirty="0" smtClean="0">
                <a:solidFill>
                  <a:schemeClr val="tx2">
                    <a:lumMod val="75000"/>
                  </a:schemeClr>
                </a:solidFill>
              </a:rPr>
              <a:t>– same wells used in 1980 and 2007?</a:t>
            </a:r>
          </a:p>
          <a:p>
            <a:pPr marL="400050" lvl="1" indent="0">
              <a:spcAft>
                <a:spcPts val="300"/>
              </a:spcAft>
              <a:buNone/>
            </a:pPr>
            <a:r>
              <a:rPr lang="en-US" sz="1900" b="1" dirty="0" smtClean="0">
                <a:solidFill>
                  <a:schemeClr val="tx2">
                    <a:lumMod val="75000"/>
                  </a:schemeClr>
                </a:solidFill>
              </a:rPr>
              <a:t>o	activities in the locations immediately prior to sampling, </a:t>
            </a:r>
          </a:p>
          <a:p>
            <a:pPr marL="400050" lvl="1" indent="0">
              <a:spcAft>
                <a:spcPts val="300"/>
              </a:spcAft>
              <a:buNone/>
            </a:pPr>
            <a:r>
              <a:rPr lang="en-US" sz="1900" b="1" dirty="0" smtClean="0">
                <a:solidFill>
                  <a:schemeClr val="tx2">
                    <a:lumMod val="75000"/>
                  </a:schemeClr>
                </a:solidFill>
              </a:rPr>
              <a:t>o	usage of the areas and possible changes in that usage over time.</a:t>
            </a:r>
          </a:p>
          <a:p>
            <a:pPr>
              <a:spcAft>
                <a:spcPts val="300"/>
              </a:spcAft>
            </a:pPr>
            <a:r>
              <a:rPr lang="en-US" sz="1900" b="1" dirty="0" smtClean="0">
                <a:solidFill>
                  <a:schemeClr val="tx2">
                    <a:lumMod val="75000"/>
                  </a:schemeClr>
                </a:solidFill>
              </a:rPr>
              <a:t>Study did not account for any changes in farming operations that would account for the sudden nitrates spikes that began to occur in November, 2002, and have occurred every November thereafter.  </a:t>
            </a:r>
          </a:p>
          <a:p>
            <a:pPr>
              <a:spcAft>
                <a:spcPts val="300"/>
              </a:spcAft>
            </a:pPr>
            <a:r>
              <a:rPr lang="en-US" sz="1900" b="1" dirty="0" smtClean="0">
                <a:solidFill>
                  <a:schemeClr val="tx2">
                    <a:lumMod val="75000"/>
                  </a:schemeClr>
                </a:solidFill>
              </a:rPr>
              <a:t>Study says, “Historically, nitrate concentrations in November were in decline, rather than peaking.”</a:t>
            </a:r>
          </a:p>
          <a:p>
            <a:pPr marL="400050" lvl="1" indent="0">
              <a:spcAft>
                <a:spcPts val="300"/>
              </a:spcAft>
              <a:buNone/>
            </a:pPr>
            <a:endParaRPr lang="en-US" sz="1800" b="1" dirty="0">
              <a:solidFill>
                <a:schemeClr val="tx2">
                  <a:lumMod val="75000"/>
                </a:schemeClr>
              </a:solidFill>
            </a:endParaRPr>
          </a:p>
          <a:p>
            <a:pPr marL="400050" lvl="1" indent="0">
              <a:spcAft>
                <a:spcPts val="300"/>
              </a:spcAft>
              <a:buNone/>
            </a:pPr>
            <a:endParaRPr lang="en-US" sz="1800" b="1" dirty="0" smtClean="0">
              <a:solidFill>
                <a:schemeClr val="tx2">
                  <a:lumMod val="75000"/>
                </a:schemeClr>
              </a:solidFill>
            </a:endParaRPr>
          </a:p>
          <a:p>
            <a:pPr marL="0" lvl="0" indent="0">
              <a:buNone/>
            </a:pPr>
            <a:endParaRPr lang="en-US" sz="2000" b="1" dirty="0" smtClean="0">
              <a:solidFill>
                <a:schemeClr val="tx2">
                  <a:lumMod val="75000"/>
                </a:schemeClr>
              </a:solidFill>
            </a:endParaRPr>
          </a:p>
          <a:p>
            <a:pPr lvl="0"/>
            <a:endParaRPr lang="en-US" sz="2000" b="1" dirty="0"/>
          </a:p>
          <a:p>
            <a:pPr marL="0" indent="0">
              <a:buNone/>
            </a:pPr>
            <a:endParaRPr lang="en-US" sz="1900" b="1" dirty="0" smtClean="0"/>
          </a:p>
          <a:p>
            <a:pPr marL="0" indent="0">
              <a:buNone/>
            </a:pPr>
            <a:endParaRPr lang="en-US" sz="1900" b="1" dirty="0"/>
          </a:p>
        </p:txBody>
      </p:sp>
      <p:sp>
        <p:nvSpPr>
          <p:cNvPr id="2" name="Slide Number Placeholder 1"/>
          <p:cNvSpPr>
            <a:spLocks noGrp="1"/>
          </p:cNvSpPr>
          <p:nvPr>
            <p:ph type="sldNum" sz="quarter" idx="12"/>
          </p:nvPr>
        </p:nvSpPr>
        <p:spPr/>
        <p:txBody>
          <a:bodyPr/>
          <a:lstStyle/>
          <a:p>
            <a:fld id="{5004866D-5C8C-4FD3-B273-0A6C6F1E4A7B}" type="slidenum">
              <a:rPr lang="en-US" smtClean="0"/>
              <a:t>13</a:t>
            </a:fld>
            <a:endParaRPr lang="en-US"/>
          </a:p>
        </p:txBody>
      </p:sp>
    </p:spTree>
    <p:extLst>
      <p:ext uri="{BB962C8B-B14F-4D97-AF65-F5344CB8AC3E}">
        <p14:creationId xmlns:p14="http://schemas.microsoft.com/office/powerpoint/2010/main" val="2581172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Autofit/>
          </a:bodyPr>
          <a:lstStyle/>
          <a:p>
            <a:r>
              <a:rPr lang="en-US" sz="2400" b="1" dirty="0"/>
              <a:t>Issues for which responses are </a:t>
            </a:r>
            <a:r>
              <a:rPr lang="en-US" sz="2400" b="1" dirty="0" smtClean="0"/>
              <a:t>requested</a:t>
            </a:r>
            <a:r>
              <a:rPr lang="en-US" sz="2400" b="1" dirty="0"/>
              <a:t> </a:t>
            </a:r>
            <a:r>
              <a:rPr lang="en-US" sz="2400" dirty="0"/>
              <a:t/>
            </a:r>
            <a:br>
              <a:rPr lang="en-US" sz="2400" dirty="0"/>
            </a:br>
            <a:r>
              <a:rPr lang="en-US" sz="2000" b="1" dirty="0"/>
              <a:t>Issue #4:</a:t>
            </a:r>
            <a:r>
              <a:rPr lang="en-US" sz="2000" dirty="0"/>
              <a:t> </a:t>
            </a:r>
            <a:r>
              <a:rPr lang="en-US" sz="2000" b="1" dirty="0"/>
              <a:t> </a:t>
            </a:r>
            <a:r>
              <a:rPr lang="en-US" sz="2000" b="1" u="sng" dirty="0"/>
              <a:t> Reference to </a:t>
            </a:r>
            <a:r>
              <a:rPr lang="en-US" sz="2000" b="1" u="sng" dirty="0" err="1"/>
              <a:t>Amick</a:t>
            </a:r>
            <a:r>
              <a:rPr lang="en-US" sz="2000" b="1" u="sng" dirty="0"/>
              <a:t> and Burgess study on sewer exfiltration</a:t>
            </a:r>
            <a:r>
              <a:rPr lang="en-US" sz="2000" dirty="0"/>
              <a:t> </a:t>
            </a:r>
            <a:br>
              <a:rPr lang="en-US" sz="2000" dirty="0"/>
            </a:br>
            <a:endParaRPr lang="en-US" sz="2000" dirty="0"/>
          </a:p>
        </p:txBody>
      </p:sp>
      <p:sp>
        <p:nvSpPr>
          <p:cNvPr id="5" name="Content Placeholder 4"/>
          <p:cNvSpPr>
            <a:spLocks noGrp="1"/>
          </p:cNvSpPr>
          <p:nvPr>
            <p:ph idx="1"/>
          </p:nvPr>
        </p:nvSpPr>
        <p:spPr>
          <a:xfrm>
            <a:off x="457200" y="1066800"/>
            <a:ext cx="8229600" cy="5402093"/>
          </a:xfrm>
        </p:spPr>
        <p:txBody>
          <a:bodyPr>
            <a:normAutofit/>
          </a:bodyPr>
          <a:lstStyle/>
          <a:p>
            <a:pPr marL="0" indent="0">
              <a:buNone/>
            </a:pPr>
            <a:r>
              <a:rPr lang="en-US" sz="1900" b="1" u="sng" dirty="0" smtClean="0">
                <a:solidFill>
                  <a:schemeClr val="accent2">
                    <a:lumMod val="75000"/>
                  </a:schemeClr>
                </a:solidFill>
              </a:rPr>
              <a:t>RWQCB staff: </a:t>
            </a:r>
            <a:r>
              <a:rPr lang="en-US" sz="1900" b="1" dirty="0" smtClean="0">
                <a:solidFill>
                  <a:schemeClr val="accent2">
                    <a:lumMod val="75000"/>
                  </a:schemeClr>
                </a:solidFill>
              </a:rPr>
              <a:t> </a:t>
            </a:r>
            <a:r>
              <a:rPr lang="en-US" sz="1900" b="1" dirty="0">
                <a:solidFill>
                  <a:schemeClr val="accent2">
                    <a:lumMod val="75000"/>
                  </a:schemeClr>
                </a:solidFill>
              </a:rPr>
              <a:t> </a:t>
            </a:r>
            <a:r>
              <a:rPr lang="en-US" sz="1900" b="1" dirty="0" smtClean="0">
                <a:solidFill>
                  <a:schemeClr val="accent2">
                    <a:lumMod val="75000"/>
                  </a:schemeClr>
                </a:solidFill>
              </a:rPr>
              <a:t>Based on review of the </a:t>
            </a:r>
            <a:r>
              <a:rPr lang="en-US" sz="1900" b="1" dirty="0" err="1">
                <a:solidFill>
                  <a:schemeClr val="accent2">
                    <a:lumMod val="75000"/>
                  </a:schemeClr>
                </a:solidFill>
              </a:rPr>
              <a:t>Amick</a:t>
            </a:r>
            <a:r>
              <a:rPr lang="en-US" sz="1900" b="1" dirty="0">
                <a:solidFill>
                  <a:schemeClr val="accent2">
                    <a:lumMod val="75000"/>
                  </a:schemeClr>
                </a:solidFill>
              </a:rPr>
              <a:t> and Burgess study, “Exfiltration in Sewer Systems” </a:t>
            </a:r>
            <a:r>
              <a:rPr lang="en-US" sz="1900" b="1" dirty="0" smtClean="0">
                <a:solidFill>
                  <a:schemeClr val="accent2">
                    <a:lumMod val="75000"/>
                  </a:schemeClr>
                </a:solidFill>
              </a:rPr>
              <a:t>, material from </a:t>
            </a:r>
            <a:r>
              <a:rPr lang="en-US" sz="1900" b="1" dirty="0">
                <a:solidFill>
                  <a:schemeClr val="accent2">
                    <a:lumMod val="75000"/>
                  </a:schemeClr>
                </a:solidFill>
              </a:rPr>
              <a:t>that study was correctly applied </a:t>
            </a:r>
            <a:r>
              <a:rPr lang="en-US" sz="1900" b="1" dirty="0" smtClean="0">
                <a:solidFill>
                  <a:schemeClr val="accent2">
                    <a:lumMod val="75000"/>
                  </a:schemeClr>
                </a:solidFill>
              </a:rPr>
              <a:t>in City-funded study in </a:t>
            </a:r>
            <a:r>
              <a:rPr lang="en-US" sz="1900" b="1" dirty="0">
                <a:solidFill>
                  <a:schemeClr val="accent2">
                    <a:lumMod val="75000"/>
                  </a:schemeClr>
                </a:solidFill>
              </a:rPr>
              <a:t>support of the claim that </a:t>
            </a:r>
            <a:r>
              <a:rPr lang="en-US" sz="1900" b="1" dirty="0" err="1">
                <a:solidFill>
                  <a:schemeClr val="accent2">
                    <a:lumMod val="75000"/>
                  </a:schemeClr>
                </a:solidFill>
              </a:rPr>
              <a:t>exfiltrated</a:t>
            </a:r>
            <a:r>
              <a:rPr lang="en-US" sz="1900" b="1" dirty="0">
                <a:solidFill>
                  <a:schemeClr val="accent2">
                    <a:lumMod val="75000"/>
                  </a:schemeClr>
                </a:solidFill>
              </a:rPr>
              <a:t> sewage could not be a significant source of the nitrates in the wells. </a:t>
            </a:r>
          </a:p>
          <a:p>
            <a:pPr marL="0" indent="0">
              <a:spcBef>
                <a:spcPts val="1200"/>
              </a:spcBef>
              <a:spcAft>
                <a:spcPts val="600"/>
              </a:spcAft>
              <a:buNone/>
            </a:pPr>
            <a:r>
              <a:rPr lang="en-US" sz="1900" b="1" u="sng" dirty="0" smtClean="0">
                <a:solidFill>
                  <a:schemeClr val="tx2">
                    <a:lumMod val="75000"/>
                  </a:schemeClr>
                </a:solidFill>
              </a:rPr>
              <a:t>Our </a:t>
            </a:r>
            <a:r>
              <a:rPr lang="en-US" sz="1900" b="1" u="sng" dirty="0">
                <a:solidFill>
                  <a:schemeClr val="tx2">
                    <a:lumMod val="75000"/>
                  </a:schemeClr>
                </a:solidFill>
              </a:rPr>
              <a:t>Concerns</a:t>
            </a:r>
            <a:r>
              <a:rPr lang="en-US" sz="1900" b="1" dirty="0">
                <a:solidFill>
                  <a:schemeClr val="tx2">
                    <a:lumMod val="75000"/>
                  </a:schemeClr>
                </a:solidFill>
              </a:rPr>
              <a:t>:  </a:t>
            </a:r>
            <a:endParaRPr lang="en-US" sz="2000" b="1" dirty="0">
              <a:solidFill>
                <a:schemeClr val="tx2">
                  <a:lumMod val="75000"/>
                </a:schemeClr>
              </a:solidFill>
            </a:endParaRPr>
          </a:p>
          <a:p>
            <a:pPr lvl="0"/>
            <a:r>
              <a:rPr lang="en-US" sz="1800" b="1" dirty="0" smtClean="0">
                <a:solidFill>
                  <a:schemeClr val="tx2">
                    <a:lumMod val="75000"/>
                  </a:schemeClr>
                </a:solidFill>
              </a:rPr>
              <a:t>Material cited was incomplete and out of out </a:t>
            </a:r>
            <a:r>
              <a:rPr lang="en-US" sz="1800" b="1" dirty="0">
                <a:solidFill>
                  <a:schemeClr val="tx2">
                    <a:lumMod val="75000"/>
                  </a:schemeClr>
                </a:solidFill>
              </a:rPr>
              <a:t>of </a:t>
            </a:r>
            <a:r>
              <a:rPr lang="en-US" sz="1800" b="1" dirty="0" smtClean="0">
                <a:solidFill>
                  <a:schemeClr val="tx2">
                    <a:lumMod val="75000"/>
                  </a:schemeClr>
                </a:solidFill>
              </a:rPr>
              <a:t>context. </a:t>
            </a:r>
            <a:r>
              <a:rPr lang="en-US" sz="1400" b="1" dirty="0" smtClean="0">
                <a:solidFill>
                  <a:schemeClr val="tx2">
                    <a:lumMod val="75000"/>
                  </a:schemeClr>
                </a:solidFill>
              </a:rPr>
              <a:t>(ref. slide 8)</a:t>
            </a:r>
            <a:endParaRPr lang="en-US" sz="1400" b="1" dirty="0">
              <a:solidFill>
                <a:schemeClr val="tx2">
                  <a:lumMod val="75000"/>
                </a:schemeClr>
              </a:solidFill>
            </a:endParaRPr>
          </a:p>
          <a:p>
            <a:pPr lvl="0"/>
            <a:r>
              <a:rPr lang="en-US" sz="1800" b="1" dirty="0" err="1">
                <a:solidFill>
                  <a:schemeClr val="tx2">
                    <a:lumMod val="75000"/>
                  </a:schemeClr>
                </a:solidFill>
              </a:rPr>
              <a:t>Amick</a:t>
            </a:r>
            <a:r>
              <a:rPr lang="en-US" sz="1800" b="1" dirty="0">
                <a:solidFill>
                  <a:schemeClr val="tx2">
                    <a:lumMod val="75000"/>
                  </a:schemeClr>
                </a:solidFill>
              </a:rPr>
              <a:t> and Burgess study was about, and clearly outlined the serious risks of sewage exfiltration</a:t>
            </a:r>
          </a:p>
          <a:p>
            <a:pPr lvl="0"/>
            <a:r>
              <a:rPr lang="en-US" sz="1800" b="1" dirty="0">
                <a:solidFill>
                  <a:schemeClr val="tx2">
                    <a:lumMod val="75000"/>
                  </a:schemeClr>
                </a:solidFill>
              </a:rPr>
              <a:t>According to the </a:t>
            </a:r>
            <a:r>
              <a:rPr lang="en-US" sz="1800" b="1" dirty="0" err="1">
                <a:solidFill>
                  <a:schemeClr val="tx2">
                    <a:lumMod val="75000"/>
                  </a:schemeClr>
                </a:solidFill>
              </a:rPr>
              <a:t>Amick</a:t>
            </a:r>
            <a:r>
              <a:rPr lang="en-US" sz="1800" b="1" dirty="0">
                <a:solidFill>
                  <a:schemeClr val="tx2">
                    <a:lumMod val="75000"/>
                  </a:schemeClr>
                </a:solidFill>
              </a:rPr>
              <a:t> and Burgess study, exfiltration rates have been found, in many places, to be quite </a:t>
            </a:r>
            <a:r>
              <a:rPr lang="en-US" sz="1800" b="1" dirty="0" smtClean="0">
                <a:solidFill>
                  <a:schemeClr val="tx2">
                    <a:lumMod val="75000"/>
                  </a:schemeClr>
                </a:solidFill>
              </a:rPr>
              <a:t>high. For </a:t>
            </a:r>
            <a:r>
              <a:rPr lang="en-US" sz="1800" b="1" dirty="0">
                <a:solidFill>
                  <a:schemeClr val="tx2">
                    <a:lumMod val="75000"/>
                  </a:schemeClr>
                </a:solidFill>
              </a:rPr>
              <a:t>example, as stated in the study, exfiltration rates as high as 56% of total flow were estimated in one test in Berkeley, </a:t>
            </a:r>
            <a:r>
              <a:rPr lang="en-US" sz="1800" b="1" dirty="0" smtClean="0">
                <a:solidFill>
                  <a:schemeClr val="tx2">
                    <a:lumMod val="75000"/>
                  </a:schemeClr>
                </a:solidFill>
              </a:rPr>
              <a:t>California </a:t>
            </a:r>
            <a:r>
              <a:rPr lang="en-US" sz="1400" b="1" dirty="0" smtClean="0">
                <a:solidFill>
                  <a:schemeClr val="tx2">
                    <a:lumMod val="75000"/>
                  </a:schemeClr>
                </a:solidFill>
              </a:rPr>
              <a:t>(ref. slide 8)</a:t>
            </a:r>
            <a:endParaRPr lang="en-US" sz="1400" b="1" dirty="0">
              <a:solidFill>
                <a:schemeClr val="tx2">
                  <a:lumMod val="75000"/>
                </a:schemeClr>
              </a:solidFill>
            </a:endParaRPr>
          </a:p>
          <a:p>
            <a:pPr marL="400050" lvl="1" indent="0">
              <a:spcAft>
                <a:spcPts val="300"/>
              </a:spcAft>
              <a:buNone/>
            </a:pPr>
            <a:endParaRPr lang="en-US" sz="1800" b="1" dirty="0">
              <a:solidFill>
                <a:schemeClr val="tx2">
                  <a:lumMod val="75000"/>
                </a:schemeClr>
              </a:solidFill>
            </a:endParaRPr>
          </a:p>
          <a:p>
            <a:pPr marL="400050" lvl="1" indent="0">
              <a:spcAft>
                <a:spcPts val="300"/>
              </a:spcAft>
              <a:buNone/>
            </a:pPr>
            <a:endParaRPr lang="en-US" sz="1800" b="1" dirty="0" smtClean="0">
              <a:solidFill>
                <a:schemeClr val="tx2">
                  <a:lumMod val="75000"/>
                </a:schemeClr>
              </a:solidFill>
            </a:endParaRPr>
          </a:p>
          <a:p>
            <a:pPr marL="0" lvl="0" indent="0">
              <a:buNone/>
            </a:pPr>
            <a:endParaRPr lang="en-US" sz="2000" b="1" dirty="0" smtClean="0">
              <a:solidFill>
                <a:schemeClr val="tx2">
                  <a:lumMod val="75000"/>
                </a:schemeClr>
              </a:solidFill>
            </a:endParaRPr>
          </a:p>
          <a:p>
            <a:pPr lvl="0"/>
            <a:endParaRPr lang="en-US" sz="2000" b="1" dirty="0"/>
          </a:p>
          <a:p>
            <a:pPr marL="0" indent="0">
              <a:buNone/>
            </a:pPr>
            <a:endParaRPr lang="en-US" sz="1900" b="1" dirty="0" smtClean="0"/>
          </a:p>
        </p:txBody>
      </p:sp>
      <p:sp>
        <p:nvSpPr>
          <p:cNvPr id="2" name="Slide Number Placeholder 1"/>
          <p:cNvSpPr>
            <a:spLocks noGrp="1"/>
          </p:cNvSpPr>
          <p:nvPr>
            <p:ph type="sldNum" sz="quarter" idx="12"/>
          </p:nvPr>
        </p:nvSpPr>
        <p:spPr/>
        <p:txBody>
          <a:bodyPr/>
          <a:lstStyle/>
          <a:p>
            <a:fld id="{5004866D-5C8C-4FD3-B273-0A6C6F1E4A7B}" type="slidenum">
              <a:rPr lang="en-US" b="1" smtClean="0"/>
              <a:t>14</a:t>
            </a:fld>
            <a:endParaRPr lang="en-US" b="1" dirty="0"/>
          </a:p>
        </p:txBody>
      </p:sp>
    </p:spTree>
    <p:extLst>
      <p:ext uri="{BB962C8B-B14F-4D97-AF65-F5344CB8AC3E}">
        <p14:creationId xmlns:p14="http://schemas.microsoft.com/office/powerpoint/2010/main" val="1469362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066800"/>
          </a:xfrm>
        </p:spPr>
        <p:txBody>
          <a:bodyPr>
            <a:noAutofit/>
          </a:bodyPr>
          <a:lstStyle/>
          <a:p>
            <a:r>
              <a:rPr lang="en-US" sz="2400" b="1" dirty="0"/>
              <a:t>Issues for which responses are </a:t>
            </a:r>
            <a:r>
              <a:rPr lang="en-US" sz="2400" b="1" dirty="0" smtClean="0"/>
              <a:t>requested</a:t>
            </a:r>
            <a:r>
              <a:rPr lang="en-US" sz="2400" b="1" dirty="0"/>
              <a:t> </a:t>
            </a:r>
            <a:r>
              <a:rPr lang="en-US" sz="2400" dirty="0"/>
              <a:t/>
            </a:r>
            <a:br>
              <a:rPr lang="en-US" sz="2400" dirty="0"/>
            </a:br>
            <a:r>
              <a:rPr lang="en-US" sz="2000" b="1" dirty="0"/>
              <a:t>Issue #5:  </a:t>
            </a:r>
            <a:r>
              <a:rPr lang="en-US" sz="2000" dirty="0"/>
              <a:t> </a:t>
            </a:r>
            <a:r>
              <a:rPr lang="en-US" sz="2000" b="1" u="sng" dirty="0"/>
              <a:t>“Pro-active” maintenance of the Morro Bay wastewater collections system</a:t>
            </a:r>
            <a:endParaRPr lang="en-US" sz="2000" dirty="0"/>
          </a:p>
        </p:txBody>
      </p:sp>
      <p:sp>
        <p:nvSpPr>
          <p:cNvPr id="5" name="Content Placeholder 4"/>
          <p:cNvSpPr>
            <a:spLocks noGrp="1"/>
          </p:cNvSpPr>
          <p:nvPr>
            <p:ph idx="1"/>
          </p:nvPr>
        </p:nvSpPr>
        <p:spPr>
          <a:xfrm>
            <a:off x="457200" y="1295400"/>
            <a:ext cx="8229600" cy="5173493"/>
          </a:xfrm>
        </p:spPr>
        <p:txBody>
          <a:bodyPr>
            <a:normAutofit/>
          </a:bodyPr>
          <a:lstStyle/>
          <a:p>
            <a:pPr marL="0" indent="0">
              <a:buNone/>
            </a:pPr>
            <a:r>
              <a:rPr lang="en-US" sz="1900" b="1" u="sng" dirty="0" smtClean="0">
                <a:solidFill>
                  <a:schemeClr val="accent2">
                    <a:lumMod val="75000"/>
                  </a:schemeClr>
                </a:solidFill>
              </a:rPr>
              <a:t>RWQCB staff: </a:t>
            </a:r>
            <a:r>
              <a:rPr lang="en-US" sz="1900" b="1" dirty="0" smtClean="0">
                <a:solidFill>
                  <a:schemeClr val="accent2">
                    <a:lumMod val="75000"/>
                  </a:schemeClr>
                </a:solidFill>
              </a:rPr>
              <a:t> </a:t>
            </a:r>
            <a:r>
              <a:rPr lang="en-US" sz="1900" b="1" dirty="0">
                <a:solidFill>
                  <a:schemeClr val="accent2">
                    <a:lumMod val="75000"/>
                  </a:schemeClr>
                </a:solidFill>
              </a:rPr>
              <a:t> </a:t>
            </a:r>
            <a:r>
              <a:rPr lang="en-US" sz="1800" b="1" dirty="0">
                <a:solidFill>
                  <a:schemeClr val="accent2">
                    <a:lumMod val="75000"/>
                  </a:schemeClr>
                </a:solidFill>
              </a:rPr>
              <a:t>The City of Morro Bay was </a:t>
            </a:r>
            <a:r>
              <a:rPr lang="en-US" sz="1800" b="1" dirty="0" smtClean="0">
                <a:solidFill>
                  <a:schemeClr val="accent2">
                    <a:lumMod val="75000"/>
                  </a:schemeClr>
                </a:solidFill>
              </a:rPr>
              <a:t>proactive in </a:t>
            </a:r>
            <a:r>
              <a:rPr lang="en-US" sz="1800" b="1" dirty="0">
                <a:solidFill>
                  <a:schemeClr val="accent2">
                    <a:lumMod val="75000"/>
                  </a:schemeClr>
                </a:solidFill>
              </a:rPr>
              <a:t>operating and maintaining its collections system to correct sanitary sewer system deficiencies</a:t>
            </a:r>
            <a:r>
              <a:rPr lang="en-US" sz="1800" dirty="0" smtClean="0">
                <a:solidFill>
                  <a:schemeClr val="accent2">
                    <a:lumMod val="75000"/>
                  </a:schemeClr>
                </a:solidFill>
              </a:rPr>
              <a:t>.</a:t>
            </a:r>
            <a:r>
              <a:rPr lang="en-US" sz="1800" b="1" dirty="0" smtClean="0">
                <a:solidFill>
                  <a:schemeClr val="accent2">
                    <a:lumMod val="75000"/>
                  </a:schemeClr>
                </a:solidFill>
              </a:rPr>
              <a:t> </a:t>
            </a:r>
            <a:endParaRPr lang="en-US" sz="1800" b="1" dirty="0">
              <a:solidFill>
                <a:schemeClr val="accent2">
                  <a:lumMod val="75000"/>
                </a:schemeClr>
              </a:solidFill>
            </a:endParaRPr>
          </a:p>
          <a:p>
            <a:pPr marL="0" indent="0">
              <a:spcBef>
                <a:spcPts val="1200"/>
              </a:spcBef>
              <a:spcAft>
                <a:spcPts val="600"/>
              </a:spcAft>
              <a:buNone/>
            </a:pPr>
            <a:r>
              <a:rPr lang="en-US" sz="1900" b="1" u="sng" dirty="0" smtClean="0">
                <a:solidFill>
                  <a:schemeClr val="tx2">
                    <a:lumMod val="75000"/>
                  </a:schemeClr>
                </a:solidFill>
              </a:rPr>
              <a:t>Our </a:t>
            </a:r>
            <a:r>
              <a:rPr lang="en-US" sz="1900" b="1" u="sng" dirty="0">
                <a:solidFill>
                  <a:schemeClr val="tx2">
                    <a:lumMod val="75000"/>
                  </a:schemeClr>
                </a:solidFill>
              </a:rPr>
              <a:t>Concerns</a:t>
            </a:r>
            <a:r>
              <a:rPr lang="en-US" sz="1900" b="1" dirty="0">
                <a:solidFill>
                  <a:schemeClr val="tx2">
                    <a:lumMod val="75000"/>
                  </a:schemeClr>
                </a:solidFill>
              </a:rPr>
              <a:t>:  </a:t>
            </a:r>
            <a:endParaRPr lang="en-US" sz="2000" b="1" dirty="0">
              <a:solidFill>
                <a:schemeClr val="tx2">
                  <a:lumMod val="75000"/>
                </a:schemeClr>
              </a:solidFill>
            </a:endParaRPr>
          </a:p>
          <a:p>
            <a:pPr lvl="0"/>
            <a:r>
              <a:rPr lang="en-US" sz="1800" b="1" dirty="0">
                <a:solidFill>
                  <a:schemeClr val="tx2">
                    <a:lumMod val="75000"/>
                  </a:schemeClr>
                </a:solidFill>
              </a:rPr>
              <a:t>Numerous and severe sewer line defects shown in video inspections and logs, with same defects appearing and worsening over a period of years</a:t>
            </a:r>
          </a:p>
          <a:p>
            <a:pPr lvl="0"/>
            <a:r>
              <a:rPr lang="en-US" sz="1800" b="1" dirty="0">
                <a:solidFill>
                  <a:schemeClr val="tx2">
                    <a:lumMod val="75000"/>
                  </a:schemeClr>
                </a:solidFill>
              </a:rPr>
              <a:t>Collapse of Atascadero Road line which had known defects but was not repaired until it failed completely (reported in local newspaper</a:t>
            </a:r>
            <a:r>
              <a:rPr lang="en-US" sz="1800" b="1" dirty="0" smtClean="0">
                <a:solidFill>
                  <a:schemeClr val="tx2">
                    <a:lumMod val="75000"/>
                  </a:schemeClr>
                </a:solidFill>
              </a:rPr>
              <a:t>)</a:t>
            </a:r>
          </a:p>
          <a:p>
            <a:pPr lvl="0"/>
            <a:r>
              <a:rPr lang="en-US" sz="1800" b="1" dirty="0" smtClean="0">
                <a:solidFill>
                  <a:schemeClr val="tx2">
                    <a:lumMod val="75000"/>
                  </a:schemeClr>
                </a:solidFill>
              </a:rPr>
              <a:t>According to a </a:t>
            </a:r>
            <a:r>
              <a:rPr lang="en-US" sz="1800" b="1" dirty="0">
                <a:solidFill>
                  <a:schemeClr val="tx2">
                    <a:lumMod val="75000"/>
                  </a:schemeClr>
                </a:solidFill>
              </a:rPr>
              <a:t>letter dated November 18, 1999, </a:t>
            </a:r>
            <a:r>
              <a:rPr lang="en-US" sz="1800" b="1" dirty="0" smtClean="0">
                <a:solidFill>
                  <a:schemeClr val="tx2">
                    <a:lumMod val="75000"/>
                  </a:schemeClr>
                </a:solidFill>
              </a:rPr>
              <a:t>from David Phillips to Bob Hendrix, in regard to the detection of MTBE at the sewer plant, “The </a:t>
            </a:r>
            <a:r>
              <a:rPr lang="en-US" sz="1800" b="1" dirty="0">
                <a:solidFill>
                  <a:schemeClr val="tx2">
                    <a:lumMod val="75000"/>
                  </a:schemeClr>
                </a:solidFill>
              </a:rPr>
              <a:t>pipeline damage that was apparent in past video inspections is the likely point of </a:t>
            </a:r>
            <a:r>
              <a:rPr lang="en-US" sz="1800" b="1" dirty="0" smtClean="0">
                <a:solidFill>
                  <a:schemeClr val="tx2">
                    <a:lumMod val="75000"/>
                  </a:schemeClr>
                </a:solidFill>
              </a:rPr>
              <a:t>introduction”</a:t>
            </a:r>
            <a:endParaRPr lang="en-US" sz="1800" b="1" dirty="0">
              <a:solidFill>
                <a:schemeClr val="tx2">
                  <a:lumMod val="75000"/>
                </a:schemeClr>
              </a:solidFill>
            </a:endParaRPr>
          </a:p>
          <a:p>
            <a:pPr marL="400050" lvl="1" indent="0">
              <a:spcAft>
                <a:spcPts val="300"/>
              </a:spcAft>
              <a:buNone/>
            </a:pPr>
            <a:endParaRPr lang="en-US" sz="1800" b="1" dirty="0">
              <a:solidFill>
                <a:schemeClr val="tx2">
                  <a:lumMod val="75000"/>
                </a:schemeClr>
              </a:solidFill>
            </a:endParaRPr>
          </a:p>
          <a:p>
            <a:pPr marL="400050" lvl="1" indent="0">
              <a:spcAft>
                <a:spcPts val="300"/>
              </a:spcAft>
              <a:buNone/>
            </a:pPr>
            <a:endParaRPr lang="en-US" sz="1800" b="1" dirty="0" smtClean="0">
              <a:solidFill>
                <a:schemeClr val="tx2">
                  <a:lumMod val="75000"/>
                </a:schemeClr>
              </a:solidFill>
            </a:endParaRPr>
          </a:p>
          <a:p>
            <a:pPr marL="0" lvl="0" indent="0">
              <a:buNone/>
            </a:pPr>
            <a:endParaRPr lang="en-US" sz="2000" b="1" dirty="0" smtClean="0">
              <a:solidFill>
                <a:schemeClr val="tx2">
                  <a:lumMod val="75000"/>
                </a:schemeClr>
              </a:solidFill>
            </a:endParaRPr>
          </a:p>
          <a:p>
            <a:pPr lvl="0"/>
            <a:endParaRPr lang="en-US" sz="2000" b="1" dirty="0"/>
          </a:p>
          <a:p>
            <a:pPr marL="0" indent="0">
              <a:buNone/>
            </a:pPr>
            <a:endParaRPr lang="en-US" sz="1900" b="1" dirty="0" smtClean="0"/>
          </a:p>
        </p:txBody>
      </p:sp>
      <p:sp>
        <p:nvSpPr>
          <p:cNvPr id="2" name="Slide Number Placeholder 1"/>
          <p:cNvSpPr>
            <a:spLocks noGrp="1"/>
          </p:cNvSpPr>
          <p:nvPr>
            <p:ph type="sldNum" sz="quarter" idx="12"/>
          </p:nvPr>
        </p:nvSpPr>
        <p:spPr/>
        <p:txBody>
          <a:bodyPr/>
          <a:lstStyle/>
          <a:p>
            <a:fld id="{5004866D-5C8C-4FD3-B273-0A6C6F1E4A7B}" type="slidenum">
              <a:rPr lang="en-US" b="1" smtClean="0"/>
              <a:t>15</a:t>
            </a:fld>
            <a:endParaRPr lang="en-US" b="1" dirty="0"/>
          </a:p>
        </p:txBody>
      </p:sp>
    </p:spTree>
    <p:extLst>
      <p:ext uri="{BB962C8B-B14F-4D97-AF65-F5344CB8AC3E}">
        <p14:creationId xmlns:p14="http://schemas.microsoft.com/office/powerpoint/2010/main" val="2915331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066800"/>
          </a:xfrm>
        </p:spPr>
        <p:txBody>
          <a:bodyPr>
            <a:noAutofit/>
          </a:bodyPr>
          <a:lstStyle/>
          <a:p>
            <a:r>
              <a:rPr lang="en-US" sz="2400" b="1" dirty="0"/>
              <a:t>Issues for which responses are </a:t>
            </a:r>
            <a:r>
              <a:rPr lang="en-US" sz="2400" b="1" dirty="0" smtClean="0"/>
              <a:t>requested</a:t>
            </a:r>
            <a:r>
              <a:rPr lang="en-US" sz="2400" b="1" dirty="0"/>
              <a:t> </a:t>
            </a:r>
            <a:r>
              <a:rPr lang="en-US" sz="2400" dirty="0"/>
              <a:t/>
            </a:r>
            <a:br>
              <a:rPr lang="en-US" sz="2400" dirty="0"/>
            </a:br>
            <a:r>
              <a:rPr lang="en-US" sz="2000" b="1" dirty="0"/>
              <a:t>Issue #6:</a:t>
            </a:r>
            <a:r>
              <a:rPr lang="en-US" sz="2000" dirty="0"/>
              <a:t>   </a:t>
            </a:r>
            <a:r>
              <a:rPr lang="en-US" sz="2000" b="1" u="sng" dirty="0"/>
              <a:t>Hydraulic connection between area of Shell Station site and municipal well field </a:t>
            </a:r>
            <a:endParaRPr lang="en-US" sz="2000" dirty="0"/>
          </a:p>
        </p:txBody>
      </p:sp>
      <p:sp>
        <p:nvSpPr>
          <p:cNvPr id="5" name="Content Placeholder 4"/>
          <p:cNvSpPr>
            <a:spLocks noGrp="1"/>
          </p:cNvSpPr>
          <p:nvPr>
            <p:ph idx="1"/>
          </p:nvPr>
        </p:nvSpPr>
        <p:spPr>
          <a:xfrm>
            <a:off x="457200" y="1295400"/>
            <a:ext cx="8153400" cy="5105400"/>
          </a:xfrm>
        </p:spPr>
        <p:txBody>
          <a:bodyPr>
            <a:normAutofit/>
          </a:bodyPr>
          <a:lstStyle/>
          <a:p>
            <a:pPr marL="0" indent="0">
              <a:buNone/>
            </a:pPr>
            <a:r>
              <a:rPr lang="en-US" sz="1900" b="1" u="sng" dirty="0" smtClean="0">
                <a:solidFill>
                  <a:schemeClr val="accent2">
                    <a:lumMod val="75000"/>
                  </a:schemeClr>
                </a:solidFill>
              </a:rPr>
              <a:t>RWQCB staff: </a:t>
            </a:r>
            <a:r>
              <a:rPr lang="en-US" sz="1900" b="1" dirty="0" smtClean="0">
                <a:solidFill>
                  <a:schemeClr val="accent2">
                    <a:lumMod val="75000"/>
                  </a:schemeClr>
                </a:solidFill>
              </a:rPr>
              <a:t> </a:t>
            </a:r>
            <a:r>
              <a:rPr lang="en-US" sz="1900" b="1" dirty="0">
                <a:solidFill>
                  <a:schemeClr val="accent2">
                    <a:lumMod val="75000"/>
                  </a:schemeClr>
                </a:solidFill>
              </a:rPr>
              <a:t> </a:t>
            </a:r>
            <a:r>
              <a:rPr lang="en-US" sz="1800" b="1" dirty="0">
                <a:solidFill>
                  <a:schemeClr val="accent2">
                    <a:lumMod val="75000"/>
                  </a:schemeClr>
                </a:solidFill>
              </a:rPr>
              <a:t>The area beneath the City’s wells is likely hydraulically disconnected from the former Shell station area due to geologic formations in the area</a:t>
            </a:r>
            <a:r>
              <a:rPr lang="en-US" sz="1800" dirty="0"/>
              <a:t> </a:t>
            </a:r>
            <a:endParaRPr lang="en-US" sz="1800" dirty="0" smtClean="0"/>
          </a:p>
          <a:p>
            <a:pPr marL="0" indent="0">
              <a:spcBef>
                <a:spcPts val="1200"/>
              </a:spcBef>
              <a:buNone/>
            </a:pPr>
            <a:r>
              <a:rPr lang="en-US" sz="1900" b="1" u="sng" dirty="0" smtClean="0">
                <a:solidFill>
                  <a:schemeClr val="tx2">
                    <a:lumMod val="75000"/>
                  </a:schemeClr>
                </a:solidFill>
              </a:rPr>
              <a:t>Our </a:t>
            </a:r>
            <a:r>
              <a:rPr lang="en-US" sz="1900" b="1" u="sng" dirty="0">
                <a:solidFill>
                  <a:schemeClr val="tx2">
                    <a:lumMod val="75000"/>
                  </a:schemeClr>
                </a:solidFill>
              </a:rPr>
              <a:t>Concerns</a:t>
            </a:r>
            <a:r>
              <a:rPr lang="en-US" sz="1900" b="1" dirty="0">
                <a:solidFill>
                  <a:schemeClr val="tx2">
                    <a:lumMod val="75000"/>
                  </a:schemeClr>
                </a:solidFill>
              </a:rPr>
              <a:t>:  </a:t>
            </a:r>
            <a:endParaRPr lang="en-US" sz="2000" b="1" dirty="0">
              <a:solidFill>
                <a:schemeClr val="tx2">
                  <a:lumMod val="75000"/>
                </a:schemeClr>
              </a:solidFill>
            </a:endParaRPr>
          </a:p>
          <a:p>
            <a:pPr lvl="0">
              <a:spcBef>
                <a:spcPts val="600"/>
              </a:spcBef>
            </a:pPr>
            <a:r>
              <a:rPr lang="en-US" sz="1800" b="1" dirty="0">
                <a:solidFill>
                  <a:schemeClr val="tx2">
                    <a:lumMod val="75000"/>
                  </a:schemeClr>
                </a:solidFill>
              </a:rPr>
              <a:t>As reported </a:t>
            </a:r>
            <a:r>
              <a:rPr lang="en-US" sz="1800" b="1" dirty="0" smtClean="0">
                <a:solidFill>
                  <a:schemeClr val="tx2">
                    <a:lumMod val="75000"/>
                  </a:schemeClr>
                </a:solidFill>
              </a:rPr>
              <a:t>in February</a:t>
            </a:r>
            <a:r>
              <a:rPr lang="en-US" sz="1800" b="1" dirty="0">
                <a:solidFill>
                  <a:schemeClr val="tx2">
                    <a:lumMod val="75000"/>
                  </a:schemeClr>
                </a:solidFill>
              </a:rPr>
              <a:t>, 2001, settlement required Shell to:  “Clean up the MTBE in the Morro Creek ground-water basin and making sure contamination does not reach the city's four drinking water wells, located some 500 feet west of the station. The state Health Agency ordered the city not to use the Morro Creek wells unless in an emergency to prevent drawing the contamination through the basin toward them.”</a:t>
            </a:r>
          </a:p>
          <a:p>
            <a:pPr>
              <a:spcBef>
                <a:spcPts val="600"/>
              </a:spcBef>
            </a:pPr>
            <a:r>
              <a:rPr lang="en-US" sz="1800" b="1" dirty="0">
                <a:solidFill>
                  <a:schemeClr val="tx2">
                    <a:lumMod val="75000"/>
                  </a:schemeClr>
                </a:solidFill>
              </a:rPr>
              <a:t>Movement of the MTBE plume was demonstrated to be </a:t>
            </a:r>
            <a:endParaRPr lang="en-US" sz="1800" b="1" dirty="0" smtClean="0">
              <a:solidFill>
                <a:schemeClr val="tx2">
                  <a:lumMod val="75000"/>
                </a:schemeClr>
              </a:solidFill>
            </a:endParaRPr>
          </a:p>
          <a:p>
            <a:pPr marL="400050" lvl="1" indent="0">
              <a:spcBef>
                <a:spcPts val="0"/>
              </a:spcBef>
              <a:buNone/>
            </a:pPr>
            <a:r>
              <a:rPr lang="en-US" sz="1800" b="1" dirty="0" smtClean="0">
                <a:solidFill>
                  <a:schemeClr val="tx2">
                    <a:lumMod val="75000"/>
                  </a:schemeClr>
                </a:solidFill>
              </a:rPr>
              <a:t>associated </a:t>
            </a:r>
            <a:r>
              <a:rPr lang="en-US" sz="1800" b="1" dirty="0">
                <a:solidFill>
                  <a:schemeClr val="tx2">
                    <a:lumMod val="75000"/>
                  </a:schemeClr>
                </a:solidFill>
              </a:rPr>
              <a:t>with production at the City well field.</a:t>
            </a:r>
          </a:p>
          <a:p>
            <a:pPr lvl="0">
              <a:spcBef>
                <a:spcPts val="600"/>
              </a:spcBef>
            </a:pPr>
            <a:r>
              <a:rPr lang="en-US" sz="1800" b="1" dirty="0" smtClean="0">
                <a:solidFill>
                  <a:schemeClr val="tx2">
                    <a:lumMod val="75000"/>
                  </a:schemeClr>
                </a:solidFill>
              </a:rPr>
              <a:t>MTBE </a:t>
            </a:r>
            <a:r>
              <a:rPr lang="en-US" sz="1800" b="1" dirty="0">
                <a:solidFill>
                  <a:schemeClr val="tx2">
                    <a:lumMod val="75000"/>
                  </a:schemeClr>
                </a:solidFill>
              </a:rPr>
              <a:t>was found in the groundwater </a:t>
            </a:r>
            <a:r>
              <a:rPr lang="en-US" sz="1800" b="1" dirty="0" smtClean="0">
                <a:solidFill>
                  <a:schemeClr val="tx2">
                    <a:lumMod val="75000"/>
                  </a:schemeClr>
                </a:solidFill>
              </a:rPr>
              <a:t>drawn by MW-26,</a:t>
            </a:r>
          </a:p>
          <a:p>
            <a:pPr marL="400050" lvl="1" indent="0">
              <a:spcBef>
                <a:spcPts val="0"/>
              </a:spcBef>
              <a:buNone/>
            </a:pPr>
            <a:r>
              <a:rPr lang="en-US" sz="1800" b="1" dirty="0">
                <a:solidFill>
                  <a:schemeClr val="tx2">
                    <a:lumMod val="75000"/>
                  </a:schemeClr>
                </a:solidFill>
              </a:rPr>
              <a:t>a</a:t>
            </a:r>
            <a:r>
              <a:rPr lang="en-US" sz="1800" b="1" dirty="0" smtClean="0">
                <a:solidFill>
                  <a:schemeClr val="tx2">
                    <a:lumMod val="75000"/>
                  </a:schemeClr>
                </a:solidFill>
              </a:rPr>
              <a:t> monitoring well cluster located a very </a:t>
            </a:r>
            <a:r>
              <a:rPr lang="en-US" sz="1800" b="1" dirty="0">
                <a:solidFill>
                  <a:schemeClr val="tx2">
                    <a:lumMod val="75000"/>
                  </a:schemeClr>
                </a:solidFill>
              </a:rPr>
              <a:t>short distance </a:t>
            </a:r>
            <a:endParaRPr lang="en-US" sz="1800" b="1" dirty="0" smtClean="0">
              <a:solidFill>
                <a:schemeClr val="tx2">
                  <a:lumMod val="75000"/>
                </a:schemeClr>
              </a:solidFill>
            </a:endParaRPr>
          </a:p>
          <a:p>
            <a:pPr marL="400050" lvl="1" indent="0">
              <a:spcBef>
                <a:spcPts val="0"/>
              </a:spcBef>
              <a:buNone/>
            </a:pPr>
            <a:r>
              <a:rPr lang="en-US" sz="1800" b="1" dirty="0" smtClean="0">
                <a:solidFill>
                  <a:schemeClr val="tx2">
                    <a:lumMod val="75000"/>
                  </a:schemeClr>
                </a:solidFill>
              </a:rPr>
              <a:t>from </a:t>
            </a:r>
            <a:r>
              <a:rPr lang="en-US" sz="1800" b="1" dirty="0">
                <a:solidFill>
                  <a:schemeClr val="tx2">
                    <a:lumMod val="75000"/>
                  </a:schemeClr>
                </a:solidFill>
              </a:rPr>
              <a:t>the </a:t>
            </a:r>
            <a:r>
              <a:rPr lang="en-US" sz="1800" b="1" dirty="0" smtClean="0">
                <a:solidFill>
                  <a:schemeClr val="tx2">
                    <a:lumMod val="75000"/>
                  </a:schemeClr>
                </a:solidFill>
              </a:rPr>
              <a:t>wells.  </a:t>
            </a:r>
            <a:r>
              <a:rPr lang="en-US" sz="1400" b="1" dirty="0" smtClean="0">
                <a:solidFill>
                  <a:schemeClr val="tx2">
                    <a:lumMod val="75000"/>
                  </a:schemeClr>
                </a:solidFill>
              </a:rPr>
              <a:t>(ref. slide 5) </a:t>
            </a:r>
          </a:p>
          <a:p>
            <a:pPr>
              <a:spcBef>
                <a:spcPts val="600"/>
              </a:spcBef>
            </a:pPr>
            <a:r>
              <a:rPr lang="en-US" sz="1800" b="1" dirty="0" smtClean="0">
                <a:solidFill>
                  <a:schemeClr val="tx2">
                    <a:lumMod val="75000"/>
                  </a:schemeClr>
                </a:solidFill>
              </a:rPr>
              <a:t>In 2006, consultant recommended against remediation</a:t>
            </a:r>
          </a:p>
          <a:p>
            <a:pPr marL="400050" lvl="1" indent="0">
              <a:spcBef>
                <a:spcPts val="0"/>
              </a:spcBef>
              <a:buNone/>
            </a:pPr>
            <a:r>
              <a:rPr lang="en-US" sz="1800" b="1" dirty="0" smtClean="0">
                <a:solidFill>
                  <a:schemeClr val="tx2">
                    <a:lumMod val="75000"/>
                  </a:schemeClr>
                </a:solidFill>
              </a:rPr>
              <a:t>site closure due to risk of MTBE contamination of wells.</a:t>
            </a:r>
          </a:p>
          <a:p>
            <a:pPr lvl="0"/>
            <a:endParaRPr lang="en-US" sz="1400" b="1" dirty="0">
              <a:solidFill>
                <a:schemeClr val="tx2">
                  <a:lumMod val="75000"/>
                </a:schemeClr>
              </a:solidFill>
            </a:endParaRPr>
          </a:p>
          <a:p>
            <a:pPr lvl="0"/>
            <a:endParaRPr lang="en-US" sz="1400" b="1" dirty="0" smtClean="0">
              <a:solidFill>
                <a:schemeClr val="tx2">
                  <a:lumMod val="75000"/>
                </a:schemeClr>
              </a:solidFill>
            </a:endParaRPr>
          </a:p>
          <a:p>
            <a:pPr marL="0" lvl="0" indent="0">
              <a:buNone/>
            </a:pPr>
            <a:endParaRPr lang="en-US" sz="1400" b="1" dirty="0" smtClean="0">
              <a:solidFill>
                <a:schemeClr val="tx2">
                  <a:lumMod val="75000"/>
                </a:schemeClr>
              </a:solidFill>
            </a:endParaRPr>
          </a:p>
          <a:p>
            <a:pPr marL="400050" lvl="1" indent="0">
              <a:spcAft>
                <a:spcPts val="300"/>
              </a:spcAft>
              <a:buNone/>
            </a:pPr>
            <a:endParaRPr lang="en-US" sz="1800" b="1" dirty="0" smtClean="0">
              <a:solidFill>
                <a:schemeClr val="tx2">
                  <a:lumMod val="75000"/>
                </a:schemeClr>
              </a:solidFill>
            </a:endParaRPr>
          </a:p>
          <a:p>
            <a:pPr marL="0" lvl="0" indent="0">
              <a:buNone/>
            </a:pPr>
            <a:endParaRPr lang="en-US" sz="2000" b="1" dirty="0" smtClean="0">
              <a:solidFill>
                <a:schemeClr val="tx2">
                  <a:lumMod val="75000"/>
                </a:schemeClr>
              </a:solidFill>
            </a:endParaRPr>
          </a:p>
          <a:p>
            <a:pPr lvl="0"/>
            <a:endParaRPr lang="en-US" sz="2000" b="1" dirty="0"/>
          </a:p>
          <a:p>
            <a:pPr marL="0" indent="0">
              <a:buNone/>
            </a:pPr>
            <a:endParaRPr lang="en-US" sz="1900" b="1" dirty="0" smtClean="0"/>
          </a:p>
        </p:txBody>
      </p:sp>
      <p:sp>
        <p:nvSpPr>
          <p:cNvPr id="2" name="Slide Number Placeholder 1"/>
          <p:cNvSpPr>
            <a:spLocks noGrp="1"/>
          </p:cNvSpPr>
          <p:nvPr>
            <p:ph type="sldNum" sz="quarter" idx="12"/>
          </p:nvPr>
        </p:nvSpPr>
        <p:spPr/>
        <p:txBody>
          <a:bodyPr/>
          <a:lstStyle/>
          <a:p>
            <a:fld id="{5004866D-5C8C-4FD3-B273-0A6C6F1E4A7B}" type="slidenum">
              <a:rPr lang="en-US" b="1" smtClean="0"/>
              <a:t>16</a:t>
            </a:fld>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3886200"/>
            <a:ext cx="1752600" cy="2308713"/>
          </a:xfrm>
          <a:prstGeom prst="rect">
            <a:avLst/>
          </a:prstGeom>
        </p:spPr>
      </p:pic>
    </p:spTree>
    <p:extLst>
      <p:ext uri="{BB962C8B-B14F-4D97-AF65-F5344CB8AC3E}">
        <p14:creationId xmlns:p14="http://schemas.microsoft.com/office/powerpoint/2010/main" val="1327731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066800"/>
          </a:xfrm>
        </p:spPr>
        <p:txBody>
          <a:bodyPr>
            <a:noAutofit/>
          </a:bodyPr>
          <a:lstStyle/>
          <a:p>
            <a:r>
              <a:rPr lang="en-US" sz="2400" b="1" dirty="0"/>
              <a:t>Issues for which responses are </a:t>
            </a:r>
            <a:r>
              <a:rPr lang="en-US" sz="2400" b="1" dirty="0" smtClean="0"/>
              <a:t>requested</a:t>
            </a:r>
            <a:r>
              <a:rPr lang="en-US" sz="2400" b="1" dirty="0"/>
              <a:t> </a:t>
            </a:r>
            <a:r>
              <a:rPr lang="en-US" sz="2400" dirty="0"/>
              <a:t/>
            </a:r>
            <a:br>
              <a:rPr lang="en-US" sz="2400" dirty="0"/>
            </a:br>
            <a:r>
              <a:rPr lang="en-US" sz="2000" b="1" dirty="0"/>
              <a:t>Issue #6:</a:t>
            </a:r>
            <a:r>
              <a:rPr lang="en-US" sz="2000" dirty="0"/>
              <a:t>   </a:t>
            </a:r>
            <a:r>
              <a:rPr lang="en-US" sz="2000" b="1" u="sng" dirty="0" smtClean="0"/>
              <a:t>Alleged decline in Morro Basin well field production</a:t>
            </a:r>
            <a:endParaRPr lang="en-US" sz="2000" dirty="0"/>
          </a:p>
        </p:txBody>
      </p:sp>
      <p:sp>
        <p:nvSpPr>
          <p:cNvPr id="5" name="Content Placeholder 4"/>
          <p:cNvSpPr>
            <a:spLocks noGrp="1"/>
          </p:cNvSpPr>
          <p:nvPr>
            <p:ph idx="1"/>
          </p:nvPr>
        </p:nvSpPr>
        <p:spPr>
          <a:xfrm>
            <a:off x="457200" y="1295400"/>
            <a:ext cx="8229600" cy="5334000"/>
          </a:xfrm>
        </p:spPr>
        <p:txBody>
          <a:bodyPr>
            <a:normAutofit/>
          </a:bodyPr>
          <a:lstStyle/>
          <a:p>
            <a:pPr marL="0" indent="0">
              <a:buNone/>
            </a:pPr>
            <a:r>
              <a:rPr lang="en-US" sz="1900" b="1" u="sng" dirty="0" smtClean="0">
                <a:solidFill>
                  <a:schemeClr val="accent2">
                    <a:lumMod val="75000"/>
                  </a:schemeClr>
                </a:solidFill>
              </a:rPr>
              <a:t>RWQCB staff: </a:t>
            </a:r>
            <a:r>
              <a:rPr lang="en-US" sz="1900" b="1" dirty="0" smtClean="0">
                <a:solidFill>
                  <a:schemeClr val="accent2">
                    <a:lumMod val="75000"/>
                  </a:schemeClr>
                </a:solidFill>
              </a:rPr>
              <a:t> </a:t>
            </a:r>
            <a:r>
              <a:rPr lang="en-US" sz="1900" b="1" dirty="0">
                <a:solidFill>
                  <a:schemeClr val="accent2">
                    <a:lumMod val="75000"/>
                  </a:schemeClr>
                </a:solidFill>
              </a:rPr>
              <a:t> </a:t>
            </a:r>
            <a:r>
              <a:rPr lang="en-US" sz="1800" b="1" dirty="0">
                <a:solidFill>
                  <a:schemeClr val="accent2">
                    <a:lumMod val="75000"/>
                  </a:schemeClr>
                </a:solidFill>
              </a:rPr>
              <a:t>Production from the Morro Basin well field has been declining from 2009 to the present</a:t>
            </a:r>
          </a:p>
          <a:p>
            <a:pPr marL="0" indent="0">
              <a:spcBef>
                <a:spcPts val="1200"/>
              </a:spcBef>
              <a:buNone/>
            </a:pPr>
            <a:r>
              <a:rPr lang="en-US" sz="1900" b="1" u="sng" dirty="0" smtClean="0">
                <a:solidFill>
                  <a:schemeClr val="tx2">
                    <a:lumMod val="75000"/>
                  </a:schemeClr>
                </a:solidFill>
              </a:rPr>
              <a:t>Our </a:t>
            </a:r>
            <a:r>
              <a:rPr lang="en-US" sz="1900" b="1" u="sng" dirty="0">
                <a:solidFill>
                  <a:schemeClr val="tx2">
                    <a:lumMod val="75000"/>
                  </a:schemeClr>
                </a:solidFill>
              </a:rPr>
              <a:t>Concerns</a:t>
            </a:r>
            <a:r>
              <a:rPr lang="en-US" sz="1900" b="1" dirty="0">
                <a:solidFill>
                  <a:schemeClr val="tx2">
                    <a:lumMod val="75000"/>
                  </a:schemeClr>
                </a:solidFill>
              </a:rPr>
              <a:t>:  </a:t>
            </a:r>
            <a:endParaRPr lang="en-US" sz="2000" b="1" dirty="0">
              <a:solidFill>
                <a:schemeClr val="tx2">
                  <a:lumMod val="75000"/>
                </a:schemeClr>
              </a:solidFill>
            </a:endParaRPr>
          </a:p>
          <a:p>
            <a:pPr marL="400050" lvl="1" indent="0">
              <a:spcAft>
                <a:spcPts val="300"/>
              </a:spcAft>
              <a:buNone/>
            </a:pPr>
            <a:endParaRPr lang="en-US" sz="1800" b="1" dirty="0" smtClean="0">
              <a:solidFill>
                <a:schemeClr val="tx2">
                  <a:lumMod val="75000"/>
                </a:schemeClr>
              </a:solidFill>
            </a:endParaRPr>
          </a:p>
          <a:p>
            <a:pPr marL="0" lvl="0" indent="0">
              <a:buNone/>
            </a:pPr>
            <a:endParaRPr lang="en-US" sz="2000" b="1" dirty="0" smtClean="0">
              <a:solidFill>
                <a:schemeClr val="tx2">
                  <a:lumMod val="75000"/>
                </a:schemeClr>
              </a:solidFill>
            </a:endParaRPr>
          </a:p>
          <a:p>
            <a:pPr marL="0" lvl="0" indent="0">
              <a:buNone/>
            </a:pPr>
            <a:endParaRPr lang="en-US" sz="2000" b="1" dirty="0">
              <a:solidFill>
                <a:schemeClr val="tx2">
                  <a:lumMod val="75000"/>
                </a:schemeClr>
              </a:solidFill>
            </a:endParaRPr>
          </a:p>
          <a:p>
            <a:pPr marL="0" lvl="0" indent="0">
              <a:buNone/>
            </a:pPr>
            <a:endParaRPr lang="en-US" sz="2000" b="1" dirty="0" smtClean="0">
              <a:solidFill>
                <a:schemeClr val="tx2">
                  <a:lumMod val="75000"/>
                </a:schemeClr>
              </a:solidFill>
            </a:endParaRPr>
          </a:p>
          <a:p>
            <a:pPr marL="0" lvl="0" indent="0">
              <a:buNone/>
            </a:pPr>
            <a:endParaRPr lang="en-US" sz="2000" b="1" dirty="0">
              <a:solidFill>
                <a:schemeClr val="tx2">
                  <a:lumMod val="75000"/>
                </a:schemeClr>
              </a:solidFill>
            </a:endParaRPr>
          </a:p>
          <a:p>
            <a:pPr marL="0" lvl="0" indent="0">
              <a:buNone/>
            </a:pPr>
            <a:endParaRPr lang="en-US" sz="2000" b="1" dirty="0" smtClean="0">
              <a:solidFill>
                <a:schemeClr val="tx2">
                  <a:lumMod val="75000"/>
                </a:schemeClr>
              </a:solidFill>
            </a:endParaRPr>
          </a:p>
          <a:p>
            <a:pPr marL="0" lvl="0" indent="0">
              <a:buNone/>
            </a:pPr>
            <a:endParaRPr lang="en-US" sz="2000" b="1" dirty="0">
              <a:solidFill>
                <a:schemeClr val="tx2">
                  <a:lumMod val="75000"/>
                </a:schemeClr>
              </a:solidFill>
            </a:endParaRPr>
          </a:p>
          <a:p>
            <a:pPr marL="0" lvl="0" indent="0">
              <a:buNone/>
            </a:pPr>
            <a:endParaRPr lang="en-US" sz="2000" b="1" dirty="0" smtClean="0">
              <a:solidFill>
                <a:schemeClr val="tx2">
                  <a:lumMod val="75000"/>
                </a:schemeClr>
              </a:solidFill>
            </a:endParaRPr>
          </a:p>
          <a:p>
            <a:pPr marL="0" indent="0">
              <a:buNone/>
            </a:pPr>
            <a:endParaRPr lang="en-US" sz="2000" b="1" dirty="0" smtClean="0">
              <a:solidFill>
                <a:schemeClr val="tx2">
                  <a:lumMod val="75000"/>
                </a:schemeClr>
              </a:solidFill>
            </a:endParaRPr>
          </a:p>
          <a:p>
            <a:pPr marL="0" indent="0">
              <a:buNone/>
            </a:pPr>
            <a:r>
              <a:rPr lang="en-US" sz="1800" b="1" dirty="0" smtClean="0">
                <a:solidFill>
                  <a:schemeClr val="tx2">
                    <a:lumMod val="75000"/>
                  </a:schemeClr>
                </a:solidFill>
              </a:rPr>
              <a:t>City </a:t>
            </a:r>
            <a:r>
              <a:rPr lang="en-US" sz="1800" b="1" dirty="0">
                <a:solidFill>
                  <a:schemeClr val="tx2">
                    <a:lumMod val="75000"/>
                  </a:schemeClr>
                </a:solidFill>
              </a:rPr>
              <a:t>of Morro Bay well production data </a:t>
            </a:r>
            <a:r>
              <a:rPr lang="en-US" sz="1800" b="1" dirty="0" smtClean="0">
                <a:solidFill>
                  <a:schemeClr val="tx2">
                    <a:lumMod val="75000"/>
                  </a:schemeClr>
                </a:solidFill>
              </a:rPr>
              <a:t>demonstrates </a:t>
            </a:r>
            <a:r>
              <a:rPr lang="en-US" sz="1800" b="1" dirty="0">
                <a:solidFill>
                  <a:schemeClr val="tx2">
                    <a:lumMod val="75000"/>
                  </a:schemeClr>
                </a:solidFill>
              </a:rPr>
              <a:t>that Morro Basin well production has </a:t>
            </a:r>
            <a:r>
              <a:rPr lang="en-US" sz="1800" b="1" dirty="0" smtClean="0">
                <a:solidFill>
                  <a:schemeClr val="tx2">
                    <a:lumMod val="75000"/>
                  </a:schemeClr>
                </a:solidFill>
              </a:rPr>
              <a:t>not </a:t>
            </a:r>
            <a:r>
              <a:rPr lang="en-US" sz="1800" b="1" dirty="0">
                <a:solidFill>
                  <a:schemeClr val="tx2">
                    <a:lumMod val="75000"/>
                  </a:schemeClr>
                </a:solidFill>
              </a:rPr>
              <a:t>been declining from 2009 to the present</a:t>
            </a:r>
            <a:r>
              <a:rPr lang="en-US" sz="1800" b="1" dirty="0" smtClean="0">
                <a:solidFill>
                  <a:schemeClr val="tx2">
                    <a:lumMod val="75000"/>
                  </a:schemeClr>
                </a:solidFill>
              </a:rPr>
              <a:t>. Spike in early 2010 was due to State water cutback.  Usage has been steady since then.</a:t>
            </a:r>
            <a:endParaRPr lang="en-US" sz="1800" b="1" dirty="0">
              <a:solidFill>
                <a:schemeClr val="tx2">
                  <a:lumMod val="75000"/>
                </a:schemeClr>
              </a:solidFill>
            </a:endParaRPr>
          </a:p>
          <a:p>
            <a:pPr marL="0" lvl="0" indent="0">
              <a:buNone/>
            </a:pPr>
            <a:endParaRPr lang="en-US" sz="2000" b="1" dirty="0" smtClean="0">
              <a:solidFill>
                <a:schemeClr val="tx2">
                  <a:lumMod val="75000"/>
                </a:schemeClr>
              </a:solidFill>
            </a:endParaRPr>
          </a:p>
          <a:p>
            <a:pPr lvl="0"/>
            <a:endParaRPr lang="en-US" sz="2000" b="1" dirty="0"/>
          </a:p>
          <a:p>
            <a:pPr marL="0" indent="0">
              <a:buNone/>
            </a:pPr>
            <a:endParaRPr lang="en-US" sz="1900" b="1" dirty="0" smtClean="0"/>
          </a:p>
        </p:txBody>
      </p:sp>
      <p:sp>
        <p:nvSpPr>
          <p:cNvPr id="2" name="Slide Number Placeholder 1"/>
          <p:cNvSpPr>
            <a:spLocks noGrp="1"/>
          </p:cNvSpPr>
          <p:nvPr>
            <p:ph type="sldNum" sz="quarter" idx="12"/>
          </p:nvPr>
        </p:nvSpPr>
        <p:spPr/>
        <p:txBody>
          <a:bodyPr/>
          <a:lstStyle/>
          <a:p>
            <a:fld id="{5004866D-5C8C-4FD3-B273-0A6C6F1E4A7B}" type="slidenum">
              <a:rPr lang="en-US" b="1" smtClean="0"/>
              <a:t>17</a:t>
            </a:fld>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338753"/>
            <a:ext cx="6819902" cy="3147647"/>
          </a:xfrm>
          <a:prstGeom prst="rect">
            <a:avLst/>
          </a:prstGeom>
        </p:spPr>
      </p:pic>
    </p:spTree>
    <p:extLst>
      <p:ext uri="{BB962C8B-B14F-4D97-AF65-F5344CB8AC3E}">
        <p14:creationId xmlns:p14="http://schemas.microsoft.com/office/powerpoint/2010/main" val="3717192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838200"/>
          </a:xfrm>
        </p:spPr>
        <p:txBody>
          <a:bodyPr>
            <a:noAutofit/>
          </a:bodyPr>
          <a:lstStyle/>
          <a:p>
            <a:r>
              <a:rPr lang="en-US" sz="2400" b="1" dirty="0"/>
              <a:t>Issues for which responses are </a:t>
            </a:r>
            <a:r>
              <a:rPr lang="en-US" sz="2400" b="1" dirty="0" smtClean="0"/>
              <a:t>requested</a:t>
            </a:r>
            <a:r>
              <a:rPr lang="en-US" sz="2400" b="1" dirty="0"/>
              <a:t> </a:t>
            </a:r>
            <a:r>
              <a:rPr lang="en-US" sz="2400" dirty="0"/>
              <a:t/>
            </a:r>
            <a:br>
              <a:rPr lang="en-US" sz="2400" dirty="0"/>
            </a:br>
            <a:r>
              <a:rPr lang="en-US" sz="2000" b="1" dirty="0"/>
              <a:t>Issue #8:</a:t>
            </a:r>
            <a:r>
              <a:rPr lang="en-US" sz="2000" dirty="0"/>
              <a:t>  </a:t>
            </a:r>
            <a:r>
              <a:rPr lang="en-US" sz="2000" b="1" u="sng" dirty="0"/>
              <a:t>Correlation between nitrate concentrations and creek flows </a:t>
            </a:r>
            <a:r>
              <a:rPr lang="en-US" sz="2000" b="1" dirty="0"/>
              <a:t>  </a:t>
            </a:r>
            <a:endParaRPr lang="en-US" sz="2000" dirty="0"/>
          </a:p>
        </p:txBody>
      </p:sp>
      <p:sp>
        <p:nvSpPr>
          <p:cNvPr id="5" name="Content Placeholder 4"/>
          <p:cNvSpPr>
            <a:spLocks noGrp="1"/>
          </p:cNvSpPr>
          <p:nvPr>
            <p:ph idx="1"/>
          </p:nvPr>
        </p:nvSpPr>
        <p:spPr>
          <a:xfrm>
            <a:off x="457200" y="990600"/>
            <a:ext cx="8229600" cy="5638800"/>
          </a:xfrm>
        </p:spPr>
        <p:txBody>
          <a:bodyPr>
            <a:normAutofit/>
          </a:bodyPr>
          <a:lstStyle/>
          <a:p>
            <a:pPr marL="0" indent="0">
              <a:buNone/>
            </a:pPr>
            <a:r>
              <a:rPr lang="en-US" sz="1900" b="1" u="sng" dirty="0" smtClean="0">
                <a:solidFill>
                  <a:schemeClr val="accent2">
                    <a:lumMod val="75000"/>
                  </a:schemeClr>
                </a:solidFill>
              </a:rPr>
              <a:t>RWQCB staff: </a:t>
            </a:r>
            <a:r>
              <a:rPr lang="en-US" sz="1900" b="1" dirty="0" smtClean="0">
                <a:solidFill>
                  <a:schemeClr val="accent2">
                    <a:lumMod val="75000"/>
                  </a:schemeClr>
                </a:solidFill>
              </a:rPr>
              <a:t> </a:t>
            </a:r>
            <a:r>
              <a:rPr lang="en-US" sz="1900" b="1" dirty="0">
                <a:solidFill>
                  <a:schemeClr val="accent2">
                    <a:lumMod val="75000"/>
                  </a:schemeClr>
                </a:solidFill>
              </a:rPr>
              <a:t> </a:t>
            </a:r>
            <a:r>
              <a:rPr lang="en-US" sz="1800" b="1" dirty="0">
                <a:solidFill>
                  <a:schemeClr val="accent2">
                    <a:lumMod val="75000"/>
                  </a:schemeClr>
                </a:solidFill>
              </a:rPr>
              <a:t>RWQCB staff’s analysis of creek flow, well drawdown, well production, and nitrate concentrations indicates that there is a “yearly cycle and strong inverse correlation between nitrate concentrations and creek flows”</a:t>
            </a:r>
          </a:p>
          <a:p>
            <a:pPr marL="0" indent="0">
              <a:spcBef>
                <a:spcPts val="1200"/>
              </a:spcBef>
              <a:buNone/>
            </a:pPr>
            <a:r>
              <a:rPr lang="en-US" sz="1900" b="1" u="sng" dirty="0" smtClean="0">
                <a:solidFill>
                  <a:schemeClr val="tx2">
                    <a:lumMod val="75000"/>
                  </a:schemeClr>
                </a:solidFill>
              </a:rPr>
              <a:t>Our </a:t>
            </a:r>
            <a:r>
              <a:rPr lang="en-US" sz="1900" b="1" u="sng" dirty="0">
                <a:solidFill>
                  <a:schemeClr val="tx2">
                    <a:lumMod val="75000"/>
                  </a:schemeClr>
                </a:solidFill>
              </a:rPr>
              <a:t>Concerns</a:t>
            </a:r>
            <a:r>
              <a:rPr lang="en-US" sz="1900" b="1" dirty="0">
                <a:solidFill>
                  <a:schemeClr val="tx2">
                    <a:lumMod val="75000"/>
                  </a:schemeClr>
                </a:solidFill>
              </a:rPr>
              <a:t>:  </a:t>
            </a:r>
            <a:endParaRPr lang="en-US" sz="2000" b="1" dirty="0">
              <a:solidFill>
                <a:schemeClr val="tx2">
                  <a:lumMod val="75000"/>
                </a:schemeClr>
              </a:solidFill>
            </a:endParaRPr>
          </a:p>
          <a:p>
            <a:pPr lvl="0"/>
            <a:r>
              <a:rPr lang="en-US" sz="1800" b="1" dirty="0" smtClean="0">
                <a:solidFill>
                  <a:schemeClr val="tx2">
                    <a:lumMod val="75000"/>
                  </a:schemeClr>
                </a:solidFill>
                <a:effectLst/>
              </a:rPr>
              <a:t>It is an established fact that the creek flows are highest in Morro Bay during the rainy season.  In fact,  RWQCB staff stated, in writing, “The ephemeral creek begins to flow after significant rainfall events…”</a:t>
            </a:r>
            <a:r>
              <a:rPr lang="en-US" sz="1800" b="1" dirty="0">
                <a:solidFill>
                  <a:schemeClr val="tx2">
                    <a:lumMod val="75000"/>
                  </a:schemeClr>
                </a:solidFill>
              </a:rPr>
              <a:t> </a:t>
            </a:r>
          </a:p>
          <a:p>
            <a:pPr lvl="0"/>
            <a:r>
              <a:rPr lang="en-US" sz="1800" b="1" dirty="0" smtClean="0">
                <a:solidFill>
                  <a:schemeClr val="tx2">
                    <a:lumMod val="75000"/>
                  </a:schemeClr>
                </a:solidFill>
                <a:effectLst/>
              </a:rPr>
              <a:t>Graph of well nitrate concentrations for well 03 and rainfall </a:t>
            </a:r>
            <a:r>
              <a:rPr lang="en-US" sz="1800" b="1" dirty="0" smtClean="0">
                <a:solidFill>
                  <a:schemeClr val="tx2">
                    <a:lumMod val="75000"/>
                  </a:schemeClr>
                </a:solidFill>
              </a:rPr>
              <a:t>data </a:t>
            </a:r>
            <a:r>
              <a:rPr lang="en-US" sz="1800" b="1" dirty="0" smtClean="0">
                <a:solidFill>
                  <a:schemeClr val="tx2">
                    <a:lumMod val="75000"/>
                  </a:schemeClr>
                </a:solidFill>
                <a:effectLst/>
              </a:rPr>
              <a:t>shows a weak </a:t>
            </a:r>
            <a:r>
              <a:rPr lang="en-US" sz="1800" b="1" u="sng" dirty="0" smtClean="0">
                <a:solidFill>
                  <a:schemeClr val="tx2">
                    <a:lumMod val="75000"/>
                  </a:schemeClr>
                </a:solidFill>
                <a:effectLst/>
              </a:rPr>
              <a:t>direct</a:t>
            </a:r>
            <a:r>
              <a:rPr lang="en-US" sz="1800" b="1" dirty="0" smtClean="0">
                <a:solidFill>
                  <a:schemeClr val="tx2">
                    <a:lumMod val="75000"/>
                  </a:schemeClr>
                </a:solidFill>
                <a:effectLst/>
              </a:rPr>
              <a:t> correlation; not an inverse one. </a:t>
            </a:r>
          </a:p>
          <a:p>
            <a:pPr marL="0" indent="0">
              <a:spcAft>
                <a:spcPts val="300"/>
              </a:spcAft>
              <a:buNone/>
            </a:pPr>
            <a:endParaRPr lang="en-US" sz="2200" b="1" dirty="0" smtClean="0">
              <a:solidFill>
                <a:schemeClr val="tx2">
                  <a:lumMod val="75000"/>
                </a:schemeClr>
              </a:solidFill>
            </a:endParaRPr>
          </a:p>
          <a:p>
            <a:pPr marL="0" lvl="0" indent="0">
              <a:buNone/>
            </a:pPr>
            <a:endParaRPr lang="en-US" sz="2000" b="1" dirty="0" smtClean="0">
              <a:solidFill>
                <a:schemeClr val="tx2">
                  <a:lumMod val="75000"/>
                </a:schemeClr>
              </a:solidFill>
            </a:endParaRPr>
          </a:p>
          <a:p>
            <a:pPr marL="0" lvl="0" indent="0">
              <a:buNone/>
            </a:pPr>
            <a:endParaRPr lang="en-US" sz="2000" b="1" dirty="0">
              <a:solidFill>
                <a:schemeClr val="tx2">
                  <a:lumMod val="75000"/>
                </a:schemeClr>
              </a:solidFill>
            </a:endParaRPr>
          </a:p>
          <a:p>
            <a:pPr marL="0" lvl="0" indent="0">
              <a:buNone/>
            </a:pPr>
            <a:endParaRPr lang="en-US" sz="2000" b="1" dirty="0" smtClean="0">
              <a:solidFill>
                <a:schemeClr val="tx2">
                  <a:lumMod val="75000"/>
                </a:schemeClr>
              </a:solidFill>
            </a:endParaRPr>
          </a:p>
          <a:p>
            <a:pPr marL="0" lvl="0" indent="0">
              <a:buNone/>
            </a:pPr>
            <a:endParaRPr lang="en-US" sz="2000" b="1" dirty="0">
              <a:solidFill>
                <a:schemeClr val="tx2">
                  <a:lumMod val="75000"/>
                </a:schemeClr>
              </a:solidFill>
            </a:endParaRPr>
          </a:p>
          <a:p>
            <a:pPr marL="0" lvl="0" indent="0">
              <a:buNone/>
            </a:pPr>
            <a:endParaRPr lang="en-US" sz="2000" b="1" dirty="0" smtClean="0">
              <a:solidFill>
                <a:schemeClr val="tx2">
                  <a:lumMod val="75000"/>
                </a:schemeClr>
              </a:solidFill>
            </a:endParaRPr>
          </a:p>
          <a:p>
            <a:pPr marL="0" lvl="0" indent="0">
              <a:buNone/>
            </a:pPr>
            <a:endParaRPr lang="en-US" sz="2000" b="1" dirty="0">
              <a:solidFill>
                <a:schemeClr val="tx2">
                  <a:lumMod val="75000"/>
                </a:schemeClr>
              </a:solidFill>
            </a:endParaRPr>
          </a:p>
          <a:p>
            <a:pPr marL="0" lvl="0" indent="0">
              <a:buNone/>
            </a:pPr>
            <a:endParaRPr lang="en-US" sz="2000" b="1" dirty="0" smtClean="0">
              <a:solidFill>
                <a:schemeClr val="tx2">
                  <a:lumMod val="75000"/>
                </a:schemeClr>
              </a:solidFill>
            </a:endParaRPr>
          </a:p>
          <a:p>
            <a:pPr marL="0" indent="0">
              <a:buNone/>
            </a:pPr>
            <a:endParaRPr lang="en-US" sz="2000" b="1" dirty="0" smtClean="0">
              <a:solidFill>
                <a:schemeClr val="tx2">
                  <a:lumMod val="75000"/>
                </a:schemeClr>
              </a:solidFill>
            </a:endParaRPr>
          </a:p>
          <a:p>
            <a:pPr marL="0" lvl="0" indent="0">
              <a:buNone/>
            </a:pPr>
            <a:endParaRPr lang="en-US" sz="2000" b="1" dirty="0" smtClean="0">
              <a:solidFill>
                <a:schemeClr val="tx2">
                  <a:lumMod val="75000"/>
                </a:schemeClr>
              </a:solidFill>
            </a:endParaRPr>
          </a:p>
          <a:p>
            <a:pPr lvl="0"/>
            <a:endParaRPr lang="en-US" sz="2000" b="1" dirty="0"/>
          </a:p>
          <a:p>
            <a:pPr marL="0" indent="0">
              <a:buNone/>
            </a:pPr>
            <a:endParaRPr lang="en-US" sz="1900" b="1" dirty="0" smtClean="0"/>
          </a:p>
        </p:txBody>
      </p:sp>
      <p:sp>
        <p:nvSpPr>
          <p:cNvPr id="2" name="Slide Number Placeholder 1"/>
          <p:cNvSpPr>
            <a:spLocks noGrp="1"/>
          </p:cNvSpPr>
          <p:nvPr>
            <p:ph type="sldNum" sz="quarter" idx="12"/>
          </p:nvPr>
        </p:nvSpPr>
        <p:spPr/>
        <p:txBody>
          <a:bodyPr/>
          <a:lstStyle/>
          <a:p>
            <a:fld id="{5004866D-5C8C-4FD3-B273-0A6C6F1E4A7B}" type="slidenum">
              <a:rPr lang="en-US" b="1" smtClean="0"/>
              <a:t>18</a:t>
            </a:fld>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81" y="3886200"/>
            <a:ext cx="4901619" cy="2668267"/>
          </a:xfrm>
          <a:prstGeom prst="rect">
            <a:avLst/>
          </a:prstGeom>
        </p:spPr>
      </p:pic>
    </p:spTree>
    <p:extLst>
      <p:ext uri="{BB962C8B-B14F-4D97-AF65-F5344CB8AC3E}">
        <p14:creationId xmlns:p14="http://schemas.microsoft.com/office/powerpoint/2010/main" val="671880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838200"/>
          </a:xfrm>
        </p:spPr>
        <p:txBody>
          <a:bodyPr>
            <a:noAutofit/>
          </a:bodyPr>
          <a:lstStyle/>
          <a:p>
            <a:r>
              <a:rPr lang="en-US" sz="2400" b="1" dirty="0"/>
              <a:t>Issues for which responses are </a:t>
            </a:r>
            <a:r>
              <a:rPr lang="en-US" sz="2400" b="1" dirty="0" smtClean="0"/>
              <a:t>requested</a:t>
            </a:r>
            <a:r>
              <a:rPr lang="en-US" sz="2400" b="1" dirty="0"/>
              <a:t> </a:t>
            </a:r>
            <a:r>
              <a:rPr lang="en-US" sz="2400" dirty="0"/>
              <a:t/>
            </a:r>
            <a:br>
              <a:rPr lang="en-US" sz="2400" dirty="0"/>
            </a:br>
            <a:r>
              <a:rPr lang="en-US" sz="2000" b="1" dirty="0"/>
              <a:t>Issue #9:</a:t>
            </a:r>
            <a:r>
              <a:rPr lang="en-US" sz="2000" dirty="0"/>
              <a:t>  </a:t>
            </a:r>
            <a:r>
              <a:rPr lang="en-US" sz="2000" b="1" u="sng" dirty="0"/>
              <a:t>Pattern of comparative nitrate levels in the Morro Basin wells </a:t>
            </a:r>
            <a:r>
              <a:rPr lang="en-US" sz="2000" dirty="0"/>
              <a:t/>
            </a:r>
            <a:br>
              <a:rPr lang="en-US" sz="2000" dirty="0"/>
            </a:br>
            <a:endParaRPr lang="en-US" sz="2000" dirty="0"/>
          </a:p>
        </p:txBody>
      </p:sp>
      <p:sp>
        <p:nvSpPr>
          <p:cNvPr id="5" name="Content Placeholder 4"/>
          <p:cNvSpPr>
            <a:spLocks noGrp="1"/>
          </p:cNvSpPr>
          <p:nvPr>
            <p:ph idx="1"/>
          </p:nvPr>
        </p:nvSpPr>
        <p:spPr>
          <a:xfrm>
            <a:off x="457200" y="990600"/>
            <a:ext cx="8229600" cy="5638800"/>
          </a:xfrm>
        </p:spPr>
        <p:txBody>
          <a:bodyPr>
            <a:normAutofit/>
          </a:bodyPr>
          <a:lstStyle/>
          <a:p>
            <a:pPr marL="0" indent="0">
              <a:buNone/>
            </a:pPr>
            <a:r>
              <a:rPr lang="en-US" sz="1900" b="1" u="sng" dirty="0" smtClean="0">
                <a:solidFill>
                  <a:schemeClr val="accent2">
                    <a:lumMod val="75000"/>
                  </a:schemeClr>
                </a:solidFill>
              </a:rPr>
              <a:t>RWQCB staff: </a:t>
            </a:r>
            <a:r>
              <a:rPr lang="en-US" sz="1900" b="1" dirty="0" smtClean="0">
                <a:solidFill>
                  <a:schemeClr val="accent2">
                    <a:lumMod val="75000"/>
                  </a:schemeClr>
                </a:solidFill>
              </a:rPr>
              <a:t> </a:t>
            </a:r>
            <a:r>
              <a:rPr lang="en-US" sz="2000" dirty="0"/>
              <a:t> </a:t>
            </a:r>
            <a:r>
              <a:rPr lang="en-US" sz="1800" b="1" dirty="0">
                <a:solidFill>
                  <a:schemeClr val="accent2">
                    <a:lumMod val="75000"/>
                  </a:schemeClr>
                </a:solidFill>
              </a:rPr>
              <a:t>Nitrate levels in the Morro Basin wells correspond to the </a:t>
            </a:r>
            <a:r>
              <a:rPr lang="en-US" sz="1800" b="1" dirty="0" smtClean="0">
                <a:solidFill>
                  <a:schemeClr val="accent2">
                    <a:lumMod val="75000"/>
                  </a:schemeClr>
                </a:solidFill>
              </a:rPr>
              <a:t>distances </a:t>
            </a:r>
            <a:r>
              <a:rPr lang="en-US" sz="1800" b="1" dirty="0">
                <a:solidFill>
                  <a:schemeClr val="accent2">
                    <a:lumMod val="75000"/>
                  </a:schemeClr>
                </a:solidFill>
              </a:rPr>
              <a:t>between the </a:t>
            </a:r>
            <a:r>
              <a:rPr lang="en-US" sz="1800" b="1" dirty="0" smtClean="0">
                <a:solidFill>
                  <a:schemeClr val="accent2">
                    <a:lumMod val="75000"/>
                  </a:schemeClr>
                </a:solidFill>
              </a:rPr>
              <a:t>individual </a:t>
            </a:r>
            <a:r>
              <a:rPr lang="en-US" sz="1800" b="1" dirty="0">
                <a:solidFill>
                  <a:schemeClr val="accent2">
                    <a:lumMod val="75000"/>
                  </a:schemeClr>
                </a:solidFill>
              </a:rPr>
              <a:t>wells and Morro Creek, which dilutes the water drawn by the wells.  The closer a well is to the creek, the more the water is diluted. </a:t>
            </a:r>
            <a:endParaRPr lang="en-US" sz="1800" b="1" dirty="0" smtClean="0">
              <a:solidFill>
                <a:schemeClr val="accent2">
                  <a:lumMod val="75000"/>
                </a:schemeClr>
              </a:solidFill>
            </a:endParaRPr>
          </a:p>
          <a:p>
            <a:pPr marL="0" indent="0">
              <a:spcBef>
                <a:spcPts val="1200"/>
              </a:spcBef>
              <a:buNone/>
            </a:pPr>
            <a:r>
              <a:rPr lang="en-US" sz="1900" b="1" u="sng" dirty="0" smtClean="0">
                <a:solidFill>
                  <a:schemeClr val="tx2">
                    <a:lumMod val="75000"/>
                  </a:schemeClr>
                </a:solidFill>
              </a:rPr>
              <a:t>Our </a:t>
            </a:r>
            <a:r>
              <a:rPr lang="en-US" sz="1900" b="1" u="sng" dirty="0">
                <a:solidFill>
                  <a:schemeClr val="tx2">
                    <a:lumMod val="75000"/>
                  </a:schemeClr>
                </a:solidFill>
              </a:rPr>
              <a:t>Concerns</a:t>
            </a:r>
            <a:r>
              <a:rPr lang="en-US" sz="1900" b="1" dirty="0">
                <a:solidFill>
                  <a:schemeClr val="tx2">
                    <a:lumMod val="75000"/>
                  </a:schemeClr>
                </a:solidFill>
              </a:rPr>
              <a:t>:  </a:t>
            </a:r>
            <a:endParaRPr lang="en-US" sz="2000" b="1" dirty="0">
              <a:solidFill>
                <a:schemeClr val="tx2">
                  <a:lumMod val="75000"/>
                </a:schemeClr>
              </a:solidFill>
            </a:endParaRPr>
          </a:p>
          <a:p>
            <a:pPr lvl="0"/>
            <a:r>
              <a:rPr lang="en-US" sz="1800" b="1" dirty="0">
                <a:solidFill>
                  <a:schemeClr val="tx2">
                    <a:lumMod val="75000"/>
                  </a:schemeClr>
                </a:solidFill>
              </a:rPr>
              <a:t>During summer and early fall, the creek is dry and thus cannot dilute anything.  </a:t>
            </a:r>
            <a:r>
              <a:rPr lang="en-US" sz="1800" b="1" dirty="0" smtClean="0">
                <a:solidFill>
                  <a:schemeClr val="tx2">
                    <a:lumMod val="75000"/>
                  </a:schemeClr>
                </a:solidFill>
              </a:rPr>
              <a:t>Yet, </a:t>
            </a:r>
            <a:r>
              <a:rPr lang="en-US" sz="1800" b="1" dirty="0">
                <a:solidFill>
                  <a:schemeClr val="tx2">
                    <a:lumMod val="75000"/>
                  </a:schemeClr>
                </a:solidFill>
              </a:rPr>
              <a:t>the pattern of relative nitrate levels in the wells remains constant</a:t>
            </a:r>
          </a:p>
          <a:p>
            <a:pPr lvl="0"/>
            <a:r>
              <a:rPr lang="en-US" sz="1800" b="1" dirty="0" smtClean="0">
                <a:solidFill>
                  <a:schemeClr val="tx2">
                    <a:lumMod val="75000"/>
                  </a:schemeClr>
                </a:solidFill>
              </a:rPr>
              <a:t>The two Morro </a:t>
            </a:r>
            <a:r>
              <a:rPr lang="en-US" sz="1800" b="1" dirty="0">
                <a:solidFill>
                  <a:schemeClr val="tx2">
                    <a:lumMod val="75000"/>
                  </a:schemeClr>
                </a:solidFill>
              </a:rPr>
              <a:t>Bay Mutual Water </a:t>
            </a:r>
            <a:r>
              <a:rPr lang="en-US" sz="1800" b="1" dirty="0" smtClean="0">
                <a:solidFill>
                  <a:schemeClr val="tx2">
                    <a:lumMod val="75000"/>
                  </a:schemeClr>
                </a:solidFill>
              </a:rPr>
              <a:t>wells are </a:t>
            </a:r>
            <a:r>
              <a:rPr lang="en-US" sz="1800" b="1" dirty="0">
                <a:solidFill>
                  <a:schemeClr val="tx2">
                    <a:lumMod val="75000"/>
                  </a:schemeClr>
                </a:solidFill>
              </a:rPr>
              <a:t>farther from the </a:t>
            </a:r>
            <a:r>
              <a:rPr lang="en-US" sz="1800" b="1" dirty="0" smtClean="0">
                <a:solidFill>
                  <a:schemeClr val="tx2">
                    <a:lumMod val="75000"/>
                  </a:schemeClr>
                </a:solidFill>
              </a:rPr>
              <a:t>sewer trunk lines than the City wells.  They always have </a:t>
            </a:r>
            <a:r>
              <a:rPr lang="en-US" sz="1800" b="1" dirty="0">
                <a:solidFill>
                  <a:schemeClr val="tx2">
                    <a:lumMod val="75000"/>
                  </a:schemeClr>
                </a:solidFill>
              </a:rPr>
              <a:t>nitrate levels radically lower than those of the City wells. </a:t>
            </a:r>
            <a:r>
              <a:rPr lang="en-US" sz="1800" b="1" dirty="0" smtClean="0">
                <a:solidFill>
                  <a:schemeClr val="tx2">
                    <a:lumMod val="75000"/>
                  </a:schemeClr>
                </a:solidFill>
              </a:rPr>
              <a:t>Example</a:t>
            </a:r>
            <a:r>
              <a:rPr lang="en-US" sz="1800" b="1" dirty="0">
                <a:solidFill>
                  <a:schemeClr val="tx2">
                    <a:lumMod val="75000"/>
                  </a:schemeClr>
                </a:solidFill>
              </a:rPr>
              <a:t>:</a:t>
            </a:r>
            <a:r>
              <a:rPr lang="en-US" sz="1800" b="1" dirty="0" smtClean="0">
                <a:solidFill>
                  <a:schemeClr val="tx2">
                    <a:lumMod val="75000"/>
                  </a:schemeClr>
                </a:solidFill>
              </a:rPr>
              <a:t> </a:t>
            </a:r>
            <a:r>
              <a:rPr lang="en-US" sz="1800" b="1" dirty="0">
                <a:solidFill>
                  <a:schemeClr val="tx2">
                    <a:lumMod val="75000"/>
                  </a:schemeClr>
                </a:solidFill>
              </a:rPr>
              <a:t>May 2011.  </a:t>
            </a:r>
            <a:r>
              <a:rPr lang="en-US" sz="1000" b="1" dirty="0" smtClean="0">
                <a:solidFill>
                  <a:schemeClr val="tx2">
                    <a:lumMod val="75000"/>
                  </a:schemeClr>
                </a:solidFill>
              </a:rPr>
              <a:t>Note: Only one is  MBMW well is closer to the creek than the </a:t>
            </a:r>
            <a:r>
              <a:rPr lang="en-US" sz="1000" b="1" dirty="0">
                <a:solidFill>
                  <a:schemeClr val="tx2">
                    <a:lumMod val="75000"/>
                  </a:schemeClr>
                </a:solidFill>
              </a:rPr>
              <a:t>m</a:t>
            </a:r>
            <a:r>
              <a:rPr lang="en-US" sz="1000" b="1" dirty="0" smtClean="0">
                <a:solidFill>
                  <a:schemeClr val="tx2">
                    <a:lumMod val="75000"/>
                  </a:schemeClr>
                </a:solidFill>
              </a:rPr>
              <a:t>unicipal wells.</a:t>
            </a:r>
            <a:endParaRPr lang="en-US" sz="1000" b="1" dirty="0">
              <a:solidFill>
                <a:schemeClr val="tx2">
                  <a:lumMod val="75000"/>
                </a:schemeClr>
              </a:solidFill>
            </a:endParaRPr>
          </a:p>
          <a:p>
            <a:pPr lvl="1"/>
            <a:r>
              <a:rPr lang="en-US" sz="1400" b="1" dirty="0">
                <a:solidFill>
                  <a:schemeClr val="tx2">
                    <a:lumMod val="75000"/>
                  </a:schemeClr>
                </a:solidFill>
              </a:rPr>
              <a:t>City well 3 – nitrate level 62</a:t>
            </a:r>
          </a:p>
          <a:p>
            <a:pPr lvl="1"/>
            <a:r>
              <a:rPr lang="en-US" sz="1400" b="1" dirty="0">
                <a:solidFill>
                  <a:schemeClr val="tx2">
                    <a:lumMod val="75000"/>
                  </a:schemeClr>
                </a:solidFill>
              </a:rPr>
              <a:t>City well 4 – nitrate level 45</a:t>
            </a:r>
          </a:p>
          <a:p>
            <a:pPr lvl="1"/>
            <a:r>
              <a:rPr lang="en-US" sz="1400" b="1" dirty="0">
                <a:solidFill>
                  <a:schemeClr val="tx2">
                    <a:lumMod val="75000"/>
                  </a:schemeClr>
                </a:solidFill>
              </a:rPr>
              <a:t>City well 14 – nitrate level 37</a:t>
            </a:r>
          </a:p>
          <a:p>
            <a:pPr lvl="1"/>
            <a:r>
              <a:rPr lang="en-US" sz="1400" b="1" dirty="0">
                <a:solidFill>
                  <a:schemeClr val="tx2">
                    <a:lumMod val="75000"/>
                  </a:schemeClr>
                </a:solidFill>
              </a:rPr>
              <a:t>City well 15 – nitrate level 20</a:t>
            </a:r>
          </a:p>
          <a:p>
            <a:pPr lvl="1"/>
            <a:r>
              <a:rPr lang="en-US" sz="1400" b="1" dirty="0">
                <a:solidFill>
                  <a:schemeClr val="tx2">
                    <a:lumMod val="75000"/>
                  </a:schemeClr>
                </a:solidFill>
              </a:rPr>
              <a:t>Morro Bay Mutual Water </a:t>
            </a:r>
            <a:r>
              <a:rPr lang="en-US" sz="1400" b="1" dirty="0" smtClean="0">
                <a:solidFill>
                  <a:schemeClr val="tx2">
                    <a:lumMod val="75000"/>
                  </a:schemeClr>
                </a:solidFill>
              </a:rPr>
              <a:t>wells </a:t>
            </a:r>
            <a:r>
              <a:rPr lang="en-US" sz="1400" b="1" dirty="0">
                <a:solidFill>
                  <a:schemeClr val="tx2">
                    <a:lumMod val="75000"/>
                  </a:schemeClr>
                </a:solidFill>
              </a:rPr>
              <a:t>– two nitrate level </a:t>
            </a:r>
            <a:r>
              <a:rPr lang="en-US" sz="1400" b="1" dirty="0" smtClean="0">
                <a:solidFill>
                  <a:schemeClr val="tx2">
                    <a:lumMod val="75000"/>
                  </a:schemeClr>
                </a:solidFill>
              </a:rPr>
              <a:t>readings: </a:t>
            </a:r>
            <a:r>
              <a:rPr lang="en-US" sz="1400" b="1" dirty="0">
                <a:solidFill>
                  <a:schemeClr val="tx2">
                    <a:lumMod val="75000"/>
                  </a:schemeClr>
                </a:solidFill>
              </a:rPr>
              <a:t>2.2 and 2.6</a:t>
            </a:r>
          </a:p>
          <a:p>
            <a:pPr lvl="0"/>
            <a:r>
              <a:rPr lang="en-US" sz="1800" b="1" dirty="0" smtClean="0">
                <a:solidFill>
                  <a:schemeClr val="tx2">
                    <a:lumMod val="75000"/>
                  </a:schemeClr>
                </a:solidFill>
              </a:rPr>
              <a:t>ALL of the water, surface and underground, is funneled through the aquifer “narrows” just before it reaches the area of the wells</a:t>
            </a:r>
          </a:p>
          <a:p>
            <a:r>
              <a:rPr lang="en-US" sz="1800" b="1" dirty="0" smtClean="0">
                <a:solidFill>
                  <a:schemeClr val="tx2">
                    <a:lumMod val="75000"/>
                  </a:schemeClr>
                </a:solidFill>
              </a:rPr>
              <a:t>RWQCB </a:t>
            </a:r>
            <a:r>
              <a:rPr lang="en-US" sz="1800" b="1" dirty="0">
                <a:solidFill>
                  <a:schemeClr val="tx2">
                    <a:lumMod val="75000"/>
                  </a:schemeClr>
                </a:solidFill>
              </a:rPr>
              <a:t>staff cited no specific data or scientific </a:t>
            </a:r>
            <a:r>
              <a:rPr lang="en-US" sz="1800" b="1" dirty="0" smtClean="0">
                <a:solidFill>
                  <a:schemeClr val="tx2">
                    <a:lumMod val="75000"/>
                  </a:schemeClr>
                </a:solidFill>
              </a:rPr>
              <a:t>principles in support of the assumption that nitrates </a:t>
            </a:r>
            <a:r>
              <a:rPr lang="en-US" sz="1800" b="1" dirty="0">
                <a:solidFill>
                  <a:schemeClr val="tx2">
                    <a:lumMod val="75000"/>
                  </a:schemeClr>
                </a:solidFill>
              </a:rPr>
              <a:t>would be less concentrated in the surface stream water from the Morro Valley than the underground </a:t>
            </a:r>
            <a:r>
              <a:rPr lang="en-US" sz="1800" b="1" dirty="0" smtClean="0">
                <a:solidFill>
                  <a:schemeClr val="tx2">
                    <a:lumMod val="75000"/>
                  </a:schemeClr>
                </a:solidFill>
              </a:rPr>
              <a:t>water from the same source.</a:t>
            </a:r>
            <a:endParaRPr lang="en-US" sz="1800" dirty="0"/>
          </a:p>
          <a:p>
            <a:pPr lvl="0"/>
            <a:endParaRPr lang="en-US" sz="1800" b="1" dirty="0">
              <a:solidFill>
                <a:schemeClr val="tx2">
                  <a:lumMod val="75000"/>
                </a:schemeClr>
              </a:solidFill>
            </a:endParaRPr>
          </a:p>
          <a:p>
            <a:pPr marL="0" indent="0">
              <a:spcAft>
                <a:spcPts val="300"/>
              </a:spcAft>
              <a:buNone/>
            </a:pPr>
            <a:endParaRPr lang="en-US" sz="2200" b="1" dirty="0" smtClean="0">
              <a:solidFill>
                <a:schemeClr val="tx2">
                  <a:lumMod val="75000"/>
                </a:schemeClr>
              </a:solidFill>
            </a:endParaRPr>
          </a:p>
          <a:p>
            <a:pPr marL="0" lvl="0" indent="0">
              <a:buNone/>
            </a:pPr>
            <a:endParaRPr lang="en-US" sz="2000" b="1" dirty="0" smtClean="0">
              <a:solidFill>
                <a:schemeClr val="tx2">
                  <a:lumMod val="75000"/>
                </a:schemeClr>
              </a:solidFill>
            </a:endParaRPr>
          </a:p>
          <a:p>
            <a:pPr marL="0" lvl="0" indent="0">
              <a:buNone/>
            </a:pPr>
            <a:endParaRPr lang="en-US" sz="2000" b="1" dirty="0">
              <a:solidFill>
                <a:schemeClr val="tx2">
                  <a:lumMod val="75000"/>
                </a:schemeClr>
              </a:solidFill>
            </a:endParaRPr>
          </a:p>
          <a:p>
            <a:pPr marL="0" lvl="0" indent="0">
              <a:buNone/>
            </a:pPr>
            <a:endParaRPr lang="en-US" sz="2000" b="1" dirty="0" smtClean="0">
              <a:solidFill>
                <a:schemeClr val="tx2">
                  <a:lumMod val="75000"/>
                </a:schemeClr>
              </a:solidFill>
            </a:endParaRPr>
          </a:p>
          <a:p>
            <a:pPr marL="0" lvl="0" indent="0">
              <a:buNone/>
            </a:pPr>
            <a:endParaRPr lang="en-US" sz="2000" b="1" dirty="0">
              <a:solidFill>
                <a:schemeClr val="tx2">
                  <a:lumMod val="75000"/>
                </a:schemeClr>
              </a:solidFill>
            </a:endParaRPr>
          </a:p>
          <a:p>
            <a:pPr marL="0" lvl="0" indent="0">
              <a:buNone/>
            </a:pPr>
            <a:endParaRPr lang="en-US" sz="2000" b="1" dirty="0" smtClean="0">
              <a:solidFill>
                <a:schemeClr val="tx2">
                  <a:lumMod val="75000"/>
                </a:schemeClr>
              </a:solidFill>
            </a:endParaRPr>
          </a:p>
          <a:p>
            <a:pPr marL="0" lvl="0" indent="0">
              <a:buNone/>
            </a:pPr>
            <a:endParaRPr lang="en-US" sz="2000" b="1" dirty="0">
              <a:solidFill>
                <a:schemeClr val="tx2">
                  <a:lumMod val="75000"/>
                </a:schemeClr>
              </a:solidFill>
            </a:endParaRPr>
          </a:p>
          <a:p>
            <a:pPr marL="0" lvl="0" indent="0">
              <a:buNone/>
            </a:pPr>
            <a:endParaRPr lang="en-US" sz="2000" b="1" dirty="0" smtClean="0">
              <a:solidFill>
                <a:schemeClr val="tx2">
                  <a:lumMod val="75000"/>
                </a:schemeClr>
              </a:solidFill>
            </a:endParaRPr>
          </a:p>
          <a:p>
            <a:pPr marL="0" indent="0">
              <a:buNone/>
            </a:pPr>
            <a:endParaRPr lang="en-US" sz="2000" b="1" dirty="0" smtClean="0">
              <a:solidFill>
                <a:schemeClr val="tx2">
                  <a:lumMod val="75000"/>
                </a:schemeClr>
              </a:solidFill>
            </a:endParaRPr>
          </a:p>
          <a:p>
            <a:pPr marL="0" lvl="0" indent="0">
              <a:buNone/>
            </a:pPr>
            <a:endParaRPr lang="en-US" sz="2000" b="1" dirty="0" smtClean="0">
              <a:solidFill>
                <a:schemeClr val="tx2">
                  <a:lumMod val="75000"/>
                </a:schemeClr>
              </a:solidFill>
            </a:endParaRPr>
          </a:p>
          <a:p>
            <a:pPr lvl="0"/>
            <a:endParaRPr lang="en-US" sz="2000" b="1" dirty="0"/>
          </a:p>
          <a:p>
            <a:pPr marL="0" indent="0">
              <a:buNone/>
            </a:pPr>
            <a:endParaRPr lang="en-US" sz="1900" b="1" dirty="0" smtClean="0"/>
          </a:p>
        </p:txBody>
      </p:sp>
      <p:sp>
        <p:nvSpPr>
          <p:cNvPr id="2" name="Slide Number Placeholder 1"/>
          <p:cNvSpPr>
            <a:spLocks noGrp="1"/>
          </p:cNvSpPr>
          <p:nvPr>
            <p:ph type="sldNum" sz="quarter" idx="12"/>
          </p:nvPr>
        </p:nvSpPr>
        <p:spPr/>
        <p:txBody>
          <a:bodyPr/>
          <a:lstStyle/>
          <a:p>
            <a:fld id="{5004866D-5C8C-4FD3-B273-0A6C6F1E4A7B}" type="slidenum">
              <a:rPr lang="en-US" b="1" smtClean="0"/>
              <a:t>19</a:t>
            </a:fld>
            <a:endParaRPr lang="en-US" b="1" dirty="0"/>
          </a:p>
        </p:txBody>
      </p:sp>
    </p:spTree>
    <p:extLst>
      <p:ext uri="{BB962C8B-B14F-4D97-AF65-F5344CB8AC3E}">
        <p14:creationId xmlns:p14="http://schemas.microsoft.com/office/powerpoint/2010/main" val="4188979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Autofit/>
          </a:bodyPr>
          <a:lstStyle/>
          <a:p>
            <a:r>
              <a:rPr lang="en-US" sz="2400" b="1" dirty="0"/>
              <a:t>History of Nitrate Concentrations in Morro Basin </a:t>
            </a:r>
            <a:r>
              <a:rPr lang="en-US" sz="2400" b="1" dirty="0" smtClean="0"/>
              <a:t>Well 03 </a:t>
            </a:r>
            <a:endParaRPr lang="en-US" sz="2400" dirty="0"/>
          </a:p>
        </p:txBody>
      </p:sp>
      <p:sp>
        <p:nvSpPr>
          <p:cNvPr id="5" name="Content Placeholder 4"/>
          <p:cNvSpPr>
            <a:spLocks noGrp="1"/>
          </p:cNvSpPr>
          <p:nvPr>
            <p:ph idx="1"/>
          </p:nvPr>
        </p:nvSpPr>
        <p:spPr>
          <a:xfrm>
            <a:off x="457200" y="4495800"/>
            <a:ext cx="8229600" cy="1973093"/>
          </a:xfrm>
        </p:spPr>
        <p:txBody>
          <a:bodyPr>
            <a:normAutofit fontScale="92500" lnSpcReduction="10000"/>
          </a:bodyPr>
          <a:lstStyle/>
          <a:p>
            <a:pPr marL="0" indent="0">
              <a:buNone/>
            </a:pPr>
            <a:endParaRPr lang="en-US" dirty="0"/>
          </a:p>
          <a:p>
            <a:pPr lvl="0"/>
            <a:r>
              <a:rPr lang="en-US" sz="1900" b="1" dirty="0"/>
              <a:t>Records kept since 1954</a:t>
            </a:r>
            <a:endParaRPr lang="en-US" sz="1900" dirty="0"/>
          </a:p>
          <a:p>
            <a:pPr lvl="0"/>
            <a:r>
              <a:rPr lang="en-US" sz="1900" b="1" dirty="0"/>
              <a:t>Prior to 2002, nitrate mcl never exceeded </a:t>
            </a:r>
            <a:endParaRPr lang="en-US" sz="1900" dirty="0"/>
          </a:p>
          <a:p>
            <a:pPr lvl="0"/>
            <a:r>
              <a:rPr lang="en-US" sz="1900" b="1" dirty="0"/>
              <a:t>November spikes began in 2002 and continue to present</a:t>
            </a:r>
            <a:endParaRPr lang="en-US" sz="1900" dirty="0"/>
          </a:p>
          <a:p>
            <a:pPr lvl="0"/>
            <a:r>
              <a:rPr lang="en-US" sz="1900" b="1" dirty="0"/>
              <a:t>“Historically, nitrate concentrations in November were in decline, rather than peaking”</a:t>
            </a:r>
            <a:endParaRPr lang="en-US" sz="1900"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066800"/>
            <a:ext cx="4419600" cy="3719172"/>
          </a:xfrm>
          <a:prstGeom prst="rect">
            <a:avLst/>
          </a:prstGeom>
        </p:spPr>
      </p:pic>
      <p:sp>
        <p:nvSpPr>
          <p:cNvPr id="8" name="Slide Number Placeholder 7"/>
          <p:cNvSpPr>
            <a:spLocks noGrp="1"/>
          </p:cNvSpPr>
          <p:nvPr>
            <p:ph type="sldNum" sz="quarter" idx="12"/>
          </p:nvPr>
        </p:nvSpPr>
        <p:spPr/>
        <p:txBody>
          <a:bodyPr/>
          <a:lstStyle/>
          <a:p>
            <a:fld id="{5004866D-5C8C-4FD3-B273-0A6C6F1E4A7B}" type="slidenum">
              <a:rPr lang="en-US" smtClean="0"/>
              <a:t>2</a:t>
            </a:fld>
            <a:endParaRPr lang="en-US"/>
          </a:p>
        </p:txBody>
      </p:sp>
    </p:spTree>
    <p:extLst>
      <p:ext uri="{BB962C8B-B14F-4D97-AF65-F5344CB8AC3E}">
        <p14:creationId xmlns:p14="http://schemas.microsoft.com/office/powerpoint/2010/main" val="2909201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609600"/>
          </a:xfrm>
        </p:spPr>
        <p:txBody>
          <a:bodyPr>
            <a:noAutofit/>
          </a:bodyPr>
          <a:lstStyle/>
          <a:p>
            <a:r>
              <a:rPr lang="en-US" sz="2400" b="1" dirty="0" smtClean="0"/>
              <a:t>Selected References</a:t>
            </a:r>
            <a:endParaRPr lang="en-US" sz="2000" dirty="0"/>
          </a:p>
        </p:txBody>
      </p:sp>
      <p:sp>
        <p:nvSpPr>
          <p:cNvPr id="5" name="Content Placeholder 4"/>
          <p:cNvSpPr>
            <a:spLocks noGrp="1"/>
          </p:cNvSpPr>
          <p:nvPr>
            <p:ph idx="1"/>
          </p:nvPr>
        </p:nvSpPr>
        <p:spPr>
          <a:xfrm>
            <a:off x="381000" y="685800"/>
            <a:ext cx="8534400" cy="6019800"/>
          </a:xfrm>
        </p:spPr>
        <p:txBody>
          <a:bodyPr>
            <a:normAutofit fontScale="70000" lnSpcReduction="20000"/>
          </a:bodyPr>
          <a:lstStyle/>
          <a:p>
            <a:pPr marL="0" indent="0">
              <a:buNone/>
            </a:pPr>
            <a:r>
              <a:rPr lang="en-US" sz="1600" dirty="0" smtClean="0"/>
              <a:t>Morro </a:t>
            </a:r>
            <a:r>
              <a:rPr lang="en-US" sz="1600" dirty="0"/>
              <a:t>Basin well </a:t>
            </a:r>
            <a:r>
              <a:rPr lang="en-US" sz="1600" dirty="0" smtClean="0"/>
              <a:t> nitrate </a:t>
            </a:r>
            <a:r>
              <a:rPr lang="en-US" sz="1600" dirty="0"/>
              <a:t>data, </a:t>
            </a:r>
            <a:r>
              <a:rPr lang="en-US" sz="1600" dirty="0" smtClean="0"/>
              <a:t>obtained </a:t>
            </a:r>
            <a:r>
              <a:rPr lang="en-US" sz="1600" dirty="0"/>
              <a:t>from California Department of Public Health</a:t>
            </a:r>
          </a:p>
          <a:p>
            <a:pPr marL="0" indent="0">
              <a:buNone/>
            </a:pPr>
            <a:r>
              <a:rPr lang="en-US" sz="1600" dirty="0"/>
              <a:t> </a:t>
            </a:r>
          </a:p>
          <a:p>
            <a:pPr marL="0" indent="0">
              <a:buNone/>
            </a:pPr>
            <a:r>
              <a:rPr lang="en-US" sz="1600" dirty="0"/>
              <a:t>Morro Bay Mutual Water </a:t>
            </a:r>
            <a:r>
              <a:rPr lang="en-US" sz="1600" dirty="0" smtClean="0"/>
              <a:t>well nitrate </a:t>
            </a:r>
            <a:r>
              <a:rPr lang="en-US" sz="1600" dirty="0"/>
              <a:t>Data, obtained from San Luis Obispo County Health </a:t>
            </a:r>
            <a:r>
              <a:rPr lang="en-US" sz="1600" dirty="0" smtClean="0"/>
              <a:t>Department</a:t>
            </a:r>
          </a:p>
          <a:p>
            <a:pPr marL="0" indent="0">
              <a:buNone/>
            </a:pPr>
            <a:endParaRPr lang="en-US" sz="1600" dirty="0"/>
          </a:p>
          <a:p>
            <a:pPr marL="0" indent="0">
              <a:buNone/>
            </a:pPr>
            <a:r>
              <a:rPr lang="en-US" sz="1600" dirty="0" smtClean="0"/>
              <a:t>Morro Bay water production reports, obtained from City of Morro Bay</a:t>
            </a:r>
          </a:p>
          <a:p>
            <a:pPr marL="0" indent="0">
              <a:buNone/>
            </a:pPr>
            <a:endParaRPr lang="en-US" sz="1600" dirty="0"/>
          </a:p>
          <a:p>
            <a:pPr marL="0" indent="0">
              <a:buNone/>
            </a:pPr>
            <a:r>
              <a:rPr lang="en-US" sz="1600" dirty="0"/>
              <a:t>Morro Bay rainfall data, as recorded at Morro Bay Fire Station, </a:t>
            </a:r>
            <a:r>
              <a:rPr lang="en-US" sz="1600" dirty="0" smtClean="0"/>
              <a:t> obtained from weatherwarehouse.com</a:t>
            </a:r>
          </a:p>
          <a:p>
            <a:pPr marL="0" indent="0">
              <a:buNone/>
            </a:pPr>
            <a:endParaRPr lang="en-US" sz="1600" dirty="0"/>
          </a:p>
          <a:p>
            <a:pPr marL="0" indent="0">
              <a:buNone/>
            </a:pPr>
            <a:r>
              <a:rPr lang="en-US" sz="1600" dirty="0"/>
              <a:t>City of Morro Bay 2005 Urban Water Management Plan</a:t>
            </a:r>
          </a:p>
          <a:p>
            <a:pPr marL="0" indent="0">
              <a:buNone/>
            </a:pPr>
            <a:r>
              <a:rPr lang="en-US" sz="1600" dirty="0"/>
              <a:t> </a:t>
            </a:r>
          </a:p>
          <a:p>
            <a:pPr marL="0" indent="0">
              <a:buNone/>
            </a:pPr>
            <a:r>
              <a:rPr lang="en-US" sz="1600" dirty="0" smtClean="0"/>
              <a:t>“Morro Basin Nitrate Study”, written for the City of Morro Bay by </a:t>
            </a:r>
            <a:r>
              <a:rPr lang="en-US" sz="1600" dirty="0" err="1" smtClean="0"/>
              <a:t>Cleath</a:t>
            </a:r>
            <a:r>
              <a:rPr lang="en-US" sz="1600" dirty="0" smtClean="0"/>
              <a:t> and Associates, December, 2007</a:t>
            </a:r>
          </a:p>
          <a:p>
            <a:pPr marL="0" indent="0">
              <a:buNone/>
            </a:pPr>
            <a:endParaRPr lang="en-US" sz="1600" dirty="0"/>
          </a:p>
          <a:p>
            <a:pPr marL="0" indent="0">
              <a:buNone/>
            </a:pPr>
            <a:r>
              <a:rPr lang="en-US" sz="1600" dirty="0" smtClean="0"/>
              <a:t>“</a:t>
            </a:r>
            <a:r>
              <a:rPr lang="en-US" sz="1600" dirty="0"/>
              <a:t>Morro Basin Nitrate Study – Issues and Concerns” </a:t>
            </a:r>
            <a:r>
              <a:rPr lang="en-US" sz="1600" dirty="0" smtClean="0"/>
              <a:t>by Richard  </a:t>
            </a:r>
            <a:r>
              <a:rPr lang="en-US" sz="1600" dirty="0" err="1" smtClean="0"/>
              <a:t>Sadowski</a:t>
            </a:r>
            <a:r>
              <a:rPr lang="en-US" sz="1600" dirty="0" smtClean="0"/>
              <a:t> and Marla  Jo </a:t>
            </a:r>
            <a:r>
              <a:rPr lang="en-US" sz="1600" dirty="0" err="1" smtClean="0"/>
              <a:t>Bruton</a:t>
            </a:r>
            <a:r>
              <a:rPr lang="en-US" sz="1600" dirty="0" smtClean="0"/>
              <a:t>, April, 2008</a:t>
            </a:r>
          </a:p>
          <a:p>
            <a:pPr marL="0" indent="0">
              <a:buNone/>
            </a:pPr>
            <a:r>
              <a:rPr lang="en-US" sz="1600" dirty="0"/>
              <a:t> </a:t>
            </a:r>
          </a:p>
          <a:p>
            <a:pPr marL="0" indent="0">
              <a:buNone/>
            </a:pPr>
            <a:r>
              <a:rPr lang="en-US" sz="1600" dirty="0"/>
              <a:t>“Condition of the Morro Bay Wastewater Collection System - Video Inspection Review and Analysis” </a:t>
            </a:r>
            <a:r>
              <a:rPr lang="en-US" sz="1600" dirty="0" smtClean="0"/>
              <a:t> by Richard  </a:t>
            </a:r>
            <a:r>
              <a:rPr lang="en-US" sz="1600" dirty="0" err="1" smtClean="0"/>
              <a:t>Sadowski</a:t>
            </a:r>
            <a:r>
              <a:rPr lang="en-US" sz="1600" dirty="0" smtClean="0"/>
              <a:t> and Marla  Jo </a:t>
            </a:r>
            <a:r>
              <a:rPr lang="en-US" sz="1600" dirty="0" err="1" smtClean="0"/>
              <a:t>Bruton</a:t>
            </a:r>
            <a:r>
              <a:rPr lang="en-US" sz="1600" dirty="0" smtClean="0"/>
              <a:t>,  October, 2007</a:t>
            </a:r>
            <a:endParaRPr lang="en-US" sz="1600" dirty="0"/>
          </a:p>
          <a:p>
            <a:pPr marL="0" indent="0">
              <a:buNone/>
            </a:pPr>
            <a:r>
              <a:rPr lang="en-US" sz="1600" dirty="0"/>
              <a:t>  </a:t>
            </a:r>
          </a:p>
          <a:p>
            <a:pPr marL="0" indent="0">
              <a:buNone/>
            </a:pPr>
            <a:r>
              <a:rPr lang="en-US" sz="1600" dirty="0"/>
              <a:t>“Exfiltration in Sewer Systems</a:t>
            </a:r>
            <a:r>
              <a:rPr lang="en-US" sz="1600" dirty="0" smtClean="0"/>
              <a:t>”,  </a:t>
            </a:r>
            <a:r>
              <a:rPr lang="en-US" sz="1600" dirty="0" err="1" smtClean="0"/>
              <a:t>Amick</a:t>
            </a:r>
            <a:r>
              <a:rPr lang="en-US" sz="1600" dirty="0" smtClean="0"/>
              <a:t> </a:t>
            </a:r>
            <a:r>
              <a:rPr lang="en-US" sz="1600" dirty="0"/>
              <a:t>and Burgess, December, 2000 </a:t>
            </a:r>
            <a:endParaRPr lang="en-US" sz="1600" dirty="0" smtClean="0"/>
          </a:p>
          <a:p>
            <a:pPr marL="0" indent="0">
              <a:buNone/>
            </a:pPr>
            <a:endParaRPr lang="en-US" sz="1600" dirty="0"/>
          </a:p>
          <a:p>
            <a:pPr marL="0" indent="0">
              <a:buNone/>
            </a:pPr>
            <a:r>
              <a:rPr lang="en-US" sz="1600" dirty="0" smtClean="0"/>
              <a:t>Letter </a:t>
            </a:r>
            <a:r>
              <a:rPr lang="en-US" sz="1600" dirty="0"/>
              <a:t>from Ken Harris to Linda </a:t>
            </a:r>
            <a:r>
              <a:rPr lang="en-US" sz="1600" dirty="0" err="1"/>
              <a:t>Stedjee</a:t>
            </a:r>
            <a:r>
              <a:rPr lang="en-US" sz="1600" dirty="0"/>
              <a:t>, </a:t>
            </a:r>
            <a:r>
              <a:rPr lang="en-US" sz="1600" dirty="0" smtClean="0"/>
              <a:t>September </a:t>
            </a:r>
            <a:r>
              <a:rPr lang="en-US" sz="1600" dirty="0"/>
              <a:t>25, 2013 </a:t>
            </a:r>
            <a:br>
              <a:rPr lang="en-US" sz="1600" dirty="0"/>
            </a:br>
            <a:r>
              <a:rPr lang="en-US" sz="1600" dirty="0"/>
              <a:t> </a:t>
            </a:r>
          </a:p>
          <a:p>
            <a:pPr marL="0" indent="0">
              <a:buNone/>
            </a:pPr>
            <a:r>
              <a:rPr lang="en-US" sz="1600" dirty="0"/>
              <a:t>Email from Linda </a:t>
            </a:r>
            <a:r>
              <a:rPr lang="en-US" sz="1600" dirty="0" smtClean="0"/>
              <a:t> </a:t>
            </a:r>
            <a:r>
              <a:rPr lang="en-US" sz="1600" dirty="0" err="1" smtClean="0"/>
              <a:t>Stedjee</a:t>
            </a:r>
            <a:r>
              <a:rPr lang="en-US" sz="1600" dirty="0" smtClean="0"/>
              <a:t>  to </a:t>
            </a:r>
            <a:r>
              <a:rPr lang="en-US" sz="1600" dirty="0"/>
              <a:t>Ken Harris, </a:t>
            </a:r>
            <a:r>
              <a:rPr lang="en-US" sz="1600" dirty="0" smtClean="0"/>
              <a:t>September 26, 2013</a:t>
            </a:r>
            <a:endParaRPr lang="en-US" sz="1600" dirty="0"/>
          </a:p>
          <a:p>
            <a:pPr marL="0" indent="0">
              <a:buNone/>
            </a:pPr>
            <a:endParaRPr lang="en-US" sz="1600" dirty="0"/>
          </a:p>
          <a:p>
            <a:pPr marL="0" indent="0">
              <a:buNone/>
            </a:pPr>
            <a:r>
              <a:rPr lang="en-US" sz="1600" dirty="0"/>
              <a:t>Email from Linda </a:t>
            </a:r>
            <a:r>
              <a:rPr lang="en-US" sz="1600" dirty="0" smtClean="0"/>
              <a:t> </a:t>
            </a:r>
            <a:r>
              <a:rPr lang="en-US" sz="1600" dirty="0" err="1" smtClean="0"/>
              <a:t>Stedjee</a:t>
            </a:r>
            <a:r>
              <a:rPr lang="en-US" sz="1600" dirty="0" smtClean="0"/>
              <a:t>  to </a:t>
            </a:r>
            <a:r>
              <a:rPr lang="en-US" sz="1600" dirty="0"/>
              <a:t>Ken Harris, </a:t>
            </a:r>
            <a:r>
              <a:rPr lang="en-US" sz="1600" dirty="0" smtClean="0"/>
              <a:t>September 27, 2013</a:t>
            </a:r>
            <a:endParaRPr lang="en-US" sz="1600" dirty="0"/>
          </a:p>
          <a:p>
            <a:pPr marL="0" indent="0">
              <a:buNone/>
            </a:pPr>
            <a:endParaRPr lang="en-US" sz="1600" dirty="0"/>
          </a:p>
          <a:p>
            <a:pPr marL="0" indent="0">
              <a:buNone/>
            </a:pPr>
            <a:r>
              <a:rPr lang="en-US" sz="1600" dirty="0"/>
              <a:t>Letter from Harvey Packard to Richard </a:t>
            </a:r>
            <a:r>
              <a:rPr lang="en-US" sz="1600" dirty="0" err="1"/>
              <a:t>Sadowsi</a:t>
            </a:r>
            <a:r>
              <a:rPr lang="en-US" sz="1600" dirty="0"/>
              <a:t> and Marla </a:t>
            </a:r>
            <a:r>
              <a:rPr lang="en-US" sz="1600" dirty="0" smtClean="0"/>
              <a:t> Jo </a:t>
            </a:r>
            <a:r>
              <a:rPr lang="en-US" sz="1600" dirty="0" err="1"/>
              <a:t>Bruton</a:t>
            </a:r>
            <a:r>
              <a:rPr lang="en-US" sz="1600" dirty="0"/>
              <a:t>, </a:t>
            </a:r>
            <a:r>
              <a:rPr lang="en-US" sz="1600" dirty="0" smtClean="0"/>
              <a:t> subject, Morro Basin Nitrate Study, July </a:t>
            </a:r>
            <a:r>
              <a:rPr lang="en-US" sz="1600" dirty="0"/>
              <a:t>1, 2008</a:t>
            </a:r>
          </a:p>
          <a:p>
            <a:pPr marL="0" indent="0">
              <a:buNone/>
            </a:pPr>
            <a:endParaRPr lang="en-US" sz="1600" dirty="0"/>
          </a:p>
          <a:p>
            <a:pPr marL="0" indent="0">
              <a:buNone/>
            </a:pPr>
            <a:r>
              <a:rPr lang="en-US" sz="1600" dirty="0"/>
              <a:t>Letter from  Richard </a:t>
            </a:r>
            <a:r>
              <a:rPr lang="en-US" sz="1600" dirty="0" err="1"/>
              <a:t>Sadowski</a:t>
            </a:r>
            <a:r>
              <a:rPr lang="en-US" sz="1600" dirty="0"/>
              <a:t> and Marla Jo </a:t>
            </a:r>
            <a:r>
              <a:rPr lang="en-US" sz="1600" dirty="0" err="1"/>
              <a:t>Bruton</a:t>
            </a:r>
            <a:r>
              <a:rPr lang="en-US" sz="1600" dirty="0"/>
              <a:t> to Harvey Packard , </a:t>
            </a:r>
            <a:r>
              <a:rPr lang="en-US" sz="1600" dirty="0" smtClean="0"/>
              <a:t> subject, Morro Basin Nitrate Study, July </a:t>
            </a:r>
            <a:r>
              <a:rPr lang="en-US" sz="1600" dirty="0"/>
              <a:t>7, 2008   </a:t>
            </a:r>
          </a:p>
          <a:p>
            <a:pPr marL="0" indent="0">
              <a:buNone/>
            </a:pPr>
            <a:endParaRPr lang="en-US" sz="1600" dirty="0"/>
          </a:p>
          <a:p>
            <a:pPr marL="0" indent="0">
              <a:buNone/>
            </a:pPr>
            <a:r>
              <a:rPr lang="en-US" sz="1600" dirty="0" smtClean="0"/>
              <a:t>Letter </a:t>
            </a:r>
            <a:r>
              <a:rPr lang="en-US" sz="1600" dirty="0"/>
              <a:t>from Timothy </a:t>
            </a:r>
            <a:r>
              <a:rPr lang="en-US" sz="1600" dirty="0" err="1"/>
              <a:t>Cleath</a:t>
            </a:r>
            <a:r>
              <a:rPr lang="en-US" sz="1600" dirty="0"/>
              <a:t> to Frank Cunningham, </a:t>
            </a:r>
            <a:r>
              <a:rPr lang="en-US" sz="1600" dirty="0" smtClean="0"/>
              <a:t> subject, Review </a:t>
            </a:r>
            <a:r>
              <a:rPr lang="en-US" sz="1600" dirty="0"/>
              <a:t>of case closure request, former Shell Service Station, 1840 Main Street. Morro Bay, </a:t>
            </a:r>
            <a:r>
              <a:rPr lang="en-US" sz="1600" dirty="0" smtClean="0"/>
              <a:t>California, May </a:t>
            </a:r>
            <a:r>
              <a:rPr lang="en-US" sz="1600" dirty="0"/>
              <a:t>1, 2006</a:t>
            </a:r>
          </a:p>
          <a:p>
            <a:pPr marL="0" indent="0">
              <a:buNone/>
            </a:pPr>
            <a:r>
              <a:rPr lang="en-US" sz="1600" b="1" dirty="0"/>
              <a:t> </a:t>
            </a:r>
            <a:endParaRPr lang="en-US" sz="1600" dirty="0"/>
          </a:p>
          <a:p>
            <a:pPr marL="0" indent="0">
              <a:buNone/>
            </a:pPr>
            <a:r>
              <a:rPr lang="en-US" sz="1600" dirty="0" smtClean="0"/>
              <a:t> </a:t>
            </a:r>
            <a:r>
              <a:rPr lang="en-US" sz="1600" dirty="0"/>
              <a:t>Los Angeles </a:t>
            </a:r>
            <a:r>
              <a:rPr lang="en-US" sz="1600" dirty="0" smtClean="0"/>
              <a:t>Times, “</a:t>
            </a:r>
            <a:r>
              <a:rPr lang="en-US" sz="1600" dirty="0"/>
              <a:t>Oil  </a:t>
            </a:r>
            <a:r>
              <a:rPr lang="en-US" sz="1600" dirty="0" smtClean="0"/>
              <a:t>Firms </a:t>
            </a:r>
            <a:r>
              <a:rPr lang="en-US" sz="1600" dirty="0"/>
              <a:t>Agree to Clean Up Morro Bay's Tainted Water”, </a:t>
            </a:r>
            <a:r>
              <a:rPr lang="en-US" sz="1600" dirty="0" smtClean="0"/>
              <a:t> March </a:t>
            </a:r>
            <a:r>
              <a:rPr lang="en-US" sz="1600" dirty="0"/>
              <a:t>11, </a:t>
            </a:r>
            <a:r>
              <a:rPr lang="en-US" sz="1600" dirty="0" smtClean="0"/>
              <a:t>2001</a:t>
            </a:r>
            <a:endParaRPr lang="en-US" sz="1600" dirty="0"/>
          </a:p>
          <a:p>
            <a:pPr marL="0" indent="0">
              <a:buNone/>
            </a:pPr>
            <a:r>
              <a:rPr lang="en-US" sz="1600" dirty="0"/>
              <a:t> </a:t>
            </a:r>
          </a:p>
          <a:p>
            <a:pPr marL="0" indent="0">
              <a:buNone/>
            </a:pPr>
            <a:r>
              <a:rPr lang="en-US" sz="1600" dirty="0"/>
              <a:t> </a:t>
            </a:r>
            <a:r>
              <a:rPr lang="en-US" sz="1600" dirty="0" smtClean="0"/>
              <a:t>San </a:t>
            </a:r>
            <a:r>
              <a:rPr lang="en-US" sz="1600" dirty="0"/>
              <a:t>Luis Obispo Tribune </a:t>
            </a:r>
            <a:r>
              <a:rPr lang="en-US" sz="1600" dirty="0" smtClean="0"/>
              <a:t>,  </a:t>
            </a:r>
            <a:r>
              <a:rPr lang="en-US" sz="1600" dirty="0"/>
              <a:t>“</a:t>
            </a:r>
            <a:r>
              <a:rPr lang="en-US" sz="1600" dirty="0" err="1"/>
              <a:t>MtBE</a:t>
            </a:r>
            <a:r>
              <a:rPr lang="en-US" sz="1600" dirty="0"/>
              <a:t> Complicates Task as Towns Mull Aging Sewer”, </a:t>
            </a:r>
            <a:r>
              <a:rPr lang="en-US" sz="1600" dirty="0" smtClean="0"/>
              <a:t> May </a:t>
            </a:r>
            <a:r>
              <a:rPr lang="en-US" sz="1600" dirty="0"/>
              <a:t>24, </a:t>
            </a:r>
            <a:r>
              <a:rPr lang="en-US" sz="1600" dirty="0" smtClean="0"/>
              <a:t>2000</a:t>
            </a:r>
            <a:endParaRPr lang="en-US" sz="1600" dirty="0"/>
          </a:p>
          <a:p>
            <a:pPr marL="0" indent="0">
              <a:buNone/>
            </a:pPr>
            <a:r>
              <a:rPr lang="en-US" sz="1600" dirty="0"/>
              <a:t> </a:t>
            </a:r>
          </a:p>
          <a:p>
            <a:pPr marL="0" lvl="0" indent="0">
              <a:buNone/>
            </a:pPr>
            <a:endParaRPr lang="en-US" sz="1200" b="1" dirty="0">
              <a:solidFill>
                <a:schemeClr val="tx2">
                  <a:lumMod val="75000"/>
                </a:schemeClr>
              </a:solidFill>
            </a:endParaRPr>
          </a:p>
          <a:p>
            <a:pPr marL="0" indent="0">
              <a:spcAft>
                <a:spcPts val="300"/>
              </a:spcAft>
              <a:buNone/>
            </a:pPr>
            <a:endParaRPr lang="en-US" sz="2200" b="1" dirty="0" smtClean="0">
              <a:solidFill>
                <a:schemeClr val="tx2">
                  <a:lumMod val="75000"/>
                </a:schemeClr>
              </a:solidFill>
            </a:endParaRPr>
          </a:p>
          <a:p>
            <a:pPr marL="0" lvl="0" indent="0">
              <a:buNone/>
            </a:pPr>
            <a:endParaRPr lang="en-US" sz="2000" b="1" dirty="0" smtClean="0">
              <a:solidFill>
                <a:schemeClr val="tx2">
                  <a:lumMod val="75000"/>
                </a:schemeClr>
              </a:solidFill>
            </a:endParaRPr>
          </a:p>
          <a:p>
            <a:pPr marL="0" lvl="0" indent="0">
              <a:buNone/>
            </a:pPr>
            <a:endParaRPr lang="en-US" sz="2000" b="1" dirty="0">
              <a:solidFill>
                <a:schemeClr val="tx2">
                  <a:lumMod val="75000"/>
                </a:schemeClr>
              </a:solidFill>
            </a:endParaRPr>
          </a:p>
          <a:p>
            <a:pPr marL="0" lvl="0" indent="0">
              <a:buNone/>
            </a:pPr>
            <a:endParaRPr lang="en-US" sz="2000" b="1" dirty="0" smtClean="0">
              <a:solidFill>
                <a:schemeClr val="tx2">
                  <a:lumMod val="75000"/>
                </a:schemeClr>
              </a:solidFill>
            </a:endParaRPr>
          </a:p>
          <a:p>
            <a:pPr marL="0" lvl="0" indent="0">
              <a:buNone/>
            </a:pPr>
            <a:endParaRPr lang="en-US" sz="2000" b="1" dirty="0">
              <a:solidFill>
                <a:schemeClr val="tx2">
                  <a:lumMod val="75000"/>
                </a:schemeClr>
              </a:solidFill>
            </a:endParaRPr>
          </a:p>
          <a:p>
            <a:pPr marL="0" lvl="0" indent="0">
              <a:buNone/>
            </a:pPr>
            <a:endParaRPr lang="en-US" sz="2000" b="1" dirty="0" smtClean="0">
              <a:solidFill>
                <a:schemeClr val="tx2">
                  <a:lumMod val="75000"/>
                </a:schemeClr>
              </a:solidFill>
            </a:endParaRPr>
          </a:p>
          <a:p>
            <a:pPr marL="0" lvl="0" indent="0">
              <a:buNone/>
            </a:pPr>
            <a:endParaRPr lang="en-US" sz="2000" b="1" dirty="0">
              <a:solidFill>
                <a:schemeClr val="tx2">
                  <a:lumMod val="75000"/>
                </a:schemeClr>
              </a:solidFill>
            </a:endParaRPr>
          </a:p>
          <a:p>
            <a:pPr marL="0" lvl="0" indent="0">
              <a:buNone/>
            </a:pPr>
            <a:endParaRPr lang="en-US" sz="2000" b="1" dirty="0" smtClean="0">
              <a:solidFill>
                <a:schemeClr val="tx2">
                  <a:lumMod val="75000"/>
                </a:schemeClr>
              </a:solidFill>
            </a:endParaRPr>
          </a:p>
          <a:p>
            <a:pPr marL="0" indent="0">
              <a:buNone/>
            </a:pPr>
            <a:endParaRPr lang="en-US" sz="2000" b="1" dirty="0" smtClean="0">
              <a:solidFill>
                <a:schemeClr val="tx2">
                  <a:lumMod val="75000"/>
                </a:schemeClr>
              </a:solidFill>
            </a:endParaRPr>
          </a:p>
          <a:p>
            <a:pPr marL="0" lvl="0" indent="0">
              <a:buNone/>
            </a:pPr>
            <a:endParaRPr lang="en-US" sz="2000" b="1" dirty="0" smtClean="0">
              <a:solidFill>
                <a:schemeClr val="tx2">
                  <a:lumMod val="75000"/>
                </a:schemeClr>
              </a:solidFill>
            </a:endParaRPr>
          </a:p>
          <a:p>
            <a:pPr lvl="0"/>
            <a:endParaRPr lang="en-US" sz="2000" b="1" dirty="0"/>
          </a:p>
          <a:p>
            <a:pPr marL="0" indent="0">
              <a:buNone/>
            </a:pPr>
            <a:endParaRPr lang="en-US" sz="1900" b="1" dirty="0" smtClean="0"/>
          </a:p>
        </p:txBody>
      </p:sp>
      <p:sp>
        <p:nvSpPr>
          <p:cNvPr id="2" name="Slide Number Placeholder 1"/>
          <p:cNvSpPr>
            <a:spLocks noGrp="1"/>
          </p:cNvSpPr>
          <p:nvPr>
            <p:ph type="sldNum" sz="quarter" idx="12"/>
          </p:nvPr>
        </p:nvSpPr>
        <p:spPr/>
        <p:txBody>
          <a:bodyPr/>
          <a:lstStyle/>
          <a:p>
            <a:fld id="{5004866D-5C8C-4FD3-B273-0A6C6F1E4A7B}" type="slidenum">
              <a:rPr lang="en-US" b="1" smtClean="0"/>
              <a:t>20</a:t>
            </a:fld>
            <a:endParaRPr lang="en-US" b="1" dirty="0"/>
          </a:p>
        </p:txBody>
      </p:sp>
    </p:spTree>
    <p:extLst>
      <p:ext uri="{BB962C8B-B14F-4D97-AF65-F5344CB8AC3E}">
        <p14:creationId xmlns:p14="http://schemas.microsoft.com/office/powerpoint/2010/main" val="1381164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Autofit/>
          </a:bodyPr>
          <a:lstStyle/>
          <a:p>
            <a:r>
              <a:rPr lang="en-US" sz="2400" b="1" dirty="0"/>
              <a:t>Link to Well Production</a:t>
            </a:r>
            <a:endParaRPr lang="en-US" sz="2400" dirty="0"/>
          </a:p>
        </p:txBody>
      </p:sp>
      <p:sp>
        <p:nvSpPr>
          <p:cNvPr id="5" name="Content Placeholder 4"/>
          <p:cNvSpPr>
            <a:spLocks noGrp="1"/>
          </p:cNvSpPr>
          <p:nvPr>
            <p:ph idx="1"/>
          </p:nvPr>
        </p:nvSpPr>
        <p:spPr>
          <a:xfrm>
            <a:off x="457200" y="4495801"/>
            <a:ext cx="8229600" cy="1523999"/>
          </a:xfrm>
        </p:spPr>
        <p:txBody>
          <a:bodyPr>
            <a:normAutofit fontScale="92500" lnSpcReduction="20000"/>
          </a:bodyPr>
          <a:lstStyle/>
          <a:p>
            <a:pPr marL="0" indent="0">
              <a:buNone/>
            </a:pPr>
            <a:endParaRPr lang="en-US" dirty="0"/>
          </a:p>
          <a:p>
            <a:pPr lvl="0"/>
            <a:r>
              <a:rPr lang="en-US" sz="2000" b="1" dirty="0"/>
              <a:t> </a:t>
            </a:r>
            <a:r>
              <a:rPr lang="en-US" sz="2000" b="1" dirty="0" smtClean="0"/>
              <a:t>“</a:t>
            </a:r>
            <a:r>
              <a:rPr lang="en-US" sz="2000" b="1" dirty="0"/>
              <a:t>The pattern of fluctuations, however, appears linked to well field production.”   </a:t>
            </a:r>
            <a:r>
              <a:rPr lang="en-US" sz="1300" b="1" dirty="0"/>
              <a:t>Morro Basin Nitrate </a:t>
            </a:r>
            <a:r>
              <a:rPr lang="en-US" sz="1300" b="1" dirty="0" smtClean="0"/>
              <a:t>Study</a:t>
            </a:r>
            <a:endParaRPr lang="en-US" sz="1300" dirty="0"/>
          </a:p>
          <a:p>
            <a:pPr lvl="0"/>
            <a:r>
              <a:rPr lang="en-US" sz="2000" b="1" dirty="0"/>
              <a:t>No changes in farming practice or acreage can account for sudden onset of November spikes</a:t>
            </a:r>
            <a:endParaRPr lang="en-US" sz="2000" dirty="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036" y="1145824"/>
            <a:ext cx="6118964" cy="3284444"/>
          </a:xfrm>
          <a:prstGeom prst="rect">
            <a:avLst/>
          </a:prstGeom>
        </p:spPr>
      </p:pic>
      <p:sp>
        <p:nvSpPr>
          <p:cNvPr id="3" name="Slide Number Placeholder 2"/>
          <p:cNvSpPr>
            <a:spLocks noGrp="1"/>
          </p:cNvSpPr>
          <p:nvPr>
            <p:ph type="sldNum" sz="quarter" idx="12"/>
          </p:nvPr>
        </p:nvSpPr>
        <p:spPr/>
        <p:txBody>
          <a:bodyPr/>
          <a:lstStyle/>
          <a:p>
            <a:fld id="{5004866D-5C8C-4FD3-B273-0A6C6F1E4A7B}" type="slidenum">
              <a:rPr lang="en-US" smtClean="0"/>
              <a:t>3</a:t>
            </a:fld>
            <a:endParaRPr lang="en-US"/>
          </a:p>
        </p:txBody>
      </p:sp>
    </p:spTree>
    <p:extLst>
      <p:ext uri="{BB962C8B-B14F-4D97-AF65-F5344CB8AC3E}">
        <p14:creationId xmlns:p14="http://schemas.microsoft.com/office/powerpoint/2010/main" val="368017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Autofit/>
          </a:bodyPr>
          <a:lstStyle/>
          <a:p>
            <a:r>
              <a:rPr lang="en-US" sz="2400" b="1" dirty="0" smtClean="0"/>
              <a:t>Most likely cause of </a:t>
            </a:r>
            <a:r>
              <a:rPr lang="en-US" sz="2400" b="1" dirty="0"/>
              <a:t>nitrate </a:t>
            </a:r>
            <a:r>
              <a:rPr lang="en-US" sz="2400" b="1" dirty="0" smtClean="0"/>
              <a:t>spikes beginning in 2002</a:t>
            </a:r>
            <a:endParaRPr lang="en-US" sz="2400" dirty="0"/>
          </a:p>
        </p:txBody>
      </p:sp>
      <p:sp>
        <p:nvSpPr>
          <p:cNvPr id="5" name="Content Placeholder 4"/>
          <p:cNvSpPr>
            <a:spLocks noGrp="1"/>
          </p:cNvSpPr>
          <p:nvPr>
            <p:ph idx="1"/>
          </p:nvPr>
        </p:nvSpPr>
        <p:spPr>
          <a:xfrm>
            <a:off x="457200" y="1143000"/>
            <a:ext cx="8229600" cy="5562600"/>
          </a:xfrm>
        </p:spPr>
        <p:txBody>
          <a:bodyPr>
            <a:normAutofit/>
          </a:bodyPr>
          <a:lstStyle/>
          <a:p>
            <a:pPr marL="0" indent="0">
              <a:buNone/>
            </a:pPr>
            <a:r>
              <a:rPr lang="en-US" sz="1600" dirty="0"/>
              <a:t>San Luis Obispo Tribune, February 14, </a:t>
            </a:r>
            <a:r>
              <a:rPr lang="en-US" sz="1600" dirty="0" smtClean="0"/>
              <a:t>2001</a:t>
            </a:r>
          </a:p>
          <a:p>
            <a:pPr marL="0" indent="0">
              <a:buNone/>
            </a:pPr>
            <a:endParaRPr lang="en-US" sz="1800" dirty="0"/>
          </a:p>
          <a:p>
            <a:pPr marL="0" indent="0">
              <a:buNone/>
            </a:pPr>
            <a:r>
              <a:rPr lang="en-US" sz="2100" b="1" dirty="0" smtClean="0">
                <a:solidFill>
                  <a:schemeClr val="tx2">
                    <a:lumMod val="75000"/>
                  </a:schemeClr>
                </a:solidFill>
              </a:rPr>
              <a:t>SHELL </a:t>
            </a:r>
            <a:r>
              <a:rPr lang="en-US" sz="2100" b="1" dirty="0">
                <a:solidFill>
                  <a:schemeClr val="tx2">
                    <a:lumMod val="75000"/>
                  </a:schemeClr>
                </a:solidFill>
              </a:rPr>
              <a:t>WILL CLEAN UP MTBE IN </a:t>
            </a:r>
            <a:r>
              <a:rPr lang="en-US" sz="2100" b="1" dirty="0" smtClean="0">
                <a:solidFill>
                  <a:schemeClr val="tx2">
                    <a:lumMod val="75000"/>
                  </a:schemeClr>
                </a:solidFill>
              </a:rPr>
              <a:t>MORRO:</a:t>
            </a:r>
            <a:r>
              <a:rPr lang="en-US" sz="2100" dirty="0" smtClean="0">
                <a:solidFill>
                  <a:schemeClr val="tx2">
                    <a:lumMod val="75000"/>
                  </a:schemeClr>
                </a:solidFill>
              </a:rPr>
              <a:t> </a:t>
            </a:r>
            <a:r>
              <a:rPr lang="en-US" sz="2100" b="1" dirty="0" smtClean="0">
                <a:solidFill>
                  <a:schemeClr val="tx2">
                    <a:lumMod val="75000"/>
                  </a:schemeClr>
                </a:solidFill>
              </a:rPr>
              <a:t>$</a:t>
            </a:r>
            <a:r>
              <a:rPr lang="en-US" sz="2100" b="1" dirty="0">
                <a:solidFill>
                  <a:schemeClr val="tx2">
                    <a:lumMod val="75000"/>
                  </a:schemeClr>
                </a:solidFill>
              </a:rPr>
              <a:t>2.3 MILLION SETTLEMENT CALLED 'A TOTAL VICTORY'</a:t>
            </a:r>
            <a:endParaRPr lang="en-US" sz="2100" dirty="0">
              <a:solidFill>
                <a:schemeClr val="tx2">
                  <a:lumMod val="75000"/>
                </a:schemeClr>
              </a:solidFill>
            </a:endParaRPr>
          </a:p>
          <a:p>
            <a:pPr marL="0" indent="0">
              <a:buNone/>
            </a:pPr>
            <a:r>
              <a:rPr lang="en-US" sz="1900" dirty="0">
                <a:solidFill>
                  <a:schemeClr val="tx2">
                    <a:lumMod val="75000"/>
                  </a:schemeClr>
                </a:solidFill>
              </a:rPr>
              <a:t>“The settlement calls for Shell to:</a:t>
            </a:r>
          </a:p>
          <a:p>
            <a:pPr marL="0" indent="0">
              <a:buNone/>
            </a:pPr>
            <a:r>
              <a:rPr lang="en-US" sz="1900" dirty="0" smtClean="0">
                <a:solidFill>
                  <a:schemeClr val="tx2">
                    <a:lumMod val="75000"/>
                  </a:schemeClr>
                </a:solidFill>
              </a:rPr>
              <a:t>Clean </a:t>
            </a:r>
            <a:r>
              <a:rPr lang="en-US" sz="1900" dirty="0">
                <a:solidFill>
                  <a:schemeClr val="tx2">
                    <a:lumMod val="75000"/>
                  </a:schemeClr>
                </a:solidFill>
              </a:rPr>
              <a:t>up the MTBE in the Morro Creek ground-water basin and making sure contamination does not reach the city's four drinking water wells, located some 500 feet west of the station. The state Health Agency ordered the city not to use the Morro Creek wells unless in an emergency to prevent drawing the contamination through the basin toward them</a:t>
            </a:r>
            <a:r>
              <a:rPr lang="en-US" sz="1900" dirty="0" smtClean="0">
                <a:solidFill>
                  <a:schemeClr val="tx2">
                    <a:lumMod val="75000"/>
                  </a:schemeClr>
                </a:solidFill>
              </a:rPr>
              <a:t>.”</a:t>
            </a:r>
          </a:p>
          <a:p>
            <a:pPr marL="0" indent="0">
              <a:buNone/>
            </a:pPr>
            <a:endParaRPr lang="en-US" sz="1900" b="1" dirty="0"/>
          </a:p>
          <a:p>
            <a:pPr lvl="0"/>
            <a:r>
              <a:rPr lang="en-US" sz="1800" b="1" dirty="0"/>
              <a:t>1997, Morro Bay switched from well to State </a:t>
            </a:r>
            <a:r>
              <a:rPr lang="en-US" sz="1800" b="1" dirty="0" smtClean="0"/>
              <a:t>water </a:t>
            </a:r>
          </a:p>
          <a:p>
            <a:pPr lvl="0"/>
            <a:r>
              <a:rPr lang="en-US" sz="1800" b="1" dirty="0" smtClean="0"/>
              <a:t>1998, MTBE was found </a:t>
            </a:r>
            <a:r>
              <a:rPr lang="en-US" sz="1800" b="1" dirty="0"/>
              <a:t>in shallow </a:t>
            </a:r>
            <a:r>
              <a:rPr lang="en-US" sz="1800" b="1" dirty="0" smtClean="0"/>
              <a:t>groundwater;  well use was then suspended</a:t>
            </a:r>
            <a:endParaRPr lang="en-US" sz="1800" b="1" dirty="0"/>
          </a:p>
          <a:p>
            <a:pPr lvl="0"/>
            <a:r>
              <a:rPr lang="en-US" sz="1800" b="1" dirty="0" smtClean="0"/>
              <a:t>2001, Remediation </a:t>
            </a:r>
            <a:r>
              <a:rPr lang="en-US" sz="1800" b="1" dirty="0"/>
              <a:t>work </a:t>
            </a:r>
            <a:r>
              <a:rPr lang="en-US" sz="1800" b="1" dirty="0" smtClean="0"/>
              <a:t>began</a:t>
            </a:r>
          </a:p>
          <a:p>
            <a:pPr lvl="0"/>
            <a:r>
              <a:rPr lang="en-US" sz="1800" b="1" dirty="0" smtClean="0"/>
              <a:t>November, 2002, Use </a:t>
            </a:r>
            <a:r>
              <a:rPr lang="en-US" sz="1800" b="1" dirty="0"/>
              <a:t>of wells </a:t>
            </a:r>
            <a:r>
              <a:rPr lang="en-US" sz="1800" b="1" dirty="0" smtClean="0"/>
              <a:t>recommenced, and nitrate levels in wells exceeded mcl for the first time</a:t>
            </a:r>
          </a:p>
          <a:p>
            <a:pPr lvl="0"/>
            <a:endParaRPr lang="en-US" sz="1800" dirty="0"/>
          </a:p>
          <a:p>
            <a:endParaRPr lang="en-US" dirty="0"/>
          </a:p>
        </p:txBody>
      </p:sp>
      <p:sp>
        <p:nvSpPr>
          <p:cNvPr id="17" name="Slide Number Placeholder 16"/>
          <p:cNvSpPr>
            <a:spLocks noGrp="1"/>
          </p:cNvSpPr>
          <p:nvPr>
            <p:ph type="sldNum" sz="quarter" idx="12"/>
          </p:nvPr>
        </p:nvSpPr>
        <p:spPr/>
        <p:txBody>
          <a:bodyPr/>
          <a:lstStyle/>
          <a:p>
            <a:fld id="{5004866D-5C8C-4FD3-B273-0A6C6F1E4A7B}" type="slidenum">
              <a:rPr lang="en-US" smtClean="0"/>
              <a:t>4</a:t>
            </a:fld>
            <a:endParaRPr lang="en-US"/>
          </a:p>
        </p:txBody>
      </p:sp>
    </p:spTree>
    <p:extLst>
      <p:ext uri="{BB962C8B-B14F-4D97-AF65-F5344CB8AC3E}">
        <p14:creationId xmlns:p14="http://schemas.microsoft.com/office/powerpoint/2010/main" val="3986344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Autofit/>
          </a:bodyPr>
          <a:lstStyle/>
          <a:p>
            <a:r>
              <a:rPr lang="en-US" sz="2400" b="1" dirty="0"/>
              <a:t>Scope of Remediation Work </a:t>
            </a:r>
            <a:endParaRPr lang="en-US" sz="2400" dirty="0"/>
          </a:p>
        </p:txBody>
      </p:sp>
      <p:sp>
        <p:nvSpPr>
          <p:cNvPr id="5" name="Content Placeholder 4"/>
          <p:cNvSpPr>
            <a:spLocks noGrp="1"/>
          </p:cNvSpPr>
          <p:nvPr>
            <p:ph idx="1"/>
          </p:nvPr>
        </p:nvSpPr>
        <p:spPr>
          <a:xfrm>
            <a:off x="457200" y="1143000"/>
            <a:ext cx="8229600" cy="5325893"/>
          </a:xfrm>
        </p:spPr>
        <p:txBody>
          <a:bodyPr>
            <a:normAutofit/>
          </a:bodyPr>
          <a:lstStyle/>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a:p>
          <a:p>
            <a:pPr marL="0" indent="0">
              <a:buNone/>
            </a:pPr>
            <a:endParaRPr lang="en-US" sz="1900" b="1" dirty="0"/>
          </a:p>
          <a:p>
            <a:pPr lvl="0"/>
            <a:r>
              <a:rPr lang="en-US" sz="1800" b="1" dirty="0"/>
              <a:t>Extensive excavations at gasoline station site</a:t>
            </a:r>
            <a:endParaRPr lang="en-US" sz="1800" dirty="0"/>
          </a:p>
          <a:p>
            <a:pPr lvl="0"/>
            <a:r>
              <a:rPr lang="en-US" sz="1800" b="1" dirty="0"/>
              <a:t>Total of 63 extraction and monitoring wells drilled</a:t>
            </a:r>
            <a:endParaRPr lang="en-US" sz="1800" dirty="0"/>
          </a:p>
          <a:p>
            <a:pPr marL="0" indent="0">
              <a:buNone/>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990600"/>
            <a:ext cx="6858000" cy="4513432"/>
          </a:xfrm>
          <a:prstGeom prst="rect">
            <a:avLst/>
          </a:prstGeom>
        </p:spPr>
      </p:pic>
      <p:sp>
        <p:nvSpPr>
          <p:cNvPr id="3" name="Slide Number Placeholder 2"/>
          <p:cNvSpPr>
            <a:spLocks noGrp="1"/>
          </p:cNvSpPr>
          <p:nvPr>
            <p:ph type="sldNum" sz="quarter" idx="12"/>
          </p:nvPr>
        </p:nvSpPr>
        <p:spPr/>
        <p:txBody>
          <a:bodyPr/>
          <a:lstStyle/>
          <a:p>
            <a:fld id="{5004866D-5C8C-4FD3-B273-0A6C6F1E4A7B}" type="slidenum">
              <a:rPr lang="en-US" smtClean="0"/>
              <a:t>5</a:t>
            </a:fld>
            <a:endParaRPr lang="en-US"/>
          </a:p>
        </p:txBody>
      </p:sp>
    </p:spTree>
    <p:extLst>
      <p:ext uri="{BB962C8B-B14F-4D97-AF65-F5344CB8AC3E}">
        <p14:creationId xmlns:p14="http://schemas.microsoft.com/office/powerpoint/2010/main" val="2152144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Autofit/>
          </a:bodyPr>
          <a:lstStyle/>
          <a:p>
            <a:r>
              <a:rPr lang="en-US" sz="2400" b="1" dirty="0"/>
              <a:t>Remediation site in relation to aquifer and wells</a:t>
            </a:r>
            <a:endParaRPr lang="en-US" sz="2400" dirty="0"/>
          </a:p>
        </p:txBody>
      </p:sp>
      <p:sp>
        <p:nvSpPr>
          <p:cNvPr id="5" name="Content Placeholder 4"/>
          <p:cNvSpPr>
            <a:spLocks noGrp="1"/>
          </p:cNvSpPr>
          <p:nvPr>
            <p:ph idx="1"/>
          </p:nvPr>
        </p:nvSpPr>
        <p:spPr>
          <a:xfrm>
            <a:off x="457200" y="1143000"/>
            <a:ext cx="8229600" cy="5325893"/>
          </a:xfrm>
        </p:spPr>
        <p:txBody>
          <a:bodyPr>
            <a:normAutofit/>
          </a:bodyPr>
          <a:lstStyle/>
          <a:p>
            <a:pPr marL="0" indent="0">
              <a:buNone/>
            </a:pPr>
            <a:endParaRPr lang="en-US" sz="1900" b="1" dirty="0" smtClean="0"/>
          </a:p>
          <a:p>
            <a:pPr marL="0" indent="0">
              <a:buNone/>
            </a:pPr>
            <a:endParaRPr lang="en-US" sz="1900" b="1" dirty="0" smtClean="0"/>
          </a:p>
          <a:p>
            <a:pPr marL="0" indent="0">
              <a:buNone/>
            </a:pPr>
            <a:endParaRPr lang="en-US" sz="1900" b="1" dirty="0" smtClean="0"/>
          </a:p>
          <a:p>
            <a:pPr marL="0" indent="0">
              <a:buNone/>
            </a:pPr>
            <a:endParaRPr lang="en-US" sz="1900" b="1" dirty="0" smtClean="0"/>
          </a:p>
          <a:p>
            <a:pPr marL="0" indent="0">
              <a:buNone/>
            </a:pPr>
            <a:endParaRPr lang="en-US" sz="1900" b="1" dirty="0" smtClean="0"/>
          </a:p>
          <a:p>
            <a:pPr marL="0" indent="0">
              <a:buNone/>
            </a:pPr>
            <a:endParaRPr lang="en-US" sz="1900" b="1" dirty="0" smtClean="0"/>
          </a:p>
          <a:p>
            <a:pPr marL="0" indent="0">
              <a:buNone/>
            </a:pPr>
            <a:endParaRPr lang="en-US" sz="1900" b="1" dirty="0" smtClean="0"/>
          </a:p>
          <a:p>
            <a:pPr marL="0" indent="0">
              <a:buNone/>
            </a:pPr>
            <a:endParaRPr lang="en-US" sz="1900" b="1" dirty="0" smtClean="0"/>
          </a:p>
          <a:p>
            <a:pPr marL="0" indent="0">
              <a:buNone/>
            </a:pPr>
            <a:endParaRPr lang="en-US" sz="1900" b="1" dirty="0" smtClean="0"/>
          </a:p>
          <a:p>
            <a:pPr marL="0" indent="0">
              <a:buNone/>
            </a:pPr>
            <a:endParaRPr lang="en-US" sz="1900" b="1" dirty="0" smtClean="0"/>
          </a:p>
          <a:p>
            <a:pPr marL="0" indent="0">
              <a:buNone/>
            </a:pPr>
            <a:endParaRPr lang="en-US" sz="1900" b="1" dirty="0" smtClean="0"/>
          </a:p>
          <a:p>
            <a:pPr marL="0" indent="0">
              <a:buNone/>
            </a:pPr>
            <a:endParaRPr lang="en-US" sz="1900" b="1" dirty="0"/>
          </a:p>
          <a:p>
            <a:pPr lvl="0"/>
            <a:r>
              <a:rPr lang="en-US" sz="1800" b="1" dirty="0"/>
              <a:t>Major excavations done directly over aquifer boundary</a:t>
            </a:r>
            <a:endParaRPr lang="en-US" sz="1800" dirty="0"/>
          </a:p>
          <a:p>
            <a:r>
              <a:rPr lang="en-US" sz="1800" b="1" dirty="0"/>
              <a:t>Extraction and monitoring wells drilled into aquifer</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132114"/>
            <a:ext cx="3962400" cy="3726764"/>
          </a:xfrm>
          <a:prstGeom prst="rect">
            <a:avLst/>
          </a:prstGeom>
        </p:spPr>
      </p:pic>
      <p:sp>
        <p:nvSpPr>
          <p:cNvPr id="6" name="Slide Number Placeholder 5"/>
          <p:cNvSpPr>
            <a:spLocks noGrp="1"/>
          </p:cNvSpPr>
          <p:nvPr>
            <p:ph type="sldNum" sz="quarter" idx="12"/>
          </p:nvPr>
        </p:nvSpPr>
        <p:spPr/>
        <p:txBody>
          <a:bodyPr/>
          <a:lstStyle/>
          <a:p>
            <a:fld id="{5004866D-5C8C-4FD3-B273-0A6C6F1E4A7B}" type="slidenum">
              <a:rPr lang="en-US" smtClean="0"/>
              <a:t>6</a:t>
            </a:fld>
            <a:endParaRPr lang="en-US"/>
          </a:p>
        </p:txBody>
      </p:sp>
    </p:spTree>
    <p:extLst>
      <p:ext uri="{BB962C8B-B14F-4D97-AF65-F5344CB8AC3E}">
        <p14:creationId xmlns:p14="http://schemas.microsoft.com/office/powerpoint/2010/main" val="234347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Autofit/>
          </a:bodyPr>
          <a:lstStyle/>
          <a:p>
            <a:r>
              <a:rPr lang="en-US" sz="2400" b="1" dirty="0"/>
              <a:t>Probable </a:t>
            </a:r>
            <a:r>
              <a:rPr lang="en-US" sz="2400" b="1" dirty="0" smtClean="0"/>
              <a:t>primary source </a:t>
            </a:r>
            <a:r>
              <a:rPr lang="en-US" sz="2400" b="1" dirty="0"/>
              <a:t>of </a:t>
            </a:r>
            <a:r>
              <a:rPr lang="en-US" sz="2400" b="1" dirty="0" smtClean="0"/>
              <a:t>nitrate contamination</a:t>
            </a:r>
            <a:endParaRPr lang="en-US" sz="2400" dirty="0"/>
          </a:p>
        </p:txBody>
      </p:sp>
      <p:sp>
        <p:nvSpPr>
          <p:cNvPr id="5" name="Content Placeholder 4"/>
          <p:cNvSpPr>
            <a:spLocks noGrp="1"/>
          </p:cNvSpPr>
          <p:nvPr>
            <p:ph idx="1"/>
          </p:nvPr>
        </p:nvSpPr>
        <p:spPr>
          <a:xfrm>
            <a:off x="457200" y="1066800"/>
            <a:ext cx="8229600" cy="5562600"/>
          </a:xfrm>
        </p:spPr>
        <p:txBody>
          <a:bodyPr>
            <a:normAutofit/>
          </a:bodyPr>
          <a:lstStyle/>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smtClean="0"/>
          </a:p>
          <a:p>
            <a:pPr marL="0" indent="0">
              <a:buNone/>
            </a:pPr>
            <a:endParaRPr lang="en-US" sz="1900" b="1" dirty="0"/>
          </a:p>
          <a:p>
            <a:r>
              <a:rPr lang="en-US" sz="1800" b="1" dirty="0" smtClean="0"/>
              <a:t>Two </a:t>
            </a:r>
            <a:r>
              <a:rPr lang="en-US" sz="1800" b="1" dirty="0"/>
              <a:t>gravity sewer trunk lines run along Main Street and past remediation </a:t>
            </a:r>
            <a:r>
              <a:rPr lang="en-US" sz="1800" b="1" dirty="0" smtClean="0"/>
              <a:t>site</a:t>
            </a:r>
          </a:p>
          <a:p>
            <a:r>
              <a:rPr lang="en-US" sz="1800" b="1" dirty="0" smtClean="0"/>
              <a:t>Gravel “bedding” material in sewer line trenches potential conduit for </a:t>
            </a:r>
            <a:r>
              <a:rPr lang="en-US" sz="1800" b="1" dirty="0" err="1" smtClean="0"/>
              <a:t>exfiltrated</a:t>
            </a:r>
            <a:r>
              <a:rPr lang="en-US" sz="1800" b="1" dirty="0" smtClean="0"/>
              <a:t> sewage</a:t>
            </a:r>
            <a:endParaRPr lang="en-US" sz="1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066800"/>
            <a:ext cx="5029200" cy="4244731"/>
          </a:xfrm>
          <a:prstGeom prst="rect">
            <a:avLst/>
          </a:prstGeom>
        </p:spPr>
      </p:pic>
      <p:sp>
        <p:nvSpPr>
          <p:cNvPr id="6" name="Slide Number Placeholder 5"/>
          <p:cNvSpPr>
            <a:spLocks noGrp="1"/>
          </p:cNvSpPr>
          <p:nvPr>
            <p:ph type="sldNum" sz="quarter" idx="12"/>
          </p:nvPr>
        </p:nvSpPr>
        <p:spPr/>
        <p:txBody>
          <a:bodyPr/>
          <a:lstStyle/>
          <a:p>
            <a:fld id="{5004866D-5C8C-4FD3-B273-0A6C6F1E4A7B}" type="slidenum">
              <a:rPr lang="en-US" smtClean="0"/>
              <a:t>7</a:t>
            </a:fld>
            <a:endParaRPr lang="en-US"/>
          </a:p>
        </p:txBody>
      </p:sp>
    </p:spTree>
    <p:extLst>
      <p:ext uri="{BB962C8B-B14F-4D97-AF65-F5344CB8AC3E}">
        <p14:creationId xmlns:p14="http://schemas.microsoft.com/office/powerpoint/2010/main" val="3522563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9762"/>
          </a:xfrm>
        </p:spPr>
        <p:txBody>
          <a:bodyPr>
            <a:noAutofit/>
          </a:bodyPr>
          <a:lstStyle/>
          <a:p>
            <a:r>
              <a:rPr lang="en-US" sz="2400" b="1" dirty="0" smtClean="0"/>
              <a:t>Shared Main </a:t>
            </a:r>
            <a:r>
              <a:rPr lang="en-US" sz="2400" b="1" dirty="0"/>
              <a:t>Street trunk </a:t>
            </a:r>
            <a:r>
              <a:rPr lang="en-US" sz="2400" b="1" dirty="0" smtClean="0"/>
              <a:t>line exfiltration </a:t>
            </a:r>
            <a:r>
              <a:rPr lang="en-US" sz="2400" b="1" dirty="0"/>
              <a:t>potential</a:t>
            </a:r>
            <a:endParaRPr lang="en-US" sz="2400" dirty="0"/>
          </a:p>
        </p:txBody>
      </p:sp>
      <p:sp>
        <p:nvSpPr>
          <p:cNvPr id="5" name="Content Placeholder 4"/>
          <p:cNvSpPr>
            <a:spLocks noGrp="1"/>
          </p:cNvSpPr>
          <p:nvPr>
            <p:ph idx="1"/>
          </p:nvPr>
        </p:nvSpPr>
        <p:spPr>
          <a:xfrm>
            <a:off x="457200" y="914400"/>
            <a:ext cx="8229600" cy="5554493"/>
          </a:xfrm>
        </p:spPr>
        <p:txBody>
          <a:bodyPr>
            <a:normAutofit/>
          </a:bodyPr>
          <a:lstStyle/>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a:p>
          <a:p>
            <a:pPr marL="0" indent="0">
              <a:buNone/>
            </a:pPr>
            <a:endParaRPr lang="en-US" sz="1900" b="1" dirty="0"/>
          </a:p>
          <a:p>
            <a:pPr marL="0" indent="0">
              <a:buNone/>
            </a:pPr>
            <a:r>
              <a:rPr lang="en-US" sz="1500" dirty="0"/>
              <a:t>Example, Alva Paul Creek to Sequoia, manhole 1 </a:t>
            </a:r>
            <a:r>
              <a:rPr lang="en-US" sz="1500" dirty="0" smtClean="0"/>
              <a:t>→ </a:t>
            </a:r>
            <a:r>
              <a:rPr lang="en-US" sz="1500" dirty="0"/>
              <a:t>3 </a:t>
            </a:r>
          </a:p>
          <a:p>
            <a:pPr marL="0" indent="0">
              <a:buNone/>
            </a:pPr>
            <a:endParaRPr lang="en-US" sz="1800" dirty="0"/>
          </a:p>
          <a:p>
            <a:pPr marL="0" indent="0">
              <a:buNone/>
            </a:pPr>
            <a:r>
              <a:rPr lang="en-US" sz="1800" b="1" dirty="0"/>
              <a:t>From 2007 review of inspection video </a:t>
            </a:r>
            <a:r>
              <a:rPr lang="en-US" sz="1800" b="1" dirty="0" smtClean="0"/>
              <a:t>of shared Main Street trunk line - line section between manholes 1 and 3.  </a:t>
            </a:r>
            <a:r>
              <a:rPr lang="en-US" sz="1400" b="1" dirty="0" smtClean="0"/>
              <a:t>(Review done by CWEA grade 4 collection systems expert)</a:t>
            </a:r>
            <a:r>
              <a:rPr lang="en-US" sz="1800" b="1" dirty="0" smtClean="0"/>
              <a:t>:</a:t>
            </a:r>
            <a:endParaRPr lang="en-US" sz="1800" b="1" dirty="0"/>
          </a:p>
          <a:p>
            <a:pPr marL="0" indent="0">
              <a:buNone/>
            </a:pPr>
            <a:r>
              <a:rPr lang="en-US" sz="1800" b="1" dirty="0"/>
              <a:t> </a:t>
            </a:r>
          </a:p>
          <a:p>
            <a:pPr lvl="0"/>
            <a:r>
              <a:rPr lang="en-US" sz="1800" b="1" dirty="0"/>
              <a:t>61 offset joints, some severe (1 a sunken main) </a:t>
            </a:r>
          </a:p>
          <a:p>
            <a:pPr lvl="0"/>
            <a:r>
              <a:rPr lang="en-US" sz="1800" b="1" dirty="0"/>
              <a:t>6 separated joints </a:t>
            </a:r>
          </a:p>
          <a:p>
            <a:pPr lvl="0"/>
            <a:r>
              <a:rPr lang="en-US" sz="1800" b="1" dirty="0"/>
              <a:t>5 joints with separation and offset </a:t>
            </a:r>
          </a:p>
          <a:p>
            <a:pPr lvl="0"/>
            <a:r>
              <a:rPr lang="en-US" sz="1800" b="1" dirty="0"/>
              <a:t>9 Cracks, most are severe </a:t>
            </a:r>
          </a:p>
          <a:p>
            <a:pPr lvl="0"/>
            <a:r>
              <a:rPr lang="en-US" sz="1800" b="1" dirty="0"/>
              <a:t>4 bellies </a:t>
            </a:r>
          </a:p>
          <a:p>
            <a:pPr lvl="0"/>
            <a:r>
              <a:rPr lang="en-US" sz="1800" b="1" dirty="0"/>
              <a:t>1 manhole with pan missing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171" y="838200"/>
            <a:ext cx="6858000" cy="1847964"/>
          </a:xfrm>
          <a:prstGeom prst="rect">
            <a:avLst/>
          </a:prstGeom>
        </p:spPr>
      </p:pic>
      <p:sp>
        <p:nvSpPr>
          <p:cNvPr id="8" name="Slide Number Placeholder 7"/>
          <p:cNvSpPr>
            <a:spLocks noGrp="1"/>
          </p:cNvSpPr>
          <p:nvPr>
            <p:ph type="sldNum" sz="quarter" idx="12"/>
          </p:nvPr>
        </p:nvSpPr>
        <p:spPr/>
        <p:txBody>
          <a:bodyPr/>
          <a:lstStyle/>
          <a:p>
            <a:fld id="{5004866D-5C8C-4FD3-B273-0A6C6F1E4A7B}" type="slidenum">
              <a:rPr lang="en-US" smtClean="0"/>
              <a:t>8</a:t>
            </a:fld>
            <a:endParaRPr lang="en-US"/>
          </a:p>
        </p:txBody>
      </p:sp>
    </p:spTree>
    <p:extLst>
      <p:ext uri="{BB962C8B-B14F-4D97-AF65-F5344CB8AC3E}">
        <p14:creationId xmlns:p14="http://schemas.microsoft.com/office/powerpoint/2010/main" val="142572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9762"/>
          </a:xfrm>
        </p:spPr>
        <p:txBody>
          <a:bodyPr>
            <a:noAutofit/>
          </a:bodyPr>
          <a:lstStyle/>
          <a:p>
            <a:r>
              <a:rPr lang="en-US" sz="2400" b="1" dirty="0"/>
              <a:t>Pertinent expert </a:t>
            </a:r>
            <a:r>
              <a:rPr lang="en-US" sz="2400" b="1" dirty="0" smtClean="0"/>
              <a:t>commentary:  </a:t>
            </a:r>
            <a:r>
              <a:rPr lang="en-US" sz="2400" b="1" dirty="0" err="1"/>
              <a:t>Amick</a:t>
            </a:r>
            <a:r>
              <a:rPr lang="en-US" sz="2400" b="1" dirty="0"/>
              <a:t> and Burgess</a:t>
            </a:r>
            <a:endParaRPr lang="en-US" sz="2400" dirty="0"/>
          </a:p>
        </p:txBody>
      </p:sp>
      <p:sp>
        <p:nvSpPr>
          <p:cNvPr id="5" name="Content Placeholder 4"/>
          <p:cNvSpPr>
            <a:spLocks noGrp="1"/>
          </p:cNvSpPr>
          <p:nvPr>
            <p:ph idx="1"/>
          </p:nvPr>
        </p:nvSpPr>
        <p:spPr>
          <a:xfrm>
            <a:off x="457200" y="914400"/>
            <a:ext cx="8229600" cy="5638800"/>
          </a:xfrm>
        </p:spPr>
        <p:txBody>
          <a:bodyPr>
            <a:normAutofit lnSpcReduction="10000"/>
          </a:bodyPr>
          <a:lstStyle/>
          <a:p>
            <a:pPr marL="0" indent="0">
              <a:buNone/>
            </a:pPr>
            <a:r>
              <a:rPr lang="en-US" sz="1600" i="1" dirty="0">
                <a:solidFill>
                  <a:schemeClr val="tx2">
                    <a:lumMod val="75000"/>
                  </a:schemeClr>
                </a:solidFill>
              </a:rPr>
              <a:t>“</a:t>
            </a:r>
            <a:r>
              <a:rPr lang="en-US" sz="1600" i="1" dirty="0">
                <a:solidFill>
                  <a:schemeClr val="accent2">
                    <a:lumMod val="75000"/>
                  </a:schemeClr>
                </a:solidFill>
              </a:rPr>
              <a:t>At a pressure head below the sewer crown, which is typically the case in gravity flow sewer lines, exfiltration rates were minimal. At a pressure head of one pipe diameter, the exfiltration rate increased dramatically, to more than 26 gal/hour (</a:t>
            </a:r>
            <a:r>
              <a:rPr lang="en-US" sz="1600" i="1" dirty="0" err="1">
                <a:solidFill>
                  <a:schemeClr val="accent2">
                    <a:lumMod val="75000"/>
                  </a:schemeClr>
                </a:solidFill>
              </a:rPr>
              <a:t>gph</a:t>
            </a:r>
            <a:r>
              <a:rPr lang="en-US" sz="1600" i="1" dirty="0">
                <a:solidFill>
                  <a:schemeClr val="accent2">
                    <a:lumMod val="75000"/>
                  </a:schemeClr>
                </a:solidFill>
              </a:rPr>
              <a:t>) per joint in some segments. This high leakage rate can, in part, be attributed to the generally poor condition of the old sewer systems. A linear correlation between pressure head and exfiltration rate for several types of sewer defects was noted for pressure heads greater than 500 mm (20 inches). It was also noted that at lower flows and pressure heads, the exfiltration rate decreases exponentially, most likely from self-sealing from sewer film and </a:t>
            </a:r>
            <a:r>
              <a:rPr lang="en-US" sz="1600" i="1" dirty="0" err="1">
                <a:solidFill>
                  <a:schemeClr val="accent2">
                    <a:lumMod val="75000"/>
                  </a:schemeClr>
                </a:solidFill>
              </a:rPr>
              <a:t>settleable</a:t>
            </a:r>
            <a:r>
              <a:rPr lang="en-US" sz="1600" i="1" dirty="0">
                <a:solidFill>
                  <a:schemeClr val="accent2">
                    <a:lumMod val="75000"/>
                  </a:schemeClr>
                </a:solidFill>
              </a:rPr>
              <a:t> solids in the sewage</a:t>
            </a:r>
            <a:r>
              <a:rPr lang="en-US" sz="1600" b="1" i="1" dirty="0">
                <a:solidFill>
                  <a:schemeClr val="tx2">
                    <a:lumMod val="75000"/>
                  </a:schemeClr>
                </a:solidFill>
              </a:rPr>
              <a:t>. If the flow and pressure head increases, however, this self-sealing property is broken and the exfiltration rate increases rapidly</a:t>
            </a:r>
            <a:r>
              <a:rPr lang="en-US" sz="1600" i="1" dirty="0">
                <a:solidFill>
                  <a:schemeClr val="tx2">
                    <a:lumMod val="75000"/>
                  </a:schemeClr>
                </a:solidFill>
              </a:rPr>
              <a:t>.” </a:t>
            </a:r>
            <a:endParaRPr lang="en-US" sz="1600" dirty="0">
              <a:solidFill>
                <a:schemeClr val="tx2">
                  <a:lumMod val="75000"/>
                </a:schemeClr>
              </a:solidFill>
            </a:endParaRPr>
          </a:p>
          <a:p>
            <a:pPr marL="0" indent="0">
              <a:buNone/>
            </a:pPr>
            <a:endParaRPr lang="en-US" sz="1600" b="1" dirty="0" smtClean="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900" b="1" dirty="0"/>
          </a:p>
          <a:p>
            <a:pPr marL="0" indent="0">
              <a:buNone/>
            </a:pPr>
            <a:endParaRPr lang="en-US" sz="1900" b="1" dirty="0" smtClean="0"/>
          </a:p>
          <a:p>
            <a:pPr marL="0" indent="0">
              <a:buNone/>
            </a:pPr>
            <a:endParaRPr lang="en-US" sz="1100" b="1" dirty="0" smtClean="0"/>
          </a:p>
          <a:p>
            <a:pPr marL="0" indent="0">
              <a:buNone/>
            </a:pPr>
            <a:r>
              <a:rPr lang="en-US" sz="1100" dirty="0" smtClean="0"/>
              <a:t>      Material </a:t>
            </a:r>
            <a:r>
              <a:rPr lang="en-US" sz="1100" dirty="0"/>
              <a:t>quoted from: </a:t>
            </a:r>
            <a:r>
              <a:rPr lang="en-US" sz="1100" i="1" dirty="0"/>
              <a:t>“Exfiltration in Sewer Systems</a:t>
            </a:r>
            <a:r>
              <a:rPr lang="en-US" sz="1100" i="1" dirty="0" smtClean="0"/>
              <a:t>”, a study done in 2000  for the EPA  - by  </a:t>
            </a:r>
            <a:r>
              <a:rPr lang="en-US" sz="1100" i="1" dirty="0" err="1" smtClean="0"/>
              <a:t>Amick</a:t>
            </a:r>
            <a:r>
              <a:rPr lang="en-US" sz="1100" i="1" dirty="0" smtClean="0"/>
              <a:t> </a:t>
            </a:r>
            <a:r>
              <a:rPr lang="en-US" sz="1100" i="1" dirty="0"/>
              <a:t>and </a:t>
            </a:r>
            <a:r>
              <a:rPr lang="en-US" sz="1100" i="1" dirty="0" smtClean="0"/>
              <a:t>Burgess</a:t>
            </a:r>
            <a:endParaRPr lang="en-US" sz="1100" b="1" dirty="0" smtClean="0"/>
          </a:p>
          <a:p>
            <a:pPr marL="0" indent="0">
              <a:buNone/>
            </a:pPr>
            <a:endParaRPr lang="en-US" sz="1900" b="1" dirty="0"/>
          </a:p>
          <a:p>
            <a:pPr marL="0" indent="0">
              <a:buNone/>
            </a:pPr>
            <a:endParaRPr lang="en-US" sz="1900" b="1" dirty="0" smtClean="0"/>
          </a:p>
          <a:p>
            <a:pPr marL="0" indent="0">
              <a:buNone/>
            </a:pPr>
            <a:endParaRPr lang="en-US" sz="1900" b="1" dirty="0"/>
          </a:p>
          <a:p>
            <a:pPr marL="0" indent="0">
              <a:buNone/>
            </a:pPr>
            <a:endParaRPr lang="en-US" sz="19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43" y="3276600"/>
            <a:ext cx="7209692" cy="3352800"/>
          </a:xfrm>
          <a:prstGeom prst="rect">
            <a:avLst/>
          </a:prstGeom>
        </p:spPr>
      </p:pic>
      <p:sp>
        <p:nvSpPr>
          <p:cNvPr id="3" name="Slide Number Placeholder 2"/>
          <p:cNvSpPr>
            <a:spLocks noGrp="1"/>
          </p:cNvSpPr>
          <p:nvPr>
            <p:ph type="sldNum" sz="quarter" idx="12"/>
          </p:nvPr>
        </p:nvSpPr>
        <p:spPr/>
        <p:txBody>
          <a:bodyPr/>
          <a:lstStyle/>
          <a:p>
            <a:fld id="{5004866D-5C8C-4FD3-B273-0A6C6F1E4A7B}" type="slidenum">
              <a:rPr lang="en-US" smtClean="0"/>
              <a:t>9</a:t>
            </a:fld>
            <a:endParaRPr lang="en-US"/>
          </a:p>
        </p:txBody>
      </p:sp>
    </p:spTree>
    <p:extLst>
      <p:ext uri="{BB962C8B-B14F-4D97-AF65-F5344CB8AC3E}">
        <p14:creationId xmlns:p14="http://schemas.microsoft.com/office/powerpoint/2010/main" val="1515799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2431</TotalTime>
  <Words>926</Words>
  <Application>Microsoft Office PowerPoint</Application>
  <PresentationFormat>On-screen Show (4:3)</PresentationFormat>
  <Paragraphs>336</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Custom Design</vt:lpstr>
      <vt:lpstr>Morro Basin Municipal Well Nitrate Contamination Sources  Resident Group Request for Board Intervention and Action   May 22, 2014</vt:lpstr>
      <vt:lpstr>History of Nitrate Concentrations in Morro Basin Well 03 </vt:lpstr>
      <vt:lpstr>Link to Well Production</vt:lpstr>
      <vt:lpstr>Most likely cause of nitrate spikes beginning in 2002</vt:lpstr>
      <vt:lpstr>Scope of Remediation Work </vt:lpstr>
      <vt:lpstr>Remediation site in relation to aquifer and wells</vt:lpstr>
      <vt:lpstr>Probable primary source of nitrate contamination</vt:lpstr>
      <vt:lpstr>Shared Main Street trunk line exfiltration potential</vt:lpstr>
      <vt:lpstr>Pertinent expert commentary:  Amick and Burgess</vt:lpstr>
      <vt:lpstr>Significant pattern of nitrate levels in the wells</vt:lpstr>
      <vt:lpstr>Issues for which responses are requested  Issue #1:  Isotopic analysis of nitrogen and due diligence</vt:lpstr>
      <vt:lpstr>Issues for which responses are requested  Issue #2:  Tests for other components of wastewater </vt:lpstr>
      <vt:lpstr>Issues for which responses are requested  Issue #3:  Morro Valley and Well Water Nitrate Concentration Changes </vt:lpstr>
      <vt:lpstr>Issues for which responses are requested  Issue #4:   Reference to Amick and Burgess study on sewer exfiltration  </vt:lpstr>
      <vt:lpstr>Issues for which responses are requested  Issue #5:   “Pro-active” maintenance of the Morro Bay wastewater collections system</vt:lpstr>
      <vt:lpstr>Issues for which responses are requested  Issue #6:   Hydraulic connection between area of Shell Station site and municipal well field </vt:lpstr>
      <vt:lpstr>Issues for which responses are requested  Issue #6:   Alleged decline in Morro Basin well field production</vt:lpstr>
      <vt:lpstr>Issues for which responses are requested  Issue #8:  Correlation between nitrate concentrations and creek flows   </vt:lpstr>
      <vt:lpstr>Issues for which responses are requested  Issue #9:  Pattern of comparative nitrate levels in the Morro Basin wells  </vt:lpstr>
      <vt:lpstr>Selected References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Nitrate Concentrations in Morro Basin Wells</dc:title>
  <dc:creator>Linda</dc:creator>
  <cp:lastModifiedBy>Linda</cp:lastModifiedBy>
  <cp:revision>295</cp:revision>
  <dcterms:created xsi:type="dcterms:W3CDTF">2014-04-10T17:33:47Z</dcterms:created>
  <dcterms:modified xsi:type="dcterms:W3CDTF">2014-05-06T18:26:58Z</dcterms:modified>
</cp:coreProperties>
</file>