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2"/>
  </p:handoutMasterIdLst>
  <p:sldIdLst>
    <p:sldId id="256" r:id="rId2"/>
    <p:sldId id="257" r:id="rId3"/>
    <p:sldId id="268" r:id="rId4"/>
    <p:sldId id="269" r:id="rId5"/>
    <p:sldId id="267" r:id="rId6"/>
    <p:sldId id="258" r:id="rId7"/>
    <p:sldId id="271" r:id="rId8"/>
    <p:sldId id="266" r:id="rId9"/>
    <p:sldId id="270" r:id="rId10"/>
    <p:sldId id="262" r:id="rId11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9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35278FF7-934F-447B-8C39-22116DD3867B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853E7458-779A-49BB-AD0C-703157BB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21196"/>
            <a:ext cx="1600200" cy="9320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989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City of El Monte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Watershed Management Program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(WMP)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57600"/>
            <a:ext cx="6400800" cy="184590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 Suher, P.G.</a:t>
            </a:r>
          </a:p>
          <a:p>
            <a:r>
              <a:rPr lang="en-US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CASC Engineering and Consulting</a:t>
            </a:r>
          </a:p>
          <a:p>
            <a:r>
              <a:rPr lang="en-US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October 9, 2014</a:t>
            </a:r>
            <a:endParaRPr lang="en-US" b="1" dirty="0">
              <a:solidFill>
                <a:srgbClr val="00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927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56090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Integrated 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Monitoring Program 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(IMP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42672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3000" b="1" u="sng" dirty="0" smtClean="0"/>
          </a:p>
          <a:p>
            <a:pPr algn="l"/>
            <a:r>
              <a:rPr lang="en-US" sz="5600" dirty="0" smtClean="0"/>
              <a:t>Draft IMP determines/characterizes pollutants and predicts concentrations  (through modeling) discharged from MS4, assesses compliance with RWLs and TMDLs, identifies sources of runoff, and uses collected information to improve water quality. </a:t>
            </a:r>
          </a:p>
          <a:p>
            <a:pPr algn="l"/>
            <a:endParaRPr lang="en-US" sz="5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400" dirty="0" smtClean="0"/>
              <a:t>Establish relationships </a:t>
            </a:r>
            <a:r>
              <a:rPr lang="en-US" sz="6400" dirty="0"/>
              <a:t>with surrounding </a:t>
            </a:r>
            <a:r>
              <a:rPr lang="en-US" sz="6400" dirty="0" smtClean="0"/>
              <a:t>groups to </a:t>
            </a:r>
            <a:r>
              <a:rPr lang="en-US" sz="6400" u="sng" dirty="0" smtClean="0"/>
              <a:t>collaboratively</a:t>
            </a:r>
            <a:r>
              <a:rPr lang="en-US" sz="6400" dirty="0" smtClean="0"/>
              <a:t> monitor Receiving Waters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6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400" dirty="0" smtClean="0"/>
              <a:t>Develop storm drain , channels, and outfall maps /database (individually)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6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400" dirty="0" smtClean="0"/>
              <a:t>Perform storm water outfall </a:t>
            </a:r>
            <a:r>
              <a:rPr lang="en-US" sz="6400" dirty="0"/>
              <a:t>monitoring (individually)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6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400" dirty="0" smtClean="0"/>
              <a:t>Perform non-storm water outfall screening and </a:t>
            </a:r>
            <a:r>
              <a:rPr lang="en-US" sz="6400" dirty="0"/>
              <a:t>monitoring (individually)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6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400" dirty="0" smtClean="0"/>
              <a:t>Conduct New Development/Re-development BMP Effectiveness Tracking (</a:t>
            </a:r>
            <a:r>
              <a:rPr lang="en-US" sz="6400" dirty="0"/>
              <a:t>individually</a:t>
            </a:r>
            <a:r>
              <a:rPr lang="en-US" sz="6400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6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400" dirty="0" smtClean="0"/>
              <a:t>Work with </a:t>
            </a:r>
            <a:r>
              <a:rPr lang="en-US" sz="6400" dirty="0"/>
              <a:t>other groups conducting Regional Studies </a:t>
            </a:r>
            <a:r>
              <a:rPr lang="en-US" sz="6400" dirty="0" smtClean="0"/>
              <a:t>and provide monitoring data to help fill in gaps in watershed data (collaboratively)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/>
            <a:endParaRPr lang="en-US" sz="2800" dirty="0">
              <a:solidFill>
                <a:schemeClr val="bg1"/>
              </a:solidFill>
            </a:endParaRPr>
          </a:p>
          <a:p>
            <a:pPr algn="l"/>
            <a:endParaRPr lang="en-US" sz="2400" dirty="0" smtClean="0"/>
          </a:p>
          <a:p>
            <a:pPr algn="l"/>
            <a:r>
              <a:rPr lang="en-US" sz="3000" b="1" u="sng" dirty="0" smtClean="0">
                <a:solidFill>
                  <a:schemeClr val="bg1"/>
                </a:solidFill>
              </a:rPr>
              <a:t> 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32290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Draft Watershed Management 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</a:t>
            </a:r>
            <a:endParaRPr lang="en-US" sz="2800" b="1" dirty="0">
              <a:solidFill>
                <a:srgbClr val="00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7924800" cy="3352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514350" indent="-5143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Permittee: City of El Monte (Individual WMP)</a:t>
            </a:r>
          </a:p>
          <a:p>
            <a:pPr marL="514350" indent="-51435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Los Angeles River and San Gabriel River Watersheds</a:t>
            </a:r>
          </a:p>
          <a:p>
            <a:pPr marL="514350" indent="-51435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Principle Receiving Waters: Rio Hondo (tributary to Los Angeles River), Legg Lake, and San Gabriel River</a:t>
            </a:r>
          </a:p>
          <a:p>
            <a:pPr marL="514350" indent="-51435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Major outfalls and drainage areas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3460376" cy="4478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36376"/>
            <a:ext cx="3429000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4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Outfalls, catch basins, and drainage 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areas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394508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5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3533" y="1219200"/>
            <a:ext cx="7636933" cy="2392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TMDLs (Category 1)</a:t>
            </a:r>
            <a:endParaRPr lang="en-US" dirty="0">
              <a:solidFill>
                <a:srgbClr val="00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Water Quality Priorities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341805"/>
              </p:ext>
            </p:extLst>
          </p:nvPr>
        </p:nvGraphicFramePr>
        <p:xfrm>
          <a:off x="867568" y="1905000"/>
          <a:ext cx="7408862" cy="4653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0057"/>
                <a:gridCol w="901986"/>
                <a:gridCol w="4086819"/>
              </a:tblGrid>
              <a:tr h="259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TMDL 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 Body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Angeles River Watershed Trash TMDL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River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Retrofit catch basins with trash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excluders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0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Angeles River Nitrogen Compounds and Related Effects TMDL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River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None; Modeled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concentrations below limits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Angeles River and Tributaries Metals TMDL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River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None; Modeled concentrations below limits</a:t>
                      </a:r>
                    </a:p>
                  </a:txBody>
                  <a:tcPr marL="68580" marR="68580" marT="0" marB="0"/>
                </a:tc>
              </a:tr>
              <a:tr h="400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Angeles River Watershed Bacteria TMDL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River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Load Reduction Strategy for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Bacteria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Angeles Area Lakes TMDL (Peck Road Park Lake)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Peck Road Park Lake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at this time; confirm discharge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lake</a:t>
                      </a:r>
                    </a:p>
                  </a:txBody>
                  <a:tcPr marL="68580" marR="68580" marT="0" marB="0"/>
                </a:tc>
              </a:tr>
              <a:tr h="2402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Legg Lake Trash TMDL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River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Retrofit catch basins with trash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excluders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Angeles Area Lakes TMDL (Legg Lake Nutrients)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Legg Lake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Retrofit catch basins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remove nutrients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0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Dominguez Channel and Greater Los Angeles and Long Beach Harbor Waters Toxic Pollutants TMDL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River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Collaborate with Lower Los Angeles River Watershed Group on TMDL monitoring (yearly)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0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Dominguez Channel and Greater Los Angeles and Long Beach Harbor Waters Toxic Pollutants TMDL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Gabriel River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Collaborate with Lower San Gabriel River Watershed  Management Group on TMDL monitoring (yearly)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4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Gabriel River and Impaired Tributaries Metals and Selenium TMDL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Gabriel River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None; Modeled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concentrations below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016" y="609600"/>
            <a:ext cx="7772400" cy="63710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Pollutant Reduction Strategy</a:t>
            </a:r>
            <a:endParaRPr lang="en-US" sz="2800" b="1" dirty="0">
              <a:solidFill>
                <a:srgbClr val="00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816" y="1524000"/>
            <a:ext cx="7848600" cy="3352800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Use modeling and monitoring to target highest concentration areas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Generate maps to guide implementation of BMPs in targeted areas</a:t>
            </a:r>
          </a:p>
          <a:p>
            <a:pPr marL="514350" indent="-5143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Install </a:t>
            </a:r>
            <a:r>
              <a:rPr lang="en-US" dirty="0">
                <a:solidFill>
                  <a:schemeClr val="bg1"/>
                </a:solidFill>
              </a:rPr>
              <a:t>distributed </a:t>
            </a:r>
            <a:r>
              <a:rPr lang="en-US" dirty="0" smtClean="0">
                <a:solidFill>
                  <a:schemeClr val="bg1"/>
                </a:solidFill>
              </a:rPr>
              <a:t>BMPs and/or retrofit existing BMPs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Enhance/modify non-structural </a:t>
            </a:r>
            <a:r>
              <a:rPr lang="en-US" dirty="0" smtClean="0">
                <a:solidFill>
                  <a:schemeClr val="bg1"/>
                </a:solidFill>
              </a:rPr>
              <a:t>BMPs and source </a:t>
            </a:r>
            <a:r>
              <a:rPr lang="en-US" dirty="0" smtClean="0">
                <a:solidFill>
                  <a:schemeClr val="bg1"/>
                </a:solidFill>
              </a:rPr>
              <a:t>controls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016" y="609600"/>
            <a:ext cx="7772400" cy="63710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Watershed Control Measures</a:t>
            </a:r>
            <a:endParaRPr lang="en-US" sz="2800" b="1" dirty="0">
              <a:solidFill>
                <a:srgbClr val="00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816" y="1524000"/>
            <a:ext cx="7848600" cy="3352800"/>
          </a:xfrm>
        </p:spPr>
        <p:txBody>
          <a:bodyPr>
            <a:normAutofit fontScale="92500"/>
          </a:bodyPr>
          <a:lstStyle/>
          <a:p>
            <a:pPr marL="514350" indent="-5143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Low Impact Development (LID ) Ordinance adopted June </a:t>
            </a:r>
            <a:r>
              <a:rPr lang="en-US" dirty="0" smtClean="0">
                <a:solidFill>
                  <a:schemeClr val="bg1"/>
                </a:solidFill>
              </a:rPr>
              <a:t>10, </a:t>
            </a:r>
            <a:r>
              <a:rPr lang="en-US" dirty="0" smtClean="0">
                <a:solidFill>
                  <a:schemeClr val="bg1"/>
                </a:solidFill>
              </a:rPr>
              <a:t>2014</a:t>
            </a:r>
          </a:p>
          <a:p>
            <a:pPr marL="514350" indent="-5143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Green Streets Policy </a:t>
            </a:r>
            <a:r>
              <a:rPr lang="en-US" dirty="0" smtClean="0">
                <a:solidFill>
                  <a:schemeClr val="bg1"/>
                </a:solidFill>
              </a:rPr>
              <a:t>implemented in June </a:t>
            </a:r>
            <a:r>
              <a:rPr lang="en-US" dirty="0" smtClean="0">
                <a:solidFill>
                  <a:schemeClr val="bg1"/>
                </a:solidFill>
              </a:rPr>
              <a:t>2014</a:t>
            </a:r>
          </a:p>
          <a:p>
            <a:pPr marL="514350" indent="-5143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MCMs under review for possible customization</a:t>
            </a:r>
          </a:p>
          <a:p>
            <a:pPr marL="514350" indent="-5143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Structural BMPs: Modular Wetland Systems and catch basin retrofits (distributed; targeted for highest pollutant concentration areas 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Non-structural BMPs and source control: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100" dirty="0">
                <a:solidFill>
                  <a:schemeClr val="bg1"/>
                </a:solidFill>
              </a:rPr>
              <a:t>eliminate</a:t>
            </a:r>
            <a:r>
              <a:rPr lang="en-US" sz="2100" dirty="0" smtClean="0">
                <a:solidFill>
                  <a:schemeClr val="bg1"/>
                </a:solidFill>
              </a:rPr>
              <a:t> overwatering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990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Outreach and Stakeholder Input</a:t>
            </a:r>
            <a:endParaRPr lang="en-US" sz="2800" b="1" dirty="0">
              <a:solidFill>
                <a:srgbClr val="00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153400" cy="3886200"/>
          </a:xfrm>
        </p:spPr>
        <p:txBody>
          <a:bodyPr>
            <a:normAutofit/>
          </a:bodyPr>
          <a:lstStyle/>
          <a:p>
            <a:pPr marL="514350" lvl="0" indent="-514350" algn="l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Heal the Bay (received comments on draft WMP/IMP)</a:t>
            </a:r>
            <a:endParaRPr lang="en-US" dirty="0"/>
          </a:p>
          <a:p>
            <a:pPr marL="514350" lvl="0" indent="-514350" algn="l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Public </a:t>
            </a:r>
            <a:r>
              <a:rPr lang="en-US" dirty="0"/>
              <a:t>(received </a:t>
            </a:r>
            <a:r>
              <a:rPr lang="en-US" dirty="0" smtClean="0"/>
              <a:t>comment </a:t>
            </a:r>
            <a:r>
              <a:rPr lang="en-US" dirty="0"/>
              <a:t>on draft WMP/IMP)</a:t>
            </a:r>
            <a:endParaRPr lang="en-US" dirty="0" smtClean="0"/>
          </a:p>
          <a:p>
            <a:pPr marL="514350" lvl="0" indent="-514350" algn="l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City Departments (receiving training on WMP elements)</a:t>
            </a:r>
            <a:endParaRPr lang="en-US" dirty="0"/>
          </a:p>
          <a:p>
            <a:pPr marL="514350" lvl="0" indent="-514350" algn="l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Citizens of El Monte (provided with information on stormwater)</a:t>
            </a:r>
            <a:endParaRPr lang="en-US" dirty="0"/>
          </a:p>
          <a:p>
            <a:pPr marL="514350" lvl="0" indent="-514350" algn="l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/>
              <a:t>Local </a:t>
            </a:r>
            <a:r>
              <a:rPr lang="en-US" dirty="0" smtClean="0"/>
              <a:t>organizations, </a:t>
            </a:r>
            <a:r>
              <a:rPr lang="en-US" dirty="0"/>
              <a:t>groups, </a:t>
            </a:r>
            <a:r>
              <a:rPr lang="en-US" dirty="0" smtClean="0"/>
              <a:t>and schools (City is encouraging involvement)</a:t>
            </a:r>
          </a:p>
          <a:p>
            <a:pPr marL="514350" lvl="0" indent="-514350" algn="l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 algn="l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8600"/>
            <a:ext cx="3230880" cy="23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Stormwater improvement </a:t>
            </a:r>
            <a:r>
              <a:rPr lang="en-US" dirty="0" smtClean="0"/>
              <a:t>projects</a:t>
            </a:r>
            <a:br>
              <a:rPr lang="en-US" dirty="0" smtClean="0"/>
            </a:br>
            <a:r>
              <a:rPr lang="en-US" sz="2200" dirty="0" smtClean="0"/>
              <a:t>Lambert Park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Ramona Blvd Improvements</a:t>
            </a:r>
            <a:endParaRPr lang="en-US" sz="22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4038600" cy="312166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00400"/>
            <a:ext cx="3733800" cy="31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12262</TotalTime>
  <Words>543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Britannic Bold</vt:lpstr>
      <vt:lpstr>Calibri</vt:lpstr>
      <vt:lpstr>Candara</vt:lpstr>
      <vt:lpstr>Symbol</vt:lpstr>
      <vt:lpstr>Times New Roman</vt:lpstr>
      <vt:lpstr>Waveform</vt:lpstr>
      <vt:lpstr>City of El Monte  Draft Watershed Management Program (WMP)</vt:lpstr>
      <vt:lpstr>Draft Watershed Management Program</vt:lpstr>
      <vt:lpstr>Major outfalls and drainage areas</vt:lpstr>
      <vt:lpstr>Outfalls, catch basins, and drainage areas</vt:lpstr>
      <vt:lpstr>Water Quality Priorities</vt:lpstr>
      <vt:lpstr>Pollutant Reduction Strategy</vt:lpstr>
      <vt:lpstr>Watershed Control Measures</vt:lpstr>
      <vt:lpstr>   Outreach and Stakeholder Input</vt:lpstr>
      <vt:lpstr>Stormwater improvement projects Lambert Park and  Ramona Blvd Improvements</vt:lpstr>
      <vt:lpstr>Integrated Monitoring Program (IMP)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El Monte NPDES Compliance and MS4 Permit Program Administration Progress  Report</dc:title>
  <dc:creator>Michael Kolbenschlag</dc:creator>
  <cp:lastModifiedBy>Ed Suher</cp:lastModifiedBy>
  <cp:revision>96</cp:revision>
  <cp:lastPrinted>2014-10-07T22:53:19Z</cp:lastPrinted>
  <dcterms:created xsi:type="dcterms:W3CDTF">2014-01-29T23:22:15Z</dcterms:created>
  <dcterms:modified xsi:type="dcterms:W3CDTF">2014-10-09T15:39:56Z</dcterms:modified>
</cp:coreProperties>
</file>