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92" r:id="rId2"/>
    <p:sldId id="343" r:id="rId3"/>
    <p:sldId id="342" r:id="rId4"/>
    <p:sldId id="293" r:id="rId5"/>
    <p:sldId id="336" r:id="rId6"/>
    <p:sldId id="300" r:id="rId7"/>
    <p:sldId id="341" r:id="rId8"/>
    <p:sldId id="347" r:id="rId9"/>
    <p:sldId id="338" r:id="rId10"/>
    <p:sldId id="339" r:id="rId11"/>
    <p:sldId id="348" r:id="rId12"/>
    <p:sldId id="344" r:id="rId13"/>
    <p:sldId id="322" r:id="rId14"/>
    <p:sldId id="340" r:id="rId1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20" autoAdjust="0"/>
    <p:restoredTop sz="82984" autoAdjust="0"/>
  </p:normalViewPr>
  <p:slideViewPr>
    <p:cSldViewPr>
      <p:cViewPr>
        <p:scale>
          <a:sx n="95" d="100"/>
          <a:sy n="95" d="100"/>
        </p:scale>
        <p:origin x="-726"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6" rIns="93170" bIns="46586" numCol="1" anchor="t" anchorCtr="0" compatLnSpc="1">
            <a:prstTxWarp prst="textNoShape">
              <a:avLst/>
            </a:prstTxWarp>
          </a:bodyPr>
          <a:lstStyle>
            <a:lvl1pPr defTabSz="932403">
              <a:defRPr sz="1200"/>
            </a:lvl1pPr>
          </a:lstStyle>
          <a:p>
            <a:pPr>
              <a:defRPr/>
            </a:pPr>
            <a:endParaRPr lang="en-US"/>
          </a:p>
        </p:txBody>
      </p:sp>
      <p:sp>
        <p:nvSpPr>
          <p:cNvPr id="4301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6" rIns="93170" bIns="46586" numCol="1" anchor="t" anchorCtr="0" compatLnSpc="1">
            <a:prstTxWarp prst="textNoShape">
              <a:avLst/>
            </a:prstTxWarp>
          </a:bodyPr>
          <a:lstStyle>
            <a:lvl1pPr algn="r" defTabSz="932403">
              <a:defRPr sz="1200"/>
            </a:lvl1pPr>
          </a:lstStyle>
          <a:p>
            <a:pPr>
              <a:defRPr/>
            </a:pPr>
            <a:endParaRPr lang="en-US"/>
          </a:p>
        </p:txBody>
      </p:sp>
      <p:sp>
        <p:nvSpPr>
          <p:cNvPr id="4301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6" rIns="93170" bIns="46586" numCol="1" anchor="b" anchorCtr="0" compatLnSpc="1">
            <a:prstTxWarp prst="textNoShape">
              <a:avLst/>
            </a:prstTxWarp>
          </a:bodyPr>
          <a:lstStyle>
            <a:lvl1pPr defTabSz="932403">
              <a:defRPr sz="1200"/>
            </a:lvl1pPr>
          </a:lstStyle>
          <a:p>
            <a:pPr>
              <a:defRPr/>
            </a:pPr>
            <a:endParaRPr lang="en-US"/>
          </a:p>
        </p:txBody>
      </p:sp>
      <p:sp>
        <p:nvSpPr>
          <p:cNvPr id="4301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0" tIns="46586" rIns="93170" bIns="46586" numCol="1" anchor="b" anchorCtr="0" compatLnSpc="1">
            <a:prstTxWarp prst="textNoShape">
              <a:avLst/>
            </a:prstTxWarp>
          </a:bodyPr>
          <a:lstStyle>
            <a:lvl1pPr algn="r" defTabSz="932403">
              <a:defRPr sz="1200"/>
            </a:lvl1pPr>
          </a:lstStyle>
          <a:p>
            <a:pPr>
              <a:defRPr/>
            </a:pPr>
            <a:fld id="{17A44D89-3DF4-4DBD-B956-54DE5CCBFC49}" type="slidenum">
              <a:rPr lang="en-US"/>
              <a:pPr>
                <a:defRPr/>
              </a:pPr>
              <a:t>‹#›</a:t>
            </a:fld>
            <a:endParaRPr lang="en-US" dirty="0"/>
          </a:p>
        </p:txBody>
      </p:sp>
    </p:spTree>
    <p:extLst>
      <p:ext uri="{BB962C8B-B14F-4D97-AF65-F5344CB8AC3E}">
        <p14:creationId xmlns:p14="http://schemas.microsoft.com/office/powerpoint/2010/main" val="1514355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649" tIns="45824" rIns="91649" bIns="45824"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649" tIns="45824" rIns="91649" bIns="45824" rtlCol="0"/>
          <a:lstStyle>
            <a:lvl1pPr algn="r">
              <a:defRPr sz="1200"/>
            </a:lvl1pPr>
          </a:lstStyle>
          <a:p>
            <a:pPr>
              <a:defRPr/>
            </a:pPr>
            <a:fld id="{CE965623-6DB8-4F11-8213-C7252057F27D}" type="datetimeFigureOut">
              <a:rPr lang="en-US"/>
              <a:pPr>
                <a:defRPr/>
              </a:pPr>
              <a:t>4/9/2014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649" tIns="45824" rIns="91649" bIns="45824"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649" tIns="45824" rIns="91649" bIns="4582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649" tIns="45824" rIns="91649" bIns="4582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649" tIns="45824" rIns="91649" bIns="45824" rtlCol="0" anchor="b"/>
          <a:lstStyle>
            <a:lvl1pPr algn="r">
              <a:defRPr sz="1200"/>
            </a:lvl1pPr>
          </a:lstStyle>
          <a:p>
            <a:pPr>
              <a:defRPr/>
            </a:pPr>
            <a:fld id="{A6AEA009-339D-4E13-8931-21452F33D97A}" type="slidenum">
              <a:rPr lang="en-US"/>
              <a:pPr>
                <a:defRPr/>
              </a:pPr>
              <a:t>‹#›</a:t>
            </a:fld>
            <a:endParaRPr lang="en-US" dirty="0"/>
          </a:p>
        </p:txBody>
      </p:sp>
    </p:spTree>
    <p:extLst>
      <p:ext uri="{BB962C8B-B14F-4D97-AF65-F5344CB8AC3E}">
        <p14:creationId xmlns:p14="http://schemas.microsoft.com/office/powerpoint/2010/main" val="4173351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Board members,</a:t>
            </a:r>
          </a:p>
          <a:p>
            <a:endParaRPr lang="en-US" baseline="0" dirty="0" smtClean="0"/>
          </a:p>
          <a:p>
            <a:r>
              <a:rPr lang="en-US" baseline="0" dirty="0" smtClean="0"/>
              <a:t>I am Doug Cushman, Chief of the Non-point Source Unit and the Timber Program Manager.</a:t>
            </a:r>
          </a:p>
          <a:p>
            <a:endParaRPr lang="en-US" baseline="0" dirty="0" smtClean="0"/>
          </a:p>
          <a:p>
            <a:r>
              <a:rPr lang="en-US" baseline="0" dirty="0" smtClean="0"/>
              <a:t>I would like to start by informing you that there are some late revisions and late additions to the Proposed Timber Waiver that were provided to you in your agenda packet.</a:t>
            </a:r>
          </a:p>
          <a:p>
            <a:endParaRPr lang="en-US" baseline="0" dirty="0" smtClean="0"/>
          </a:p>
          <a:p>
            <a:r>
              <a:rPr lang="en-US" baseline="0" dirty="0" smtClean="0"/>
              <a:t>You can set both the late revisions and additions aside for now.  I will address them later in my presentation.</a:t>
            </a:r>
          </a:p>
          <a:p>
            <a:endParaRPr lang="en-US" baseline="0" dirty="0" smtClean="0"/>
          </a:p>
          <a:p>
            <a:r>
              <a:rPr lang="en-US" baseline="0" dirty="0" smtClean="0"/>
              <a:t>Copies of the late revisions and late additions are in the back of the room for any interested members of the public.  The late revisions and additions were also sent out to interested parties in an email on Wednesday April 9</a:t>
            </a:r>
            <a:r>
              <a:rPr lang="en-US" baseline="30000" dirty="0" smtClean="0"/>
              <a:t>th</a:t>
            </a:r>
            <a:r>
              <a:rPr lang="en-US" baseline="0" dirty="0" smtClean="0"/>
              <a:t>.</a:t>
            </a:r>
          </a:p>
        </p:txBody>
      </p:sp>
      <p:sp>
        <p:nvSpPr>
          <p:cNvPr id="4" name="Slide Number Placeholder 3"/>
          <p:cNvSpPr>
            <a:spLocks noGrp="1"/>
          </p:cNvSpPr>
          <p:nvPr>
            <p:ph type="sldNum" sz="quarter" idx="10"/>
          </p:nvPr>
        </p:nvSpPr>
        <p:spPr/>
        <p:txBody>
          <a:bodyPr/>
          <a:lstStyle/>
          <a:p>
            <a:pPr>
              <a:defRPr/>
            </a:pPr>
            <a:fld id="{A6AEA009-339D-4E13-8931-21452F33D97A}" type="slidenum">
              <a:rPr lang="en-US" smtClean="0"/>
              <a:pPr>
                <a:defRPr/>
              </a:pPr>
              <a:t>1</a:t>
            </a:fld>
            <a:endParaRPr lang="en-US" dirty="0"/>
          </a:p>
        </p:txBody>
      </p:sp>
    </p:spTree>
    <p:extLst>
      <p:ext uri="{BB962C8B-B14F-4D97-AF65-F5344CB8AC3E}">
        <p14:creationId xmlns:p14="http://schemas.microsoft.com/office/powerpoint/2010/main" val="3550956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application and monitoring forms have been revised to best capture the information that is needed to ensure that water quality impacts are not occurring and to allow staff to better focus on those projects where a field presence is most relevant.  </a:t>
            </a:r>
          </a:p>
          <a:p>
            <a:endParaRPr lang="en-US" baseline="0" dirty="0" smtClean="0"/>
          </a:p>
          <a:p>
            <a:r>
              <a:rPr lang="en-US" baseline="0" dirty="0" smtClean="0"/>
              <a:t>It is also hoped that the information gained through the renewed timber waiver will facilitate continued streamlining of the regulatory process for a future timber waiver.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6AEA009-339D-4E13-8931-21452F33D97A}" type="slidenum">
              <a:rPr lang="en-US" smtClean="0"/>
              <a:pPr>
                <a:defRPr/>
              </a:pPr>
              <a:t>10</a:t>
            </a:fld>
            <a:endParaRPr lang="en-US" dirty="0"/>
          </a:p>
        </p:txBody>
      </p:sp>
    </p:spTree>
    <p:extLst>
      <p:ext uri="{BB962C8B-B14F-4D97-AF65-F5344CB8AC3E}">
        <p14:creationId xmlns:p14="http://schemas.microsoft.com/office/powerpoint/2010/main" val="116508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Concerns were raised that</a:t>
            </a:r>
            <a:r>
              <a:rPr lang="en-US" baseline="0" dirty="0" smtClean="0"/>
              <a:t> water quality impacts could occur despite compliance with Category specific waiver conditions.  Staff modified the proposed waiver to include reference in each Waiver category to the General Conditions.  General condition #2 states that unauthorized discharges or potential discharges of waste are not allowed.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discussed the proposed Timber Waiver’s two options to ameliorate burn scars, this approach will allow project implementers flexibility in addressing burn scar impacts.</a:t>
            </a:r>
          </a:p>
          <a:p>
            <a:endParaRPr lang="en-US" baseline="0" dirty="0" smtClean="0"/>
          </a:p>
          <a:p>
            <a:r>
              <a:rPr lang="en-US" baseline="0" dirty="0" smtClean="0"/>
              <a:t>The proposed Timber Waiver includes the requirement to monitor for invasive species colonization of burn scars and to provide the Water Board with a corrective action plan and implementation schedule if invasive species are observed.  Burn scars that do not exhibit vegetative recovery must be covered with native duff or mulch and seed to inhibit invasive species colonization of the scars. This applies to Category 6 SEZ pile burning activities.</a:t>
            </a:r>
          </a:p>
          <a:p>
            <a:endParaRPr lang="en-US" baseline="0" dirty="0" smtClean="0"/>
          </a:p>
          <a:p>
            <a:r>
              <a:rPr lang="en-US" baseline="0" dirty="0" smtClean="0"/>
              <a:t>No additional reporting deadlines are imposed under the proposed timber waiver.  The proposed Timber Waiver requires monitoring reports to be submitted in January, after the previous season’s activities, and in July after the rain or snowmelt season.  </a:t>
            </a:r>
          </a:p>
          <a:p>
            <a:endParaRPr lang="en-US" baseline="0" dirty="0" smtClean="0"/>
          </a:p>
          <a:p>
            <a:r>
              <a:rPr lang="en-US" baseline="0" dirty="0" smtClean="0"/>
              <a:t>Enrollment and monitoring forms were modified to better address issues relevant to water quality protection as it pertains to  vegetation management activities.</a:t>
            </a:r>
            <a:endParaRPr lang="en-US" dirty="0"/>
          </a:p>
        </p:txBody>
      </p:sp>
      <p:sp>
        <p:nvSpPr>
          <p:cNvPr id="4" name="Slide Number Placeholder 3"/>
          <p:cNvSpPr>
            <a:spLocks noGrp="1"/>
          </p:cNvSpPr>
          <p:nvPr>
            <p:ph type="sldNum" sz="quarter" idx="10"/>
          </p:nvPr>
        </p:nvSpPr>
        <p:spPr/>
        <p:txBody>
          <a:bodyPr/>
          <a:lstStyle/>
          <a:p>
            <a:pPr>
              <a:defRPr/>
            </a:pPr>
            <a:fld id="{A6AEA009-339D-4E13-8931-21452F33D97A}" type="slidenum">
              <a:rPr lang="en-US" smtClean="0"/>
              <a:pPr>
                <a:defRPr/>
              </a:pPr>
              <a:t>11</a:t>
            </a:fld>
            <a:endParaRPr lang="en-US" dirty="0"/>
          </a:p>
        </p:txBody>
      </p:sp>
    </p:spTree>
    <p:extLst>
      <p:ext uri="{BB962C8B-B14F-4D97-AF65-F5344CB8AC3E}">
        <p14:creationId xmlns:p14="http://schemas.microsoft.com/office/powerpoint/2010/main" val="238867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very busy and likely hard to read.</a:t>
            </a:r>
            <a:r>
              <a:rPr lang="en-US" baseline="0" dirty="0" smtClean="0"/>
              <a:t>  Your late additions packet, bates page 11-267, includes this information and also an example for the slash pile monitoring form section. The black type here is copied from the Category 6 application and is intended to illustrate that the forms have been created to  ask relevant questions that can be answered in a check box or short narrative formant.  The green text is an example of the kind of information that staff would anticipate to be contained in the application.</a:t>
            </a:r>
          </a:p>
          <a:p>
            <a:endParaRPr lang="en-US" baseline="0" dirty="0" smtClean="0"/>
          </a:p>
          <a:p>
            <a:r>
              <a:rPr lang="en-US" baseline="0" dirty="0" smtClean="0"/>
              <a:t>The example in your late additions packet has the revised monitoring form questions on bates page 11-268.  This form was also created to allow  for check box and short narrative answers.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6AEA009-339D-4E13-8931-21452F33D97A}" type="slidenum">
              <a:rPr lang="en-US" smtClean="0"/>
              <a:pPr>
                <a:defRPr/>
              </a:pPr>
              <a:t>12</a:t>
            </a:fld>
            <a:endParaRPr lang="en-US" dirty="0"/>
          </a:p>
        </p:txBody>
      </p:sp>
    </p:spTree>
    <p:extLst>
      <p:ext uri="{BB962C8B-B14F-4D97-AF65-F5344CB8AC3E}">
        <p14:creationId xmlns:p14="http://schemas.microsoft.com/office/powerpoint/2010/main" val="767043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late additions packet</a:t>
            </a:r>
            <a:r>
              <a:rPr lang="en-US" baseline="0" dirty="0" smtClean="0"/>
              <a:t> that you received includes enclosures 5, 6, 7, and 8.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Enclosure 5 includes two public comment letters on the Proposed Waiver, and staff responses to those letters.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Enclosure 6 is a summary of changes to the 2009 Timber Waiver listed</a:t>
            </a:r>
            <a:r>
              <a:rPr lang="en-US" baseline="0" dirty="0" smtClean="0"/>
              <a:t> by the requesting party.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Enclosure 7 is a partial example of Category 6 forms for pile burning.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Enclosure 8 is a letter of support for the 2014 Timber Waiver from the USFS Regional Forester.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 am happy to now go over the late revisions packet, </a:t>
            </a:r>
            <a:r>
              <a:rPr lang="en-US" baseline="0" dirty="0" smtClean="0"/>
              <a:t>and the reasoning for the revisions if any Board members would like.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6AEA009-339D-4E13-8931-21452F33D97A}" type="slidenum">
              <a:rPr lang="en-US" smtClean="0"/>
              <a:pPr>
                <a:defRPr/>
              </a:pPr>
              <a:t>13</a:t>
            </a:fld>
            <a:endParaRPr lang="en-US" dirty="0"/>
          </a:p>
        </p:txBody>
      </p:sp>
    </p:spTree>
    <p:extLst>
      <p:ext uri="{BB962C8B-B14F-4D97-AF65-F5344CB8AC3E}">
        <p14:creationId xmlns:p14="http://schemas.microsoft.com/office/powerpoint/2010/main" val="374914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AEA009-339D-4E13-8931-21452F33D97A}" type="slidenum">
              <a:rPr lang="en-US" smtClean="0"/>
              <a:pPr>
                <a:defRPr/>
              </a:pPr>
              <a:t>14</a:t>
            </a:fld>
            <a:endParaRPr lang="en-US" dirty="0"/>
          </a:p>
        </p:txBody>
      </p:sp>
    </p:spTree>
    <p:extLst>
      <p:ext uri="{BB962C8B-B14F-4D97-AF65-F5344CB8AC3E}">
        <p14:creationId xmlns:p14="http://schemas.microsoft.com/office/powerpoint/2010/main" val="306075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Board</a:t>
            </a:r>
            <a:r>
              <a:rPr lang="en-US" baseline="0" dirty="0" smtClean="0"/>
              <a:t> Chair Horne and other Board members,</a:t>
            </a:r>
          </a:p>
          <a:p>
            <a:r>
              <a:rPr lang="en-US" baseline="0" dirty="0" smtClean="0"/>
              <a:t>I thank </a:t>
            </a:r>
            <a:r>
              <a:rPr lang="en-US" baseline="0" dirty="0" smtClean="0"/>
              <a:t>you for considering this item. This has been an enlightening process for me and my staff and we are happy to be here today to recommend that you approve the Proposed 2014 Timber Waiver as revised</a:t>
            </a:r>
            <a:r>
              <a:rPr lang="en-US" baseline="0" dirty="0" smtClean="0"/>
              <a:t>. I would like to briefly outline the issues that my presentation will focus on and then get to a short description of the substantive changes that we made to the Timber Waiver as we prepared it for your consideration and hopefully adoption. </a:t>
            </a:r>
            <a:endParaRPr lang="en-US" baseline="0" dirty="0" smtClean="0"/>
          </a:p>
        </p:txBody>
      </p:sp>
      <p:sp>
        <p:nvSpPr>
          <p:cNvPr id="4" name="Slide Number Placeholder 3"/>
          <p:cNvSpPr>
            <a:spLocks noGrp="1"/>
          </p:cNvSpPr>
          <p:nvPr>
            <p:ph type="sldNum" sz="quarter" idx="10"/>
          </p:nvPr>
        </p:nvSpPr>
        <p:spPr/>
        <p:txBody>
          <a:bodyPr/>
          <a:lstStyle/>
          <a:p>
            <a:pPr>
              <a:defRPr/>
            </a:pPr>
            <a:fld id="{A6AEA009-339D-4E13-8931-21452F33D97A}" type="slidenum">
              <a:rPr lang="en-US" smtClean="0"/>
              <a:pPr>
                <a:defRPr/>
              </a:pPr>
              <a:t>2</a:t>
            </a:fld>
            <a:endParaRPr lang="en-US" dirty="0"/>
          </a:p>
        </p:txBody>
      </p:sp>
    </p:spTree>
    <p:extLst>
      <p:ext uri="{BB962C8B-B14F-4D97-AF65-F5344CB8AC3E}">
        <p14:creationId xmlns:p14="http://schemas.microsoft.com/office/powerpoint/2010/main" val="238072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presented to you in November</a:t>
            </a:r>
            <a:r>
              <a:rPr lang="en-US" baseline="0" dirty="0" smtClean="0"/>
              <a:t> on staff’s intended approach to incorporating improvements into a renewed Timber Waiver.  This slide is a reminder about issues mentioned last fall. We did all of these things in preparing the 2014 Timber Waiver for you consideration.</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modifications to the Timber Waiver that I will discuss today are intended to streamline the permitting process for project implementers and improve Water Board staff’s ability to efficiently report the program’s success at protecting water quality.</a:t>
            </a:r>
          </a:p>
          <a:p>
            <a:endParaRPr lang="en-US" dirty="0"/>
          </a:p>
        </p:txBody>
      </p:sp>
      <p:sp>
        <p:nvSpPr>
          <p:cNvPr id="4" name="Slide Number Placeholder 3"/>
          <p:cNvSpPr>
            <a:spLocks noGrp="1"/>
          </p:cNvSpPr>
          <p:nvPr>
            <p:ph type="sldNum" sz="quarter" idx="10"/>
          </p:nvPr>
        </p:nvSpPr>
        <p:spPr/>
        <p:txBody>
          <a:bodyPr/>
          <a:lstStyle/>
          <a:p>
            <a:pPr>
              <a:defRPr/>
            </a:pPr>
            <a:fld id="{A6AEA009-339D-4E13-8931-21452F33D97A}" type="slidenum">
              <a:rPr lang="en-US" smtClean="0"/>
              <a:pPr>
                <a:defRPr/>
              </a:pPr>
              <a:t>3</a:t>
            </a:fld>
            <a:endParaRPr lang="en-US" dirty="0"/>
          </a:p>
        </p:txBody>
      </p:sp>
    </p:spTree>
    <p:extLst>
      <p:ext uri="{BB962C8B-B14F-4D97-AF65-F5344CB8AC3E}">
        <p14:creationId xmlns:p14="http://schemas.microsoft.com/office/powerpoint/2010/main" val="327111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rgbClr val="FF0000"/>
                </a:solidFill>
              </a:rPr>
              <a:t>There has been extensive stakeholder outreach as staff considered how to best incorporate stakeholder and project implementers’ concerns into the revised waiver, while also complying with the CA Water Code, the Lahontan Basin Plan, and staff resource considerations.  This outreach has been ongoing into the last week, which is a large part of the reason for the late revisions I mentioned previously.   I will go over the late revisions in more detail in a few moments.</a:t>
            </a:r>
            <a:endParaRPr lang="en-US"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A6AEA009-339D-4E13-8931-21452F33D97A}" type="slidenum">
              <a:rPr lang="en-US" smtClean="0"/>
              <a:pPr>
                <a:defRPr/>
              </a:pPr>
              <a:t>4</a:t>
            </a:fld>
            <a:endParaRPr lang="en-US" dirty="0"/>
          </a:p>
        </p:txBody>
      </p:sp>
    </p:spTree>
    <p:extLst>
      <p:ext uri="{BB962C8B-B14F-4D97-AF65-F5344CB8AC3E}">
        <p14:creationId xmlns:p14="http://schemas.microsoft.com/office/powerpoint/2010/main" val="175246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rgbClr val="FF0000"/>
                </a:solidFill>
              </a:rPr>
              <a:t>The 2014 TW will be the fourth iteration of this waiver, it has gotten better each time it has come before the Board. I will now outline the improvements that staff and stakeholders have identified as worthy of including in the newest version of this regulatory tool.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rgbClr val="FF0000"/>
              </a:solidFill>
            </a:endParaRPr>
          </a:p>
          <a:p>
            <a:r>
              <a:rPr lang="en-US" dirty="0" smtClean="0"/>
              <a:t>For </a:t>
            </a:r>
            <a:r>
              <a:rPr lang="en-US" dirty="0" smtClean="0"/>
              <a:t>the first</a:t>
            </a:r>
            <a:r>
              <a:rPr lang="en-US" baseline="0" dirty="0" smtClean="0"/>
              <a:t> two items listed on this slide s</a:t>
            </a:r>
            <a:r>
              <a:rPr lang="en-US" dirty="0" smtClean="0"/>
              <a:t>taff is proposing</a:t>
            </a:r>
            <a:r>
              <a:rPr lang="en-US" baseline="0" dirty="0" smtClean="0"/>
              <a:t>  to move from a prescriptive to a performance based approach in regulating how timber harvest and vegetation management projects are implemented.  This is based on staff professional judgment, feedback from project implementers, and recent pertinent scientific research. </a:t>
            </a:r>
            <a:r>
              <a:rPr lang="en-US" baseline="0" dirty="0" smtClean="0"/>
              <a:t> I would like to Board to be aware that the Timber Wavier criteria and conditions addressing the first two items are less restrictive than what the California Forest Practice Rules allow.  The CA FPRs apply to commercial harvest of trees for lumber generation and generally do not apply to activities on public lands where much of the focus has changed to fuel reduction activities to prevent catastrophic wildfire. That being said, ground disturbance from fuel reduction activities do have the potential to impact water quality if not carefully implemented.  The revised timber waiver seeks to ensure that enrolled projects have been planned so that implementation in compliance with the Timber Waiver’s conditions will adequately protect water quality while streamlining the regulatory process to not needlessly inhibit implementation feasibility.</a:t>
            </a:r>
            <a:endParaRPr lang="en-US" baseline="0" dirty="0" smtClean="0"/>
          </a:p>
          <a:p>
            <a:endParaRPr lang="en-US" baseline="0" dirty="0" smtClean="0"/>
          </a:p>
        </p:txBody>
      </p:sp>
      <p:sp>
        <p:nvSpPr>
          <p:cNvPr id="16388" name="Slide Number Placeholder 3"/>
          <p:cNvSpPr>
            <a:spLocks noGrp="1"/>
          </p:cNvSpPr>
          <p:nvPr>
            <p:ph type="sldNum" sz="quarter" idx="5"/>
          </p:nvPr>
        </p:nvSpPr>
        <p:spPr>
          <a:noFill/>
        </p:spPr>
        <p:txBody>
          <a:bodyPr/>
          <a:lstStyle>
            <a:lvl1pPr>
              <a:defRPr sz="2400">
                <a:solidFill>
                  <a:schemeClr val="tx1"/>
                </a:solidFill>
                <a:latin typeface="Times"/>
              </a:defRPr>
            </a:lvl1pPr>
            <a:lvl2pPr marL="757066" indent="-291179">
              <a:defRPr sz="2400">
                <a:solidFill>
                  <a:schemeClr val="tx1"/>
                </a:solidFill>
                <a:latin typeface="Times"/>
              </a:defRPr>
            </a:lvl2pPr>
            <a:lvl3pPr marL="1164717" indent="-232943">
              <a:defRPr sz="2400">
                <a:solidFill>
                  <a:schemeClr val="tx1"/>
                </a:solidFill>
                <a:latin typeface="Times"/>
              </a:defRPr>
            </a:lvl3pPr>
            <a:lvl4pPr marL="1630604" indent="-232943">
              <a:defRPr sz="2400">
                <a:solidFill>
                  <a:schemeClr val="tx1"/>
                </a:solidFill>
                <a:latin typeface="Times"/>
              </a:defRPr>
            </a:lvl4pPr>
            <a:lvl5pPr marL="2096491" indent="-232943">
              <a:defRPr sz="2400">
                <a:solidFill>
                  <a:schemeClr val="tx1"/>
                </a:solidFill>
                <a:latin typeface="Times"/>
              </a:defRPr>
            </a:lvl5pPr>
            <a:lvl6pPr marL="2562377" indent="-232943" eaLnBrk="0" fontAlgn="base" hangingPunct="0">
              <a:spcBef>
                <a:spcPct val="0"/>
              </a:spcBef>
              <a:spcAft>
                <a:spcPct val="0"/>
              </a:spcAft>
              <a:defRPr sz="2400">
                <a:solidFill>
                  <a:schemeClr val="tx1"/>
                </a:solidFill>
                <a:latin typeface="Times"/>
              </a:defRPr>
            </a:lvl6pPr>
            <a:lvl7pPr marL="3028264" indent="-232943" eaLnBrk="0" fontAlgn="base" hangingPunct="0">
              <a:spcBef>
                <a:spcPct val="0"/>
              </a:spcBef>
              <a:spcAft>
                <a:spcPct val="0"/>
              </a:spcAft>
              <a:defRPr sz="2400">
                <a:solidFill>
                  <a:schemeClr val="tx1"/>
                </a:solidFill>
                <a:latin typeface="Times"/>
              </a:defRPr>
            </a:lvl7pPr>
            <a:lvl8pPr marL="3494151" indent="-232943" eaLnBrk="0" fontAlgn="base" hangingPunct="0">
              <a:spcBef>
                <a:spcPct val="0"/>
              </a:spcBef>
              <a:spcAft>
                <a:spcPct val="0"/>
              </a:spcAft>
              <a:defRPr sz="2400">
                <a:solidFill>
                  <a:schemeClr val="tx1"/>
                </a:solidFill>
                <a:latin typeface="Times"/>
              </a:defRPr>
            </a:lvl8pPr>
            <a:lvl9pPr marL="3960038" indent="-232943" eaLnBrk="0" fontAlgn="base" hangingPunct="0">
              <a:spcBef>
                <a:spcPct val="0"/>
              </a:spcBef>
              <a:spcAft>
                <a:spcPct val="0"/>
              </a:spcAft>
              <a:defRPr sz="2400">
                <a:solidFill>
                  <a:schemeClr val="tx1"/>
                </a:solidFill>
                <a:latin typeface="Times"/>
              </a:defRPr>
            </a:lvl9pPr>
          </a:lstStyle>
          <a:p>
            <a:fld id="{67B21532-6915-4251-950F-27D7CC025EBD}"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aseline="0" dirty="0" smtClean="0"/>
          </a:p>
          <a:p>
            <a:pPr marL="0" marR="0" indent="0" algn="l" defTabSz="914400" rtl="0" eaLnBrk="0" fontAlgn="base" latinLnBrk="0" hangingPunct="0">
              <a:lnSpc>
                <a:spcPct val="100000"/>
              </a:lnSpc>
              <a:spcBef>
                <a:spcPts val="0"/>
              </a:spcBef>
              <a:spcAft>
                <a:spcPts val="1019"/>
              </a:spcAft>
              <a:buClrTx/>
              <a:buSzTx/>
              <a:buFontTx/>
              <a:buNone/>
              <a:tabLst/>
              <a:defRPr/>
            </a:pPr>
            <a:r>
              <a:rPr lang="en-US" baseline="0" dirty="0" smtClean="0"/>
              <a:t>With regard to operable soil conditions, </a:t>
            </a:r>
            <a:r>
              <a:rPr lang="en-US" dirty="0" smtClean="0">
                <a:latin typeface="Arial"/>
                <a:ea typeface="Calibri"/>
              </a:rPr>
              <a:t>The 2009 Timber Waiver identifies specific ground conditions that must be present and specifies detailed procedures that must be </a:t>
            </a:r>
            <a:r>
              <a:rPr lang="en-US" dirty="0" smtClean="0">
                <a:latin typeface="Arial"/>
                <a:ea typeface="Calibri"/>
              </a:rPr>
              <a:t>followed  </a:t>
            </a:r>
            <a:r>
              <a:rPr lang="en-US" dirty="0" smtClean="0">
                <a:latin typeface="Arial"/>
                <a:ea typeface="Calibri"/>
              </a:rPr>
              <a:t>before mechanized equipment can be operated off roads and within sensitive lands. </a:t>
            </a:r>
            <a:r>
              <a:rPr lang="en-US" baseline="0" dirty="0" smtClean="0"/>
              <a:t>The current standard of dry soils to a depth of 12 inches has the potential to shorten the non-winter operating season in both the spring, summer, and </a:t>
            </a:r>
            <a:r>
              <a:rPr lang="en-US" baseline="0" dirty="0" smtClean="0"/>
              <a:t>fall. It is also highly subjective, and costly to implement.</a:t>
            </a:r>
            <a:endParaRPr lang="en-US" baseline="0" dirty="0" smtClean="0"/>
          </a:p>
          <a:p>
            <a:pPr marL="0" marR="0" indent="0" algn="l" defTabSz="914400" rtl="0" eaLnBrk="0" fontAlgn="base" latinLnBrk="0" hangingPunct="0">
              <a:lnSpc>
                <a:spcPct val="100000"/>
              </a:lnSpc>
              <a:spcBef>
                <a:spcPts val="0"/>
              </a:spcBef>
              <a:spcAft>
                <a:spcPts val="1019"/>
              </a:spcAft>
              <a:buClrTx/>
              <a:buSzTx/>
              <a:buFontTx/>
              <a:buNone/>
              <a:tabLst/>
              <a:defRPr/>
            </a:pPr>
            <a:endParaRPr lang="en-US" baseline="0" dirty="0" smtClean="0"/>
          </a:p>
          <a:p>
            <a:pPr marL="0" marR="0" indent="0" algn="l" defTabSz="914400" rtl="0" eaLnBrk="0" fontAlgn="base" latinLnBrk="0" hangingPunct="0">
              <a:lnSpc>
                <a:spcPct val="100000"/>
              </a:lnSpc>
              <a:spcBef>
                <a:spcPts val="0"/>
              </a:spcBef>
              <a:spcAft>
                <a:spcPts val="1019"/>
              </a:spcAft>
              <a:buClrTx/>
              <a:buSzTx/>
              <a:buFontTx/>
              <a:buNone/>
              <a:tabLst/>
              <a:defRPr/>
            </a:pPr>
            <a:r>
              <a:rPr lang="en-US" baseline="0" dirty="0" smtClean="0"/>
              <a:t>The </a:t>
            </a:r>
            <a:r>
              <a:rPr lang="en-US" baseline="0" dirty="0" smtClean="0"/>
              <a:t>proposed </a:t>
            </a:r>
            <a:r>
              <a:rPr lang="en-US" baseline="0" dirty="0" smtClean="0"/>
              <a:t>Timber Waiver </a:t>
            </a:r>
            <a:r>
              <a:rPr lang="en-US" baseline="0" dirty="0" smtClean="0"/>
              <a:t>has a </a:t>
            </a:r>
            <a:r>
              <a:rPr lang="en-US" baseline="0" dirty="0" smtClean="0"/>
              <a:t>performance standard that prohibits visible soil deformation that results in ruts that exceed </a:t>
            </a:r>
            <a:r>
              <a:rPr lang="en-US" baseline="0" dirty="0" smtClean="0"/>
              <a:t>3 inches in depth at any time and requires operations to cease if ruts exceed 2 inches for greater than 25 feet length. The change </a:t>
            </a:r>
            <a:r>
              <a:rPr lang="en-US" baseline="0" dirty="0" smtClean="0"/>
              <a:t>to a performance based criteria that mandates that operations halt when surface soil compaction and rutting occurs is intended to increase efficiency while providing equal water quality  protection. </a:t>
            </a:r>
          </a:p>
          <a:p>
            <a:pPr>
              <a:spcBef>
                <a:spcPts val="0"/>
              </a:spcBef>
              <a:spcAft>
                <a:spcPts val="1019"/>
              </a:spcAft>
            </a:pPr>
            <a:endParaRPr lang="en-US"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Compaction </a:t>
            </a:r>
            <a:r>
              <a:rPr lang="en-US" baseline="0" dirty="0" smtClean="0"/>
              <a:t>and rutting standards </a:t>
            </a:r>
            <a:r>
              <a:rPr lang="en-US" baseline="0" dirty="0" smtClean="0"/>
              <a:t>were determined </a:t>
            </a:r>
            <a:r>
              <a:rPr lang="en-US" baseline="0" dirty="0" smtClean="0"/>
              <a:t>during literature review and stakeholder input.</a:t>
            </a:r>
          </a:p>
          <a:p>
            <a:endParaRPr lang="en-US" baseline="0" dirty="0" smtClean="0"/>
          </a:p>
          <a:p>
            <a:endParaRPr 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57066" indent="-291179">
              <a:defRPr sz="2400">
                <a:solidFill>
                  <a:schemeClr val="tx1"/>
                </a:solidFill>
                <a:latin typeface="Times"/>
              </a:defRPr>
            </a:lvl2pPr>
            <a:lvl3pPr marL="1164717" indent="-232943">
              <a:defRPr sz="2400">
                <a:solidFill>
                  <a:schemeClr val="tx1"/>
                </a:solidFill>
                <a:latin typeface="Times"/>
              </a:defRPr>
            </a:lvl3pPr>
            <a:lvl4pPr marL="1630604" indent="-232943">
              <a:defRPr sz="2400">
                <a:solidFill>
                  <a:schemeClr val="tx1"/>
                </a:solidFill>
                <a:latin typeface="Times"/>
              </a:defRPr>
            </a:lvl4pPr>
            <a:lvl5pPr marL="2096491" indent="-232943">
              <a:defRPr sz="2400">
                <a:solidFill>
                  <a:schemeClr val="tx1"/>
                </a:solidFill>
                <a:latin typeface="Times"/>
              </a:defRPr>
            </a:lvl5pPr>
            <a:lvl6pPr marL="2562377" indent="-232943" eaLnBrk="0" fontAlgn="base" hangingPunct="0">
              <a:spcBef>
                <a:spcPct val="0"/>
              </a:spcBef>
              <a:spcAft>
                <a:spcPct val="0"/>
              </a:spcAft>
              <a:defRPr sz="2400">
                <a:solidFill>
                  <a:schemeClr val="tx1"/>
                </a:solidFill>
                <a:latin typeface="Times"/>
              </a:defRPr>
            </a:lvl6pPr>
            <a:lvl7pPr marL="3028264" indent="-232943" eaLnBrk="0" fontAlgn="base" hangingPunct="0">
              <a:spcBef>
                <a:spcPct val="0"/>
              </a:spcBef>
              <a:spcAft>
                <a:spcPct val="0"/>
              </a:spcAft>
              <a:defRPr sz="2400">
                <a:solidFill>
                  <a:schemeClr val="tx1"/>
                </a:solidFill>
                <a:latin typeface="Times"/>
              </a:defRPr>
            </a:lvl7pPr>
            <a:lvl8pPr marL="3494151" indent="-232943" eaLnBrk="0" fontAlgn="base" hangingPunct="0">
              <a:spcBef>
                <a:spcPct val="0"/>
              </a:spcBef>
              <a:spcAft>
                <a:spcPct val="0"/>
              </a:spcAft>
              <a:defRPr sz="2400">
                <a:solidFill>
                  <a:schemeClr val="tx1"/>
                </a:solidFill>
                <a:latin typeface="Times"/>
              </a:defRPr>
            </a:lvl8pPr>
            <a:lvl9pPr marL="3960038" indent="-232943" eaLnBrk="0" fontAlgn="base" hangingPunct="0">
              <a:spcBef>
                <a:spcPct val="0"/>
              </a:spcBef>
              <a:spcAft>
                <a:spcPct val="0"/>
              </a:spcAft>
              <a:defRPr sz="2400">
                <a:solidFill>
                  <a:schemeClr val="tx1"/>
                </a:solidFill>
                <a:latin typeface="Times"/>
              </a:defRPr>
            </a:lvl9pPr>
          </a:lstStyle>
          <a:p>
            <a:fld id="{BD9C296F-9B97-4EAC-BF01-4F3DB5EAB440}"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Slash piling</a:t>
            </a:r>
            <a:r>
              <a:rPr lang="en-US" baseline="0" dirty="0" smtClean="0"/>
              <a:t> and burning was not allowed in Tahoe Basin SEZs prior to adoption of the </a:t>
            </a:r>
            <a:r>
              <a:rPr lang="en-US" dirty="0" smtClean="0"/>
              <a:t>2009 Timber</a:t>
            </a:r>
            <a:r>
              <a:rPr lang="en-US" baseline="0" dirty="0" smtClean="0"/>
              <a:t> Waiver. That waiver included a prescriptive approach to allowing the practice that focused on pile size and percent of the SEZ treatment area covered with piles.  The waiver was silent on the SEZ response to pile burning.  A performance based approach will be focused on the persistence of burn scars and the vegetative recovery of the site.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Palatino Linotype"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Palatino Linotype" pitchFamily="18" charset="0"/>
              </a:rPr>
              <a:t>Pile burning has the potential to burn up the native seed bank stored in the underlying soil.  Excessive soil heating has the further potential to sterilize the soil that underlies the slash pile.  Recent research indicates that post burning management measures influence the length of time for vegetative recovery of the burn scar and decrease the likelihood of</a:t>
            </a:r>
            <a:r>
              <a:rPr lang="en-US" baseline="0" dirty="0" smtClean="0">
                <a:latin typeface="Palatino Linotype" pitchFamily="18" charset="0"/>
              </a:rPr>
              <a:t> invasive species colonizing the areas impacted by pile burning</a:t>
            </a:r>
            <a:r>
              <a:rPr lang="en-US" dirty="0" smtClean="0">
                <a:latin typeface="Palatino Linotype" pitchFamily="18" charset="0"/>
              </a:rPr>
              <a:t>.</a:t>
            </a:r>
          </a:p>
          <a:p>
            <a:pPr eaLnBrk="1" hangingPunct="1">
              <a:defRPr/>
            </a:pPr>
            <a:endParaRPr lang="en-US" baseline="0" dirty="0" smtClean="0"/>
          </a:p>
          <a:p>
            <a:pPr eaLnBrk="1" hangingPunct="1">
              <a:defRPr/>
            </a:pPr>
            <a:r>
              <a:rPr lang="en-US" baseline="0" dirty="0" smtClean="0"/>
              <a:t>The </a:t>
            </a:r>
            <a:r>
              <a:rPr lang="en-US" baseline="0" dirty="0" smtClean="0"/>
              <a:t>2009 </a:t>
            </a:r>
            <a:r>
              <a:rPr lang="en-US" baseline="0" dirty="0" smtClean="0"/>
              <a:t>Waiver also require</a:t>
            </a:r>
            <a:r>
              <a:rPr lang="en-US" dirty="0" smtClean="0">
                <a:latin typeface="Palatino Linotype" pitchFamily="18" charset="0"/>
              </a:rPr>
              <a:t>s that a Basin Plan prohibition exemption be granted outside of the timber waiver enrollment process.  The Water Board adopted the 2009 Timber Waiver with this requirement</a:t>
            </a:r>
            <a:r>
              <a:rPr lang="en-US" baseline="0" dirty="0" smtClean="0">
                <a:latin typeface="Palatino Linotype" pitchFamily="18" charset="0"/>
              </a:rPr>
              <a:t> because </a:t>
            </a:r>
            <a:r>
              <a:rPr lang="en-US" dirty="0" smtClean="0">
                <a:latin typeface="Palatino Linotype" pitchFamily="18" charset="0"/>
              </a:rPr>
              <a:t>the activity had not previously been allowed and there was </a:t>
            </a:r>
            <a:r>
              <a:rPr lang="en-US" dirty="0" smtClean="0">
                <a:latin typeface="Palatino Linotype" pitchFamily="18" charset="0"/>
              </a:rPr>
              <a:t>limited research </a:t>
            </a:r>
            <a:r>
              <a:rPr lang="en-US" dirty="0" smtClean="0">
                <a:latin typeface="Palatino Linotype" pitchFamily="18" charset="0"/>
              </a:rPr>
              <a:t>on</a:t>
            </a:r>
            <a:r>
              <a:rPr lang="en-US" baseline="0" dirty="0" smtClean="0">
                <a:latin typeface="Palatino Linotype" pitchFamily="18" charset="0"/>
              </a:rPr>
              <a:t> burn pile impacts in these areas</a:t>
            </a:r>
            <a:r>
              <a:rPr lang="en-US" dirty="0" smtClean="0">
                <a:latin typeface="Palatino Linotype" pitchFamily="18" charset="0"/>
              </a:rPr>
              <a:t>. </a:t>
            </a:r>
            <a:r>
              <a:rPr lang="en-US" dirty="0" smtClean="0">
                <a:latin typeface="Palatino Linotype" pitchFamily="18" charset="0"/>
              </a:rPr>
              <a:t>CEQA compliance is required any time a Basin Plan prohibition</a:t>
            </a:r>
            <a:r>
              <a:rPr lang="en-US" baseline="0" dirty="0" smtClean="0">
                <a:latin typeface="Palatino Linotype" pitchFamily="18" charset="0"/>
              </a:rPr>
              <a:t> is granted.</a:t>
            </a:r>
            <a:r>
              <a:rPr lang="en-US" dirty="0" smtClean="0">
                <a:latin typeface="Palatino Linotype" pitchFamily="18" charset="0"/>
              </a:rPr>
              <a:t> </a:t>
            </a:r>
          </a:p>
          <a:p>
            <a:pPr eaLnBrk="1" hangingPunct="1">
              <a:defRPr/>
            </a:pPr>
            <a:endParaRPr lang="en-US" dirty="0" smtClean="0">
              <a:latin typeface="Palatino Linotype" pitchFamily="18" charset="0"/>
            </a:endParaRPr>
          </a:p>
          <a:p>
            <a:pPr eaLnBrk="1" hangingPunct="1">
              <a:defRPr/>
            </a:pPr>
            <a:r>
              <a:rPr lang="en-US" dirty="0" smtClean="0">
                <a:latin typeface="Palatino Linotype" pitchFamily="18" charset="0"/>
              </a:rPr>
              <a:t>The</a:t>
            </a:r>
            <a:r>
              <a:rPr lang="en-US" baseline="0" dirty="0" smtClean="0">
                <a:latin typeface="Palatino Linotype" pitchFamily="18" charset="0"/>
              </a:rPr>
              <a:t> CEQA document that was certified by the Water Board in 2009 included a description of project design features that should be considered for incorporation into slash piling and burning projects to ensure no significant environmental impacts occur.  Those project design features were included in all projects that were granted a Basin Plan prohibition exemption during the tenure of the 2009 Timber Waiver.  A CEQA addendum was prepared for this iteration of the Timber Waiver that addresses waiver revisions and updates the project design features for slash piling and burning in SEZs. The Water Board must consider the CEQA addendum during the Timber Waiver renewal process but no new CEQA certification is required. </a:t>
            </a:r>
            <a:endParaRPr lang="en-US" dirty="0" smtClean="0">
              <a:latin typeface="Palatino Linotype" pitchFamily="18" charset="0"/>
            </a:endParaRPr>
          </a:p>
          <a:p>
            <a:pPr eaLnBrk="1" hangingPunct="1">
              <a:defRPr/>
            </a:pPr>
            <a:endParaRPr lang="en-US" dirty="0" smtClean="0">
              <a:latin typeface="Palatino Linotype" pitchFamily="18" charset="0"/>
            </a:endParaRPr>
          </a:p>
          <a:p>
            <a:pPr eaLnBrk="1" hangingPunct="1">
              <a:defRPr/>
            </a:pPr>
            <a:r>
              <a:rPr lang="en-US" dirty="0" smtClean="0">
                <a:latin typeface="Palatino Linotype" pitchFamily="18" charset="0"/>
              </a:rPr>
              <a:t>The updated </a:t>
            </a:r>
            <a:r>
              <a:rPr lang="en-US" dirty="0" smtClean="0">
                <a:latin typeface="Palatino Linotype" pitchFamily="18" charset="0"/>
              </a:rPr>
              <a:t>Timber </a:t>
            </a:r>
            <a:r>
              <a:rPr lang="en-US" dirty="0" smtClean="0">
                <a:latin typeface="Palatino Linotype" pitchFamily="18" charset="0"/>
              </a:rPr>
              <a:t>Waiver incorporates the CEQA addendum identified protection </a:t>
            </a:r>
            <a:r>
              <a:rPr lang="en-US" dirty="0" smtClean="0">
                <a:latin typeface="Palatino Linotype" pitchFamily="18" charset="0"/>
              </a:rPr>
              <a:t>measures </a:t>
            </a:r>
            <a:r>
              <a:rPr lang="en-US" dirty="0" smtClean="0">
                <a:latin typeface="Palatino Linotype" pitchFamily="18" charset="0"/>
              </a:rPr>
              <a:t>into </a:t>
            </a:r>
            <a:r>
              <a:rPr lang="en-US" dirty="0" smtClean="0">
                <a:latin typeface="Palatino Linotype" pitchFamily="18" charset="0"/>
              </a:rPr>
              <a:t>the timber waiver application process and </a:t>
            </a:r>
            <a:r>
              <a:rPr lang="en-US" dirty="0" smtClean="0">
                <a:latin typeface="Palatino Linotype" pitchFamily="18" charset="0"/>
              </a:rPr>
              <a:t>grants Basin </a:t>
            </a:r>
            <a:r>
              <a:rPr lang="en-US" dirty="0" smtClean="0">
                <a:latin typeface="Palatino Linotype" pitchFamily="18" charset="0"/>
              </a:rPr>
              <a:t>Plan prohibition exemptions during </a:t>
            </a:r>
            <a:r>
              <a:rPr lang="en-US" dirty="0" smtClean="0">
                <a:latin typeface="Palatino Linotype" pitchFamily="18" charset="0"/>
              </a:rPr>
              <a:t>enrollment.  </a:t>
            </a:r>
            <a:r>
              <a:rPr lang="en-US" dirty="0" smtClean="0">
                <a:latin typeface="Palatino Linotype" pitchFamily="18" charset="0"/>
              </a:rPr>
              <a:t>This will significantly improve Water Board utilization of staff resources, and also provide project implementers and the public an increased level of certainty of what requirements are associated with pile burning in Tahoe Basin SEZs.  </a:t>
            </a:r>
            <a:endParaRPr lang="en-US" dirty="0"/>
          </a:p>
        </p:txBody>
      </p:sp>
      <p:sp>
        <p:nvSpPr>
          <p:cNvPr id="4" name="Slide Number Placeholder 3"/>
          <p:cNvSpPr>
            <a:spLocks noGrp="1"/>
          </p:cNvSpPr>
          <p:nvPr>
            <p:ph type="sldNum" sz="quarter" idx="10"/>
          </p:nvPr>
        </p:nvSpPr>
        <p:spPr/>
        <p:txBody>
          <a:bodyPr/>
          <a:lstStyle/>
          <a:p>
            <a:pPr>
              <a:defRPr/>
            </a:pPr>
            <a:fld id="{A6AEA009-339D-4E13-8931-21452F33D97A}" type="slidenum">
              <a:rPr lang="en-US" smtClean="0"/>
              <a:pPr>
                <a:defRPr/>
              </a:pPr>
              <a:t>7</a:t>
            </a:fld>
            <a:endParaRPr lang="en-US" dirty="0"/>
          </a:p>
        </p:txBody>
      </p:sp>
    </p:spTree>
    <p:extLst>
      <p:ext uri="{BB962C8B-B14F-4D97-AF65-F5344CB8AC3E}">
        <p14:creationId xmlns:p14="http://schemas.microsoft.com/office/powerpoint/2010/main" val="50324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the option chosen, by the end of the second growing</a:t>
            </a:r>
            <a:r>
              <a:rPr lang="en-US" baseline="0" dirty="0" smtClean="0"/>
              <a:t> season after pile burning all burn scars must either exhibit vegetative recovery or have been raked with native duff or organic mulch and seed to a specified coverage.</a:t>
            </a:r>
            <a:endParaRPr lang="en-US" dirty="0"/>
          </a:p>
        </p:txBody>
      </p:sp>
      <p:sp>
        <p:nvSpPr>
          <p:cNvPr id="4" name="Slide Number Placeholder 3"/>
          <p:cNvSpPr>
            <a:spLocks noGrp="1"/>
          </p:cNvSpPr>
          <p:nvPr>
            <p:ph type="sldNum" sz="quarter" idx="10"/>
          </p:nvPr>
        </p:nvSpPr>
        <p:spPr/>
        <p:txBody>
          <a:bodyPr/>
          <a:lstStyle/>
          <a:p>
            <a:pPr>
              <a:defRPr/>
            </a:pPr>
            <a:fld id="{A6AEA009-339D-4E13-8931-21452F33D97A}" type="slidenum">
              <a:rPr lang="en-US" smtClean="0"/>
              <a:pPr>
                <a:defRPr/>
              </a:pPr>
              <a:t>8</a:t>
            </a:fld>
            <a:endParaRPr lang="en-US" dirty="0"/>
          </a:p>
        </p:txBody>
      </p:sp>
    </p:spTree>
    <p:extLst>
      <p:ext uri="{BB962C8B-B14F-4D97-AF65-F5344CB8AC3E}">
        <p14:creationId xmlns:p14="http://schemas.microsoft.com/office/powerpoint/2010/main" val="206294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2009 Timber Waiver </a:t>
            </a:r>
            <a:r>
              <a:rPr lang="en-US" dirty="0" smtClean="0"/>
              <a:t>allowed </a:t>
            </a:r>
            <a:r>
              <a:rPr lang="en-US" dirty="0" smtClean="0"/>
              <a:t>for waiver</a:t>
            </a:r>
            <a:r>
              <a:rPr lang="en-US" baseline="0" dirty="0" smtClean="0"/>
              <a:t> enrollees to submit required monitoring information using Water Board adopted monitoring forms or in a different format </a:t>
            </a:r>
            <a:r>
              <a:rPr lang="en-US" baseline="0" dirty="0" smtClean="0"/>
              <a:t>that included the </a:t>
            </a:r>
            <a:r>
              <a:rPr lang="en-US" baseline="0" dirty="0" smtClean="0"/>
              <a:t>same </a:t>
            </a:r>
            <a:r>
              <a:rPr lang="en-US" baseline="0" dirty="0" smtClean="0"/>
              <a:t>information.  Staff review of different reporting formats and submittal dates has not been an efficient use of program resources. </a:t>
            </a:r>
            <a:endParaRPr lang="en-US" baseline="0" dirty="0" smtClean="0"/>
          </a:p>
          <a:p>
            <a:endParaRPr lang="en-US" baseline="0" dirty="0" smtClean="0"/>
          </a:p>
          <a:p>
            <a:r>
              <a:rPr lang="en-US" baseline="0" dirty="0" smtClean="0"/>
              <a:t>The timber fee legislation (AB 1492) also requires </a:t>
            </a:r>
            <a:r>
              <a:rPr lang="en-US" baseline="0" dirty="0" smtClean="0"/>
              <a:t>project level reporting to CA legislature on forestry program activities by Regional Water Board staff</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6AEA009-339D-4E13-8931-21452F33D97A}" type="slidenum">
              <a:rPr lang="en-US" smtClean="0"/>
              <a:pPr>
                <a:defRPr/>
              </a:pPr>
              <a:t>9</a:t>
            </a:fld>
            <a:endParaRPr lang="en-US" dirty="0"/>
          </a:p>
        </p:txBody>
      </p:sp>
    </p:spTree>
    <p:extLst>
      <p:ext uri="{BB962C8B-B14F-4D97-AF65-F5344CB8AC3E}">
        <p14:creationId xmlns:p14="http://schemas.microsoft.com/office/powerpoint/2010/main" val="282669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C13C11-4ECD-4B38-804A-B01E4080EAE4}" type="slidenum">
              <a:rPr lang="en-US"/>
              <a:pPr>
                <a:defRPr/>
              </a:pPr>
              <a:t>‹#›</a:t>
            </a:fld>
            <a:endParaRPr lang="en-US" dirty="0"/>
          </a:p>
        </p:txBody>
      </p:sp>
    </p:spTree>
    <p:extLst>
      <p:ext uri="{BB962C8B-B14F-4D97-AF65-F5344CB8AC3E}">
        <p14:creationId xmlns:p14="http://schemas.microsoft.com/office/powerpoint/2010/main" val="36387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F327C3-E16B-4404-9734-FB97E5C6F32B}" type="slidenum">
              <a:rPr lang="en-US"/>
              <a:pPr>
                <a:defRPr/>
              </a:pPr>
              <a:t>‹#›</a:t>
            </a:fld>
            <a:endParaRPr lang="en-US" dirty="0"/>
          </a:p>
        </p:txBody>
      </p:sp>
    </p:spTree>
    <p:extLst>
      <p:ext uri="{BB962C8B-B14F-4D97-AF65-F5344CB8AC3E}">
        <p14:creationId xmlns:p14="http://schemas.microsoft.com/office/powerpoint/2010/main" val="27618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C3B220-42A3-4F06-B75A-C3ABF02F4318}" type="slidenum">
              <a:rPr lang="en-US"/>
              <a:pPr>
                <a:defRPr/>
              </a:pPr>
              <a:t>‹#›</a:t>
            </a:fld>
            <a:endParaRPr lang="en-US" dirty="0"/>
          </a:p>
        </p:txBody>
      </p:sp>
    </p:spTree>
    <p:extLst>
      <p:ext uri="{BB962C8B-B14F-4D97-AF65-F5344CB8AC3E}">
        <p14:creationId xmlns:p14="http://schemas.microsoft.com/office/powerpoint/2010/main" val="3053178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Times"/>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a:defRPr>
            </a:lvl1pPr>
          </a:lstStyle>
          <a:p>
            <a:pPr>
              <a:defRPr/>
            </a:pPr>
            <a:fld id="{7CC4D6F0-8AE7-4326-B8DC-78ED27378E71}" type="slidenum">
              <a:rPr lang="en-US"/>
              <a:pPr>
                <a:defRPr/>
              </a:pPr>
              <a:t>‹#›</a:t>
            </a:fld>
            <a:endParaRPr lang="en-US" dirty="0"/>
          </a:p>
        </p:txBody>
      </p:sp>
    </p:spTree>
    <p:extLst>
      <p:ext uri="{BB962C8B-B14F-4D97-AF65-F5344CB8AC3E}">
        <p14:creationId xmlns:p14="http://schemas.microsoft.com/office/powerpoint/2010/main" val="3915550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1C5755-780C-45D6-8250-48759D6170B4}" type="slidenum">
              <a:rPr lang="en-US"/>
              <a:pPr>
                <a:defRPr/>
              </a:pPr>
              <a:t>‹#›</a:t>
            </a:fld>
            <a:endParaRPr lang="en-US" dirty="0"/>
          </a:p>
        </p:txBody>
      </p:sp>
    </p:spTree>
    <p:extLst>
      <p:ext uri="{BB962C8B-B14F-4D97-AF65-F5344CB8AC3E}">
        <p14:creationId xmlns:p14="http://schemas.microsoft.com/office/powerpoint/2010/main" val="261596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E6B3F6-16A8-4C20-9FAD-61BCB8A15964}" type="slidenum">
              <a:rPr lang="en-US"/>
              <a:pPr>
                <a:defRPr/>
              </a:pPr>
              <a:t>‹#›</a:t>
            </a:fld>
            <a:endParaRPr lang="en-US" dirty="0"/>
          </a:p>
        </p:txBody>
      </p:sp>
    </p:spTree>
    <p:extLst>
      <p:ext uri="{BB962C8B-B14F-4D97-AF65-F5344CB8AC3E}">
        <p14:creationId xmlns:p14="http://schemas.microsoft.com/office/powerpoint/2010/main" val="161140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F46F9D-3962-4C1B-968C-6B3D0FA97856}" type="slidenum">
              <a:rPr lang="en-US"/>
              <a:pPr>
                <a:defRPr/>
              </a:pPr>
              <a:t>‹#›</a:t>
            </a:fld>
            <a:endParaRPr lang="en-US" dirty="0"/>
          </a:p>
        </p:txBody>
      </p:sp>
    </p:spTree>
    <p:extLst>
      <p:ext uri="{BB962C8B-B14F-4D97-AF65-F5344CB8AC3E}">
        <p14:creationId xmlns:p14="http://schemas.microsoft.com/office/powerpoint/2010/main" val="35832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6037D1-73D8-4963-8084-AEA82277322D}" type="slidenum">
              <a:rPr lang="en-US"/>
              <a:pPr>
                <a:defRPr/>
              </a:pPr>
              <a:t>‹#›</a:t>
            </a:fld>
            <a:endParaRPr lang="en-US" dirty="0"/>
          </a:p>
        </p:txBody>
      </p:sp>
    </p:spTree>
    <p:extLst>
      <p:ext uri="{BB962C8B-B14F-4D97-AF65-F5344CB8AC3E}">
        <p14:creationId xmlns:p14="http://schemas.microsoft.com/office/powerpoint/2010/main" val="301236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771D05-DE0C-4F45-9073-8158FCC70F58}" type="slidenum">
              <a:rPr lang="en-US"/>
              <a:pPr>
                <a:defRPr/>
              </a:pPr>
              <a:t>‹#›</a:t>
            </a:fld>
            <a:endParaRPr lang="en-US" dirty="0"/>
          </a:p>
        </p:txBody>
      </p:sp>
    </p:spTree>
    <p:extLst>
      <p:ext uri="{BB962C8B-B14F-4D97-AF65-F5344CB8AC3E}">
        <p14:creationId xmlns:p14="http://schemas.microsoft.com/office/powerpoint/2010/main" val="132402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C2645E-639E-4CA2-BD21-7FE55C106B84}" type="slidenum">
              <a:rPr lang="en-US"/>
              <a:pPr>
                <a:defRPr/>
              </a:pPr>
              <a:t>‹#›</a:t>
            </a:fld>
            <a:endParaRPr lang="en-US" dirty="0"/>
          </a:p>
        </p:txBody>
      </p:sp>
    </p:spTree>
    <p:extLst>
      <p:ext uri="{BB962C8B-B14F-4D97-AF65-F5344CB8AC3E}">
        <p14:creationId xmlns:p14="http://schemas.microsoft.com/office/powerpoint/2010/main" val="388585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0E47A7-EF3F-41AC-8979-B1C94F1F2632}" type="slidenum">
              <a:rPr lang="en-US"/>
              <a:pPr>
                <a:defRPr/>
              </a:pPr>
              <a:t>‹#›</a:t>
            </a:fld>
            <a:endParaRPr lang="en-US" dirty="0"/>
          </a:p>
        </p:txBody>
      </p:sp>
    </p:spTree>
    <p:extLst>
      <p:ext uri="{BB962C8B-B14F-4D97-AF65-F5344CB8AC3E}">
        <p14:creationId xmlns:p14="http://schemas.microsoft.com/office/powerpoint/2010/main" val="137500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8A4BC8-5D86-48FD-B810-5E3D7E368A5C}" type="slidenum">
              <a:rPr lang="en-US"/>
              <a:pPr>
                <a:defRPr/>
              </a:pPr>
              <a:t>‹#›</a:t>
            </a:fld>
            <a:endParaRPr lang="en-US" dirty="0"/>
          </a:p>
        </p:txBody>
      </p:sp>
    </p:spTree>
    <p:extLst>
      <p:ext uri="{BB962C8B-B14F-4D97-AF65-F5344CB8AC3E}">
        <p14:creationId xmlns:p14="http://schemas.microsoft.com/office/powerpoint/2010/main" val="128378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20DE32C-91BE-44F4-85F2-B458C0B988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 id="214748463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cushman@waterboards.c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96837"/>
            <a:ext cx="9144000" cy="706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4"/>
          <p:cNvSpPr>
            <a:spLocks noGrp="1" noChangeArrowheads="1"/>
          </p:cNvSpPr>
          <p:nvPr>
            <p:ph type="title"/>
          </p:nvPr>
        </p:nvSpPr>
        <p:spPr>
          <a:xfrm>
            <a:off x="304800" y="533400"/>
            <a:ext cx="8534400" cy="4648200"/>
          </a:xfrm>
        </p:spPr>
        <p:txBody>
          <a:bodyPr/>
          <a:lstStyle/>
          <a:p>
            <a:pPr eaLnBrk="1" hangingPunct="1"/>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
            </a:r>
            <a:br>
              <a:rPr lang="en-US" sz="4000" dirty="0" smtClean="0"/>
            </a:br>
            <a:r>
              <a:rPr lang="en-US" sz="4000" b="1" dirty="0" smtClean="0"/>
              <a:t>Item 11</a:t>
            </a:r>
            <a:r>
              <a:rPr lang="en-US" sz="4000" dirty="0"/>
              <a:t/>
            </a:r>
            <a:br>
              <a:rPr lang="en-US" sz="4000" dirty="0"/>
            </a:br>
            <a:r>
              <a:rPr lang="en-US" sz="4000" b="1" dirty="0" smtClean="0"/>
              <a:t>Lahontan Region </a:t>
            </a:r>
            <a:br>
              <a:rPr lang="en-US" sz="4000" b="1" dirty="0" smtClean="0"/>
            </a:br>
            <a:r>
              <a:rPr lang="en-US" sz="4000" b="1" dirty="0" smtClean="0"/>
              <a:t>2014 Timber Waiver</a:t>
            </a:r>
            <a:r>
              <a:rPr lang="en-US" sz="4000" dirty="0" smtClean="0"/>
              <a:t/>
            </a:r>
            <a:br>
              <a:rPr lang="en-US" sz="4000" dirty="0" smtClean="0"/>
            </a:br>
            <a:r>
              <a:rPr lang="en-US" sz="2000" dirty="0" smtClean="0"/>
              <a:t>April 10, 2014</a:t>
            </a:r>
            <a:br>
              <a:rPr lang="en-US" sz="2000" dirty="0" smtClean="0"/>
            </a:br>
            <a:r>
              <a:rPr lang="en-US" sz="2000" dirty="0"/>
              <a:t/>
            </a:r>
            <a:br>
              <a:rPr lang="en-US" sz="2000" dirty="0"/>
            </a:br>
            <a:r>
              <a:rPr lang="en-US" sz="2000" dirty="0" smtClean="0"/>
              <a:t/>
            </a:r>
            <a:br>
              <a:rPr lang="en-US" sz="2000" dirty="0" smtClean="0"/>
            </a:br>
            <a:r>
              <a:rPr lang="en-US" sz="2800" dirty="0" smtClean="0"/>
              <a:t>Douglas Cushman P.E.</a:t>
            </a:r>
            <a:br>
              <a:rPr lang="en-US" sz="2800" dirty="0" smtClean="0"/>
            </a:br>
            <a:r>
              <a:rPr lang="en-US" sz="2800" dirty="0" smtClean="0"/>
              <a:t>Nonpoint Source Unit Chief</a:t>
            </a:r>
            <a:br>
              <a:rPr lang="en-US" sz="2800" dirty="0" smtClean="0"/>
            </a:br>
            <a:r>
              <a:rPr lang="en-US" sz="2000" dirty="0"/>
              <a:t/>
            </a:r>
            <a:br>
              <a:rPr lang="en-US" sz="2000" dirty="0"/>
            </a:br>
            <a:r>
              <a:rPr lang="en-US" sz="2000" dirty="0" smtClean="0"/>
              <a:t/>
            </a:r>
            <a:br>
              <a:rPr lang="en-US" sz="2000" dirty="0" smtClean="0"/>
            </a:br>
            <a:r>
              <a:rPr lang="en-US" sz="4000" dirty="0" smtClean="0"/>
              <a:t> </a:t>
            </a:r>
            <a:br>
              <a:rPr lang="en-US" sz="4000" dirty="0" smtClean="0"/>
            </a:br>
            <a:r>
              <a:rPr lang="en-US" sz="4000" dirty="0" smtClean="0"/>
              <a:t/>
            </a:r>
            <a:br>
              <a:rPr lang="en-US" sz="4000" dirty="0" smtClean="0"/>
            </a:br>
            <a:r>
              <a:rPr lang="en-US" sz="4000" dirty="0" smtClean="0"/>
              <a:t/>
            </a:r>
            <a:br>
              <a:rPr lang="en-US" sz="4000" dirty="0" smtClean="0"/>
            </a:br>
            <a:endParaRPr lang="en-US" sz="2800" dirty="0" smtClean="0"/>
          </a:p>
        </p:txBody>
      </p:sp>
      <p:sp>
        <p:nvSpPr>
          <p:cNvPr id="2" name="Slide Number Placeholder 1"/>
          <p:cNvSpPr>
            <a:spLocks noGrp="1"/>
          </p:cNvSpPr>
          <p:nvPr>
            <p:ph type="sldNum" sz="quarter" idx="12"/>
          </p:nvPr>
        </p:nvSpPr>
        <p:spPr/>
        <p:txBody>
          <a:bodyPr/>
          <a:lstStyle/>
          <a:p>
            <a:pPr>
              <a:defRPr/>
            </a:pPr>
            <a:fld id="{89771D05-DE0C-4F45-9073-8158FCC70F58}"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Timber Waiver Application and MRP Forms </a:t>
            </a:r>
            <a:endParaRPr lang="en-US" b="1" dirty="0"/>
          </a:p>
        </p:txBody>
      </p:sp>
      <p:sp>
        <p:nvSpPr>
          <p:cNvPr id="7" name="Content Placeholder 6"/>
          <p:cNvSpPr>
            <a:spLocks noGrp="1"/>
          </p:cNvSpPr>
          <p:nvPr>
            <p:ph idx="1"/>
          </p:nvPr>
        </p:nvSpPr>
        <p:spPr>
          <a:xfrm>
            <a:off x="685800" y="2209800"/>
            <a:ext cx="7772400" cy="3733800"/>
          </a:xfrm>
        </p:spPr>
        <p:txBody>
          <a:bodyPr/>
          <a:lstStyle/>
          <a:p>
            <a:r>
              <a:rPr lang="en-US" dirty="0" smtClean="0"/>
              <a:t>Added sections to address SEZ/WBBZ slash piling and burning</a:t>
            </a:r>
          </a:p>
          <a:p>
            <a:pPr marL="0" indent="0">
              <a:buNone/>
            </a:pPr>
            <a:endParaRPr lang="en-US" dirty="0" smtClean="0"/>
          </a:p>
          <a:p>
            <a:r>
              <a:rPr lang="en-US" dirty="0" smtClean="0"/>
              <a:t>Forms </a:t>
            </a:r>
            <a:r>
              <a:rPr lang="en-US" dirty="0" smtClean="0"/>
              <a:t>will be </a:t>
            </a:r>
            <a:r>
              <a:rPr lang="en-US" dirty="0" smtClean="0"/>
              <a:t>designed for electronic submission </a:t>
            </a:r>
            <a:endParaRPr lang="en-US" dirty="0"/>
          </a:p>
        </p:txBody>
      </p:sp>
      <p:sp>
        <p:nvSpPr>
          <p:cNvPr id="5" name="Slide Number Placeholder 4"/>
          <p:cNvSpPr>
            <a:spLocks noGrp="1"/>
          </p:cNvSpPr>
          <p:nvPr>
            <p:ph type="sldNum" sz="quarter" idx="12"/>
          </p:nvPr>
        </p:nvSpPr>
        <p:spPr/>
        <p:txBody>
          <a:bodyPr/>
          <a:lstStyle/>
          <a:p>
            <a:pPr>
              <a:defRPr/>
            </a:pPr>
            <a:fld id="{7CC4D6F0-8AE7-4326-B8DC-78ED27378E71}" type="slidenum">
              <a:rPr lang="en-US" smtClean="0"/>
              <a:pPr>
                <a:defRPr/>
              </a:pPr>
              <a:t>10</a:t>
            </a:fld>
            <a:endParaRPr lang="en-US" dirty="0"/>
          </a:p>
        </p:txBody>
      </p:sp>
    </p:spTree>
    <p:extLst>
      <p:ext uri="{BB962C8B-B14F-4D97-AF65-F5344CB8AC3E}">
        <p14:creationId xmlns:p14="http://schemas.microsoft.com/office/powerpoint/2010/main" val="131620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Stakeholder concerns</a:t>
            </a:r>
            <a:endParaRPr lang="en-US" dirty="0"/>
          </a:p>
        </p:txBody>
      </p:sp>
      <p:sp>
        <p:nvSpPr>
          <p:cNvPr id="7" name="Content Placeholder 6"/>
          <p:cNvSpPr>
            <a:spLocks noGrp="1"/>
          </p:cNvSpPr>
          <p:nvPr>
            <p:ph idx="1"/>
          </p:nvPr>
        </p:nvSpPr>
        <p:spPr>
          <a:xfrm>
            <a:off x="685800" y="1905000"/>
            <a:ext cx="7772400" cy="4114800"/>
          </a:xfrm>
        </p:spPr>
        <p:txBody>
          <a:bodyPr/>
          <a:lstStyle/>
          <a:p>
            <a:r>
              <a:rPr lang="en-US" sz="2800" dirty="0" smtClean="0"/>
              <a:t>Inadequate water quality protections</a:t>
            </a:r>
          </a:p>
          <a:p>
            <a:pPr marL="0" indent="0">
              <a:buNone/>
            </a:pPr>
            <a:endParaRPr lang="en-US" sz="2800" dirty="0"/>
          </a:p>
          <a:p>
            <a:r>
              <a:rPr lang="en-US" sz="2800" dirty="0" smtClean="0"/>
              <a:t>Options for burn scar amelioration</a:t>
            </a:r>
          </a:p>
          <a:p>
            <a:pPr marL="0" indent="0">
              <a:buNone/>
            </a:pPr>
            <a:endParaRPr lang="en-US" sz="2800" dirty="0" smtClean="0"/>
          </a:p>
          <a:p>
            <a:r>
              <a:rPr lang="en-US" sz="2800" dirty="0"/>
              <a:t>Invasive species </a:t>
            </a:r>
          </a:p>
          <a:p>
            <a:endParaRPr lang="en-US" sz="2800" dirty="0"/>
          </a:p>
          <a:p>
            <a:r>
              <a:rPr lang="en-US" sz="2800" dirty="0" smtClean="0"/>
              <a:t>Additional monitoring and reporting</a:t>
            </a:r>
            <a:endParaRPr lang="en-US" sz="2800" dirty="0"/>
          </a:p>
        </p:txBody>
      </p:sp>
      <p:sp>
        <p:nvSpPr>
          <p:cNvPr id="5" name="Slide Number Placeholder 4"/>
          <p:cNvSpPr>
            <a:spLocks noGrp="1"/>
          </p:cNvSpPr>
          <p:nvPr>
            <p:ph type="sldNum" sz="quarter" idx="12"/>
          </p:nvPr>
        </p:nvSpPr>
        <p:spPr/>
        <p:txBody>
          <a:bodyPr/>
          <a:lstStyle/>
          <a:p>
            <a:pPr>
              <a:defRPr/>
            </a:pPr>
            <a:fld id="{7CC4D6F0-8AE7-4326-B8DC-78ED27378E71}" type="slidenum">
              <a:rPr lang="en-US" smtClean="0"/>
              <a:pPr>
                <a:defRPr/>
              </a:pPr>
              <a:t>11</a:t>
            </a:fld>
            <a:endParaRPr lang="en-US" dirty="0"/>
          </a:p>
        </p:txBody>
      </p:sp>
    </p:spTree>
    <p:extLst>
      <p:ext uri="{BB962C8B-B14F-4D97-AF65-F5344CB8AC3E}">
        <p14:creationId xmlns:p14="http://schemas.microsoft.com/office/powerpoint/2010/main" val="7982224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38200"/>
          </a:xfrm>
        </p:spPr>
        <p:txBody>
          <a:bodyPr/>
          <a:lstStyle/>
          <a:p>
            <a:r>
              <a:rPr lang="en-US" sz="2400" dirty="0" smtClean="0"/>
              <a:t>TW Category 6 Application Form Slash Pile Section Example</a:t>
            </a:r>
            <a:endParaRPr lang="en-US" sz="2400" dirty="0"/>
          </a:p>
        </p:txBody>
      </p:sp>
      <p:sp>
        <p:nvSpPr>
          <p:cNvPr id="4" name="Slide Number Placeholder 3"/>
          <p:cNvSpPr>
            <a:spLocks noGrp="1"/>
          </p:cNvSpPr>
          <p:nvPr>
            <p:ph type="sldNum" sz="quarter" idx="12"/>
          </p:nvPr>
        </p:nvSpPr>
        <p:spPr/>
        <p:txBody>
          <a:bodyPr/>
          <a:lstStyle/>
          <a:p>
            <a:pPr>
              <a:defRPr/>
            </a:pPr>
            <a:fld id="{E11C5755-780C-45D6-8250-48759D6170B4}" type="slidenum">
              <a:rPr lang="en-US" smtClean="0"/>
              <a:pPr>
                <a:defRPr/>
              </a:pPr>
              <a:t>12</a:t>
            </a:fld>
            <a:endParaRPr lang="en-US" dirty="0"/>
          </a:p>
        </p:txBody>
      </p:sp>
      <p:pic>
        <p:nvPicPr>
          <p:cNvPr id="1028"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47799" y="1143000"/>
            <a:ext cx="683661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20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t/>
            </a:r>
            <a:br>
              <a:rPr lang="en-US" dirty="0" smtClean="0"/>
            </a:br>
            <a:r>
              <a:rPr lang="en-US" b="1" dirty="0" smtClean="0"/>
              <a:t>Questions/Comments?</a:t>
            </a:r>
            <a:r>
              <a:rPr lang="en-US" dirty="0" smtClean="0"/>
              <a:t/>
            </a:r>
            <a:br>
              <a:rPr lang="en-US" dirty="0" smtClean="0"/>
            </a:br>
            <a:endParaRPr lang="en-US" dirty="0" smtClean="0"/>
          </a:p>
        </p:txBody>
      </p:sp>
      <p:sp>
        <p:nvSpPr>
          <p:cNvPr id="47107" name="Rectangle 3"/>
          <p:cNvSpPr>
            <a:spLocks noGrp="1" noChangeArrowheads="1"/>
          </p:cNvSpPr>
          <p:nvPr>
            <p:ph idx="1"/>
          </p:nvPr>
        </p:nvSpPr>
        <p:spPr/>
        <p:txBody>
          <a:bodyPr/>
          <a:lstStyle/>
          <a:p>
            <a:pPr eaLnBrk="1" hangingPunct="1">
              <a:defRPr/>
            </a:pPr>
            <a:endParaRPr lang="en-US" dirty="0" smtClean="0"/>
          </a:p>
          <a:p>
            <a:pPr eaLnBrk="1" hangingPunct="1">
              <a:defRPr/>
            </a:pPr>
            <a:r>
              <a:rPr lang="en-US" dirty="0" smtClean="0"/>
              <a:t>Douglas Cushman</a:t>
            </a:r>
          </a:p>
          <a:p>
            <a:pPr marL="0" indent="0" eaLnBrk="1" hangingPunct="1">
              <a:buNone/>
              <a:defRPr/>
            </a:pPr>
            <a:r>
              <a:rPr lang="en-US" dirty="0"/>
              <a:t>	</a:t>
            </a:r>
            <a:r>
              <a:rPr lang="en-US" dirty="0" smtClean="0">
                <a:hlinkClick r:id="rId3"/>
              </a:rPr>
              <a:t>dcushman@waterboards.ca.gov</a:t>
            </a:r>
            <a:endParaRPr lang="en-US" dirty="0" smtClean="0"/>
          </a:p>
          <a:p>
            <a:pPr marL="0" indent="0" eaLnBrk="1" hangingPunct="1">
              <a:buNone/>
              <a:defRPr/>
            </a:pPr>
            <a:r>
              <a:rPr lang="en-US" dirty="0"/>
              <a:t>	</a:t>
            </a:r>
            <a:r>
              <a:rPr lang="en-US" dirty="0" smtClean="0"/>
              <a:t>(530) 542-5417</a:t>
            </a:r>
          </a:p>
        </p:txBody>
      </p:sp>
      <p:sp>
        <p:nvSpPr>
          <p:cNvPr id="3" name="Slide Number Placeholder 2"/>
          <p:cNvSpPr>
            <a:spLocks noGrp="1"/>
          </p:cNvSpPr>
          <p:nvPr>
            <p:ph type="sldNum" sz="quarter" idx="12"/>
          </p:nvPr>
        </p:nvSpPr>
        <p:spPr/>
        <p:txBody>
          <a:bodyPr/>
          <a:lstStyle/>
          <a:p>
            <a:pPr>
              <a:defRPr/>
            </a:pPr>
            <a:fld id="{E11C5755-780C-45D6-8250-48759D6170B4}"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762000"/>
            <a:ext cx="7772400" cy="1470025"/>
          </a:xfrm>
        </p:spPr>
        <p:txBody>
          <a:bodyPr/>
          <a:lstStyle/>
          <a:p>
            <a:r>
              <a:rPr lang="en-US" b="1" dirty="0" smtClean="0"/>
              <a:t>2014 Timber </a:t>
            </a:r>
            <a:r>
              <a:rPr lang="en-US" b="1" dirty="0" smtClean="0"/>
              <a:t>Waiver</a:t>
            </a:r>
            <a:endParaRPr lang="en-US" b="1" dirty="0"/>
          </a:p>
        </p:txBody>
      </p:sp>
      <p:sp>
        <p:nvSpPr>
          <p:cNvPr id="6" name="Subtitle 5"/>
          <p:cNvSpPr>
            <a:spLocks noGrp="1"/>
          </p:cNvSpPr>
          <p:nvPr>
            <p:ph type="subTitle" idx="1"/>
          </p:nvPr>
        </p:nvSpPr>
        <p:spPr>
          <a:xfrm>
            <a:off x="1371600" y="2819400"/>
            <a:ext cx="6400800" cy="2133600"/>
          </a:xfrm>
        </p:spPr>
        <p:txBody>
          <a:bodyPr/>
          <a:lstStyle/>
          <a:p>
            <a:r>
              <a:rPr lang="en-US" dirty="0" smtClean="0"/>
              <a:t>Staff recommends the Board adopt the Proposed Timber Waiver with late revisions.</a:t>
            </a:r>
          </a:p>
          <a:p>
            <a:endParaRPr lang="en-US" dirty="0"/>
          </a:p>
        </p:txBody>
      </p:sp>
      <p:sp>
        <p:nvSpPr>
          <p:cNvPr id="4" name="Slide Number Placeholder 3"/>
          <p:cNvSpPr>
            <a:spLocks noGrp="1"/>
          </p:cNvSpPr>
          <p:nvPr>
            <p:ph type="sldNum" sz="quarter" idx="12"/>
          </p:nvPr>
        </p:nvSpPr>
        <p:spPr/>
        <p:txBody>
          <a:bodyPr/>
          <a:lstStyle/>
          <a:p>
            <a:pPr>
              <a:defRPr/>
            </a:pPr>
            <a:fld id="{E11C5755-780C-45D6-8250-48759D6170B4}" type="slidenum">
              <a:rPr lang="en-US" smtClean="0"/>
              <a:pPr>
                <a:defRPr/>
              </a:pPr>
              <a:t>14</a:t>
            </a:fld>
            <a:endParaRPr lang="en-US" dirty="0"/>
          </a:p>
        </p:txBody>
      </p:sp>
    </p:spTree>
    <p:extLst>
      <p:ext uri="{BB962C8B-B14F-4D97-AF65-F5344CB8AC3E}">
        <p14:creationId xmlns:p14="http://schemas.microsoft.com/office/powerpoint/2010/main" val="3616613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Lahontan Timber Waiver Renewal Presentation Outline</a:t>
            </a:r>
            <a:endParaRPr lang="en-US" dirty="0"/>
          </a:p>
        </p:txBody>
      </p:sp>
      <p:sp>
        <p:nvSpPr>
          <p:cNvPr id="7" name="Content Placeholder 6"/>
          <p:cNvSpPr>
            <a:spLocks noGrp="1"/>
          </p:cNvSpPr>
          <p:nvPr>
            <p:ph idx="1"/>
          </p:nvPr>
        </p:nvSpPr>
        <p:spPr>
          <a:xfrm>
            <a:off x="685800" y="1905000"/>
            <a:ext cx="7772400" cy="4114800"/>
          </a:xfrm>
        </p:spPr>
        <p:txBody>
          <a:bodyPr/>
          <a:lstStyle/>
          <a:p>
            <a:pPr marL="514350" indent="-514350">
              <a:buFont typeface="+mj-lt"/>
              <a:buAutoNum type="arabicPeriod"/>
            </a:pPr>
            <a:r>
              <a:rPr lang="en-US" sz="2800" dirty="0" smtClean="0"/>
              <a:t>TW </a:t>
            </a:r>
            <a:r>
              <a:rPr lang="en-US" sz="2800" dirty="0" smtClean="0"/>
              <a:t>Renewal Process </a:t>
            </a:r>
            <a:r>
              <a:rPr lang="en-US" sz="2800" dirty="0" smtClean="0"/>
              <a:t>Chronology</a:t>
            </a:r>
          </a:p>
          <a:p>
            <a:pPr marL="514350" indent="-514350">
              <a:buFont typeface="+mj-lt"/>
              <a:buAutoNum type="arabicPeriod"/>
            </a:pPr>
            <a:endParaRPr lang="en-US" sz="2800" dirty="0" smtClean="0"/>
          </a:p>
          <a:p>
            <a:pPr marL="514350" indent="-514350">
              <a:buFont typeface="+mj-lt"/>
              <a:buAutoNum type="arabicPeriod"/>
            </a:pPr>
            <a:r>
              <a:rPr lang="en-US" sz="2800" dirty="0" smtClean="0"/>
              <a:t>2014 TW </a:t>
            </a:r>
            <a:r>
              <a:rPr lang="en-US" sz="2800" dirty="0" smtClean="0"/>
              <a:t>improvements</a:t>
            </a:r>
          </a:p>
          <a:p>
            <a:pPr marL="514350" indent="-514350">
              <a:buFont typeface="+mj-lt"/>
              <a:buAutoNum type="arabicPeriod"/>
            </a:pPr>
            <a:endParaRPr lang="en-US" sz="2800" dirty="0" smtClean="0"/>
          </a:p>
          <a:p>
            <a:pPr marL="514350" indent="-514350">
              <a:buFont typeface="+mj-lt"/>
              <a:buAutoNum type="arabicPeriod"/>
            </a:pPr>
            <a:r>
              <a:rPr lang="en-US" sz="2800" dirty="0" smtClean="0"/>
              <a:t>2014 TW </a:t>
            </a:r>
            <a:r>
              <a:rPr lang="en-US" sz="2800" dirty="0" smtClean="0"/>
              <a:t>Application and </a:t>
            </a:r>
            <a:r>
              <a:rPr lang="en-US" sz="2800" dirty="0" smtClean="0"/>
              <a:t>form example</a:t>
            </a:r>
          </a:p>
          <a:p>
            <a:pPr marL="514350" indent="-514350">
              <a:buFont typeface="+mj-lt"/>
              <a:buAutoNum type="arabicPeriod"/>
            </a:pPr>
            <a:endParaRPr lang="en-US" sz="2800" dirty="0" smtClean="0"/>
          </a:p>
          <a:p>
            <a:pPr marL="514350" indent="-514350">
              <a:buFont typeface="+mj-lt"/>
              <a:buAutoNum type="arabicPeriod"/>
            </a:pPr>
            <a:r>
              <a:rPr lang="en-US" sz="2800" dirty="0" smtClean="0"/>
              <a:t>Staff Recommendation To Water Board</a:t>
            </a:r>
            <a:endParaRPr lang="en-US" sz="2800" dirty="0"/>
          </a:p>
        </p:txBody>
      </p:sp>
      <p:sp>
        <p:nvSpPr>
          <p:cNvPr id="5" name="Slide Number Placeholder 4"/>
          <p:cNvSpPr>
            <a:spLocks noGrp="1"/>
          </p:cNvSpPr>
          <p:nvPr>
            <p:ph type="sldNum" sz="quarter" idx="12"/>
          </p:nvPr>
        </p:nvSpPr>
        <p:spPr/>
        <p:txBody>
          <a:bodyPr/>
          <a:lstStyle/>
          <a:p>
            <a:pPr>
              <a:defRPr/>
            </a:pPr>
            <a:fld id="{7CC4D6F0-8AE7-4326-B8DC-78ED27378E71}" type="slidenum">
              <a:rPr lang="en-US" smtClean="0"/>
              <a:pPr>
                <a:defRPr/>
              </a:pPr>
              <a:t>2</a:t>
            </a:fld>
            <a:endParaRPr lang="en-US" dirty="0"/>
          </a:p>
        </p:txBody>
      </p:sp>
    </p:spTree>
    <p:extLst>
      <p:ext uri="{BB962C8B-B14F-4D97-AF65-F5344CB8AC3E}">
        <p14:creationId xmlns:p14="http://schemas.microsoft.com/office/powerpoint/2010/main" val="196001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November 2013 Board Meeting Informational Item</a:t>
            </a:r>
            <a:endParaRPr lang="en-US" dirty="0"/>
          </a:p>
        </p:txBody>
      </p:sp>
      <p:sp>
        <p:nvSpPr>
          <p:cNvPr id="7" name="Content Placeholder 6"/>
          <p:cNvSpPr>
            <a:spLocks noGrp="1"/>
          </p:cNvSpPr>
          <p:nvPr>
            <p:ph idx="1"/>
          </p:nvPr>
        </p:nvSpPr>
        <p:spPr/>
        <p:txBody>
          <a:bodyPr/>
          <a:lstStyle/>
          <a:p>
            <a:r>
              <a:rPr lang="en-US" dirty="0" smtClean="0"/>
              <a:t>Stakeholder engagement</a:t>
            </a:r>
          </a:p>
          <a:p>
            <a:r>
              <a:rPr lang="en-US" dirty="0" smtClean="0"/>
              <a:t>Key Issues to address in TW renewal</a:t>
            </a:r>
          </a:p>
          <a:p>
            <a:pPr lvl="1"/>
            <a:r>
              <a:rPr lang="en-US" dirty="0" smtClean="0"/>
              <a:t>Operable soil conditions for equipment use</a:t>
            </a:r>
          </a:p>
          <a:p>
            <a:pPr lvl="1"/>
            <a:r>
              <a:rPr lang="en-US" dirty="0" smtClean="0"/>
              <a:t>Slash piling and burning in sensitive areas</a:t>
            </a:r>
          </a:p>
          <a:p>
            <a:pPr lvl="1"/>
            <a:r>
              <a:rPr lang="en-US" dirty="0" smtClean="0"/>
              <a:t>Basin Plan prohibition exemptions</a:t>
            </a:r>
          </a:p>
          <a:p>
            <a:pPr lvl="1"/>
            <a:r>
              <a:rPr lang="en-US" dirty="0" smtClean="0"/>
              <a:t>Consistent approach to MRP</a:t>
            </a:r>
          </a:p>
          <a:p>
            <a:pPr lvl="1"/>
            <a:r>
              <a:rPr lang="en-US" dirty="0" smtClean="0"/>
              <a:t>Updated </a:t>
            </a:r>
            <a:r>
              <a:rPr lang="en-US" dirty="0" smtClean="0"/>
              <a:t>forms</a:t>
            </a:r>
            <a:endParaRPr lang="en-US" dirty="0" smtClean="0"/>
          </a:p>
          <a:p>
            <a:pPr marL="457200" lvl="1" indent="0">
              <a:buNone/>
            </a:pPr>
            <a:endParaRPr lang="en-US" dirty="0"/>
          </a:p>
        </p:txBody>
      </p:sp>
      <p:sp>
        <p:nvSpPr>
          <p:cNvPr id="5" name="Slide Number Placeholder 4"/>
          <p:cNvSpPr>
            <a:spLocks noGrp="1"/>
          </p:cNvSpPr>
          <p:nvPr>
            <p:ph type="sldNum" sz="quarter" idx="12"/>
          </p:nvPr>
        </p:nvSpPr>
        <p:spPr/>
        <p:txBody>
          <a:bodyPr/>
          <a:lstStyle/>
          <a:p>
            <a:pPr>
              <a:defRPr/>
            </a:pPr>
            <a:fld id="{7CC4D6F0-8AE7-4326-B8DC-78ED27378E71}" type="slidenum">
              <a:rPr lang="en-US" smtClean="0"/>
              <a:pPr>
                <a:defRPr/>
              </a:pPr>
              <a:t>3</a:t>
            </a:fld>
            <a:endParaRPr lang="en-US" dirty="0"/>
          </a:p>
        </p:txBody>
      </p:sp>
    </p:spTree>
    <p:extLst>
      <p:ext uri="{BB962C8B-B14F-4D97-AF65-F5344CB8AC3E}">
        <p14:creationId xmlns:p14="http://schemas.microsoft.com/office/powerpoint/2010/main" val="149700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304800"/>
            <a:ext cx="8382000" cy="1752600"/>
          </a:xfrm>
        </p:spPr>
        <p:txBody>
          <a:bodyPr/>
          <a:lstStyle/>
          <a:p>
            <a:pPr eaLnBrk="1" hangingPunct="1"/>
            <a:r>
              <a:rPr lang="en-US" b="1" dirty="0" smtClean="0"/>
              <a:t>Timber Waiver Renewal Stakeholder Outreach by Staff</a:t>
            </a:r>
          </a:p>
        </p:txBody>
      </p:sp>
      <p:sp>
        <p:nvSpPr>
          <p:cNvPr id="60419" name="Rectangle 3"/>
          <p:cNvSpPr>
            <a:spLocks noGrp="1" noChangeArrowheads="1"/>
          </p:cNvSpPr>
          <p:nvPr>
            <p:ph type="body" idx="1"/>
          </p:nvPr>
        </p:nvSpPr>
        <p:spPr>
          <a:xfrm>
            <a:off x="685800" y="2057400"/>
            <a:ext cx="7772400" cy="3505200"/>
          </a:xfrm>
        </p:spPr>
        <p:txBody>
          <a:bodyPr/>
          <a:lstStyle/>
          <a:p>
            <a:pPr eaLnBrk="1" hangingPunct="1"/>
            <a:r>
              <a:rPr lang="en-US" sz="2400" dirty="0" smtClean="0"/>
              <a:t>Four </a:t>
            </a:r>
            <a:r>
              <a:rPr lang="en-US" sz="2400" dirty="0" smtClean="0"/>
              <a:t>Listening Sessions in Lake Tahoe, Susanville, and Bishop in </a:t>
            </a:r>
            <a:r>
              <a:rPr lang="en-US" sz="2400" dirty="0" smtClean="0"/>
              <a:t>December and January</a:t>
            </a:r>
          </a:p>
          <a:p>
            <a:pPr marL="0" indent="0" eaLnBrk="1" hangingPunct="1">
              <a:buNone/>
            </a:pPr>
            <a:endParaRPr lang="en-US" sz="2400" dirty="0" smtClean="0"/>
          </a:p>
          <a:p>
            <a:pPr eaLnBrk="1" hangingPunct="1"/>
            <a:r>
              <a:rPr lang="en-US" sz="2400" dirty="0" smtClean="0"/>
              <a:t>“</a:t>
            </a:r>
            <a:r>
              <a:rPr lang="en-US" sz="2400" dirty="0" smtClean="0"/>
              <a:t>Tentative” </a:t>
            </a:r>
            <a:r>
              <a:rPr lang="en-US" sz="2400" dirty="0" smtClean="0"/>
              <a:t>review January </a:t>
            </a:r>
            <a:r>
              <a:rPr lang="en-US" sz="2400" dirty="0" smtClean="0"/>
              <a:t>24--</a:t>
            </a:r>
            <a:r>
              <a:rPr lang="en-US" sz="2400" dirty="0" smtClean="0"/>
              <a:t>February 24</a:t>
            </a:r>
          </a:p>
          <a:p>
            <a:pPr marL="0" indent="0" eaLnBrk="1" hangingPunct="1">
              <a:buNone/>
            </a:pPr>
            <a:endParaRPr lang="en-US" sz="2400" dirty="0" smtClean="0"/>
          </a:p>
          <a:p>
            <a:pPr eaLnBrk="1" hangingPunct="1"/>
            <a:r>
              <a:rPr lang="en-US" sz="2400" dirty="0" smtClean="0"/>
              <a:t>“Proposed” </a:t>
            </a:r>
            <a:r>
              <a:rPr lang="en-US" sz="2400" dirty="0" smtClean="0"/>
              <a:t>review March 14-28</a:t>
            </a:r>
          </a:p>
          <a:p>
            <a:pPr marL="0" indent="0" eaLnBrk="1" hangingPunct="1">
              <a:buNone/>
            </a:pPr>
            <a:endParaRPr lang="en-US" sz="2400" dirty="0" smtClean="0"/>
          </a:p>
          <a:p>
            <a:pPr eaLnBrk="1" hangingPunct="1"/>
            <a:r>
              <a:rPr lang="en-US" sz="2400" dirty="0" smtClean="0"/>
              <a:t>Continued engagement during April</a:t>
            </a:r>
            <a:endParaRPr lang="en-US" sz="2400" dirty="0" smtClean="0"/>
          </a:p>
          <a:p>
            <a:pPr eaLnBrk="1" hangingPunct="1"/>
            <a:endParaRPr lang="en-US" sz="2400" dirty="0" smtClean="0"/>
          </a:p>
          <a:p>
            <a:pPr eaLnBrk="1" hangingPunct="1"/>
            <a:endParaRPr lang="en-US" sz="2400" dirty="0" smtClean="0"/>
          </a:p>
          <a:p>
            <a:pPr marL="0" indent="0" eaLnBrk="1" hangingPunct="1">
              <a:buNone/>
            </a:pPr>
            <a:endParaRPr lang="en-US" dirty="0" smtClean="0"/>
          </a:p>
        </p:txBody>
      </p:sp>
      <p:sp>
        <p:nvSpPr>
          <p:cNvPr id="2" name="Slide Number Placeholder 1"/>
          <p:cNvSpPr>
            <a:spLocks noGrp="1"/>
          </p:cNvSpPr>
          <p:nvPr>
            <p:ph type="sldNum" sz="quarter" idx="12"/>
          </p:nvPr>
        </p:nvSpPr>
        <p:spPr/>
        <p:txBody>
          <a:bodyPr/>
          <a:lstStyle/>
          <a:p>
            <a:pPr>
              <a:defRPr/>
            </a:pPr>
            <a:fld id="{E11C5755-780C-45D6-8250-48759D6170B4}"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85800" y="304800"/>
            <a:ext cx="7772400" cy="1143000"/>
          </a:xfrm>
        </p:spPr>
        <p:txBody>
          <a:bodyPr/>
          <a:lstStyle/>
          <a:p>
            <a:pPr eaLnBrk="1" hangingPunct="1">
              <a:defRPr/>
            </a:pPr>
            <a:r>
              <a:rPr lang="en-US" b="1" smtClean="0">
                <a:solidFill>
                  <a:schemeClr val="tx1"/>
                </a:solidFill>
                <a:latin typeface="+mn-lt"/>
              </a:rPr>
              <a:t>Proposed Improvements to the Timber Waiver</a:t>
            </a:r>
            <a:endParaRPr lang="en-US" b="1" dirty="0" smtClean="0">
              <a:solidFill>
                <a:schemeClr val="tx1"/>
              </a:solidFill>
              <a:latin typeface="+mn-lt"/>
            </a:endParaRPr>
          </a:p>
        </p:txBody>
      </p:sp>
      <p:sp>
        <p:nvSpPr>
          <p:cNvPr id="212998" name="Rectangle 6"/>
          <p:cNvSpPr>
            <a:spLocks noChangeArrowheads="1"/>
          </p:cNvSpPr>
          <p:nvPr/>
        </p:nvSpPr>
        <p:spPr bwMode="auto">
          <a:xfrm>
            <a:off x="914400" y="1905000"/>
            <a:ext cx="7772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a:lstStyle/>
          <a:p>
            <a:pPr eaLnBrk="1" hangingPunct="1">
              <a:spcBef>
                <a:spcPct val="20000"/>
              </a:spcBef>
              <a:buClr>
                <a:srgbClr val="99FF99"/>
              </a:buClr>
              <a:buSzPct val="80000"/>
              <a:defRPr/>
            </a:pPr>
            <a:r>
              <a:rPr lang="en-US" sz="2800" dirty="0" smtClean="0">
                <a:latin typeface="+mn-lt"/>
              </a:rPr>
              <a:t>1.  Operable Soil Conditions off roads</a:t>
            </a:r>
          </a:p>
          <a:p>
            <a:pPr eaLnBrk="1" hangingPunct="1">
              <a:spcBef>
                <a:spcPct val="20000"/>
              </a:spcBef>
              <a:buClr>
                <a:srgbClr val="99FF99"/>
              </a:buClr>
              <a:buSzPct val="80000"/>
              <a:defRPr/>
            </a:pPr>
            <a:r>
              <a:rPr lang="en-US" sz="2800" dirty="0" smtClean="0">
                <a:latin typeface="+mn-lt"/>
              </a:rPr>
              <a:t>2.  Slash Piling and Burning in Lake Tahoe </a:t>
            </a:r>
            <a:r>
              <a:rPr lang="en-US" sz="2800" dirty="0">
                <a:latin typeface="+mn-lt"/>
              </a:rPr>
              <a:t> </a:t>
            </a:r>
            <a:r>
              <a:rPr lang="en-US" sz="2800" dirty="0" smtClean="0">
                <a:latin typeface="+mn-lt"/>
              </a:rPr>
              <a:t>                                      	Stream Environment Zones (SEZs) and 	Basin Plan Prohibition </a:t>
            </a:r>
          </a:p>
          <a:p>
            <a:pPr eaLnBrk="1" hangingPunct="1">
              <a:spcBef>
                <a:spcPct val="20000"/>
              </a:spcBef>
              <a:buClr>
                <a:srgbClr val="99FF99"/>
              </a:buClr>
              <a:buSzPct val="80000"/>
              <a:defRPr/>
            </a:pPr>
            <a:r>
              <a:rPr lang="en-US" sz="2800" dirty="0" smtClean="0">
                <a:latin typeface="+mn-lt"/>
              </a:rPr>
              <a:t>3.  Monitoring and Reporting Program 	consistency</a:t>
            </a:r>
          </a:p>
          <a:p>
            <a:pPr eaLnBrk="1" hangingPunct="1">
              <a:spcBef>
                <a:spcPct val="20000"/>
              </a:spcBef>
              <a:buClr>
                <a:srgbClr val="99FF99"/>
              </a:buClr>
              <a:buSzPct val="80000"/>
              <a:defRPr/>
            </a:pPr>
            <a:r>
              <a:rPr lang="en-US" sz="2800" dirty="0" smtClean="0">
                <a:latin typeface="+mn-lt"/>
              </a:rPr>
              <a:t>4.  Application and Monitoring Form revisions</a:t>
            </a:r>
          </a:p>
          <a:p>
            <a:pPr marL="457200" indent="-457200" eaLnBrk="1" hangingPunct="1">
              <a:spcBef>
                <a:spcPct val="20000"/>
              </a:spcBef>
              <a:buClr>
                <a:srgbClr val="99FF99"/>
              </a:buClr>
              <a:buSzPct val="80000"/>
              <a:buAutoNum type="arabicPeriod" startAt="3"/>
              <a:defRPr/>
            </a:pPr>
            <a:endParaRPr lang="en-US" dirty="0" smtClean="0">
              <a:latin typeface="+mn-lt"/>
            </a:endParaRPr>
          </a:p>
        </p:txBody>
      </p:sp>
      <p:sp>
        <p:nvSpPr>
          <p:cNvPr id="2" name="Slide Number Placeholder 1"/>
          <p:cNvSpPr>
            <a:spLocks noGrp="1"/>
          </p:cNvSpPr>
          <p:nvPr>
            <p:ph type="sldNum" sz="quarter" idx="12"/>
          </p:nvPr>
        </p:nvSpPr>
        <p:spPr/>
        <p:txBody>
          <a:bodyPr/>
          <a:lstStyle/>
          <a:p>
            <a:pPr>
              <a:defRPr/>
            </a:pPr>
            <a:fld id="{7CC4D6F0-8AE7-4326-B8DC-78ED27378E71}" type="slidenum">
              <a:rPr lang="en-US" smtClean="0"/>
              <a:pPr>
                <a:defRPr/>
              </a:pPr>
              <a:t>5</a:t>
            </a:fld>
            <a:endParaRPr lang="en-US" dirty="0"/>
          </a:p>
        </p:txBody>
      </p:sp>
    </p:spTree>
    <p:extLst>
      <p:ext uri="{BB962C8B-B14F-4D97-AF65-F5344CB8AC3E}">
        <p14:creationId xmlns:p14="http://schemas.microsoft.com/office/powerpoint/2010/main" val="2361209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4" name="Group 1039"/>
          <p:cNvGrpSpPr>
            <a:grpSpLocks/>
          </p:cNvGrpSpPr>
          <p:nvPr/>
        </p:nvGrpSpPr>
        <p:grpSpPr bwMode="auto">
          <a:xfrm>
            <a:off x="0" y="276225"/>
            <a:ext cx="9144000" cy="1973263"/>
            <a:chOff x="0" y="1243"/>
            <a:chExt cx="5760" cy="1243"/>
          </a:xfrm>
        </p:grpSpPr>
        <p:sp>
          <p:nvSpPr>
            <p:cNvPr id="63496" name="Rectangle 1031"/>
            <p:cNvSpPr>
              <a:spLocks noChangeArrowheads="1"/>
            </p:cNvSpPr>
            <p:nvPr/>
          </p:nvSpPr>
          <p:spPr bwMode="auto">
            <a:xfrm>
              <a:off x="0" y="1243"/>
              <a:ext cx="5760" cy="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sz="1800" b="1">
                <a:solidFill>
                  <a:srgbClr val="FFFFFF"/>
                </a:solidFill>
                <a:latin typeface="Arial" charset="0"/>
              </a:endParaRPr>
            </a:p>
          </p:txBody>
        </p:sp>
        <p:sp>
          <p:nvSpPr>
            <p:cNvPr id="63497" name="Rectangle 1032"/>
            <p:cNvSpPr>
              <a:spLocks noChangeArrowheads="1"/>
            </p:cNvSpPr>
            <p:nvPr/>
          </p:nvSpPr>
          <p:spPr bwMode="auto">
            <a:xfrm>
              <a:off x="0" y="1243"/>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sz="1800" b="1">
                <a:solidFill>
                  <a:srgbClr val="FFFFFF"/>
                </a:solidFill>
                <a:latin typeface="Arial" charset="0"/>
              </a:endParaRPr>
            </a:p>
          </p:txBody>
        </p:sp>
      </p:grpSp>
      <p:sp>
        <p:nvSpPr>
          <p:cNvPr id="2" name="Title 1"/>
          <p:cNvSpPr>
            <a:spLocks noGrp="1"/>
          </p:cNvSpPr>
          <p:nvPr>
            <p:ph type="title"/>
          </p:nvPr>
        </p:nvSpPr>
        <p:spPr/>
        <p:txBody>
          <a:bodyPr/>
          <a:lstStyle/>
          <a:p>
            <a:r>
              <a:rPr lang="en-US" b="1" dirty="0" smtClean="0">
                <a:solidFill>
                  <a:schemeClr val="tx1"/>
                </a:solidFill>
              </a:rPr>
              <a:t>1. Operable Soil Conditions</a:t>
            </a:r>
            <a:endParaRPr lang="en-US" dirty="0"/>
          </a:p>
        </p:txBody>
      </p:sp>
      <p:sp>
        <p:nvSpPr>
          <p:cNvPr id="3" name="Text Placeholder 2"/>
          <p:cNvSpPr>
            <a:spLocks noGrp="1"/>
          </p:cNvSpPr>
          <p:nvPr>
            <p:ph type="body" idx="1"/>
          </p:nvPr>
        </p:nvSpPr>
        <p:spPr>
          <a:xfrm>
            <a:off x="990600" y="1524000"/>
            <a:ext cx="3505200" cy="639762"/>
          </a:xfrm>
        </p:spPr>
        <p:txBody>
          <a:bodyPr/>
          <a:lstStyle/>
          <a:p>
            <a:r>
              <a:rPr lang="en-US" sz="3200" dirty="0" smtClean="0"/>
              <a:t>2009 Waiver</a:t>
            </a:r>
            <a:endParaRPr lang="en-US" sz="3200" dirty="0"/>
          </a:p>
        </p:txBody>
      </p:sp>
      <p:sp>
        <p:nvSpPr>
          <p:cNvPr id="5" name="Content Placeholder 4"/>
          <p:cNvSpPr>
            <a:spLocks noGrp="1"/>
          </p:cNvSpPr>
          <p:nvPr>
            <p:ph sz="half" idx="2"/>
          </p:nvPr>
        </p:nvSpPr>
        <p:spPr/>
        <p:txBody>
          <a:bodyPr/>
          <a:lstStyle/>
          <a:p>
            <a:pPr marL="457200" lvl="1" indent="0">
              <a:buNone/>
            </a:pPr>
            <a:endParaRPr lang="en-US" sz="3200" strike="sngStrike" dirty="0" smtClean="0"/>
          </a:p>
          <a:p>
            <a:pPr marL="457200" lvl="1" indent="0">
              <a:buNone/>
            </a:pPr>
            <a:r>
              <a:rPr lang="en-US" sz="3200" strike="sngStrike" dirty="0" smtClean="0"/>
              <a:t>Soil Testing</a:t>
            </a:r>
          </a:p>
          <a:p>
            <a:pPr marL="457200" lvl="1" indent="0">
              <a:buNone/>
            </a:pPr>
            <a:endParaRPr lang="en-US" sz="3200" strike="sngStrike" dirty="0"/>
          </a:p>
          <a:p>
            <a:pPr marL="457200" lvl="1" indent="0">
              <a:buNone/>
            </a:pPr>
            <a:r>
              <a:rPr lang="en-US" sz="3200" strike="sngStrike" dirty="0" smtClean="0"/>
              <a:t>Prescriptive</a:t>
            </a:r>
            <a:endParaRPr lang="en-US" sz="3200" strike="sngStrike" dirty="0" smtClean="0"/>
          </a:p>
          <a:p>
            <a:pPr marL="457200" lvl="1" indent="0">
              <a:buNone/>
            </a:pPr>
            <a:endParaRPr lang="en-US" sz="3200" strike="sngStrike" dirty="0"/>
          </a:p>
          <a:p>
            <a:pPr marL="457200" lvl="1" indent="0">
              <a:buNone/>
            </a:pPr>
            <a:endParaRPr lang="en-US" sz="3200" strike="sngStrike" dirty="0" smtClean="0"/>
          </a:p>
          <a:p>
            <a:pPr marL="457200" lvl="1" indent="0">
              <a:buNone/>
            </a:pPr>
            <a:endParaRPr lang="en-US" sz="3200" strike="sngStrike" dirty="0" smtClean="0"/>
          </a:p>
          <a:p>
            <a:pPr marL="457200" lvl="1" indent="0">
              <a:buNone/>
            </a:pPr>
            <a:endParaRPr lang="en-US" sz="3200" strike="sngStrike" dirty="0" smtClean="0"/>
          </a:p>
          <a:p>
            <a:pPr marL="0" indent="0">
              <a:buNone/>
            </a:pPr>
            <a:r>
              <a:rPr lang="en-US" dirty="0"/>
              <a:t>	</a:t>
            </a:r>
            <a:endParaRPr lang="en-US" dirty="0"/>
          </a:p>
        </p:txBody>
      </p:sp>
      <p:sp>
        <p:nvSpPr>
          <p:cNvPr id="7" name="Text Placeholder 6"/>
          <p:cNvSpPr>
            <a:spLocks noGrp="1"/>
          </p:cNvSpPr>
          <p:nvPr>
            <p:ph type="body" sz="quarter" idx="3"/>
          </p:nvPr>
        </p:nvSpPr>
        <p:spPr/>
        <p:txBody>
          <a:bodyPr/>
          <a:lstStyle/>
          <a:p>
            <a:r>
              <a:rPr lang="en-US" sz="3200" dirty="0" smtClean="0"/>
              <a:t>2014 Waiver</a:t>
            </a:r>
            <a:endParaRPr lang="en-US" sz="3200" dirty="0"/>
          </a:p>
        </p:txBody>
      </p:sp>
      <p:sp>
        <p:nvSpPr>
          <p:cNvPr id="6" name="Content Placeholder 5"/>
          <p:cNvSpPr>
            <a:spLocks noGrp="1"/>
          </p:cNvSpPr>
          <p:nvPr>
            <p:ph sz="quarter" idx="4"/>
          </p:nvPr>
        </p:nvSpPr>
        <p:spPr>
          <a:xfrm>
            <a:off x="4572000" y="2249488"/>
            <a:ext cx="4041775" cy="3733801"/>
          </a:xfrm>
        </p:spPr>
        <p:txBody>
          <a:bodyPr/>
          <a:lstStyle/>
          <a:p>
            <a:pPr marL="0" indent="0">
              <a:buNone/>
            </a:pPr>
            <a:endParaRPr lang="en-US" dirty="0" smtClean="0"/>
          </a:p>
          <a:p>
            <a:pPr marL="0" indent="0">
              <a:buNone/>
            </a:pPr>
            <a:r>
              <a:rPr lang="en-US" sz="3200" dirty="0" smtClean="0"/>
              <a:t>No significant rutting</a:t>
            </a:r>
          </a:p>
          <a:p>
            <a:pPr marL="0" indent="0">
              <a:buNone/>
            </a:pPr>
            <a:endParaRPr lang="en-US" sz="3200" dirty="0"/>
          </a:p>
          <a:p>
            <a:pPr marL="0" indent="0">
              <a:buNone/>
            </a:pPr>
            <a:r>
              <a:rPr lang="en-US" sz="3200" dirty="0" smtClean="0"/>
              <a:t>Outcome based</a:t>
            </a:r>
            <a:endParaRPr lang="en-US" sz="3200" dirty="0"/>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11C5755-780C-45D6-8250-48759D6170B4}" type="slidenum">
              <a:rPr lang="en-US" smtClean="0"/>
              <a:pPr>
                <a:defRPr/>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Slash Piling and Burning in SEZs</a:t>
            </a:r>
            <a:endParaRPr lang="en-US" b="1" dirty="0"/>
          </a:p>
        </p:txBody>
      </p:sp>
      <p:sp>
        <p:nvSpPr>
          <p:cNvPr id="6" name="Text Placeholder 5"/>
          <p:cNvSpPr>
            <a:spLocks noGrp="1"/>
          </p:cNvSpPr>
          <p:nvPr>
            <p:ph type="body" idx="1"/>
          </p:nvPr>
        </p:nvSpPr>
        <p:spPr/>
        <p:txBody>
          <a:bodyPr/>
          <a:lstStyle/>
          <a:p>
            <a:r>
              <a:rPr lang="en-US" sz="3200" dirty="0" smtClean="0"/>
              <a:t>Current Waiver</a:t>
            </a:r>
            <a:r>
              <a:rPr lang="en-US" dirty="0" smtClean="0"/>
              <a:t> </a:t>
            </a:r>
            <a:endParaRPr lang="en-US" dirty="0"/>
          </a:p>
        </p:txBody>
      </p:sp>
      <p:sp>
        <p:nvSpPr>
          <p:cNvPr id="3" name="Content Placeholder 2"/>
          <p:cNvSpPr>
            <a:spLocks noGrp="1"/>
          </p:cNvSpPr>
          <p:nvPr>
            <p:ph sz="half" idx="2"/>
          </p:nvPr>
        </p:nvSpPr>
        <p:spPr/>
        <p:txBody>
          <a:bodyPr/>
          <a:lstStyle/>
          <a:p>
            <a:pPr marL="0" indent="0">
              <a:buNone/>
            </a:pPr>
            <a:r>
              <a:rPr lang="en-US" strike="sngStrike" dirty="0" smtClean="0"/>
              <a:t>Pile Size</a:t>
            </a:r>
          </a:p>
          <a:p>
            <a:pPr marL="0" indent="0">
              <a:buNone/>
            </a:pPr>
            <a:endParaRPr lang="en-US" strike="sngStrike" dirty="0"/>
          </a:p>
          <a:p>
            <a:pPr marL="0" indent="0">
              <a:buNone/>
            </a:pPr>
            <a:endParaRPr lang="en-US" dirty="0" smtClean="0"/>
          </a:p>
          <a:p>
            <a:pPr marL="0" indent="0">
              <a:buNone/>
            </a:pPr>
            <a:r>
              <a:rPr lang="en-US" strike="sngStrike" dirty="0" smtClean="0"/>
              <a:t>BP prohibition exemption needed for each project</a:t>
            </a:r>
          </a:p>
          <a:p>
            <a:pPr marL="0" indent="0">
              <a:buNone/>
            </a:pPr>
            <a:endParaRPr lang="en-US" dirty="0"/>
          </a:p>
          <a:p>
            <a:pPr marL="0" indent="0">
              <a:buNone/>
            </a:pPr>
            <a:r>
              <a:rPr lang="en-US" strike="sngStrike" dirty="0" smtClean="0"/>
              <a:t>Prescriptive</a:t>
            </a:r>
            <a:r>
              <a:rPr lang="en-US" dirty="0" smtClean="0"/>
              <a:t> </a:t>
            </a:r>
            <a:endParaRPr lang="en-US" dirty="0"/>
          </a:p>
        </p:txBody>
      </p:sp>
      <p:sp>
        <p:nvSpPr>
          <p:cNvPr id="7" name="Text Placeholder 6"/>
          <p:cNvSpPr>
            <a:spLocks noGrp="1"/>
          </p:cNvSpPr>
          <p:nvPr>
            <p:ph type="body" sz="quarter" idx="3"/>
          </p:nvPr>
        </p:nvSpPr>
        <p:spPr/>
        <p:txBody>
          <a:bodyPr/>
          <a:lstStyle/>
          <a:p>
            <a:r>
              <a:rPr lang="en-US" sz="3200" dirty="0" smtClean="0"/>
              <a:t>Proposed Waiver</a:t>
            </a:r>
            <a:endParaRPr lang="en-US" sz="3200" dirty="0"/>
          </a:p>
        </p:txBody>
      </p:sp>
      <p:sp>
        <p:nvSpPr>
          <p:cNvPr id="4" name="Content Placeholder 3"/>
          <p:cNvSpPr>
            <a:spLocks noGrp="1"/>
          </p:cNvSpPr>
          <p:nvPr>
            <p:ph sz="quarter" idx="4"/>
          </p:nvPr>
        </p:nvSpPr>
        <p:spPr/>
        <p:txBody>
          <a:bodyPr/>
          <a:lstStyle/>
          <a:p>
            <a:pPr marL="0" indent="0">
              <a:buNone/>
            </a:pPr>
            <a:r>
              <a:rPr lang="en-US" dirty="0" smtClean="0"/>
              <a:t>Burn scar vegetative recovery</a:t>
            </a:r>
          </a:p>
          <a:p>
            <a:pPr marL="0" indent="0">
              <a:buNone/>
            </a:pPr>
            <a:endParaRPr lang="en-US" dirty="0"/>
          </a:p>
          <a:p>
            <a:pPr marL="0" indent="0">
              <a:buNone/>
            </a:pPr>
            <a:r>
              <a:rPr lang="en-US" dirty="0" smtClean="0"/>
              <a:t>BP prohibition granted with Waiver adoption</a:t>
            </a:r>
          </a:p>
          <a:p>
            <a:pPr marL="0" indent="0">
              <a:buNone/>
            </a:pPr>
            <a:endParaRPr lang="en-US" dirty="0"/>
          </a:p>
          <a:p>
            <a:pPr marL="0" indent="0">
              <a:buNone/>
            </a:pPr>
            <a:r>
              <a:rPr lang="en-US" dirty="0" smtClean="0"/>
              <a:t>Outcome based</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pPr>
              <a:defRPr/>
            </a:pPr>
            <a:fld id="{B7F46F9D-3962-4C1B-968C-6B3D0FA97856}" type="slidenum">
              <a:rPr lang="en-US" smtClean="0"/>
              <a:pPr>
                <a:defRPr/>
              </a:pPr>
              <a:t>7</a:t>
            </a:fld>
            <a:endParaRPr lang="en-US" dirty="0"/>
          </a:p>
        </p:txBody>
      </p:sp>
    </p:spTree>
    <p:extLst>
      <p:ext uri="{BB962C8B-B14F-4D97-AF65-F5344CB8AC3E}">
        <p14:creationId xmlns:p14="http://schemas.microsoft.com/office/powerpoint/2010/main" val="3000211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SEZ/WBBZ Burn Scar Performance Measures</a:t>
            </a:r>
            <a:endParaRPr lang="en-US" dirty="0"/>
          </a:p>
        </p:txBody>
      </p:sp>
      <p:sp>
        <p:nvSpPr>
          <p:cNvPr id="3" name="Content Placeholder 2"/>
          <p:cNvSpPr>
            <a:spLocks noGrp="1"/>
          </p:cNvSpPr>
          <p:nvPr>
            <p:ph sz="half" idx="1"/>
          </p:nvPr>
        </p:nvSpPr>
        <p:spPr/>
        <p:txBody>
          <a:bodyPr/>
          <a:lstStyle/>
          <a:p>
            <a:r>
              <a:rPr lang="en-US" dirty="0" smtClean="0"/>
              <a:t>Option 1</a:t>
            </a:r>
          </a:p>
          <a:p>
            <a:pPr lvl="1"/>
            <a:r>
              <a:rPr lang="en-US" dirty="0" smtClean="0"/>
              <a:t>Rake native duff or organic mulch </a:t>
            </a:r>
            <a:r>
              <a:rPr lang="en-US" dirty="0" smtClean="0"/>
              <a:t>post burning</a:t>
            </a:r>
          </a:p>
          <a:p>
            <a:pPr marL="457200" lvl="1" indent="0">
              <a:buNone/>
            </a:pPr>
            <a:endParaRPr lang="en-US" dirty="0" smtClean="0"/>
          </a:p>
          <a:p>
            <a:pPr lvl="1"/>
            <a:r>
              <a:rPr lang="en-US" dirty="0" smtClean="0"/>
              <a:t>Submit </a:t>
            </a:r>
            <a:r>
              <a:rPr lang="en-US" dirty="0" smtClean="0"/>
              <a:t>report </a:t>
            </a:r>
            <a:endParaRPr lang="en-US" dirty="0"/>
          </a:p>
        </p:txBody>
      </p:sp>
      <p:sp>
        <p:nvSpPr>
          <p:cNvPr id="4" name="Content Placeholder 3"/>
          <p:cNvSpPr>
            <a:spLocks noGrp="1"/>
          </p:cNvSpPr>
          <p:nvPr>
            <p:ph sz="half" idx="2"/>
          </p:nvPr>
        </p:nvSpPr>
        <p:spPr/>
        <p:txBody>
          <a:bodyPr/>
          <a:lstStyle/>
          <a:p>
            <a:r>
              <a:rPr lang="en-US" dirty="0" smtClean="0"/>
              <a:t>Option 2</a:t>
            </a:r>
          </a:p>
          <a:p>
            <a:pPr lvl="1"/>
            <a:r>
              <a:rPr lang="en-US" dirty="0" smtClean="0"/>
              <a:t>Monitor </a:t>
            </a:r>
            <a:r>
              <a:rPr lang="en-US" dirty="0" smtClean="0"/>
              <a:t>vegetative </a:t>
            </a:r>
            <a:r>
              <a:rPr lang="en-US" dirty="0" smtClean="0"/>
              <a:t>recovery by end of 2</a:t>
            </a:r>
            <a:r>
              <a:rPr lang="en-US" baseline="30000" dirty="0" smtClean="0"/>
              <a:t>nd</a:t>
            </a:r>
            <a:r>
              <a:rPr lang="en-US" dirty="0" smtClean="0"/>
              <a:t> growing </a:t>
            </a:r>
            <a:r>
              <a:rPr lang="en-US" dirty="0" smtClean="0"/>
              <a:t>season</a:t>
            </a:r>
          </a:p>
          <a:p>
            <a:pPr lvl="1"/>
            <a:r>
              <a:rPr lang="en-US" dirty="0" smtClean="0"/>
              <a:t>Report on vegetative recovery</a:t>
            </a:r>
            <a:endParaRPr lang="en-US" dirty="0" smtClean="0"/>
          </a:p>
          <a:p>
            <a:pPr lvl="1"/>
            <a:r>
              <a:rPr lang="en-US" dirty="0" smtClean="0"/>
              <a:t>If not re-vegetated rake native duff or organic </a:t>
            </a:r>
            <a:r>
              <a:rPr lang="en-US" dirty="0" smtClean="0"/>
              <a:t>mulch</a:t>
            </a:r>
            <a:endParaRPr lang="en-US" dirty="0"/>
          </a:p>
        </p:txBody>
      </p:sp>
      <p:sp>
        <p:nvSpPr>
          <p:cNvPr id="5" name="Slide Number Placeholder 4"/>
          <p:cNvSpPr>
            <a:spLocks noGrp="1"/>
          </p:cNvSpPr>
          <p:nvPr>
            <p:ph type="sldNum" sz="quarter" idx="12"/>
          </p:nvPr>
        </p:nvSpPr>
        <p:spPr/>
        <p:txBody>
          <a:bodyPr/>
          <a:lstStyle/>
          <a:p>
            <a:pPr>
              <a:defRPr/>
            </a:pPr>
            <a:fld id="{B7F46F9D-3962-4C1B-968C-6B3D0FA97856}" type="slidenum">
              <a:rPr lang="en-US" smtClean="0"/>
              <a:pPr>
                <a:defRPr/>
              </a:pPr>
              <a:t>8</a:t>
            </a:fld>
            <a:endParaRPr lang="en-US" dirty="0"/>
          </a:p>
        </p:txBody>
      </p:sp>
    </p:spTree>
    <p:extLst>
      <p:ext uri="{BB962C8B-B14F-4D97-AF65-F5344CB8AC3E}">
        <p14:creationId xmlns:p14="http://schemas.microsoft.com/office/powerpoint/2010/main" val="1277588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Monitoring and Reporting Program Efficiency</a:t>
            </a:r>
            <a:endParaRPr lang="en-US" b="1" dirty="0"/>
          </a:p>
        </p:txBody>
      </p:sp>
      <p:sp>
        <p:nvSpPr>
          <p:cNvPr id="6" name="Content Placeholder 5"/>
          <p:cNvSpPr>
            <a:spLocks noGrp="1"/>
          </p:cNvSpPr>
          <p:nvPr>
            <p:ph idx="1"/>
          </p:nvPr>
        </p:nvSpPr>
        <p:spPr/>
        <p:txBody>
          <a:bodyPr/>
          <a:lstStyle/>
          <a:p>
            <a:r>
              <a:rPr lang="en-US" dirty="0" smtClean="0"/>
              <a:t>All enrollees required to use Board </a:t>
            </a:r>
            <a:r>
              <a:rPr lang="en-US" dirty="0" smtClean="0"/>
              <a:t>adopted forms</a:t>
            </a:r>
            <a:r>
              <a:rPr lang="en-US" dirty="0" smtClean="0"/>
              <a:t>.</a:t>
            </a:r>
          </a:p>
          <a:p>
            <a:pPr marL="0" indent="0">
              <a:buNone/>
            </a:pPr>
            <a:endParaRPr lang="en-US" dirty="0" smtClean="0"/>
          </a:p>
          <a:p>
            <a:r>
              <a:rPr lang="en-US" dirty="0" smtClean="0"/>
              <a:t>Timber </a:t>
            </a:r>
            <a:r>
              <a:rPr lang="en-US" dirty="0" smtClean="0"/>
              <a:t>Waiver monitoring forms </a:t>
            </a:r>
            <a:r>
              <a:rPr lang="en-US" dirty="0" smtClean="0"/>
              <a:t>were revised </a:t>
            </a:r>
            <a:r>
              <a:rPr lang="en-US" dirty="0" smtClean="0"/>
              <a:t>to best address Water Board and project implementer </a:t>
            </a:r>
            <a:r>
              <a:rPr lang="en-US" dirty="0" smtClean="0"/>
              <a:t>needs</a:t>
            </a:r>
            <a:endParaRPr lang="en-US" dirty="0"/>
          </a:p>
        </p:txBody>
      </p:sp>
      <p:sp>
        <p:nvSpPr>
          <p:cNvPr id="5" name="Slide Number Placeholder 4"/>
          <p:cNvSpPr>
            <a:spLocks noGrp="1"/>
          </p:cNvSpPr>
          <p:nvPr>
            <p:ph type="sldNum" sz="quarter" idx="12"/>
          </p:nvPr>
        </p:nvSpPr>
        <p:spPr/>
        <p:txBody>
          <a:bodyPr/>
          <a:lstStyle/>
          <a:p>
            <a:pPr>
              <a:defRPr/>
            </a:pPr>
            <a:fld id="{7CC4D6F0-8AE7-4326-B8DC-78ED27378E71}" type="slidenum">
              <a:rPr lang="en-US" smtClean="0"/>
              <a:pPr>
                <a:defRPr/>
              </a:pPr>
              <a:t>9</a:t>
            </a:fld>
            <a:endParaRPr lang="en-US" dirty="0"/>
          </a:p>
        </p:txBody>
      </p:sp>
    </p:spTree>
    <p:extLst>
      <p:ext uri="{BB962C8B-B14F-4D97-AF65-F5344CB8AC3E}">
        <p14:creationId xmlns:p14="http://schemas.microsoft.com/office/powerpoint/2010/main" val="326622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16385</TotalTime>
  <Words>2162</Words>
  <Application>Microsoft Office PowerPoint</Application>
  <PresentationFormat>On-screen Show (4:3)</PresentationFormat>
  <Paragraphs>187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 Presentation</vt:lpstr>
      <vt:lpstr>    Item 11 Lahontan Region  2014 Timber Waiver April 10, 2014   Douglas Cushman P.E. Nonpoint Source Unit Chief       </vt:lpstr>
      <vt:lpstr>Lahontan Timber Waiver Renewal Presentation Outline</vt:lpstr>
      <vt:lpstr>November 2013 Board Meeting Informational Item</vt:lpstr>
      <vt:lpstr>Timber Waiver Renewal Stakeholder Outreach by Staff</vt:lpstr>
      <vt:lpstr>Proposed Improvements to the Timber Waiver</vt:lpstr>
      <vt:lpstr>1. Operable Soil Conditions</vt:lpstr>
      <vt:lpstr>2. Slash Piling and Burning in SEZs</vt:lpstr>
      <vt:lpstr>SEZ/WBBZ Burn Scar Performance Measures</vt:lpstr>
      <vt:lpstr>3. Monitoring and Reporting Program Efficiency</vt:lpstr>
      <vt:lpstr>Timber Waiver Application and MRP Forms </vt:lpstr>
      <vt:lpstr>Stakeholder concerns</vt:lpstr>
      <vt:lpstr>TW Category 6 Application Form Slash Pile Section Example</vt:lpstr>
      <vt:lpstr> Questions/Comments? </vt:lpstr>
      <vt:lpstr>2014 Timber Waiver</vt:lpstr>
    </vt:vector>
  </TitlesOfParts>
  <Company>water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norton</dc:creator>
  <cp:lastModifiedBy>Cushman, Douglas@Waterboards</cp:lastModifiedBy>
  <cp:revision>197</cp:revision>
  <cp:lastPrinted>2014-04-10T02:48:00Z</cp:lastPrinted>
  <dcterms:created xsi:type="dcterms:W3CDTF">2007-05-31T14:52:34Z</dcterms:created>
  <dcterms:modified xsi:type="dcterms:W3CDTF">2014-04-10T02:54:21Z</dcterms:modified>
</cp:coreProperties>
</file>