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2" r:id="rId2"/>
    <p:sldId id="293" r:id="rId3"/>
    <p:sldId id="294" r:id="rId4"/>
    <p:sldId id="296" r:id="rId5"/>
    <p:sldId id="298" r:id="rId6"/>
    <p:sldId id="305" r:id="rId7"/>
    <p:sldId id="304" r:id="rId8"/>
    <p:sldId id="301" r:id="rId9"/>
    <p:sldId id="315" r:id="rId10"/>
    <p:sldId id="309" r:id="rId11"/>
    <p:sldId id="316" r:id="rId12"/>
    <p:sldId id="310" r:id="rId13"/>
    <p:sldId id="311" r:id="rId14"/>
    <p:sldId id="313" r:id="rId15"/>
    <p:sldId id="314" r:id="rId16"/>
    <p:sldId id="317" r:id="rId17"/>
    <p:sldId id="318" r:id="rId18"/>
    <p:sldId id="319" r:id="rId19"/>
    <p:sldId id="308" r:id="rId20"/>
    <p:sldId id="297" r:id="rId21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8" autoAdjust="0"/>
    <p:restoredTop sz="92552" autoAdjust="0"/>
  </p:normalViewPr>
  <p:slideViewPr>
    <p:cSldViewPr>
      <p:cViewPr>
        <p:scale>
          <a:sx n="108" d="100"/>
          <a:sy n="108" d="100"/>
        </p:scale>
        <p:origin x="-27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24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24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24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2403">
              <a:defRPr sz="1200"/>
            </a:lvl1pPr>
          </a:lstStyle>
          <a:p>
            <a:pPr>
              <a:defRPr/>
            </a:pPr>
            <a:fld id="{E5394CCF-9C69-427E-8D4C-F697A5835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90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649" tIns="45824" rIns="91649" bIns="4582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649" tIns="45824" rIns="91649" bIns="45824" rtlCol="0"/>
          <a:lstStyle>
            <a:lvl1pPr algn="r">
              <a:defRPr sz="1200"/>
            </a:lvl1pPr>
          </a:lstStyle>
          <a:p>
            <a:pPr>
              <a:defRPr/>
            </a:pPr>
            <a:fld id="{7A5E7F35-D555-4E0E-8489-7078A751E8F1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9" tIns="45824" rIns="91649" bIns="458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649" tIns="45824" rIns="91649" bIns="458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649" tIns="45824" rIns="91649" bIns="4582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649" tIns="45824" rIns="91649" bIns="45824" rtlCol="0" anchor="b"/>
          <a:lstStyle>
            <a:lvl1pPr algn="r">
              <a:defRPr sz="1200"/>
            </a:lvl1pPr>
          </a:lstStyle>
          <a:p>
            <a:pPr>
              <a:defRPr/>
            </a:pPr>
            <a:fld id="{AE294FAC-F64E-4AE6-B801-4B2507B4E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5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BF224273-5CDF-453A-8F64-AF30E3FF8B67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FF27ED2F-E22A-4FC1-AF7A-EF456A1A590D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7B64B3EC-FC31-4B11-A8B2-2E74140EDBD7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8933" y="3718560"/>
            <a:ext cx="5608320" cy="51904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B8E23DA3-6664-41C8-B646-E916A6D1572E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8933" y="3718560"/>
            <a:ext cx="5608320" cy="51904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B8E23DA3-6664-41C8-B646-E916A6D1572E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76CF6FF7-FE4A-450E-97EA-3FD721315664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1173-57CA-4D3C-9A57-5EA046A61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98DC4-0D8B-43D8-B00F-52BC6A7F3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7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27FA-8E45-48F9-AF7D-C823AA8AC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2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D35E-B311-4DDC-9A19-511ECE162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0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7F498-EFBB-4A13-B6F5-C4D7C3593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0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62883-6ACF-494D-8835-088DDA878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9903-A881-441B-BD3C-F3C25FE70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0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29D34-ADF8-4A6A-B1B8-DBF3A5A9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59C3-D820-4A72-A574-75009EA89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4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950BF-053E-48F1-A7C9-FB3B0E811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1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8C82-4994-4DE6-8DBF-739136A00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0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3DA828F-CCA9-443C-B955-5D412F2D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74625"/>
            <a:ext cx="9144001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0574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altLang="en-US" b="1" dirty="0" smtClean="0"/>
              <a:t>BASIN PLAN AMENDMENTS</a:t>
            </a:r>
            <a:br>
              <a:rPr lang="en-US" altLang="en-US" b="1" dirty="0" smtClean="0"/>
            </a:br>
            <a:r>
              <a:rPr lang="en-US" altLang="en-US" b="1" dirty="0" smtClean="0"/>
              <a:t>ADOPTION HEARING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7312" y="2133600"/>
            <a:ext cx="6400800" cy="3352800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altLang="en-US" dirty="0" smtClean="0"/>
              <a:t>Item 2</a:t>
            </a:r>
          </a:p>
          <a:p>
            <a:pPr eaLnBrk="1" hangingPunct="1">
              <a:lnSpc>
                <a:spcPts val="3000"/>
              </a:lnSpc>
            </a:pPr>
            <a:endParaRPr lang="en-US" altLang="en-US" dirty="0"/>
          </a:p>
          <a:p>
            <a:pPr eaLnBrk="1" hangingPunct="1">
              <a:lnSpc>
                <a:spcPts val="3000"/>
              </a:lnSpc>
            </a:pPr>
            <a:r>
              <a:rPr lang="en-US" altLang="en-US" dirty="0" smtClean="0"/>
              <a:t>Water Board Meeting of </a:t>
            </a:r>
            <a:endParaRPr lang="en-US" altLang="en-US" dirty="0"/>
          </a:p>
          <a:p>
            <a:pPr eaLnBrk="1" hangingPunct="1">
              <a:lnSpc>
                <a:spcPts val="3000"/>
              </a:lnSpc>
            </a:pPr>
            <a:r>
              <a:rPr lang="en-US" altLang="en-US" dirty="0" smtClean="0"/>
              <a:t>April 9, 2014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Chuck Curtis and Robert Larsen</a:t>
            </a:r>
          </a:p>
          <a:p>
            <a:pPr eaLnBrk="1" hangingPunct="1"/>
            <a:r>
              <a:rPr lang="en-US" altLang="en-US" sz="2000" dirty="0" smtClean="0"/>
              <a:t>Lahontan Water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b="1" dirty="0" smtClean="0"/>
              <a:t>California Environmental Quality 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dirty="0" smtClean="0"/>
              <a:t>Mixing zone implementation conditions protect environment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Small as practicable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Not compromise water body integrity or overlap with other mixing zones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Not be located near any drinking water intake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Not adversely impact habitat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Not cause a nuisance or produce objectionable odor, color, taste, turbidity, or toxicity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3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b="1" dirty="0" smtClean="0"/>
              <a:t>California Environmental Quality 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dirty="0" smtClean="0"/>
              <a:t>Prohibition exemption criteria protect the environment </a:t>
            </a:r>
          </a:p>
          <a:p>
            <a:pPr lvl="1">
              <a:lnSpc>
                <a:spcPts val="2800"/>
              </a:lnSpc>
            </a:pPr>
            <a:r>
              <a:rPr lang="en-US" sz="2400" dirty="0"/>
              <a:t>No </a:t>
            </a:r>
            <a:r>
              <a:rPr lang="en-US" sz="2400" dirty="0" smtClean="0"/>
              <a:t>adverse </a:t>
            </a:r>
            <a:r>
              <a:rPr lang="en-US" sz="2400" dirty="0"/>
              <a:t>impact to beneficial uses </a:t>
            </a:r>
            <a:endParaRPr lang="en-US" sz="2400" dirty="0" smtClean="0"/>
          </a:p>
          <a:p>
            <a:pPr lvl="1">
              <a:lnSpc>
                <a:spcPts val="2800"/>
              </a:lnSpc>
            </a:pPr>
            <a:r>
              <a:rPr lang="en-US" sz="2400" dirty="0" smtClean="0"/>
              <a:t>No reasonable alternative to the discharge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Applicable BMPs and mitigation measures must be incorporated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Comments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114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u="sng" dirty="0"/>
              <a:t>David Shaw for Squaw Valley Ski </a:t>
            </a:r>
            <a:r>
              <a:rPr lang="en-US" u="sng" dirty="0" smtClean="0"/>
              <a:t>Holdings</a:t>
            </a:r>
            <a:endParaRPr lang="en-US" u="sng" dirty="0"/>
          </a:p>
          <a:p>
            <a:pPr>
              <a:lnSpc>
                <a:spcPts val="2800"/>
              </a:lnSpc>
            </a:pPr>
            <a:endParaRPr lang="en-US" dirty="0" smtClean="0"/>
          </a:p>
          <a:p>
            <a:pPr>
              <a:lnSpc>
                <a:spcPts val="2800"/>
              </a:lnSpc>
            </a:pPr>
            <a:r>
              <a:rPr lang="en-US" dirty="0" smtClean="0"/>
              <a:t>Use </a:t>
            </a:r>
            <a:r>
              <a:rPr lang="en-US" dirty="0"/>
              <a:t>geomorphic </a:t>
            </a:r>
            <a:r>
              <a:rPr lang="en-US"/>
              <a:t>floodplain </a:t>
            </a:r>
            <a:r>
              <a:rPr lang="en-US" smtClean="0"/>
              <a:t>vs. </a:t>
            </a:r>
            <a:r>
              <a:rPr lang="en-US" dirty="0" smtClean="0"/>
              <a:t>mapped 100-year floodplain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Response:  Mapped 100-year floodplain is appropriate to protect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8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Public </a:t>
            </a:r>
            <a:r>
              <a:rPr lang="en-US" b="1" dirty="0" smtClean="0"/>
              <a:t>Comments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4114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Tahoe Water Supplier Association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Don’t allow pesticides in Lake Tahoe, protect ONRW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en-US" sz="2400" dirty="0" smtClean="0"/>
              <a:t>Response: 2011 amendments provide Board flexibility to allow such discharges under strict conditions; this action only changes who may be apply and does not approve any specific project.</a:t>
            </a:r>
            <a:endParaRPr lang="en-US" sz="6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Require other methods first.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en-US" sz="2400" dirty="0" smtClean="0"/>
              <a:t>Response: 2011 amendments require non-chemical methods be assessed first.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6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/>
              <a:t>Public Comments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Victor Valley Wastewater Reclamation Authority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Relative impacts of solar drying beds for biosolids dewatering need to be considered.</a:t>
            </a:r>
          </a:p>
          <a:p>
            <a:pPr lvl="1">
              <a:lnSpc>
                <a:spcPts val="2800"/>
              </a:lnSpc>
              <a:spcAft>
                <a:spcPts val="600"/>
              </a:spcAft>
            </a:pPr>
            <a:r>
              <a:rPr lang="en-US" sz="2400" dirty="0" smtClean="0"/>
              <a:t>Response: Agreed.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Impacts from solar drying beds likely to by insignificant compared to other discharges.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Response: Impacts depend on case-specific conditions.  VVWRA has lined beds.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/>
              <a:t>Public Comments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Victor Valley Wastewater Reclamation </a:t>
            </a:r>
            <a:r>
              <a:rPr lang="en-US" u="sng" dirty="0" smtClean="0"/>
              <a:t>Authority (cont.)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Amendment language specifies manner of compliance.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Response: Language is advisory.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Modify language to consider relative impacts to groundwater.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Response: Language modified to recommend liner or mechanical dewatering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/>
              <a:t>Public Comments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William Thomas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Many substantive changes w/ limited review and discussion.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Response: Most changes are editorial or update State Board policies.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Response: Mixing zone and prohibition changes could be considered substantive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b="1" dirty="0"/>
              <a:t>Public Comments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William </a:t>
            </a:r>
            <a:r>
              <a:rPr lang="en-US" u="sng" dirty="0" smtClean="0"/>
              <a:t>Thomas (cont.)</a:t>
            </a:r>
            <a:endParaRPr lang="en-US" u="sng" dirty="0"/>
          </a:p>
          <a:p>
            <a:pPr lvl="1">
              <a:lnSpc>
                <a:spcPts val="2800"/>
              </a:lnSpc>
            </a:pPr>
            <a:r>
              <a:rPr lang="en-US" dirty="0" smtClean="0"/>
              <a:t>Response: Significant review and opportunity for public and agency input:</a:t>
            </a:r>
          </a:p>
          <a:p>
            <a:pPr lvl="2">
              <a:lnSpc>
                <a:spcPts val="2400"/>
              </a:lnSpc>
            </a:pPr>
            <a:r>
              <a:rPr lang="en-US" dirty="0" smtClean="0"/>
              <a:t>Scoping January through March 2013 included draft amendment language.</a:t>
            </a:r>
          </a:p>
          <a:p>
            <a:pPr lvl="2">
              <a:lnSpc>
                <a:spcPts val="2400"/>
              </a:lnSpc>
            </a:pPr>
            <a:r>
              <a:rPr lang="en-US" dirty="0" smtClean="0"/>
              <a:t>Workshops at Board meetings February, March, November 2013.</a:t>
            </a:r>
          </a:p>
          <a:p>
            <a:pPr lvl="2">
              <a:lnSpc>
                <a:spcPts val="2400"/>
              </a:lnSpc>
            </a:pPr>
            <a:r>
              <a:rPr lang="en-US" dirty="0" smtClean="0"/>
              <a:t>Public review of proposed amendments since January 27,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8792"/>
            <a:ext cx="7772400" cy="1143000"/>
          </a:xfrm>
        </p:spPr>
        <p:txBody>
          <a:bodyPr/>
          <a:lstStyle/>
          <a:p>
            <a:r>
              <a:rPr lang="en-US" b="1" dirty="0"/>
              <a:t>Public Comments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51054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William Thomas (cont.)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Fecal coliform objective should be added to these amendments.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A program is in place to </a:t>
            </a:r>
            <a:r>
              <a:rPr lang="en-US" sz="2400" dirty="0"/>
              <a:t>evaluate potential revision of Lahontan’s </a:t>
            </a:r>
            <a:r>
              <a:rPr lang="en-US" sz="2400" dirty="0" smtClean="0"/>
              <a:t>objective: review objective, bacteria data, new USEPA criteria, and proposed State Board bacteria objective.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Adding new bacteria objective now would require new CEQA analysis and recirculation.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4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dirty="0" smtClean="0"/>
              <a:t>Approve the Resolution </a:t>
            </a:r>
          </a:p>
          <a:p>
            <a:pPr lvl="1">
              <a:lnSpc>
                <a:spcPts val="3200"/>
              </a:lnSpc>
            </a:pPr>
            <a:r>
              <a:rPr lang="en-US" dirty="0"/>
              <a:t>C</a:t>
            </a:r>
            <a:r>
              <a:rPr lang="en-US" dirty="0" smtClean="0"/>
              <a:t>ertify </a:t>
            </a:r>
            <a:r>
              <a:rPr lang="en-US" dirty="0"/>
              <a:t>the Environmental </a:t>
            </a:r>
            <a:r>
              <a:rPr lang="en-US" dirty="0" smtClean="0"/>
              <a:t>Document </a:t>
            </a:r>
          </a:p>
          <a:p>
            <a:pPr lvl="1">
              <a:lnSpc>
                <a:spcPts val="3200"/>
              </a:lnSpc>
            </a:pPr>
            <a:r>
              <a:rPr lang="en-US" dirty="0"/>
              <a:t>A</a:t>
            </a:r>
            <a:r>
              <a:rPr lang="en-US" dirty="0" smtClean="0"/>
              <a:t>dopt the proposed Amendments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altLang="en-US" b="1" dirty="0" smtClean="0"/>
              <a:t>Basin Plan Status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>
              <a:lnSpc>
                <a:spcPts val="3000"/>
              </a:lnSpc>
              <a:spcAft>
                <a:spcPts val="600"/>
              </a:spcAft>
              <a:defRPr/>
            </a:pPr>
            <a:r>
              <a:rPr lang="en-US" dirty="0" smtClean="0"/>
              <a:t>Last major revision 1994</a:t>
            </a:r>
          </a:p>
          <a:p>
            <a:pPr eaLnBrk="1" hangingPunct="1">
              <a:lnSpc>
                <a:spcPts val="3000"/>
              </a:lnSpc>
              <a:spcAft>
                <a:spcPts val="600"/>
              </a:spcAft>
              <a:defRPr/>
            </a:pPr>
            <a:r>
              <a:rPr lang="en-US" dirty="0" smtClean="0"/>
              <a:t>Many potential changes identified, including opportunities to:</a:t>
            </a:r>
            <a:endParaRPr lang="en-US" sz="600" dirty="0" smtClean="0"/>
          </a:p>
          <a:p>
            <a:pPr lvl="1" eaLnBrk="1" hangingPunct="1">
              <a:lnSpc>
                <a:spcPts val="3000"/>
              </a:lnSpc>
              <a:spcAft>
                <a:spcPts val="600"/>
              </a:spcAft>
              <a:defRPr/>
            </a:pPr>
            <a:r>
              <a:rPr lang="en-US" sz="2400" dirty="0" smtClean="0"/>
              <a:t>Streamline application of regulations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Provide Board flexibility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Improve clarity and consistency</a:t>
            </a:r>
          </a:p>
          <a:p>
            <a:pPr marL="0" indent="0" eaLnBrk="1" hangingPunct="1">
              <a:lnSpc>
                <a:spcPts val="3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A3CA3-CC4A-4B44-9BE3-364A4E01DCA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Next Steps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 eaLnBrk="1" hangingPunct="1">
              <a:spcAft>
                <a:spcPts val="800"/>
              </a:spcAft>
            </a:pPr>
            <a:r>
              <a:rPr lang="en-US" altLang="en-US" dirty="0" smtClean="0"/>
              <a:t>Finalize Administrative Record</a:t>
            </a:r>
          </a:p>
          <a:p>
            <a:pPr eaLnBrk="1" hangingPunct="1">
              <a:spcAft>
                <a:spcPts val="800"/>
              </a:spcAft>
            </a:pPr>
            <a:r>
              <a:rPr lang="en-US" altLang="en-US" dirty="0" smtClean="0"/>
              <a:t>Submit to State Board for approval</a:t>
            </a:r>
          </a:p>
          <a:p>
            <a:pPr eaLnBrk="1" hangingPunct="1">
              <a:spcAft>
                <a:spcPts val="800"/>
              </a:spcAft>
            </a:pPr>
            <a:r>
              <a:rPr lang="en-US" altLang="en-US" dirty="0" smtClean="0"/>
              <a:t>Office of Administrative Law approval</a:t>
            </a:r>
          </a:p>
          <a:p>
            <a:pPr eaLnBrk="1" hangingPunct="1">
              <a:spcAft>
                <a:spcPts val="800"/>
              </a:spcAft>
            </a:pPr>
            <a:r>
              <a:rPr lang="en-US" altLang="en-US" dirty="0" smtClean="0"/>
              <a:t>USEPA </a:t>
            </a:r>
            <a:r>
              <a:rPr lang="en-US" altLang="en-US" dirty="0" smtClean="0"/>
              <a:t>approval of provisions considered “standards”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42141-69B8-47E2-AC0D-7B8E1983E2E1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altLang="en-US" b="1" dirty="0" smtClean="0"/>
              <a:t>Amendments to Update/Clarify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4114800"/>
          </a:xfrm>
        </p:spPr>
        <p:txBody>
          <a:bodyPr/>
          <a:lstStyle/>
          <a:p>
            <a:pPr eaLnBrk="1" hangingPunct="1">
              <a:lnSpc>
                <a:spcPts val="3000"/>
              </a:lnSpc>
              <a:spcAft>
                <a:spcPts val="600"/>
              </a:spcAft>
            </a:pPr>
            <a:endParaRPr lang="en-US" altLang="en-US" dirty="0" smtClean="0"/>
          </a:p>
          <a:p>
            <a:pPr eaLnBrk="1" hangingPunct="1">
              <a:spcAft>
                <a:spcPts val="800"/>
              </a:spcAft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85304-6024-41B9-A0CE-729728254BF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7526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kern="0" dirty="0" smtClean="0"/>
              <a:t>Address </a:t>
            </a:r>
            <a:r>
              <a:rPr lang="en-US" kern="0" dirty="0" err="1" smtClean="0"/>
              <a:t>antidegradation</a:t>
            </a:r>
            <a:r>
              <a:rPr lang="en-US" kern="0" dirty="0" smtClean="0"/>
              <a:t> policy inconsistencies</a:t>
            </a:r>
          </a:p>
          <a:p>
            <a:pPr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kern="0" dirty="0" smtClean="0"/>
              <a:t>Add mixing zone provisions</a:t>
            </a:r>
          </a:p>
          <a:p>
            <a:pPr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kern="0" dirty="0" smtClean="0"/>
              <a:t>Clarify prohibitions and exemptions</a:t>
            </a:r>
          </a:p>
          <a:p>
            <a:pPr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kern="0" dirty="0" smtClean="0"/>
              <a:t>Revise Lake Tahoe chapter</a:t>
            </a:r>
          </a:p>
          <a:p>
            <a:pPr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kern="0" dirty="0" smtClean="0"/>
              <a:t>Update outdated policy references</a:t>
            </a:r>
          </a:p>
          <a:p>
            <a:pPr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kern="0" dirty="0" smtClean="0"/>
              <a:t>Correct errata</a:t>
            </a:r>
          </a:p>
          <a:p>
            <a:pPr eaLnBrk="1" hangingPunct="1">
              <a:spcAft>
                <a:spcPts val="800"/>
              </a:spcAft>
              <a:defRPr/>
            </a:pPr>
            <a:endParaRPr lang="en-US" sz="2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/>
              <a:t>Antidegradation</a:t>
            </a:r>
            <a:r>
              <a:rPr lang="en-US" altLang="en-US" b="1" dirty="0" smtClean="0"/>
              <a:t> Policy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dirty="0" smtClean="0"/>
              <a:t>Current reference to “</a:t>
            </a:r>
            <a:r>
              <a:rPr lang="en-US" dirty="0" err="1" smtClean="0"/>
              <a:t>nondegradation</a:t>
            </a:r>
            <a:r>
              <a:rPr lang="en-US" dirty="0" smtClean="0"/>
              <a:t>” is undefined</a:t>
            </a:r>
          </a:p>
          <a:p>
            <a:pPr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dirty="0" smtClean="0"/>
              <a:t>Change reference </a:t>
            </a:r>
            <a:r>
              <a:rPr lang="en-US" dirty="0"/>
              <a:t>from </a:t>
            </a:r>
            <a:r>
              <a:rPr lang="en-US" dirty="0" smtClean="0"/>
              <a:t>“Nondegradation </a:t>
            </a:r>
            <a:r>
              <a:rPr lang="en-US" dirty="0"/>
              <a:t>Objective” to “Antidegradation Policy</a:t>
            </a:r>
            <a:r>
              <a:rPr lang="en-US" dirty="0" smtClean="0"/>
              <a:t>”</a:t>
            </a:r>
          </a:p>
          <a:p>
            <a:pPr eaLnBrk="1" hangingPunct="1">
              <a:spcAft>
                <a:spcPts val="800"/>
              </a:spcAft>
              <a:defRPr/>
            </a:pPr>
            <a:endParaRPr lang="en-US" sz="2800" dirty="0" smtClean="0"/>
          </a:p>
          <a:p>
            <a:pPr eaLnBrk="1" hangingPunct="1">
              <a:spcAft>
                <a:spcPts val="800"/>
              </a:spcAft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09788-1A09-4DFF-A944-E2C560AE6A4D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lnSpc>
                <a:spcPts val="4000"/>
              </a:lnSpc>
              <a:spcAft>
                <a:spcPts val="800"/>
              </a:spcAft>
              <a:defRPr/>
            </a:pPr>
            <a:r>
              <a:rPr lang="en-US" b="1" dirty="0" smtClean="0"/>
              <a:t>Mixing Zones</a:t>
            </a:r>
            <a:endParaRPr lang="en-US" b="1" cap="all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114800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dirty="0" smtClean="0"/>
              <a:t>Acknowledge State Board policy</a:t>
            </a:r>
          </a:p>
          <a:p>
            <a:pPr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dirty="0" smtClean="0"/>
              <a:t>Expand mixing zones to include</a:t>
            </a:r>
          </a:p>
          <a:p>
            <a:pPr lvl="1"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sz="2400" dirty="0" smtClean="0"/>
              <a:t>Non-Federal Waters</a:t>
            </a:r>
          </a:p>
          <a:p>
            <a:pPr lvl="1"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sz="2400" dirty="0" err="1"/>
              <a:t>G</a:t>
            </a:r>
            <a:r>
              <a:rPr lang="en-US" sz="2400" dirty="0" err="1" smtClean="0"/>
              <a:t>roundwaters</a:t>
            </a:r>
            <a:endParaRPr lang="en-US" sz="2400" dirty="0" smtClean="0"/>
          </a:p>
          <a:p>
            <a:pPr lvl="1" eaLnBrk="1" hangingPunct="1">
              <a:lnSpc>
                <a:spcPts val="3200"/>
              </a:lnSpc>
              <a:spcAft>
                <a:spcPts val="800"/>
              </a:spcAft>
              <a:defRPr/>
            </a:pPr>
            <a:r>
              <a:rPr lang="en-US" sz="2400" dirty="0" smtClean="0"/>
              <a:t>Constituents not covered by State Water  Board policy</a:t>
            </a:r>
          </a:p>
          <a:p>
            <a:pPr lvl="1" eaLnBrk="1" hangingPunct="1">
              <a:lnSpc>
                <a:spcPts val="3200"/>
              </a:lnSpc>
              <a:spcAft>
                <a:spcPts val="800"/>
              </a:spcAft>
              <a:defRPr/>
            </a:pPr>
            <a:endParaRPr lang="en-US" sz="3200" dirty="0"/>
          </a:p>
          <a:p>
            <a:pPr lvl="1" eaLnBrk="1" hangingPunct="1">
              <a:spcAft>
                <a:spcPts val="800"/>
              </a:spcAft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09788-1A09-4DFF-A944-E2C560AE6A4D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b="1" dirty="0" smtClean="0"/>
              <a:t>Prohibitions and Exemptions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 smtClean="0"/>
              <a:t>Add </a:t>
            </a:r>
            <a:r>
              <a:rPr lang="en-US" dirty="0"/>
              <a:t>prohibition on unauthorized discharges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 smtClean="0"/>
              <a:t>Provide exemption criteria for </a:t>
            </a:r>
            <a:r>
              <a:rPr lang="en-US" dirty="0" err="1" smtClean="0"/>
              <a:t>regionwide</a:t>
            </a:r>
            <a:r>
              <a:rPr lang="en-US" dirty="0" smtClean="0"/>
              <a:t> and area-specific prohibitions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Allow Board to grant exemptions to most prohibitions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Give flexibility to allow certain discharges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Eliminate inconsistent application of prohibitions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4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b="1" dirty="0" smtClean="0"/>
              <a:t>Low Threat Discharge Prohibition Exemptions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91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Atmospheric condensate</a:t>
            </a:r>
          </a:p>
          <a:p>
            <a:pPr marL="0" indent="0">
              <a:buNone/>
            </a:pPr>
            <a:r>
              <a:rPr lang="en-US" sz="2400" dirty="0" smtClean="0"/>
              <a:t>Water system testing</a:t>
            </a:r>
          </a:p>
          <a:p>
            <a:pPr marL="0" indent="0">
              <a:buNone/>
            </a:pPr>
            <a:r>
              <a:rPr lang="en-US" sz="2400" dirty="0"/>
              <a:t>Water system </a:t>
            </a:r>
            <a:r>
              <a:rPr lang="en-US" sz="2400" dirty="0" smtClean="0"/>
              <a:t>flushing</a:t>
            </a:r>
          </a:p>
          <a:p>
            <a:pPr marL="0" indent="0">
              <a:buNone/>
            </a:pPr>
            <a:r>
              <a:rPr lang="en-US" sz="2400" dirty="0" smtClean="0"/>
              <a:t>Testing w/ potable water</a:t>
            </a:r>
          </a:p>
          <a:p>
            <a:pPr marL="0" indent="0">
              <a:buNone/>
            </a:pPr>
            <a:r>
              <a:rPr lang="en-US" sz="2400" dirty="0" smtClean="0"/>
              <a:t>Foundation </a:t>
            </a:r>
            <a:r>
              <a:rPr lang="en-US" sz="2400" dirty="0"/>
              <a:t>drains</a:t>
            </a:r>
          </a:p>
          <a:p>
            <a:pPr marL="0" indent="0">
              <a:buNone/>
            </a:pPr>
            <a:r>
              <a:rPr lang="en-US" sz="2400" dirty="0" smtClean="0"/>
              <a:t>Incidental landscape runoff</a:t>
            </a:r>
          </a:p>
          <a:p>
            <a:pPr marL="0" indent="0">
              <a:buNone/>
            </a:pPr>
            <a:r>
              <a:rPr lang="en-US" sz="2400" dirty="0" smtClean="0"/>
              <a:t>Non-contact cooling water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114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Aquifer/pump testing</a:t>
            </a:r>
          </a:p>
          <a:p>
            <a:pPr marL="0" indent="0">
              <a:buNone/>
            </a:pPr>
            <a:r>
              <a:rPr lang="en-US" sz="2400" dirty="0" smtClean="0"/>
              <a:t>Treated </a:t>
            </a:r>
            <a:r>
              <a:rPr lang="en-US" sz="2400" dirty="0"/>
              <a:t>groundwater</a:t>
            </a:r>
          </a:p>
          <a:p>
            <a:pPr marL="0" indent="0">
              <a:buNone/>
            </a:pPr>
            <a:r>
              <a:rPr lang="en-US" sz="2400" dirty="0" smtClean="0"/>
              <a:t>Construction </a:t>
            </a:r>
            <a:r>
              <a:rPr lang="en-US" sz="2400" dirty="0"/>
              <a:t>dewatering</a:t>
            </a:r>
          </a:p>
          <a:p>
            <a:pPr marL="0" indent="0">
              <a:buNone/>
            </a:pPr>
            <a:r>
              <a:rPr lang="en-US" sz="2400" dirty="0"/>
              <a:t>Utility vault flushing</a:t>
            </a:r>
          </a:p>
          <a:p>
            <a:pPr marL="0" indent="0">
              <a:buNone/>
            </a:pPr>
            <a:r>
              <a:rPr lang="en-US" sz="2400" dirty="0" smtClean="0"/>
              <a:t>Pier pilings</a:t>
            </a:r>
          </a:p>
          <a:p>
            <a:pPr marL="0" indent="0">
              <a:buNone/>
            </a:pPr>
            <a:r>
              <a:rPr lang="en-US" sz="2400" dirty="0" smtClean="0"/>
              <a:t>Buoys and navigation aids</a:t>
            </a:r>
          </a:p>
          <a:p>
            <a:pPr marL="0" indent="0">
              <a:buNone/>
            </a:pPr>
            <a:r>
              <a:rPr lang="en-US" sz="2400" dirty="0" smtClean="0"/>
              <a:t>Scientific </a:t>
            </a:r>
            <a:r>
              <a:rPr lang="en-US" sz="2400" dirty="0"/>
              <a:t>instrumentation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9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b="1" dirty="0" smtClean="0"/>
              <a:t>Lake Tahoe Chapter Revisions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 smtClean="0"/>
              <a:t>Significant revision to remove most TRPA-related regulations and discussion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 smtClean="0"/>
              <a:t>Update to reflect current regulatory environment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 smtClean="0"/>
              <a:t>Prohibition and exemption language amended for consistency and clarity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4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b="1" dirty="0" smtClean="0"/>
              <a:t>California Environmental Quality 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Substitute Environmental Document</a:t>
            </a:r>
          </a:p>
          <a:p>
            <a:r>
              <a:rPr lang="en-US" dirty="0" smtClean="0"/>
              <a:t>Items with no potential adverse impact</a:t>
            </a:r>
          </a:p>
          <a:p>
            <a:pPr lvl="1"/>
            <a:r>
              <a:rPr lang="en-US" sz="2400" dirty="0" smtClean="0"/>
              <a:t>Non/anti-degradation edits</a:t>
            </a:r>
          </a:p>
          <a:p>
            <a:pPr lvl="1"/>
            <a:r>
              <a:rPr lang="en-US" sz="2400" dirty="0" smtClean="0"/>
              <a:t>Pesticide prohibition clarification </a:t>
            </a:r>
          </a:p>
          <a:p>
            <a:pPr lvl="1"/>
            <a:r>
              <a:rPr lang="en-US" sz="2400" dirty="0" smtClean="0"/>
              <a:t>Chapter 5 (Lake Tahoe) amendments</a:t>
            </a:r>
          </a:p>
          <a:p>
            <a:pPr lvl="1"/>
            <a:r>
              <a:rPr lang="en-US" sz="2400" dirty="0" smtClean="0"/>
              <a:t>Errata correction and policy reference updates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FD35E-B311-4DDC-9A19-511ECE1620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23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4027</TotalTime>
  <Words>748</Words>
  <Application>Microsoft Office PowerPoint</Application>
  <PresentationFormat>Letter Paper (8.5x11 in)</PresentationFormat>
  <Paragraphs>148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BASIN PLAN AMENDMENTS ADOPTION HEARING</vt:lpstr>
      <vt:lpstr>Basin Plan Status</vt:lpstr>
      <vt:lpstr>Amendments to Update/Clarify</vt:lpstr>
      <vt:lpstr>Antidegradation Policy</vt:lpstr>
      <vt:lpstr>Mixing Zones</vt:lpstr>
      <vt:lpstr>Prohibitions and Exemptions</vt:lpstr>
      <vt:lpstr>Low Threat Discharge Prohibition Exemptions</vt:lpstr>
      <vt:lpstr>Lake Tahoe Chapter Revisions</vt:lpstr>
      <vt:lpstr>California Environmental Quality Act</vt:lpstr>
      <vt:lpstr>California Environmental Quality Act</vt:lpstr>
      <vt:lpstr>California Environmental Quality Act</vt:lpstr>
      <vt:lpstr>Public Comments</vt:lpstr>
      <vt:lpstr>Public Comments (cont.)</vt:lpstr>
      <vt:lpstr>Public Comments (cont.)</vt:lpstr>
      <vt:lpstr>Public Comments (cont.)</vt:lpstr>
      <vt:lpstr>Public Comments (cont.)</vt:lpstr>
      <vt:lpstr>Public Comments (cont.)</vt:lpstr>
      <vt:lpstr>Public Comments (cont.)</vt:lpstr>
      <vt:lpstr>Recommendation</vt:lpstr>
      <vt:lpstr>Next Steps</vt:lpstr>
    </vt:vector>
  </TitlesOfParts>
  <Company>water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norton</dc:creator>
  <cp:lastModifiedBy>Chuck Curtis</cp:lastModifiedBy>
  <cp:revision>155</cp:revision>
  <cp:lastPrinted>2013-11-01T19:00:34Z</cp:lastPrinted>
  <dcterms:created xsi:type="dcterms:W3CDTF">2007-05-31T14:52:34Z</dcterms:created>
  <dcterms:modified xsi:type="dcterms:W3CDTF">2014-04-03T18:15:27Z</dcterms:modified>
</cp:coreProperties>
</file>