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1"/>
  </p:notesMasterIdLst>
  <p:sldIdLst>
    <p:sldId id="258" r:id="rId6"/>
    <p:sldId id="292" r:id="rId7"/>
    <p:sldId id="276" r:id="rId8"/>
    <p:sldId id="285" r:id="rId9"/>
    <p:sldId id="294" r:id="rId10"/>
    <p:sldId id="295" r:id="rId11"/>
    <p:sldId id="296" r:id="rId12"/>
    <p:sldId id="297" r:id="rId13"/>
    <p:sldId id="298" r:id="rId14"/>
    <p:sldId id="299" r:id="rId15"/>
    <p:sldId id="301" r:id="rId16"/>
    <p:sldId id="300" r:id="rId17"/>
    <p:sldId id="302" r:id="rId18"/>
    <p:sldId id="263"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squez-Rodriguez, Itzel@Waterboards" initials="VI" lastIdx="7" clrIdx="0">
    <p:extLst>
      <p:ext uri="{19B8F6BF-5375-455C-9EA6-DF929625EA0E}">
        <p15:presenceInfo xmlns:p15="http://schemas.microsoft.com/office/powerpoint/2012/main" userId="S::Itzel.Vasquez-Rodriguez@Waterboards.ca.gov::428c77d9-68eb-4785-996c-0d9005a5df75" providerId="AD"/>
      </p:ext>
    </p:extLst>
  </p:cmAuthor>
  <p:cmAuthor id="2" name="Daryanto, Stefani@Waterboards" initials="DS" lastIdx="3" clrIdx="1">
    <p:extLst>
      <p:ext uri="{19B8F6BF-5375-455C-9EA6-DF929625EA0E}">
        <p15:presenceInfo xmlns:p15="http://schemas.microsoft.com/office/powerpoint/2012/main" userId="S::stefani.daryanto@waterboards.ca.gov::1754d4b7-53d0-4054-bc45-7cddfce24434" providerId="AD"/>
      </p:ext>
    </p:extLst>
  </p:cmAuthor>
  <p:cmAuthor id="3" name="Holder, Anna@Waterboards" initials="HA" lastIdx="1" clrIdx="2">
    <p:extLst>
      <p:ext uri="{19B8F6BF-5375-455C-9EA6-DF929625EA0E}">
        <p15:presenceInfo xmlns:p15="http://schemas.microsoft.com/office/powerpoint/2012/main" userId="S::anna.holder@waterboards.ca.gov::b80729e4-c1b6-4598-b868-8c4da13c5db8" providerId="AD"/>
      </p:ext>
    </p:extLst>
  </p:cmAuthor>
  <p:cmAuthor id="4" name="Tenorio, Claudia@Waterboards" initials="TC" lastIdx="2" clrIdx="3">
    <p:extLst>
      <p:ext uri="{19B8F6BF-5375-455C-9EA6-DF929625EA0E}">
        <p15:presenceInfo xmlns:p15="http://schemas.microsoft.com/office/powerpoint/2012/main" userId="S::claudia.tenorio@waterboards.ca.gov::0d42e6de-ee04-4fb7-9d65-d92653918a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7AB"/>
    <a:srgbClr val="FFE699"/>
    <a:srgbClr val="E28F41"/>
    <a:srgbClr val="570F0D"/>
    <a:srgbClr val="56253A"/>
    <a:srgbClr val="4C3218"/>
    <a:srgbClr val="5E28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A6F9B-290C-4C91-B3E9-163ABDDC9A04}" v="424" dt="2022-01-26T00:10:46.320"/>
    <p1510:client id="{33CB9D97-E902-4957-D6C2-84B0E2FB6A04}" v="1" dt="2022-02-03T16:44:50.220"/>
    <p1510:client id="{34FA43C6-0747-491B-8E44-EB7DB1D68D19}" v="12" vWet="13" dt="2022-01-26T00:10:14.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91" autoAdjust="0"/>
  </p:normalViewPr>
  <p:slideViewPr>
    <p:cSldViewPr snapToGrid="0">
      <p:cViewPr varScale="1">
        <p:scale>
          <a:sx n="61" d="100"/>
          <a:sy n="61" d="100"/>
        </p:scale>
        <p:origin x="107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quez-Rodriguez, Itzel@Waterboards" userId="S::itzel.vasquez-rodriguez@waterboards.ca.gov::428c77d9-68eb-4785-996c-0d9005a5df75" providerId="AD" clId="Web-{33CB9D97-E902-4957-D6C2-84B0E2FB6A04}"/>
    <pc:docChg chg="">
      <pc:chgData name="Vasquez-Rodriguez, Itzel@Waterboards" userId="S::itzel.vasquez-rodriguez@waterboards.ca.gov::428c77d9-68eb-4785-996c-0d9005a5df75" providerId="AD" clId="Web-{33CB9D97-E902-4957-D6C2-84B0E2FB6A04}" dt="2022-02-03T16:44:50.220" v="0"/>
      <pc:docMkLst>
        <pc:docMk/>
      </pc:docMkLst>
      <pc:sldChg chg="delCm">
        <pc:chgData name="Vasquez-Rodriguez, Itzel@Waterboards" userId="S::itzel.vasquez-rodriguez@waterboards.ca.gov::428c77d9-68eb-4785-996c-0d9005a5df75" providerId="AD" clId="Web-{33CB9D97-E902-4957-D6C2-84B0E2FB6A04}" dt="2022-02-03T16:44:50.220" v="0"/>
        <pc:sldMkLst>
          <pc:docMk/>
          <pc:sldMk cId="2580452287"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43A41A-DA9A-40C6-80B4-21D43C983327}" type="datetimeFigureOut">
              <a:rPr lang="en-US" smtClean="0"/>
              <a:t>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A86BE8-46B3-4FC6-B1CE-AD43FD9543D0}" type="slidenum">
              <a:rPr lang="en-US" smtClean="0"/>
              <a:t>‹#›</a:t>
            </a:fld>
            <a:endParaRPr lang="en-US"/>
          </a:p>
        </p:txBody>
      </p:sp>
    </p:spTree>
    <p:extLst>
      <p:ext uri="{BB962C8B-B14F-4D97-AF65-F5344CB8AC3E}">
        <p14:creationId xmlns:p14="http://schemas.microsoft.com/office/powerpoint/2010/main" val="3501442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Taranjot.Sahota@waterboards.ca.gov"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mailto:Lauren.Smitherman@Waterboards.ca.gov"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BA86BE8-46B3-4FC6-B1CE-AD43FD9543D0}" type="slidenum">
              <a:rPr lang="en-US" smtClean="0"/>
              <a:t>1</a:t>
            </a:fld>
            <a:endParaRPr lang="en-US"/>
          </a:p>
        </p:txBody>
      </p:sp>
    </p:spTree>
    <p:extLst>
      <p:ext uri="{BB962C8B-B14F-4D97-AF65-F5344CB8AC3E}">
        <p14:creationId xmlns:p14="http://schemas.microsoft.com/office/powerpoint/2010/main" val="263895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Calibri"/>
            </a:endParaRPr>
          </a:p>
        </p:txBody>
      </p:sp>
      <p:sp>
        <p:nvSpPr>
          <p:cNvPr id="4" name="Slide Number Placeholder 3"/>
          <p:cNvSpPr>
            <a:spLocks noGrp="1"/>
          </p:cNvSpPr>
          <p:nvPr>
            <p:ph type="sldNum" sz="quarter" idx="5"/>
          </p:nvPr>
        </p:nvSpPr>
        <p:spPr/>
        <p:txBody>
          <a:bodyPr/>
          <a:lstStyle/>
          <a:p>
            <a:fld id="{4BA86BE8-46B3-4FC6-B1CE-AD43FD9543D0}" type="slidenum">
              <a:rPr lang="en-US" smtClean="0"/>
              <a:t>10</a:t>
            </a:fld>
            <a:endParaRPr lang="en-US"/>
          </a:p>
        </p:txBody>
      </p:sp>
    </p:spTree>
    <p:extLst>
      <p:ext uri="{BB962C8B-B14F-4D97-AF65-F5344CB8AC3E}">
        <p14:creationId xmlns:p14="http://schemas.microsoft.com/office/powerpoint/2010/main" val="2957511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a:solidFill>
                <a:schemeClr val="tx1"/>
              </a:solidFill>
              <a:effectLst/>
              <a:latin typeface="+mn-lt"/>
              <a:ea typeface="+mn-ea"/>
              <a:cs typeface="Calibri"/>
            </a:endParaRPr>
          </a:p>
        </p:txBody>
      </p:sp>
      <p:sp>
        <p:nvSpPr>
          <p:cNvPr id="4" name="Slide Number Placeholder 3"/>
          <p:cNvSpPr>
            <a:spLocks noGrp="1"/>
          </p:cNvSpPr>
          <p:nvPr>
            <p:ph type="sldNum" sz="quarter" idx="5"/>
          </p:nvPr>
        </p:nvSpPr>
        <p:spPr/>
        <p:txBody>
          <a:bodyPr/>
          <a:lstStyle/>
          <a:p>
            <a:fld id="{4BA86BE8-46B3-4FC6-B1CE-AD43FD9543D0}" type="slidenum">
              <a:rPr lang="en-US" smtClean="0"/>
              <a:t>11</a:t>
            </a:fld>
            <a:endParaRPr lang="en-US"/>
          </a:p>
        </p:txBody>
      </p:sp>
    </p:spTree>
    <p:extLst>
      <p:ext uri="{BB962C8B-B14F-4D97-AF65-F5344CB8AC3E}">
        <p14:creationId xmlns:p14="http://schemas.microsoft.com/office/powerpoint/2010/main" val="1198146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defRPr/>
            </a:pPr>
            <a:endParaRPr lang="en-US" dirty="0"/>
          </a:p>
        </p:txBody>
      </p:sp>
      <p:sp>
        <p:nvSpPr>
          <p:cNvPr id="4" name="Slide Number Placeholder 3"/>
          <p:cNvSpPr>
            <a:spLocks noGrp="1"/>
          </p:cNvSpPr>
          <p:nvPr>
            <p:ph type="sldNum" sz="quarter" idx="5"/>
          </p:nvPr>
        </p:nvSpPr>
        <p:spPr/>
        <p:txBody>
          <a:bodyPr/>
          <a:lstStyle/>
          <a:p>
            <a:fld id="{4BA86BE8-46B3-4FC6-B1CE-AD43FD9543D0}" type="slidenum">
              <a:rPr lang="en-US" smtClean="0"/>
              <a:t>12</a:t>
            </a:fld>
            <a:endParaRPr lang="en-US"/>
          </a:p>
        </p:txBody>
      </p:sp>
    </p:spTree>
    <p:extLst>
      <p:ext uri="{BB962C8B-B14F-4D97-AF65-F5344CB8AC3E}">
        <p14:creationId xmlns:p14="http://schemas.microsoft.com/office/powerpoint/2010/main" val="2530524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Calibri"/>
            </a:endParaRPr>
          </a:p>
        </p:txBody>
      </p:sp>
      <p:sp>
        <p:nvSpPr>
          <p:cNvPr id="4" name="Slide Number Placeholder 3"/>
          <p:cNvSpPr>
            <a:spLocks noGrp="1"/>
          </p:cNvSpPr>
          <p:nvPr>
            <p:ph type="sldNum" sz="quarter" idx="5"/>
          </p:nvPr>
        </p:nvSpPr>
        <p:spPr/>
        <p:txBody>
          <a:bodyPr/>
          <a:lstStyle/>
          <a:p>
            <a:fld id="{4BA86BE8-46B3-4FC6-B1CE-AD43FD9543D0}" type="slidenum">
              <a:rPr lang="en-US" smtClean="0"/>
              <a:t>13</a:t>
            </a:fld>
            <a:endParaRPr lang="en-US"/>
          </a:p>
        </p:txBody>
      </p:sp>
    </p:spTree>
    <p:extLst>
      <p:ext uri="{BB962C8B-B14F-4D97-AF65-F5344CB8AC3E}">
        <p14:creationId xmlns:p14="http://schemas.microsoft.com/office/powerpoint/2010/main" val="370780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BA86BE8-46B3-4FC6-B1CE-AD43FD9543D0}" type="slidenum">
              <a:rPr lang="en-US" smtClean="0"/>
              <a:t>14</a:t>
            </a:fld>
            <a:endParaRPr lang="en-US"/>
          </a:p>
        </p:txBody>
      </p:sp>
    </p:spTree>
    <p:extLst>
      <p:ext uri="{BB962C8B-B14F-4D97-AF65-F5344CB8AC3E}">
        <p14:creationId xmlns:p14="http://schemas.microsoft.com/office/powerpoint/2010/main" val="2728149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86BE8-46B3-4FC6-B1CE-AD43FD9543D0}" type="slidenum">
              <a:rPr lang="en-US" smtClean="0"/>
              <a:t>15</a:t>
            </a:fld>
            <a:endParaRPr lang="en-US"/>
          </a:p>
        </p:txBody>
      </p:sp>
    </p:spTree>
    <p:extLst>
      <p:ext uri="{BB962C8B-B14F-4D97-AF65-F5344CB8AC3E}">
        <p14:creationId xmlns:p14="http://schemas.microsoft.com/office/powerpoint/2010/main" val="2721910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base" latinLnBrk="0" hangingPunct="1">
              <a:lnSpc>
                <a:spcPct val="100000"/>
              </a:lnSpc>
              <a:spcBef>
                <a:spcPts val="0"/>
              </a:spcBef>
              <a:spcAft>
                <a:spcPts val="60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BA86BE8-46B3-4FC6-B1CE-AD43FD9543D0}" type="slidenum">
              <a:rPr lang="en-US" smtClean="0"/>
              <a:t>2</a:t>
            </a:fld>
            <a:endParaRPr lang="en-US"/>
          </a:p>
        </p:txBody>
      </p:sp>
    </p:spTree>
    <p:extLst>
      <p:ext uri="{BB962C8B-B14F-4D97-AF65-F5344CB8AC3E}">
        <p14:creationId xmlns:p14="http://schemas.microsoft.com/office/powerpoint/2010/main" val="2486206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BA86BE8-46B3-4FC6-B1CE-AD43FD9543D0}" type="slidenum">
              <a:rPr lang="en-US" smtClean="0"/>
              <a:t>3</a:t>
            </a:fld>
            <a:endParaRPr lang="en-US"/>
          </a:p>
        </p:txBody>
      </p:sp>
    </p:spTree>
    <p:extLst>
      <p:ext uri="{BB962C8B-B14F-4D97-AF65-F5344CB8AC3E}">
        <p14:creationId xmlns:p14="http://schemas.microsoft.com/office/powerpoint/2010/main" val="1010175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a:solidFill>
                <a:schemeClr val="tx1"/>
              </a:solidFill>
              <a:effectLst/>
              <a:latin typeface="+mn-lt"/>
              <a:ea typeface="+mn-ea"/>
              <a:cs typeface="Calibri"/>
            </a:endParaRPr>
          </a:p>
        </p:txBody>
      </p:sp>
      <p:sp>
        <p:nvSpPr>
          <p:cNvPr id="4" name="Slide Number Placeholder 3"/>
          <p:cNvSpPr>
            <a:spLocks noGrp="1"/>
          </p:cNvSpPr>
          <p:nvPr>
            <p:ph type="sldNum" sz="quarter" idx="5"/>
          </p:nvPr>
        </p:nvSpPr>
        <p:spPr/>
        <p:txBody>
          <a:bodyPr/>
          <a:lstStyle/>
          <a:p>
            <a:fld id="{4BA86BE8-46B3-4FC6-B1CE-AD43FD9543D0}" type="slidenum">
              <a:rPr lang="en-US" smtClean="0"/>
              <a:t>4</a:t>
            </a:fld>
            <a:endParaRPr lang="en-US"/>
          </a:p>
        </p:txBody>
      </p:sp>
    </p:spTree>
    <p:extLst>
      <p:ext uri="{BB962C8B-B14F-4D97-AF65-F5344CB8AC3E}">
        <p14:creationId xmlns:p14="http://schemas.microsoft.com/office/powerpoint/2010/main" val="2327138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a:solidFill>
                <a:schemeClr val="tx1"/>
              </a:solidFill>
              <a:effectLst/>
              <a:latin typeface="+mn-lt"/>
              <a:ea typeface="+mn-ea"/>
              <a:cs typeface="Calibri"/>
            </a:endParaRPr>
          </a:p>
        </p:txBody>
      </p:sp>
      <p:sp>
        <p:nvSpPr>
          <p:cNvPr id="4" name="Slide Number Placeholder 3"/>
          <p:cNvSpPr>
            <a:spLocks noGrp="1"/>
          </p:cNvSpPr>
          <p:nvPr>
            <p:ph type="sldNum" sz="quarter" idx="5"/>
          </p:nvPr>
        </p:nvSpPr>
        <p:spPr/>
        <p:txBody>
          <a:bodyPr/>
          <a:lstStyle/>
          <a:p>
            <a:fld id="{4BA86BE8-46B3-4FC6-B1CE-AD43FD9543D0}" type="slidenum">
              <a:rPr lang="en-US" smtClean="0"/>
              <a:t>5</a:t>
            </a:fld>
            <a:endParaRPr lang="en-US"/>
          </a:p>
        </p:txBody>
      </p:sp>
    </p:spTree>
    <p:extLst>
      <p:ext uri="{BB962C8B-B14F-4D97-AF65-F5344CB8AC3E}">
        <p14:creationId xmlns:p14="http://schemas.microsoft.com/office/powerpoint/2010/main" val="250576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a:solidFill>
                <a:schemeClr val="tx1"/>
              </a:solidFill>
              <a:effectLst/>
              <a:latin typeface="+mn-lt"/>
              <a:ea typeface="+mn-ea"/>
              <a:cs typeface="Calibri"/>
            </a:endParaRPr>
          </a:p>
        </p:txBody>
      </p:sp>
      <p:sp>
        <p:nvSpPr>
          <p:cNvPr id="4" name="Slide Number Placeholder 3"/>
          <p:cNvSpPr>
            <a:spLocks noGrp="1"/>
          </p:cNvSpPr>
          <p:nvPr>
            <p:ph type="sldNum" sz="quarter" idx="5"/>
          </p:nvPr>
        </p:nvSpPr>
        <p:spPr/>
        <p:txBody>
          <a:bodyPr/>
          <a:lstStyle/>
          <a:p>
            <a:fld id="{4BA86BE8-46B3-4FC6-B1CE-AD43FD9543D0}" type="slidenum">
              <a:rPr lang="en-US" smtClean="0"/>
              <a:t>6</a:t>
            </a:fld>
            <a:endParaRPr lang="en-US"/>
          </a:p>
        </p:txBody>
      </p:sp>
    </p:spTree>
    <p:extLst>
      <p:ext uri="{BB962C8B-B14F-4D97-AF65-F5344CB8AC3E}">
        <p14:creationId xmlns:p14="http://schemas.microsoft.com/office/powerpoint/2010/main" val="585973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defRPr/>
            </a:pPr>
            <a:endParaRPr lang="en-US" sz="1200" b="0" i="0" u="none" strike="noStrike"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4BA86BE8-46B3-4FC6-B1CE-AD43FD9543D0}" type="slidenum">
              <a:rPr lang="en-US" smtClean="0"/>
              <a:t>7</a:t>
            </a:fld>
            <a:endParaRPr lang="en-US"/>
          </a:p>
        </p:txBody>
      </p:sp>
    </p:spTree>
    <p:extLst>
      <p:ext uri="{BB962C8B-B14F-4D97-AF65-F5344CB8AC3E}">
        <p14:creationId xmlns:p14="http://schemas.microsoft.com/office/powerpoint/2010/main" val="64658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2000" b="1">
                <a:latin typeface="Myriad"/>
              </a:rPr>
              <a:t>TBU Lead Staff:</a:t>
            </a:r>
          </a:p>
          <a:p>
            <a:pPr marL="742950" lvl="1" indent="-285750">
              <a:buFont typeface="Arial" panose="020B0604020202020204" pitchFamily="34" charset="0"/>
              <a:buChar char="•"/>
            </a:pPr>
            <a:r>
              <a:rPr lang="en-US" sz="2000" err="1">
                <a:latin typeface="Myriad"/>
              </a:rPr>
              <a:t>Taran</a:t>
            </a:r>
            <a:r>
              <a:rPr lang="en-US" sz="2000">
                <a:latin typeface="Myriad"/>
              </a:rPr>
              <a:t> Sahota: </a:t>
            </a:r>
            <a:r>
              <a:rPr lang="en-US" sz="2000">
                <a:latin typeface="Myriad"/>
                <a:hlinkClick r:id="rId3"/>
              </a:rPr>
              <a:t>Taranjot.Sahota@waterboards.ca.gov</a:t>
            </a:r>
            <a:r>
              <a:rPr lang="en-US" sz="2000">
                <a:latin typeface="Myriad"/>
              </a:rPr>
              <a:t> </a:t>
            </a:r>
          </a:p>
          <a:p>
            <a:pPr marL="742950" lvl="1" indent="-285750">
              <a:buFont typeface="Arial" panose="020B0604020202020204" pitchFamily="34" charset="0"/>
              <a:buChar char="•"/>
            </a:pPr>
            <a:r>
              <a:rPr lang="en-US" sz="2000">
                <a:latin typeface="Myriad"/>
              </a:rPr>
              <a:t>Lauren Smitherman: </a:t>
            </a:r>
            <a:r>
              <a:rPr lang="en-US" sz="2000">
                <a:latin typeface="Myriad"/>
                <a:hlinkClick r:id="rId4"/>
              </a:rPr>
              <a:t>Lauren.Smitherman@Waterboards.ca.gov</a:t>
            </a:r>
            <a:r>
              <a:rPr lang="en-US" sz="2000">
                <a:latin typeface="Myriad"/>
                <a:cs typeface="Calibri"/>
              </a:rPr>
              <a:t> </a:t>
            </a:r>
            <a:endParaRPr lang="en-US">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a:solidFill>
                <a:schemeClr val="tx1"/>
              </a:solidFill>
              <a:effectLst/>
              <a:latin typeface="+mn-lt"/>
              <a:ea typeface="+mn-ea"/>
              <a:cs typeface="Calibri"/>
            </a:endParaRPr>
          </a:p>
        </p:txBody>
      </p:sp>
      <p:sp>
        <p:nvSpPr>
          <p:cNvPr id="4" name="Slide Number Placeholder 3"/>
          <p:cNvSpPr>
            <a:spLocks noGrp="1"/>
          </p:cNvSpPr>
          <p:nvPr>
            <p:ph type="sldNum" sz="quarter" idx="5"/>
          </p:nvPr>
        </p:nvSpPr>
        <p:spPr/>
        <p:txBody>
          <a:bodyPr/>
          <a:lstStyle/>
          <a:p>
            <a:fld id="{4BA86BE8-46B3-4FC6-B1CE-AD43FD9543D0}" type="slidenum">
              <a:rPr lang="en-US" smtClean="0"/>
              <a:t>8</a:t>
            </a:fld>
            <a:endParaRPr lang="en-US"/>
          </a:p>
        </p:txBody>
      </p:sp>
    </p:spTree>
    <p:extLst>
      <p:ext uri="{BB962C8B-B14F-4D97-AF65-F5344CB8AC3E}">
        <p14:creationId xmlns:p14="http://schemas.microsoft.com/office/powerpoint/2010/main" val="429437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a:solidFill>
                <a:schemeClr val="tx1"/>
              </a:solidFill>
              <a:effectLst/>
              <a:latin typeface="+mn-lt"/>
              <a:ea typeface="+mn-ea"/>
              <a:cs typeface="Calibri"/>
            </a:endParaRPr>
          </a:p>
        </p:txBody>
      </p:sp>
      <p:sp>
        <p:nvSpPr>
          <p:cNvPr id="4" name="Slide Number Placeholder 3"/>
          <p:cNvSpPr>
            <a:spLocks noGrp="1"/>
          </p:cNvSpPr>
          <p:nvPr>
            <p:ph type="sldNum" sz="quarter" idx="5"/>
          </p:nvPr>
        </p:nvSpPr>
        <p:spPr/>
        <p:txBody>
          <a:bodyPr/>
          <a:lstStyle/>
          <a:p>
            <a:fld id="{4BA86BE8-46B3-4FC6-B1CE-AD43FD9543D0}" type="slidenum">
              <a:rPr lang="en-US" smtClean="0"/>
              <a:t>9</a:t>
            </a:fld>
            <a:endParaRPr lang="en-US"/>
          </a:p>
        </p:txBody>
      </p:sp>
    </p:spTree>
    <p:extLst>
      <p:ext uri="{BB962C8B-B14F-4D97-AF65-F5344CB8AC3E}">
        <p14:creationId xmlns:p14="http://schemas.microsoft.com/office/powerpoint/2010/main" val="3303654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6F23-C6D7-4271-8105-DF2E5220A7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B7F215-5504-4B19-8274-8DD948FDC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C7E6AB-14A9-408C-8AF6-D16FD68F8007}"/>
              </a:ext>
            </a:extLst>
          </p:cNvPr>
          <p:cNvSpPr>
            <a:spLocks noGrp="1"/>
          </p:cNvSpPr>
          <p:nvPr>
            <p:ph type="dt" sz="half" idx="10"/>
          </p:nvPr>
        </p:nvSpPr>
        <p:spPr/>
        <p:txBody>
          <a:bodyPr/>
          <a:lstStyle/>
          <a:p>
            <a:fld id="{457FE409-CBEA-4F2F-ADC1-B485AB2F2ADB}" type="datetimeFigureOut">
              <a:rPr lang="en-US" smtClean="0"/>
              <a:t>2/8/2022</a:t>
            </a:fld>
            <a:endParaRPr lang="en-US"/>
          </a:p>
        </p:txBody>
      </p:sp>
      <p:sp>
        <p:nvSpPr>
          <p:cNvPr id="5" name="Footer Placeholder 4">
            <a:extLst>
              <a:ext uri="{FF2B5EF4-FFF2-40B4-BE49-F238E27FC236}">
                <a16:creationId xmlns:a16="http://schemas.microsoft.com/office/drawing/2014/main" id="{A1DE12BA-27F0-44BE-A034-EA10245A1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B13F8-1478-4D10-8BD8-9ADE520FD262}"/>
              </a:ext>
            </a:extLst>
          </p:cNvPr>
          <p:cNvSpPr>
            <a:spLocks noGrp="1"/>
          </p:cNvSpPr>
          <p:nvPr>
            <p:ph type="sldNum" sz="quarter" idx="12"/>
          </p:nvPr>
        </p:nvSpPr>
        <p:spPr/>
        <p:txBody>
          <a:bodyPr/>
          <a:lstStyle/>
          <a:p>
            <a:fld id="{24655814-818E-4F10-A551-7DDEBFD1FEF5}" type="slidenum">
              <a:rPr lang="en-US" smtClean="0"/>
              <a:t>‹#›</a:t>
            </a:fld>
            <a:endParaRPr lang="en-US"/>
          </a:p>
        </p:txBody>
      </p:sp>
    </p:spTree>
    <p:extLst>
      <p:ext uri="{BB962C8B-B14F-4D97-AF65-F5344CB8AC3E}">
        <p14:creationId xmlns:p14="http://schemas.microsoft.com/office/powerpoint/2010/main" val="2423843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5BCCC-0CEA-40DF-8A71-03215DA39F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8B8FF-4E6A-49E1-B858-E84956A3F1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21A194-2C13-416F-93A1-2AC5C2563FA3}"/>
              </a:ext>
            </a:extLst>
          </p:cNvPr>
          <p:cNvSpPr>
            <a:spLocks noGrp="1"/>
          </p:cNvSpPr>
          <p:nvPr>
            <p:ph type="dt" sz="half" idx="10"/>
          </p:nvPr>
        </p:nvSpPr>
        <p:spPr/>
        <p:txBody>
          <a:bodyPr/>
          <a:lstStyle/>
          <a:p>
            <a:fld id="{457FE409-CBEA-4F2F-ADC1-B485AB2F2ADB}" type="datetimeFigureOut">
              <a:rPr lang="en-US" smtClean="0"/>
              <a:t>2/8/2022</a:t>
            </a:fld>
            <a:endParaRPr lang="en-US"/>
          </a:p>
        </p:txBody>
      </p:sp>
      <p:sp>
        <p:nvSpPr>
          <p:cNvPr id="5" name="Footer Placeholder 4">
            <a:extLst>
              <a:ext uri="{FF2B5EF4-FFF2-40B4-BE49-F238E27FC236}">
                <a16:creationId xmlns:a16="http://schemas.microsoft.com/office/drawing/2014/main" id="{E9CAEC57-E71D-4261-B955-2E4A1C007D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8C3FA5-A468-4DC7-B2E3-219639FDC0E5}"/>
              </a:ext>
            </a:extLst>
          </p:cNvPr>
          <p:cNvSpPr>
            <a:spLocks noGrp="1"/>
          </p:cNvSpPr>
          <p:nvPr>
            <p:ph type="sldNum" sz="quarter" idx="12"/>
          </p:nvPr>
        </p:nvSpPr>
        <p:spPr/>
        <p:txBody>
          <a:bodyPr/>
          <a:lstStyle/>
          <a:p>
            <a:fld id="{24655814-818E-4F10-A551-7DDEBFD1FEF5}" type="slidenum">
              <a:rPr lang="en-US" smtClean="0"/>
              <a:t>‹#›</a:t>
            </a:fld>
            <a:endParaRPr lang="en-US"/>
          </a:p>
        </p:txBody>
      </p:sp>
    </p:spTree>
    <p:extLst>
      <p:ext uri="{BB962C8B-B14F-4D97-AF65-F5344CB8AC3E}">
        <p14:creationId xmlns:p14="http://schemas.microsoft.com/office/powerpoint/2010/main" val="3051645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4842B3-F5DD-4DEF-940D-6B9274EEA9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26DA9A-030A-4A91-B5E4-A2B0139B22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F84B96-3238-4D39-BCF9-36360BDBBD5A}"/>
              </a:ext>
            </a:extLst>
          </p:cNvPr>
          <p:cNvSpPr>
            <a:spLocks noGrp="1"/>
          </p:cNvSpPr>
          <p:nvPr>
            <p:ph type="dt" sz="half" idx="10"/>
          </p:nvPr>
        </p:nvSpPr>
        <p:spPr/>
        <p:txBody>
          <a:bodyPr/>
          <a:lstStyle/>
          <a:p>
            <a:fld id="{457FE409-CBEA-4F2F-ADC1-B485AB2F2ADB}" type="datetimeFigureOut">
              <a:rPr lang="en-US" smtClean="0"/>
              <a:t>2/8/2022</a:t>
            </a:fld>
            <a:endParaRPr lang="en-US"/>
          </a:p>
        </p:txBody>
      </p:sp>
      <p:sp>
        <p:nvSpPr>
          <p:cNvPr id="5" name="Footer Placeholder 4">
            <a:extLst>
              <a:ext uri="{FF2B5EF4-FFF2-40B4-BE49-F238E27FC236}">
                <a16:creationId xmlns:a16="http://schemas.microsoft.com/office/drawing/2014/main" id="{5FC498E5-3F96-4CAD-AEF5-ED2EC35AB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1D354F-45FD-4CFC-A258-6C2DF84027F5}"/>
              </a:ext>
            </a:extLst>
          </p:cNvPr>
          <p:cNvSpPr>
            <a:spLocks noGrp="1"/>
          </p:cNvSpPr>
          <p:nvPr>
            <p:ph type="sldNum" sz="quarter" idx="12"/>
          </p:nvPr>
        </p:nvSpPr>
        <p:spPr/>
        <p:txBody>
          <a:bodyPr/>
          <a:lstStyle/>
          <a:p>
            <a:fld id="{24655814-818E-4F10-A551-7DDEBFD1FEF5}" type="slidenum">
              <a:rPr lang="en-US" smtClean="0"/>
              <a:t>‹#›</a:t>
            </a:fld>
            <a:endParaRPr lang="en-US"/>
          </a:p>
        </p:txBody>
      </p:sp>
    </p:spTree>
    <p:extLst>
      <p:ext uri="{BB962C8B-B14F-4D97-AF65-F5344CB8AC3E}">
        <p14:creationId xmlns:p14="http://schemas.microsoft.com/office/powerpoint/2010/main" val="352398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77793-98D0-461F-9D21-EEABA7AB8F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022DC1-9FF7-4692-AA50-FC04AD7871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EAD6B3-F7C7-4DBD-93A8-72A259422994}"/>
              </a:ext>
            </a:extLst>
          </p:cNvPr>
          <p:cNvSpPr>
            <a:spLocks noGrp="1"/>
          </p:cNvSpPr>
          <p:nvPr>
            <p:ph type="dt" sz="half" idx="10"/>
          </p:nvPr>
        </p:nvSpPr>
        <p:spPr/>
        <p:txBody>
          <a:bodyPr/>
          <a:lstStyle/>
          <a:p>
            <a:fld id="{457FE409-CBEA-4F2F-ADC1-B485AB2F2ADB}" type="datetimeFigureOut">
              <a:rPr lang="en-US" smtClean="0"/>
              <a:t>2/8/2022</a:t>
            </a:fld>
            <a:endParaRPr lang="en-US"/>
          </a:p>
        </p:txBody>
      </p:sp>
      <p:sp>
        <p:nvSpPr>
          <p:cNvPr id="5" name="Footer Placeholder 4">
            <a:extLst>
              <a:ext uri="{FF2B5EF4-FFF2-40B4-BE49-F238E27FC236}">
                <a16:creationId xmlns:a16="http://schemas.microsoft.com/office/drawing/2014/main" id="{28276CA2-FEAC-4318-B34D-BEA561B82F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63D16D-36DD-4126-B323-43516AA1EADB}"/>
              </a:ext>
            </a:extLst>
          </p:cNvPr>
          <p:cNvSpPr>
            <a:spLocks noGrp="1"/>
          </p:cNvSpPr>
          <p:nvPr>
            <p:ph type="sldNum" sz="quarter" idx="12"/>
          </p:nvPr>
        </p:nvSpPr>
        <p:spPr/>
        <p:txBody>
          <a:bodyPr/>
          <a:lstStyle/>
          <a:p>
            <a:fld id="{24655814-818E-4F10-A551-7DDEBFD1FEF5}" type="slidenum">
              <a:rPr lang="en-US" smtClean="0"/>
              <a:t>‹#›</a:t>
            </a:fld>
            <a:endParaRPr lang="en-US"/>
          </a:p>
        </p:txBody>
      </p:sp>
    </p:spTree>
    <p:extLst>
      <p:ext uri="{BB962C8B-B14F-4D97-AF65-F5344CB8AC3E}">
        <p14:creationId xmlns:p14="http://schemas.microsoft.com/office/powerpoint/2010/main" val="198743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775FA-455C-4717-8CDA-C76782841F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2B3C9E-E722-4D4E-A394-D1448479AD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276D89-02F6-4513-AE15-C3DA06305665}"/>
              </a:ext>
            </a:extLst>
          </p:cNvPr>
          <p:cNvSpPr>
            <a:spLocks noGrp="1"/>
          </p:cNvSpPr>
          <p:nvPr>
            <p:ph type="dt" sz="half" idx="10"/>
          </p:nvPr>
        </p:nvSpPr>
        <p:spPr/>
        <p:txBody>
          <a:bodyPr/>
          <a:lstStyle/>
          <a:p>
            <a:fld id="{457FE409-CBEA-4F2F-ADC1-B485AB2F2ADB}" type="datetimeFigureOut">
              <a:rPr lang="en-US" smtClean="0"/>
              <a:t>2/8/2022</a:t>
            </a:fld>
            <a:endParaRPr lang="en-US"/>
          </a:p>
        </p:txBody>
      </p:sp>
      <p:sp>
        <p:nvSpPr>
          <p:cNvPr id="5" name="Footer Placeholder 4">
            <a:extLst>
              <a:ext uri="{FF2B5EF4-FFF2-40B4-BE49-F238E27FC236}">
                <a16:creationId xmlns:a16="http://schemas.microsoft.com/office/drawing/2014/main" id="{06E96F25-8A89-49DF-9948-9DC0DD5AE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7396C6-4B8C-496C-A797-1A4F796793AF}"/>
              </a:ext>
            </a:extLst>
          </p:cNvPr>
          <p:cNvSpPr>
            <a:spLocks noGrp="1"/>
          </p:cNvSpPr>
          <p:nvPr>
            <p:ph type="sldNum" sz="quarter" idx="12"/>
          </p:nvPr>
        </p:nvSpPr>
        <p:spPr/>
        <p:txBody>
          <a:bodyPr/>
          <a:lstStyle/>
          <a:p>
            <a:fld id="{24655814-818E-4F10-A551-7DDEBFD1FEF5}" type="slidenum">
              <a:rPr lang="en-US" smtClean="0"/>
              <a:t>‹#›</a:t>
            </a:fld>
            <a:endParaRPr lang="en-US"/>
          </a:p>
        </p:txBody>
      </p:sp>
    </p:spTree>
    <p:extLst>
      <p:ext uri="{BB962C8B-B14F-4D97-AF65-F5344CB8AC3E}">
        <p14:creationId xmlns:p14="http://schemas.microsoft.com/office/powerpoint/2010/main" val="112932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CEC07-6B6E-4B4C-A57D-6788F9A477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362D92-0323-44EE-8A17-3B4DCA35FD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4A8A13-C98E-4F1B-BEF8-88AF357539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E3ED6D-6B93-4377-9308-6BB660BE121D}"/>
              </a:ext>
            </a:extLst>
          </p:cNvPr>
          <p:cNvSpPr>
            <a:spLocks noGrp="1"/>
          </p:cNvSpPr>
          <p:nvPr>
            <p:ph type="dt" sz="half" idx="10"/>
          </p:nvPr>
        </p:nvSpPr>
        <p:spPr/>
        <p:txBody>
          <a:bodyPr/>
          <a:lstStyle/>
          <a:p>
            <a:fld id="{457FE409-CBEA-4F2F-ADC1-B485AB2F2ADB}" type="datetimeFigureOut">
              <a:rPr lang="en-US" smtClean="0"/>
              <a:t>2/8/2022</a:t>
            </a:fld>
            <a:endParaRPr lang="en-US"/>
          </a:p>
        </p:txBody>
      </p:sp>
      <p:sp>
        <p:nvSpPr>
          <p:cNvPr id="6" name="Footer Placeholder 5">
            <a:extLst>
              <a:ext uri="{FF2B5EF4-FFF2-40B4-BE49-F238E27FC236}">
                <a16:creationId xmlns:a16="http://schemas.microsoft.com/office/drawing/2014/main" id="{A38A0A75-BC04-44B9-8FEA-2F014F9B9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DA8AF8-921D-4F17-969F-563E41ABF6EB}"/>
              </a:ext>
            </a:extLst>
          </p:cNvPr>
          <p:cNvSpPr>
            <a:spLocks noGrp="1"/>
          </p:cNvSpPr>
          <p:nvPr>
            <p:ph type="sldNum" sz="quarter" idx="12"/>
          </p:nvPr>
        </p:nvSpPr>
        <p:spPr/>
        <p:txBody>
          <a:bodyPr/>
          <a:lstStyle/>
          <a:p>
            <a:fld id="{24655814-818E-4F10-A551-7DDEBFD1FEF5}" type="slidenum">
              <a:rPr lang="en-US" smtClean="0"/>
              <a:t>‹#›</a:t>
            </a:fld>
            <a:endParaRPr lang="en-US"/>
          </a:p>
        </p:txBody>
      </p:sp>
    </p:spTree>
    <p:extLst>
      <p:ext uri="{BB962C8B-B14F-4D97-AF65-F5344CB8AC3E}">
        <p14:creationId xmlns:p14="http://schemas.microsoft.com/office/powerpoint/2010/main" val="257334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793A8-7D39-4DE7-86CB-83DA3868F1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F63606-C305-4372-800B-E5A2BE4C2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1A9895-4BA0-4279-8711-C0AFD6E643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46E308-37FA-4587-9B9F-C0667B125D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0087E5-4D9D-493D-AF64-0C71A19C03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C4BA89-CAF0-4EEA-9304-BB3F5EF6DA00}"/>
              </a:ext>
            </a:extLst>
          </p:cNvPr>
          <p:cNvSpPr>
            <a:spLocks noGrp="1"/>
          </p:cNvSpPr>
          <p:nvPr>
            <p:ph type="dt" sz="half" idx="10"/>
          </p:nvPr>
        </p:nvSpPr>
        <p:spPr/>
        <p:txBody>
          <a:bodyPr/>
          <a:lstStyle/>
          <a:p>
            <a:fld id="{457FE409-CBEA-4F2F-ADC1-B485AB2F2ADB}" type="datetimeFigureOut">
              <a:rPr lang="en-US" smtClean="0"/>
              <a:t>2/8/2022</a:t>
            </a:fld>
            <a:endParaRPr lang="en-US"/>
          </a:p>
        </p:txBody>
      </p:sp>
      <p:sp>
        <p:nvSpPr>
          <p:cNvPr id="8" name="Footer Placeholder 7">
            <a:extLst>
              <a:ext uri="{FF2B5EF4-FFF2-40B4-BE49-F238E27FC236}">
                <a16:creationId xmlns:a16="http://schemas.microsoft.com/office/drawing/2014/main" id="{C369D4CF-D632-4147-A4AA-AB79655B8D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87995C-C80D-4D2A-9E4C-DDBABC386B08}"/>
              </a:ext>
            </a:extLst>
          </p:cNvPr>
          <p:cNvSpPr>
            <a:spLocks noGrp="1"/>
          </p:cNvSpPr>
          <p:nvPr>
            <p:ph type="sldNum" sz="quarter" idx="12"/>
          </p:nvPr>
        </p:nvSpPr>
        <p:spPr/>
        <p:txBody>
          <a:bodyPr/>
          <a:lstStyle/>
          <a:p>
            <a:fld id="{24655814-818E-4F10-A551-7DDEBFD1FEF5}" type="slidenum">
              <a:rPr lang="en-US" smtClean="0"/>
              <a:t>‹#›</a:t>
            </a:fld>
            <a:endParaRPr lang="en-US"/>
          </a:p>
        </p:txBody>
      </p:sp>
    </p:spTree>
    <p:extLst>
      <p:ext uri="{BB962C8B-B14F-4D97-AF65-F5344CB8AC3E}">
        <p14:creationId xmlns:p14="http://schemas.microsoft.com/office/powerpoint/2010/main" val="150996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CB90-24BC-48A2-9B58-8FC73F31A6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0AFE5A-81A9-4AD5-A639-749C4AC30357}"/>
              </a:ext>
            </a:extLst>
          </p:cNvPr>
          <p:cNvSpPr>
            <a:spLocks noGrp="1"/>
          </p:cNvSpPr>
          <p:nvPr>
            <p:ph type="dt" sz="half" idx="10"/>
          </p:nvPr>
        </p:nvSpPr>
        <p:spPr/>
        <p:txBody>
          <a:bodyPr/>
          <a:lstStyle/>
          <a:p>
            <a:fld id="{457FE409-CBEA-4F2F-ADC1-B485AB2F2ADB}" type="datetimeFigureOut">
              <a:rPr lang="en-US" smtClean="0"/>
              <a:t>2/8/2022</a:t>
            </a:fld>
            <a:endParaRPr lang="en-US"/>
          </a:p>
        </p:txBody>
      </p:sp>
      <p:sp>
        <p:nvSpPr>
          <p:cNvPr id="4" name="Footer Placeholder 3">
            <a:extLst>
              <a:ext uri="{FF2B5EF4-FFF2-40B4-BE49-F238E27FC236}">
                <a16:creationId xmlns:a16="http://schemas.microsoft.com/office/drawing/2014/main" id="{32A88956-DE48-48FE-8446-753C014ABC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CE00AA-CBA4-4B48-8FBC-4FA629A6F292}"/>
              </a:ext>
            </a:extLst>
          </p:cNvPr>
          <p:cNvSpPr>
            <a:spLocks noGrp="1"/>
          </p:cNvSpPr>
          <p:nvPr>
            <p:ph type="sldNum" sz="quarter" idx="12"/>
          </p:nvPr>
        </p:nvSpPr>
        <p:spPr/>
        <p:txBody>
          <a:bodyPr/>
          <a:lstStyle/>
          <a:p>
            <a:fld id="{24655814-818E-4F10-A551-7DDEBFD1FEF5}" type="slidenum">
              <a:rPr lang="en-US" smtClean="0"/>
              <a:t>‹#›</a:t>
            </a:fld>
            <a:endParaRPr lang="en-US"/>
          </a:p>
        </p:txBody>
      </p:sp>
    </p:spTree>
    <p:extLst>
      <p:ext uri="{BB962C8B-B14F-4D97-AF65-F5344CB8AC3E}">
        <p14:creationId xmlns:p14="http://schemas.microsoft.com/office/powerpoint/2010/main" val="1908524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97840D-E048-492C-8C5B-20B555563997}"/>
              </a:ext>
            </a:extLst>
          </p:cNvPr>
          <p:cNvSpPr>
            <a:spLocks noGrp="1"/>
          </p:cNvSpPr>
          <p:nvPr>
            <p:ph type="dt" sz="half" idx="10"/>
          </p:nvPr>
        </p:nvSpPr>
        <p:spPr/>
        <p:txBody>
          <a:bodyPr/>
          <a:lstStyle/>
          <a:p>
            <a:fld id="{457FE409-CBEA-4F2F-ADC1-B485AB2F2ADB}" type="datetimeFigureOut">
              <a:rPr lang="en-US" smtClean="0"/>
              <a:t>2/8/2022</a:t>
            </a:fld>
            <a:endParaRPr lang="en-US"/>
          </a:p>
        </p:txBody>
      </p:sp>
      <p:sp>
        <p:nvSpPr>
          <p:cNvPr id="3" name="Footer Placeholder 2">
            <a:extLst>
              <a:ext uri="{FF2B5EF4-FFF2-40B4-BE49-F238E27FC236}">
                <a16:creationId xmlns:a16="http://schemas.microsoft.com/office/drawing/2014/main" id="{3C3BB94C-B236-4D88-88FC-D2DFD3854A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1D19DA-8E8A-4340-BA45-DFD1235C2AC5}"/>
              </a:ext>
            </a:extLst>
          </p:cNvPr>
          <p:cNvSpPr>
            <a:spLocks noGrp="1"/>
          </p:cNvSpPr>
          <p:nvPr>
            <p:ph type="sldNum" sz="quarter" idx="12"/>
          </p:nvPr>
        </p:nvSpPr>
        <p:spPr/>
        <p:txBody>
          <a:bodyPr/>
          <a:lstStyle/>
          <a:p>
            <a:fld id="{24655814-818E-4F10-A551-7DDEBFD1FEF5}" type="slidenum">
              <a:rPr lang="en-US" smtClean="0"/>
              <a:t>‹#›</a:t>
            </a:fld>
            <a:endParaRPr lang="en-US"/>
          </a:p>
        </p:txBody>
      </p:sp>
    </p:spTree>
    <p:extLst>
      <p:ext uri="{BB962C8B-B14F-4D97-AF65-F5344CB8AC3E}">
        <p14:creationId xmlns:p14="http://schemas.microsoft.com/office/powerpoint/2010/main" val="2202435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E03F9-8272-49BA-B197-910F46897F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086B7C-9527-458D-9B6E-C4C67087BE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17ABFE-FDF3-47D7-B8B6-22F75E6C5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348D0A-5233-4D34-ACD3-23B039C15821}"/>
              </a:ext>
            </a:extLst>
          </p:cNvPr>
          <p:cNvSpPr>
            <a:spLocks noGrp="1"/>
          </p:cNvSpPr>
          <p:nvPr>
            <p:ph type="dt" sz="half" idx="10"/>
          </p:nvPr>
        </p:nvSpPr>
        <p:spPr/>
        <p:txBody>
          <a:bodyPr/>
          <a:lstStyle/>
          <a:p>
            <a:fld id="{457FE409-CBEA-4F2F-ADC1-B485AB2F2ADB}" type="datetimeFigureOut">
              <a:rPr lang="en-US" smtClean="0"/>
              <a:t>2/8/2022</a:t>
            </a:fld>
            <a:endParaRPr lang="en-US"/>
          </a:p>
        </p:txBody>
      </p:sp>
      <p:sp>
        <p:nvSpPr>
          <p:cNvPr id="6" name="Footer Placeholder 5">
            <a:extLst>
              <a:ext uri="{FF2B5EF4-FFF2-40B4-BE49-F238E27FC236}">
                <a16:creationId xmlns:a16="http://schemas.microsoft.com/office/drawing/2014/main" id="{AC5057CB-C43A-427E-AF31-08C91E4BD4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D249D-CFA9-4AF5-95EE-84CBC6CEA817}"/>
              </a:ext>
            </a:extLst>
          </p:cNvPr>
          <p:cNvSpPr>
            <a:spLocks noGrp="1"/>
          </p:cNvSpPr>
          <p:nvPr>
            <p:ph type="sldNum" sz="quarter" idx="12"/>
          </p:nvPr>
        </p:nvSpPr>
        <p:spPr/>
        <p:txBody>
          <a:bodyPr/>
          <a:lstStyle/>
          <a:p>
            <a:fld id="{24655814-818E-4F10-A551-7DDEBFD1FEF5}" type="slidenum">
              <a:rPr lang="en-US" smtClean="0"/>
              <a:t>‹#›</a:t>
            </a:fld>
            <a:endParaRPr lang="en-US"/>
          </a:p>
        </p:txBody>
      </p:sp>
    </p:spTree>
    <p:extLst>
      <p:ext uri="{BB962C8B-B14F-4D97-AF65-F5344CB8AC3E}">
        <p14:creationId xmlns:p14="http://schemas.microsoft.com/office/powerpoint/2010/main" val="3188284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4D44-72DE-4BFE-A9B9-04CC98B9C2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E73C5E-392B-4E2E-8BBC-A2EACB743D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2799E3-86B4-4498-B5B0-47140AC55D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E14C44-4F18-4919-9B65-F434357D8BE8}"/>
              </a:ext>
            </a:extLst>
          </p:cNvPr>
          <p:cNvSpPr>
            <a:spLocks noGrp="1"/>
          </p:cNvSpPr>
          <p:nvPr>
            <p:ph type="dt" sz="half" idx="10"/>
          </p:nvPr>
        </p:nvSpPr>
        <p:spPr/>
        <p:txBody>
          <a:bodyPr/>
          <a:lstStyle/>
          <a:p>
            <a:fld id="{457FE409-CBEA-4F2F-ADC1-B485AB2F2ADB}" type="datetimeFigureOut">
              <a:rPr lang="en-US" smtClean="0"/>
              <a:t>2/8/2022</a:t>
            </a:fld>
            <a:endParaRPr lang="en-US"/>
          </a:p>
        </p:txBody>
      </p:sp>
      <p:sp>
        <p:nvSpPr>
          <p:cNvPr id="6" name="Footer Placeholder 5">
            <a:extLst>
              <a:ext uri="{FF2B5EF4-FFF2-40B4-BE49-F238E27FC236}">
                <a16:creationId xmlns:a16="http://schemas.microsoft.com/office/drawing/2014/main" id="{721A55EB-0C4B-4E45-BB56-0A297A4432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57476-ACDF-48FA-98DB-8A57546DE07D}"/>
              </a:ext>
            </a:extLst>
          </p:cNvPr>
          <p:cNvSpPr>
            <a:spLocks noGrp="1"/>
          </p:cNvSpPr>
          <p:nvPr>
            <p:ph type="sldNum" sz="quarter" idx="12"/>
          </p:nvPr>
        </p:nvSpPr>
        <p:spPr/>
        <p:txBody>
          <a:bodyPr/>
          <a:lstStyle/>
          <a:p>
            <a:fld id="{24655814-818E-4F10-A551-7DDEBFD1FEF5}" type="slidenum">
              <a:rPr lang="en-US" smtClean="0"/>
              <a:t>‹#›</a:t>
            </a:fld>
            <a:endParaRPr lang="en-US"/>
          </a:p>
        </p:txBody>
      </p:sp>
    </p:spTree>
    <p:extLst>
      <p:ext uri="{BB962C8B-B14F-4D97-AF65-F5344CB8AC3E}">
        <p14:creationId xmlns:p14="http://schemas.microsoft.com/office/powerpoint/2010/main" val="296034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D6AF70-F34D-4C1D-952F-7517AF08E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B0F9A0-F6FE-446E-A654-EA4216BB52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8B44A-D26B-4937-A495-9D43237C0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FE409-CBEA-4F2F-ADC1-B485AB2F2ADB}" type="datetimeFigureOut">
              <a:rPr lang="en-US" smtClean="0"/>
              <a:t>2/8/2022</a:t>
            </a:fld>
            <a:endParaRPr lang="en-US"/>
          </a:p>
        </p:txBody>
      </p:sp>
      <p:sp>
        <p:nvSpPr>
          <p:cNvPr id="5" name="Footer Placeholder 4">
            <a:extLst>
              <a:ext uri="{FF2B5EF4-FFF2-40B4-BE49-F238E27FC236}">
                <a16:creationId xmlns:a16="http://schemas.microsoft.com/office/drawing/2014/main" id="{639D20B1-47B4-4129-BCC5-396E53E48D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CFE169-FF4C-466D-9A59-97107A1B00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55814-818E-4F10-A551-7DDEBFD1FEF5}" type="slidenum">
              <a:rPr lang="en-US" smtClean="0"/>
              <a:t>‹#›</a:t>
            </a:fld>
            <a:endParaRPr lang="en-US"/>
          </a:p>
        </p:txBody>
      </p:sp>
    </p:spTree>
    <p:extLst>
      <p:ext uri="{BB962C8B-B14F-4D97-AF65-F5344CB8AC3E}">
        <p14:creationId xmlns:p14="http://schemas.microsoft.com/office/powerpoint/2010/main" val="903531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hyperlink" Target="mailto:Maria.Davydova-Flores@waterboards.ca.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hyperlink" Target="mailto:Claudia.Tenorio@waterboards.ca.g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hyperlink" Target="mailto:Cynthia.Gorham@waterboards.ca.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hyperlink" Target="mailto:Daniel.Ellis@waterboards.ca.gov"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hyperlink" Target="mailto:Tribal-Liaison@waterboards.ca.gov"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www.waterboards.ca.gov/about_us/public_participation/tribal_affairs/tribal_contacts.html" TargetMode="External"/><Relationship Id="rId5" Type="http://schemas.openxmlformats.org/officeDocument/2006/relationships/hyperlink" Target="https://www.waterboards.ca.gov/tribal_affairs/beneficial_uses.html" TargetMode="External"/><Relationship Id="rId4" Type="http://schemas.openxmlformats.org/officeDocument/2006/relationships/hyperlink" Target="https://www.waterboards.ca.gov/tribal_affairs/" TargetMode="Externa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hyperlink" Target="mailto:Cody.Walker@waterboards.c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hyperlink" Target="mailto:Samantha.Harper@waterboards.ca.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hyperlink" Target="mailto:Angela.Schroeter@waterboards.ca.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hyperlink" Target="mailto:Susana.Lagudis@waterboards.ca.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hyperlink" Target="mailto:Robert.LHeureux@waterboards.ca.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hyperlink" Target="mailto:Daniel.McClure@waterboards.c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itle Page of the presentation for Tribal Beneficial Uses by Adriana Renteria, Tribal Liaison&#10;&#10;&#10;&#10;&#10;&#10;">
            <a:extLst>
              <a:ext uri="{FF2B5EF4-FFF2-40B4-BE49-F238E27FC236}">
                <a16:creationId xmlns:a16="http://schemas.microsoft.com/office/drawing/2014/main" id="{F2C5358B-4BC7-4FCC-BCB2-9C95571581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58" y="-1399"/>
            <a:ext cx="12185459" cy="6860782"/>
          </a:xfrm>
          <a:prstGeom prst="rect">
            <a:avLst/>
          </a:prstGeom>
        </p:spPr>
      </p:pic>
      <p:sp>
        <p:nvSpPr>
          <p:cNvPr id="4" name="Title 3">
            <a:extLst>
              <a:ext uri="{FF2B5EF4-FFF2-40B4-BE49-F238E27FC236}">
                <a16:creationId xmlns:a16="http://schemas.microsoft.com/office/drawing/2014/main" id="{358D78C0-D77A-4F79-AEB4-5A582F8D60E1}"/>
              </a:ext>
            </a:extLst>
          </p:cNvPr>
          <p:cNvSpPr>
            <a:spLocks noGrp="1"/>
          </p:cNvSpPr>
          <p:nvPr>
            <p:ph type="ctrTitle"/>
          </p:nvPr>
        </p:nvSpPr>
        <p:spPr>
          <a:xfrm>
            <a:off x="3808452" y="832208"/>
            <a:ext cx="8270219" cy="1655762"/>
          </a:xfrm>
        </p:spPr>
        <p:txBody>
          <a:bodyPr>
            <a:noAutofit/>
          </a:bodyPr>
          <a:lstStyle/>
          <a:p>
            <a:pPr algn="r"/>
            <a:r>
              <a:rPr lang="en-US" b="1">
                <a:solidFill>
                  <a:schemeClr val="bg1"/>
                </a:solidFill>
                <a:latin typeface="Myriad"/>
              </a:rPr>
              <a:t>Tribal Beneficial Uses: California Update</a:t>
            </a:r>
          </a:p>
        </p:txBody>
      </p:sp>
      <p:sp>
        <p:nvSpPr>
          <p:cNvPr id="9" name="Subtitle 5">
            <a:extLst>
              <a:ext uri="{FF2B5EF4-FFF2-40B4-BE49-F238E27FC236}">
                <a16:creationId xmlns:a16="http://schemas.microsoft.com/office/drawing/2014/main" id="{700E7580-2A9B-4BE7-B095-775FA39E9ADC}"/>
              </a:ext>
            </a:extLst>
          </p:cNvPr>
          <p:cNvSpPr txBox="1">
            <a:spLocks/>
          </p:cNvSpPr>
          <p:nvPr/>
        </p:nvSpPr>
        <p:spPr>
          <a:xfrm>
            <a:off x="5096626" y="2762250"/>
            <a:ext cx="6962263" cy="143559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3600" b="1">
                <a:solidFill>
                  <a:srgbClr val="F8E19B"/>
                </a:solidFill>
                <a:latin typeface="Calibri"/>
                <a:cs typeface="Calibri"/>
              </a:rPr>
              <a:t>Adriana Renteria, Tribal Liaison</a:t>
            </a:r>
            <a:endParaRPr lang="en-US" sz="3600" b="1">
              <a:solidFill>
                <a:srgbClr val="F8E19B"/>
              </a:solidFill>
              <a:latin typeface="Calibri" panose="020F0502020204030204" pitchFamily="34" charset="0"/>
              <a:cs typeface="Calibri"/>
            </a:endParaRPr>
          </a:p>
        </p:txBody>
      </p:sp>
      <p:sp>
        <p:nvSpPr>
          <p:cNvPr id="8" name="Text Placeholder 3">
            <a:extLst>
              <a:ext uri="{FF2B5EF4-FFF2-40B4-BE49-F238E27FC236}">
                <a16:creationId xmlns:a16="http://schemas.microsoft.com/office/drawing/2014/main" id="{9BD1DE9F-25A1-42E2-8ACA-894A15D8D2B6}"/>
              </a:ext>
              <a:ext uri="{C183D7F6-B498-43B3-948B-1728B52AA6E4}">
                <adec:decorative xmlns:adec="http://schemas.microsoft.com/office/drawing/2017/decorative" val="1"/>
              </a:ext>
            </a:extLst>
          </p:cNvPr>
          <p:cNvSpPr txBox="1">
            <a:spLocks/>
          </p:cNvSpPr>
          <p:nvPr/>
        </p:nvSpPr>
        <p:spPr>
          <a:xfrm>
            <a:off x="-21516" y="6194093"/>
            <a:ext cx="12213516" cy="689307"/>
          </a:xfrm>
          <a:prstGeom prst="rect">
            <a:avLst/>
          </a:prstGeom>
          <a:solidFill>
            <a:srgbClr val="56253A"/>
          </a:solidFill>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F8E19B"/>
                </a:solidFill>
                <a:latin typeface="Calibri"/>
                <a:cs typeface="Calibri"/>
              </a:rPr>
              <a:t> </a:t>
            </a:r>
            <a:r>
              <a:rPr lang="en-US" sz="2800" b="1">
                <a:solidFill>
                  <a:srgbClr val="F8E19B"/>
                </a:solidFill>
              </a:rPr>
              <a:t> </a:t>
            </a:r>
            <a:r>
              <a:rPr lang="en-US" sz="2800" b="1">
                <a:solidFill>
                  <a:srgbClr val="F8E19B"/>
                </a:solidFill>
                <a:latin typeface="Calibri"/>
                <a:cs typeface="Calibri"/>
              </a:rPr>
              <a:t> </a:t>
            </a:r>
            <a:r>
              <a:rPr lang="en-US" sz="2800" b="1">
                <a:solidFill>
                  <a:srgbClr val="F8E19B"/>
                </a:solidFill>
              </a:rPr>
              <a:t>CALIFORNIA WATER BOARDS</a:t>
            </a:r>
            <a:r>
              <a:rPr lang="en-US" sz="3000" b="1">
                <a:solidFill>
                  <a:srgbClr val="F8E19B"/>
                </a:solidFill>
              </a:rPr>
              <a:t>	</a:t>
            </a:r>
            <a:r>
              <a:rPr lang="en-US" sz="2800" b="1">
                <a:solidFill>
                  <a:srgbClr val="F8E19B"/>
                </a:solidFill>
                <a:latin typeface="Calibri"/>
                <a:cs typeface="Calibri"/>
              </a:rPr>
              <a:t>                                 		RTOC: January 26, 2022</a:t>
            </a:r>
            <a:endParaRPr lang="en-US" sz="2800" b="1">
              <a:solidFill>
                <a:srgbClr val="FFFFFF"/>
              </a:solidFill>
              <a:latin typeface="Calibri" panose="020F0502020204030204" pitchFamily="34" charset="0"/>
              <a:cs typeface="Calibri"/>
            </a:endParaRPr>
          </a:p>
        </p:txBody>
      </p:sp>
    </p:spTree>
    <p:extLst>
      <p:ext uri="{BB962C8B-B14F-4D97-AF65-F5344CB8AC3E}">
        <p14:creationId xmlns:p14="http://schemas.microsoft.com/office/powerpoint/2010/main" val="1329303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Region 7, the Colorado River Basin is a t step 1, adopting a TBU definition into the basin plan. No meetings are scheduled, and the action step is submitting support letters for TBU adoptions.  ">
            <a:extLst>
              <a:ext uri="{FF2B5EF4-FFF2-40B4-BE49-F238E27FC236}">
                <a16:creationId xmlns:a16="http://schemas.microsoft.com/office/drawing/2014/main" id="{7A30AAF5-A5CA-4CF2-A251-B9245F0DDB12}"/>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0"/>
            <a:ext cx="12192000" cy="6860770"/>
          </a:xfrm>
        </p:spPr>
      </p:pic>
      <p:sp>
        <p:nvSpPr>
          <p:cNvPr id="3" name="Title 2">
            <a:extLst>
              <a:ext uri="{FF2B5EF4-FFF2-40B4-BE49-F238E27FC236}">
                <a16:creationId xmlns:a16="http://schemas.microsoft.com/office/drawing/2014/main" id="{69C75DFA-8426-46D2-A76A-DFECB0C62D6A}"/>
              </a:ext>
            </a:extLst>
          </p:cNvPr>
          <p:cNvSpPr txBox="1">
            <a:spLocks noGrp="1"/>
          </p:cNvSpPr>
          <p:nvPr>
            <p:ph type="title" idx="4294967295"/>
          </p:nvPr>
        </p:nvSpPr>
        <p:spPr>
          <a:xfrm>
            <a:off x="511562" y="308803"/>
            <a:ext cx="1119090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b="1" dirty="0">
                <a:solidFill>
                  <a:srgbClr val="2197AB"/>
                </a:solidFill>
                <a:latin typeface="Myriad"/>
                <a:ea typeface="+mn-ea"/>
                <a:cs typeface="+mn-cs"/>
              </a:rPr>
              <a:t>Region 7 – Colorado River Basin</a:t>
            </a:r>
          </a:p>
        </p:txBody>
      </p:sp>
      <p:sp>
        <p:nvSpPr>
          <p:cNvPr id="2" name="TextBox 1">
            <a:extLst>
              <a:ext uri="{FF2B5EF4-FFF2-40B4-BE49-F238E27FC236}">
                <a16:creationId xmlns:a16="http://schemas.microsoft.com/office/drawing/2014/main" id="{216AEABB-CF60-4D41-8F78-D56D74AE47E5}"/>
              </a:ext>
            </a:extLst>
          </p:cNvPr>
          <p:cNvSpPr txBox="1"/>
          <p:nvPr/>
        </p:nvSpPr>
        <p:spPr>
          <a:xfrm>
            <a:off x="191664" y="1466343"/>
            <a:ext cx="7197090" cy="4339650"/>
          </a:xfrm>
          <a:prstGeom prst="rect">
            <a:avLst/>
          </a:prstGeom>
          <a:noFill/>
        </p:spPr>
        <p:txBody>
          <a:bodyPr wrap="square" lIns="91440" tIns="45720" rIns="91440" bIns="45720" rtlCol="0" anchor="t">
            <a:spAutoFit/>
          </a:bodyPr>
          <a:lstStyle/>
          <a:p>
            <a:pPr marL="457200" indent="-457200" fontAlgn="base">
              <a:buFont typeface="Wingdings" panose="05000000000000000000" pitchFamily="2" charset="2"/>
              <a:buChar char="Ø"/>
            </a:pPr>
            <a:r>
              <a:rPr lang="en-US" sz="2800" b="1" dirty="0">
                <a:latin typeface="Myriad"/>
              </a:rPr>
              <a:t> </a:t>
            </a:r>
            <a:r>
              <a:rPr lang="en-US" sz="2800" b="1" dirty="0">
                <a:solidFill>
                  <a:srgbClr val="570F0D"/>
                </a:solidFill>
                <a:latin typeface="Myriad"/>
              </a:rPr>
              <a:t>Step 1: </a:t>
            </a:r>
            <a:r>
              <a:rPr lang="en-US" sz="2800" dirty="0">
                <a:latin typeface="Myriad"/>
              </a:rPr>
              <a:t>Adopt TBU definition(s) into the Basin Plan</a:t>
            </a:r>
            <a:endParaRPr lang="en-US" sz="2800" b="1" dirty="0">
              <a:solidFill>
                <a:srgbClr val="570F0D"/>
              </a:solidFill>
              <a:latin typeface="Myriad"/>
            </a:endParaRPr>
          </a:p>
          <a:p>
            <a:pPr fontAlgn="base"/>
            <a:endParaRPr lang="en-US" sz="2800" b="1" dirty="0">
              <a:latin typeface="Myriad"/>
            </a:endParaRPr>
          </a:p>
          <a:p>
            <a:pPr marL="285750" indent="-285750">
              <a:buFont typeface="Arial" panose="020B0604020202020204" pitchFamily="34" charset="0"/>
              <a:buChar char="•"/>
            </a:pPr>
            <a:r>
              <a:rPr lang="en-US" sz="2400" b="1" dirty="0">
                <a:latin typeface="Myriad"/>
              </a:rPr>
              <a:t>Upcoming Meeting/Key Dates: </a:t>
            </a:r>
          </a:p>
          <a:p>
            <a:pPr lvl="1"/>
            <a:r>
              <a:rPr lang="en-US" sz="2400" dirty="0">
                <a:latin typeface="Myriad"/>
              </a:rPr>
              <a:t>None Scheduled</a:t>
            </a:r>
          </a:p>
          <a:p>
            <a:pPr marL="285750" indent="-285750">
              <a:buFont typeface="Arial" panose="020B0604020202020204" pitchFamily="34" charset="0"/>
              <a:buChar char="•"/>
            </a:pPr>
            <a:r>
              <a:rPr lang="en-US" sz="2400" b="1" dirty="0">
                <a:latin typeface="Myriad"/>
              </a:rPr>
              <a:t>Action Step: </a:t>
            </a:r>
          </a:p>
          <a:p>
            <a:pPr lvl="1"/>
            <a:r>
              <a:rPr lang="en-US" sz="2400" dirty="0">
                <a:latin typeface="Myriad"/>
              </a:rPr>
              <a:t>Submit support letter to adopt TBU definitions</a:t>
            </a:r>
          </a:p>
          <a:p>
            <a:pPr marL="285750" indent="-285750">
              <a:buFont typeface="Arial" panose="020B0604020202020204" pitchFamily="34" charset="0"/>
              <a:buChar char="•"/>
            </a:pPr>
            <a:r>
              <a:rPr lang="en-US" sz="2400" b="1" dirty="0">
                <a:latin typeface="Myriad"/>
              </a:rPr>
              <a:t>Tribal Coordinator: </a:t>
            </a:r>
          </a:p>
          <a:p>
            <a:pPr lvl="1"/>
            <a:r>
              <a:rPr lang="en-US" sz="2400" dirty="0">
                <a:latin typeface="Myriad"/>
                <a:hlinkClick r:id="rId4"/>
              </a:rPr>
              <a:t>Maria.Davydova-Flores@waterboards.ca.gov</a:t>
            </a:r>
            <a:endParaRPr lang="en-US" sz="2400" dirty="0">
              <a:latin typeface="Myriad"/>
            </a:endParaRPr>
          </a:p>
          <a:p>
            <a:pPr lvl="1"/>
            <a:r>
              <a:rPr lang="en-US" sz="2400" dirty="0">
                <a:latin typeface="Myriad"/>
              </a:rPr>
              <a:t>(760) 776-8947</a:t>
            </a:r>
          </a:p>
          <a:p>
            <a:pPr marL="285750" indent="-285750">
              <a:buFont typeface="Arial" panose="020B0604020202020204" pitchFamily="34" charset="0"/>
              <a:buChar char="•"/>
            </a:pPr>
            <a:r>
              <a:rPr lang="en-US" sz="2400" i="1" dirty="0">
                <a:latin typeface="Myriad"/>
              </a:rPr>
              <a:t>2 tribes submitted support letters for Triennial Review</a:t>
            </a:r>
          </a:p>
        </p:txBody>
      </p:sp>
      <p:sp>
        <p:nvSpPr>
          <p:cNvPr id="8" name="Text Placeholder 3">
            <a:extLst>
              <a:ext uri="{FF2B5EF4-FFF2-40B4-BE49-F238E27FC236}">
                <a16:creationId xmlns:a16="http://schemas.microsoft.com/office/drawing/2014/main" id="{817F4F1B-921F-41F6-A5A3-FBBD5C89BCF0}"/>
              </a:ext>
              <a:ext uri="{C183D7F6-B498-43B3-948B-1728B52AA6E4}">
                <adec:decorative xmlns:adec="http://schemas.microsoft.com/office/drawing/2017/decorative" val="1"/>
              </a:ext>
            </a:extLst>
          </p:cNvPr>
          <p:cNvSpPr txBox="1">
            <a:spLocks/>
          </p:cNvSpPr>
          <p:nvPr/>
        </p:nvSpPr>
        <p:spPr>
          <a:xfrm>
            <a:off x="255" y="6194093"/>
            <a:ext cx="12213516" cy="689307"/>
          </a:xfrm>
          <a:prstGeom prst="rect">
            <a:avLst/>
          </a:prstGeom>
          <a:solidFill>
            <a:srgbClr val="56253A"/>
          </a:solidFill>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F8E19B"/>
                </a:solidFill>
                <a:latin typeface="Calibri" panose="020F0502020204030204" pitchFamily="34" charset="0"/>
              </a:rPr>
              <a:t>   </a:t>
            </a:r>
            <a:r>
              <a:rPr lang="en-US" sz="2800" b="1">
                <a:solidFill>
                  <a:srgbClr val="F8E19B"/>
                </a:solidFill>
              </a:rPr>
              <a:t>CALIFORNIA WATER BOARDS</a:t>
            </a:r>
            <a:r>
              <a:rPr lang="en-US" sz="3000" b="1">
                <a:solidFill>
                  <a:srgbClr val="F8E19B"/>
                </a:solidFill>
              </a:rPr>
              <a:t>	</a:t>
            </a:r>
            <a:r>
              <a:rPr lang="en-US" sz="2800" b="1">
                <a:solidFill>
                  <a:srgbClr val="F8E19B"/>
                </a:solidFill>
                <a:latin typeface="Calibri" panose="020F0502020204030204" pitchFamily="34" charset="0"/>
              </a:rPr>
              <a:t>	                                </a:t>
            </a:r>
            <a:r>
              <a:rPr lang="en-US" sz="2800" b="1">
                <a:solidFill>
                  <a:srgbClr val="FFFFFF"/>
                </a:solidFill>
                <a:latin typeface="Calibri" panose="020F0502020204030204" pitchFamily="34" charset="0"/>
              </a:rPr>
              <a:t>TRIBAL BENEFICIAL USES</a:t>
            </a:r>
          </a:p>
        </p:txBody>
      </p:sp>
      <p:pic>
        <p:nvPicPr>
          <p:cNvPr id="5" name="Picture 4" descr="Map of Region 7 ">
            <a:extLst>
              <a:ext uri="{FF2B5EF4-FFF2-40B4-BE49-F238E27FC236}">
                <a16:creationId xmlns:a16="http://schemas.microsoft.com/office/drawing/2014/main" id="{A01A76A5-3439-4217-9794-6C82C445AC14}"/>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64378" t="67960" r="68" b="-1316"/>
          <a:stretch/>
        </p:blipFill>
        <p:spPr>
          <a:xfrm>
            <a:off x="7717879" y="1387047"/>
            <a:ext cx="4309634" cy="4702892"/>
          </a:xfrm>
          <a:prstGeom prst="rect">
            <a:avLst/>
          </a:prstGeom>
        </p:spPr>
      </p:pic>
    </p:spTree>
    <p:extLst>
      <p:ext uri="{BB962C8B-B14F-4D97-AF65-F5344CB8AC3E}">
        <p14:creationId xmlns:p14="http://schemas.microsoft.com/office/powerpoint/2010/main" val="3756104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Region 8 Map and status of TBU adoption">
            <a:extLst>
              <a:ext uri="{FF2B5EF4-FFF2-40B4-BE49-F238E27FC236}">
                <a16:creationId xmlns:a16="http://schemas.microsoft.com/office/drawing/2014/main" id="{7A30AAF5-A5CA-4CF2-A251-B9245F0DDB12}"/>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0"/>
            <a:ext cx="12192000" cy="6860770"/>
          </a:xfrm>
        </p:spPr>
      </p:pic>
      <p:sp>
        <p:nvSpPr>
          <p:cNvPr id="3" name="Title 2">
            <a:extLst>
              <a:ext uri="{FF2B5EF4-FFF2-40B4-BE49-F238E27FC236}">
                <a16:creationId xmlns:a16="http://schemas.microsoft.com/office/drawing/2014/main" id="{69C75DFA-8426-46D2-A76A-DFECB0C62D6A}"/>
              </a:ext>
            </a:extLst>
          </p:cNvPr>
          <p:cNvSpPr txBox="1">
            <a:spLocks noGrp="1"/>
          </p:cNvSpPr>
          <p:nvPr>
            <p:ph type="title" idx="4294967295"/>
          </p:nvPr>
        </p:nvSpPr>
        <p:spPr>
          <a:xfrm>
            <a:off x="404966" y="303010"/>
            <a:ext cx="1119090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b="1">
                <a:solidFill>
                  <a:srgbClr val="2197AB"/>
                </a:solidFill>
                <a:latin typeface="Myriad"/>
                <a:ea typeface="+mn-ea"/>
                <a:cs typeface="+mn-cs"/>
              </a:rPr>
              <a:t>Region 8 – Santa Ana</a:t>
            </a:r>
          </a:p>
        </p:txBody>
      </p:sp>
      <p:sp>
        <p:nvSpPr>
          <p:cNvPr id="2" name="TextBox 1">
            <a:extLst>
              <a:ext uri="{FF2B5EF4-FFF2-40B4-BE49-F238E27FC236}">
                <a16:creationId xmlns:a16="http://schemas.microsoft.com/office/drawing/2014/main" id="{216AEABB-CF60-4D41-8F78-D56D74AE47E5}"/>
              </a:ext>
            </a:extLst>
          </p:cNvPr>
          <p:cNvSpPr txBox="1"/>
          <p:nvPr/>
        </p:nvSpPr>
        <p:spPr>
          <a:xfrm>
            <a:off x="404966" y="1463447"/>
            <a:ext cx="6388647" cy="4339650"/>
          </a:xfrm>
          <a:prstGeom prst="rect">
            <a:avLst/>
          </a:prstGeom>
          <a:noFill/>
        </p:spPr>
        <p:txBody>
          <a:bodyPr wrap="square" lIns="91440" tIns="45720" rIns="91440" bIns="45720" rtlCol="0" anchor="t">
            <a:spAutoFit/>
          </a:bodyPr>
          <a:lstStyle/>
          <a:p>
            <a:pPr marL="342900" indent="-342900" fontAlgn="base">
              <a:buFont typeface="Wingdings" panose="05000000000000000000" pitchFamily="2" charset="2"/>
              <a:buChar char="Ø"/>
            </a:pPr>
            <a:r>
              <a:rPr lang="en-US" sz="2400" dirty="0">
                <a:solidFill>
                  <a:srgbClr val="570F0D"/>
                </a:solidFill>
                <a:latin typeface="Myriad"/>
              </a:rPr>
              <a:t> </a:t>
            </a:r>
            <a:r>
              <a:rPr lang="en-US" sz="2800" b="1" dirty="0">
                <a:solidFill>
                  <a:srgbClr val="570F0D"/>
                </a:solidFill>
                <a:latin typeface="Myriad"/>
              </a:rPr>
              <a:t>Step 1: </a:t>
            </a:r>
            <a:r>
              <a:rPr lang="en-US" sz="2800" dirty="0">
                <a:latin typeface="Myriad"/>
              </a:rPr>
              <a:t>Adopt TBU definition(s) into the Basin Plan</a:t>
            </a:r>
          </a:p>
          <a:p>
            <a:pPr fontAlgn="base"/>
            <a:endParaRPr lang="en-US" sz="2800" b="1" dirty="0">
              <a:solidFill>
                <a:srgbClr val="570F0D"/>
              </a:solidFill>
              <a:latin typeface="Myriad"/>
            </a:endParaRPr>
          </a:p>
          <a:p>
            <a:pPr marL="285750" indent="-285750">
              <a:buFont typeface="Arial" panose="020B0604020202020204" pitchFamily="34" charset="0"/>
              <a:buChar char="•"/>
            </a:pPr>
            <a:r>
              <a:rPr lang="en-US" sz="2400" b="1" dirty="0">
                <a:latin typeface="Myriad"/>
              </a:rPr>
              <a:t>Upcoming Meeting/Key Dates: </a:t>
            </a:r>
          </a:p>
          <a:p>
            <a:pPr lvl="1"/>
            <a:r>
              <a:rPr lang="en-US" sz="2400" b="1" dirty="0">
                <a:solidFill>
                  <a:srgbClr val="2197AB"/>
                </a:solidFill>
                <a:latin typeface="Myriad"/>
              </a:rPr>
              <a:t>2022 TBD: </a:t>
            </a:r>
            <a:r>
              <a:rPr lang="en-US" sz="2400" dirty="0">
                <a:latin typeface="Myriad"/>
              </a:rPr>
              <a:t>Triennial Review start</a:t>
            </a:r>
          </a:p>
          <a:p>
            <a:pPr marL="285750" indent="-285750">
              <a:buFont typeface="Arial" panose="020B0604020202020204" pitchFamily="34" charset="0"/>
              <a:buChar char="•"/>
            </a:pPr>
            <a:r>
              <a:rPr lang="en-US" sz="2400" b="1" dirty="0">
                <a:latin typeface="Myriad"/>
              </a:rPr>
              <a:t>Action Step: </a:t>
            </a:r>
          </a:p>
          <a:p>
            <a:pPr lvl="1"/>
            <a:r>
              <a:rPr lang="en-US" sz="2400" dirty="0">
                <a:latin typeface="Myriad"/>
              </a:rPr>
              <a:t>Submit support letter to adopt TBU definitions</a:t>
            </a:r>
          </a:p>
          <a:p>
            <a:pPr marL="285750" indent="-285750">
              <a:buFont typeface="Arial" panose="020B0604020202020204" pitchFamily="34" charset="0"/>
              <a:buChar char="•"/>
            </a:pPr>
            <a:r>
              <a:rPr lang="en-US" sz="2400" b="1" dirty="0">
                <a:latin typeface="Myriad"/>
              </a:rPr>
              <a:t>Tribal Coordinator:</a:t>
            </a:r>
          </a:p>
          <a:p>
            <a:pPr lvl="1"/>
            <a:r>
              <a:rPr lang="en-US" sz="2400" dirty="0">
                <a:latin typeface="Myriad"/>
                <a:hlinkClick r:id="rId4"/>
              </a:rPr>
              <a:t>Claudia.Tenorio@waterboards.ca.gov</a:t>
            </a:r>
            <a:br>
              <a:rPr lang="en-US" sz="2400" dirty="0">
                <a:latin typeface="Myriad"/>
              </a:rPr>
            </a:br>
            <a:r>
              <a:rPr lang="en-US" sz="2400" dirty="0">
                <a:latin typeface="Myriad"/>
              </a:rPr>
              <a:t>(951) 782-4963</a:t>
            </a:r>
          </a:p>
          <a:p>
            <a:pPr marL="285750" indent="-285750">
              <a:buFont typeface="Arial" panose="020B0604020202020204" pitchFamily="34" charset="0"/>
              <a:buChar char="•"/>
            </a:pPr>
            <a:r>
              <a:rPr lang="en-US" sz="2400" i="1" dirty="0">
                <a:latin typeface="Myriad"/>
              </a:rPr>
              <a:t>3 tribes participated in March 2021 workshop</a:t>
            </a:r>
          </a:p>
        </p:txBody>
      </p:sp>
      <p:sp>
        <p:nvSpPr>
          <p:cNvPr id="8" name="Text Placeholder 3">
            <a:extLst>
              <a:ext uri="{FF2B5EF4-FFF2-40B4-BE49-F238E27FC236}">
                <a16:creationId xmlns:a16="http://schemas.microsoft.com/office/drawing/2014/main" id="{817F4F1B-921F-41F6-A5A3-FBBD5C89BCF0}"/>
              </a:ext>
              <a:ext uri="{C183D7F6-B498-43B3-948B-1728B52AA6E4}">
                <adec:decorative xmlns:adec="http://schemas.microsoft.com/office/drawing/2017/decorative" val="1"/>
              </a:ext>
            </a:extLst>
          </p:cNvPr>
          <p:cNvSpPr txBox="1">
            <a:spLocks/>
          </p:cNvSpPr>
          <p:nvPr/>
        </p:nvSpPr>
        <p:spPr>
          <a:xfrm>
            <a:off x="255" y="6194093"/>
            <a:ext cx="12213516" cy="689307"/>
          </a:xfrm>
          <a:prstGeom prst="rect">
            <a:avLst/>
          </a:prstGeom>
          <a:solidFill>
            <a:srgbClr val="56253A"/>
          </a:solidFill>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F8E19B"/>
                </a:solidFill>
                <a:latin typeface="Calibri" panose="020F0502020204030204" pitchFamily="34" charset="0"/>
              </a:rPr>
              <a:t>   </a:t>
            </a:r>
            <a:r>
              <a:rPr lang="en-US" sz="2800" b="1">
                <a:solidFill>
                  <a:srgbClr val="F8E19B"/>
                </a:solidFill>
              </a:rPr>
              <a:t>CALIFORNIA WATER BOARDS</a:t>
            </a:r>
            <a:r>
              <a:rPr lang="en-US" sz="3000" b="1">
                <a:solidFill>
                  <a:srgbClr val="F8E19B"/>
                </a:solidFill>
              </a:rPr>
              <a:t>	</a:t>
            </a:r>
            <a:r>
              <a:rPr lang="en-US" sz="2800" b="1">
                <a:solidFill>
                  <a:srgbClr val="F8E19B"/>
                </a:solidFill>
                <a:latin typeface="Calibri" panose="020F0502020204030204" pitchFamily="34" charset="0"/>
              </a:rPr>
              <a:t>	                                </a:t>
            </a:r>
            <a:r>
              <a:rPr lang="en-US" sz="2800" b="1">
                <a:solidFill>
                  <a:srgbClr val="FFFFFF"/>
                </a:solidFill>
                <a:latin typeface="Calibri" panose="020F0502020204030204" pitchFamily="34" charset="0"/>
              </a:rPr>
              <a:t>TRIBAL BENEFICIAL USES</a:t>
            </a:r>
          </a:p>
        </p:txBody>
      </p:sp>
      <p:pic>
        <p:nvPicPr>
          <p:cNvPr id="5" name="Picture 4" descr="Map of Region 8, Includes Orange County">
            <a:extLst>
              <a:ext uri="{FF2B5EF4-FFF2-40B4-BE49-F238E27FC236}">
                <a16:creationId xmlns:a16="http://schemas.microsoft.com/office/drawing/2014/main" id="{A01A76A5-3439-4217-9794-6C82C445AC14}"/>
              </a:ext>
            </a:extLst>
          </p:cNvPr>
          <p:cNvPicPr>
            <a:picLocks noChangeAspect="1"/>
          </p:cNvPicPr>
          <p:nvPr/>
        </p:nvPicPr>
        <p:blipFill rotWithShape="1">
          <a:blip r:embed="rId5">
            <a:extLst>
              <a:ext uri="{28A0092B-C50C-407E-A947-70E740481C1C}">
                <a14:useLocalDpi xmlns:a14="http://schemas.microsoft.com/office/drawing/2010/main" val="0"/>
              </a:ext>
            </a:extLst>
          </a:blip>
          <a:srcRect l="58411" t="80114" r="25145" b="10827"/>
          <a:stretch/>
        </p:blipFill>
        <p:spPr>
          <a:xfrm>
            <a:off x="6913130" y="1787770"/>
            <a:ext cx="5159353" cy="3306284"/>
          </a:xfrm>
          <a:prstGeom prst="rect">
            <a:avLst/>
          </a:prstGeom>
        </p:spPr>
      </p:pic>
    </p:spTree>
    <p:extLst>
      <p:ext uri="{BB962C8B-B14F-4D97-AF65-F5344CB8AC3E}">
        <p14:creationId xmlns:p14="http://schemas.microsoft.com/office/powerpoint/2010/main" val="2438969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The San Diego Region 9 is in Step 2, gathering data for designations. There is no upcoming dates and the action step is a request for TBU letters. The tribal Coordinator is Cynthia Gorman, 6 tribes participated in the Summit&#10;&#10;&#10;">
            <a:extLst>
              <a:ext uri="{FF2B5EF4-FFF2-40B4-BE49-F238E27FC236}">
                <a16:creationId xmlns:a16="http://schemas.microsoft.com/office/drawing/2014/main" id="{7A30AAF5-A5CA-4CF2-A251-B9245F0DDB12}"/>
              </a:ext>
              <a:ext uri="{C183D7F6-B498-43B3-948B-1728B52AA6E4}">
                <adec:decorative xmlns:adec="http://schemas.microsoft.com/office/drawing/2017/decorative" val="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0"/>
            <a:ext cx="12192000" cy="6860770"/>
          </a:xfrm>
        </p:spPr>
      </p:pic>
      <p:sp>
        <p:nvSpPr>
          <p:cNvPr id="3" name="Title 2">
            <a:extLst>
              <a:ext uri="{FF2B5EF4-FFF2-40B4-BE49-F238E27FC236}">
                <a16:creationId xmlns:a16="http://schemas.microsoft.com/office/drawing/2014/main" id="{69C75DFA-8426-46D2-A76A-DFECB0C62D6A}"/>
              </a:ext>
            </a:extLst>
          </p:cNvPr>
          <p:cNvSpPr txBox="1">
            <a:spLocks noGrp="1"/>
          </p:cNvSpPr>
          <p:nvPr>
            <p:ph type="title" idx="4294967295"/>
          </p:nvPr>
        </p:nvSpPr>
        <p:spPr>
          <a:xfrm>
            <a:off x="511562" y="377639"/>
            <a:ext cx="1119090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b="1">
                <a:solidFill>
                  <a:srgbClr val="2197AB"/>
                </a:solidFill>
                <a:latin typeface="Myriad"/>
                <a:ea typeface="+mn-ea"/>
                <a:cs typeface="+mn-cs"/>
              </a:rPr>
              <a:t>Region 9 – San Diego</a:t>
            </a:r>
          </a:p>
        </p:txBody>
      </p:sp>
      <p:sp>
        <p:nvSpPr>
          <p:cNvPr id="2" name="TextBox 1">
            <a:extLst>
              <a:ext uri="{FF2B5EF4-FFF2-40B4-BE49-F238E27FC236}">
                <a16:creationId xmlns:a16="http://schemas.microsoft.com/office/drawing/2014/main" id="{216AEABB-CF60-4D41-8F78-D56D74AE47E5}"/>
              </a:ext>
            </a:extLst>
          </p:cNvPr>
          <p:cNvSpPr txBox="1"/>
          <p:nvPr/>
        </p:nvSpPr>
        <p:spPr>
          <a:xfrm>
            <a:off x="253161" y="1524719"/>
            <a:ext cx="7107725" cy="3847207"/>
          </a:xfrm>
          <a:prstGeom prst="rect">
            <a:avLst/>
          </a:prstGeom>
          <a:noFill/>
        </p:spPr>
        <p:txBody>
          <a:bodyPr wrap="square" lIns="91440" tIns="45720" rIns="91440" bIns="45720" rtlCol="0" anchor="t">
            <a:spAutoFit/>
          </a:bodyPr>
          <a:lstStyle/>
          <a:p>
            <a:pPr marL="342900" indent="-342900" fontAlgn="base">
              <a:buFont typeface="Wingdings" panose="05000000000000000000" pitchFamily="2" charset="2"/>
              <a:buChar char="Ø"/>
            </a:pPr>
            <a:r>
              <a:rPr lang="en-US" sz="2800" b="1" dirty="0">
                <a:latin typeface="Myriad"/>
              </a:rPr>
              <a:t> </a:t>
            </a:r>
            <a:r>
              <a:rPr lang="en-US" sz="2800" b="1" dirty="0">
                <a:solidFill>
                  <a:srgbClr val="570F0D"/>
                </a:solidFill>
                <a:latin typeface="Myriad"/>
              </a:rPr>
              <a:t>Step 2: </a:t>
            </a:r>
            <a:r>
              <a:rPr lang="en-US" sz="2800" dirty="0">
                <a:latin typeface="Myriad"/>
              </a:rPr>
              <a:t>Gather data for designations</a:t>
            </a:r>
            <a:endParaRPr lang="en-US" sz="2800" b="1" dirty="0">
              <a:solidFill>
                <a:srgbClr val="570F0D"/>
              </a:solidFill>
              <a:latin typeface="Myriad"/>
            </a:endParaRPr>
          </a:p>
          <a:p>
            <a:pPr marL="285750" indent="-285750" fontAlgn="base">
              <a:buFont typeface="Arial" panose="020B0604020202020204" pitchFamily="34" charset="0"/>
              <a:buChar char="•"/>
            </a:pPr>
            <a:endParaRPr lang="en-US" sz="2400" dirty="0">
              <a:latin typeface="Myriad"/>
            </a:endParaRPr>
          </a:p>
          <a:p>
            <a:pPr marL="285750" indent="-285750">
              <a:buFont typeface="Arial" panose="020B0604020202020204" pitchFamily="34" charset="0"/>
              <a:buChar char="•"/>
            </a:pPr>
            <a:r>
              <a:rPr lang="en-US" sz="2400" b="1" dirty="0">
                <a:latin typeface="Myriad"/>
              </a:rPr>
              <a:t>Upcoming Meeting/Key Dates: </a:t>
            </a:r>
          </a:p>
          <a:p>
            <a:pPr lvl="1"/>
            <a:r>
              <a:rPr lang="en-US" sz="2400" dirty="0">
                <a:latin typeface="Myriad"/>
              </a:rPr>
              <a:t>None Scheduled</a:t>
            </a:r>
          </a:p>
          <a:p>
            <a:pPr marL="285750" indent="-285750">
              <a:buFont typeface="Arial" panose="020B0604020202020204" pitchFamily="34" charset="0"/>
              <a:buChar char="•"/>
            </a:pPr>
            <a:r>
              <a:rPr lang="en-US" sz="2400" b="1" dirty="0">
                <a:latin typeface="Myriad"/>
              </a:rPr>
              <a:t>Action Step: </a:t>
            </a:r>
          </a:p>
          <a:p>
            <a:pPr lvl="1"/>
            <a:r>
              <a:rPr lang="en-US" sz="2400" dirty="0">
                <a:latin typeface="Myriad"/>
              </a:rPr>
              <a:t>Submit letters to request TBU designations</a:t>
            </a:r>
          </a:p>
          <a:p>
            <a:pPr marL="285750" indent="-285750">
              <a:buFont typeface="Arial" panose="020B0604020202020204" pitchFamily="34" charset="0"/>
              <a:buChar char="•"/>
            </a:pPr>
            <a:r>
              <a:rPr lang="en-US" sz="2400" b="1" dirty="0">
                <a:latin typeface="Myriad"/>
              </a:rPr>
              <a:t>Tribal Coordinator:</a:t>
            </a:r>
          </a:p>
          <a:p>
            <a:pPr lvl="1"/>
            <a:r>
              <a:rPr lang="en-US" sz="2400" u="sng" dirty="0">
                <a:latin typeface="Myriad"/>
                <a:hlinkClick r:id="rId4"/>
              </a:rPr>
              <a:t>Cynthia.Gorham@waterboards.ca.gov</a:t>
            </a:r>
            <a:br>
              <a:rPr lang="en-US" sz="2400" dirty="0">
                <a:latin typeface="Myriad"/>
              </a:rPr>
            </a:br>
            <a:r>
              <a:rPr lang="en-US" sz="2400" dirty="0">
                <a:latin typeface="Myriad"/>
              </a:rPr>
              <a:t>(619) 521-3921</a:t>
            </a:r>
          </a:p>
          <a:p>
            <a:pPr marL="285750" indent="-285750">
              <a:buFont typeface="Arial" panose="020B0604020202020204" pitchFamily="34" charset="0"/>
              <a:buChar char="•"/>
            </a:pPr>
            <a:r>
              <a:rPr lang="en-US" sz="2400" i="1" dirty="0">
                <a:latin typeface="Myriad"/>
              </a:rPr>
              <a:t> 6 tribes participated in August 2021 summit</a:t>
            </a:r>
          </a:p>
        </p:txBody>
      </p:sp>
      <p:pic>
        <p:nvPicPr>
          <p:cNvPr id="5" name="Picture 4">
            <a:extLst>
              <a:ext uri="{FF2B5EF4-FFF2-40B4-BE49-F238E27FC236}">
                <a16:creationId xmlns:a16="http://schemas.microsoft.com/office/drawing/2014/main" id="{A01A76A5-3439-4217-9794-6C82C445AC14}"/>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60541" t="84001" r="20662" b="-1011"/>
          <a:stretch/>
        </p:blipFill>
        <p:spPr>
          <a:xfrm>
            <a:off x="7514356" y="1169710"/>
            <a:ext cx="4524174" cy="4762388"/>
          </a:xfrm>
          <a:prstGeom prst="rect">
            <a:avLst/>
          </a:prstGeom>
        </p:spPr>
      </p:pic>
      <p:sp>
        <p:nvSpPr>
          <p:cNvPr id="8" name="Text Placeholder 3">
            <a:extLst>
              <a:ext uri="{FF2B5EF4-FFF2-40B4-BE49-F238E27FC236}">
                <a16:creationId xmlns:a16="http://schemas.microsoft.com/office/drawing/2014/main" id="{817F4F1B-921F-41F6-A5A3-FBBD5C89BCF0}"/>
              </a:ext>
              <a:ext uri="{C183D7F6-B498-43B3-948B-1728B52AA6E4}">
                <adec:decorative xmlns:adec="http://schemas.microsoft.com/office/drawing/2017/decorative" val="1"/>
              </a:ext>
            </a:extLst>
          </p:cNvPr>
          <p:cNvSpPr txBox="1">
            <a:spLocks/>
          </p:cNvSpPr>
          <p:nvPr/>
        </p:nvSpPr>
        <p:spPr>
          <a:xfrm>
            <a:off x="255" y="6194093"/>
            <a:ext cx="12213516" cy="689307"/>
          </a:xfrm>
          <a:prstGeom prst="rect">
            <a:avLst/>
          </a:prstGeom>
          <a:solidFill>
            <a:srgbClr val="56253A"/>
          </a:solidFill>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F8E19B"/>
                </a:solidFill>
                <a:latin typeface="Calibri" panose="020F0502020204030204" pitchFamily="34" charset="0"/>
              </a:rPr>
              <a:t>   </a:t>
            </a:r>
            <a:r>
              <a:rPr lang="en-US" sz="2800" b="1">
                <a:solidFill>
                  <a:srgbClr val="F8E19B"/>
                </a:solidFill>
              </a:rPr>
              <a:t>CALIFORNIA WATER BOARDS</a:t>
            </a:r>
            <a:r>
              <a:rPr lang="en-US" sz="3000" b="1">
                <a:solidFill>
                  <a:srgbClr val="F8E19B"/>
                </a:solidFill>
              </a:rPr>
              <a:t>	</a:t>
            </a:r>
            <a:r>
              <a:rPr lang="en-US" sz="2800" b="1">
                <a:solidFill>
                  <a:srgbClr val="F8E19B"/>
                </a:solidFill>
                <a:latin typeface="Calibri" panose="020F0502020204030204" pitchFamily="34" charset="0"/>
              </a:rPr>
              <a:t>	                                </a:t>
            </a:r>
            <a:r>
              <a:rPr lang="en-US" sz="2800" b="1">
                <a:solidFill>
                  <a:srgbClr val="FFFFFF"/>
                </a:solidFill>
                <a:latin typeface="Calibri" panose="020F0502020204030204" pitchFamily="34" charset="0"/>
              </a:rPr>
              <a:t>TRIBAL BENEFICIAL USES</a:t>
            </a:r>
          </a:p>
        </p:txBody>
      </p:sp>
    </p:spTree>
    <p:extLst>
      <p:ext uri="{BB962C8B-B14F-4D97-AF65-F5344CB8AC3E}">
        <p14:creationId xmlns:p14="http://schemas.microsoft.com/office/powerpoint/2010/main" val="3000745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The Division of Water Quality has an Ocean Plan. THe region is at step one, Adopting TBU designations into the Ocean Plan. No Meetings are planned and the action plan is to submit support letters fo rTBU Definitions. Daniel Ellis is the Tribal Coordinator. 12 tribes attended the Ocean Plan Review meeting.">
            <a:extLst>
              <a:ext uri="{FF2B5EF4-FFF2-40B4-BE49-F238E27FC236}">
                <a16:creationId xmlns:a16="http://schemas.microsoft.com/office/drawing/2014/main" id="{7A30AAF5-A5CA-4CF2-A251-B9245F0DDB12}"/>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0"/>
            <a:ext cx="12192000" cy="6860770"/>
          </a:xfrm>
        </p:spPr>
      </p:pic>
      <p:sp>
        <p:nvSpPr>
          <p:cNvPr id="3" name="Title 2">
            <a:extLst>
              <a:ext uri="{FF2B5EF4-FFF2-40B4-BE49-F238E27FC236}">
                <a16:creationId xmlns:a16="http://schemas.microsoft.com/office/drawing/2014/main" id="{69C75DFA-8426-46D2-A76A-DFECB0C62D6A}"/>
              </a:ext>
            </a:extLst>
          </p:cNvPr>
          <p:cNvSpPr txBox="1">
            <a:spLocks noGrp="1"/>
          </p:cNvSpPr>
          <p:nvPr>
            <p:ph type="title" idx="4294967295"/>
          </p:nvPr>
        </p:nvSpPr>
        <p:spPr>
          <a:xfrm>
            <a:off x="511562" y="382613"/>
            <a:ext cx="1119090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b="1" dirty="0">
                <a:solidFill>
                  <a:srgbClr val="2197AB"/>
                </a:solidFill>
                <a:latin typeface="Myriad"/>
                <a:ea typeface="+mn-ea"/>
                <a:cs typeface="+mn-cs"/>
              </a:rPr>
              <a:t>Division of Water Quality – Ocean Plan</a:t>
            </a:r>
          </a:p>
        </p:txBody>
      </p:sp>
      <p:sp>
        <p:nvSpPr>
          <p:cNvPr id="2" name="TextBox 1">
            <a:extLst>
              <a:ext uri="{FF2B5EF4-FFF2-40B4-BE49-F238E27FC236}">
                <a16:creationId xmlns:a16="http://schemas.microsoft.com/office/drawing/2014/main" id="{216AEABB-CF60-4D41-8F78-D56D74AE47E5}"/>
              </a:ext>
            </a:extLst>
          </p:cNvPr>
          <p:cNvSpPr txBox="1"/>
          <p:nvPr/>
        </p:nvSpPr>
        <p:spPr>
          <a:xfrm>
            <a:off x="511562" y="1504495"/>
            <a:ext cx="8046142" cy="4216539"/>
          </a:xfrm>
          <a:prstGeom prst="rect">
            <a:avLst/>
          </a:prstGeom>
          <a:noFill/>
        </p:spPr>
        <p:txBody>
          <a:bodyPr wrap="square" lIns="91440" tIns="45720" rIns="91440" bIns="45720" rtlCol="0" anchor="t">
            <a:spAutoFit/>
          </a:bodyPr>
          <a:lstStyle/>
          <a:p>
            <a:pPr marL="342900" indent="-342900" fontAlgn="base">
              <a:buFont typeface="Wingdings" panose="05000000000000000000" pitchFamily="2" charset="2"/>
              <a:buChar char="Ø"/>
            </a:pPr>
            <a:r>
              <a:rPr lang="en-US" sz="2800" b="1" dirty="0">
                <a:solidFill>
                  <a:srgbClr val="570F0D"/>
                </a:solidFill>
                <a:ea typeface="+mn-lt"/>
                <a:cs typeface="+mn-lt"/>
              </a:rPr>
              <a:t>Step 1: </a:t>
            </a:r>
            <a:r>
              <a:rPr lang="en-US" sz="2800" dirty="0">
                <a:ea typeface="+mn-lt"/>
                <a:cs typeface="+mn-lt"/>
              </a:rPr>
              <a:t>Adopt TBU definition(s) into the Ocean Plan</a:t>
            </a:r>
            <a:endParaRPr lang="en-US" sz="2800" dirty="0">
              <a:solidFill>
                <a:srgbClr val="000000"/>
              </a:solidFill>
              <a:latin typeface="Myriad"/>
            </a:endParaRPr>
          </a:p>
          <a:p>
            <a:pPr marL="285750" indent="-285750" fontAlgn="base">
              <a:buFont typeface="Arial" panose="020B0604020202020204" pitchFamily="34" charset="0"/>
              <a:buChar char="•"/>
            </a:pPr>
            <a:endParaRPr lang="en-US" sz="2400" dirty="0">
              <a:latin typeface="Myriad"/>
            </a:endParaRPr>
          </a:p>
          <a:p>
            <a:pPr marL="285750" indent="-285750">
              <a:buFont typeface="Arial" panose="020B0604020202020204" pitchFamily="34" charset="0"/>
              <a:buChar char="•"/>
            </a:pPr>
            <a:r>
              <a:rPr lang="en-US" sz="2400" b="1" dirty="0">
                <a:latin typeface="Myriad"/>
              </a:rPr>
              <a:t>Upcoming Meeting/Key Dates: </a:t>
            </a:r>
          </a:p>
          <a:p>
            <a:pPr lvl="1"/>
            <a:r>
              <a:rPr lang="en-US" sz="2400" dirty="0">
                <a:latin typeface="Myriad"/>
              </a:rPr>
              <a:t>None Scheduled</a:t>
            </a:r>
          </a:p>
          <a:p>
            <a:pPr marL="285750" indent="-285750">
              <a:buFont typeface="Arial" panose="020B0604020202020204" pitchFamily="34" charset="0"/>
              <a:buChar char="•"/>
            </a:pPr>
            <a:r>
              <a:rPr lang="en-US" sz="2400" b="1" dirty="0">
                <a:latin typeface="Myriad"/>
              </a:rPr>
              <a:t>Action Step: </a:t>
            </a:r>
          </a:p>
          <a:p>
            <a:pPr lvl="1"/>
            <a:r>
              <a:rPr lang="en-US" sz="2400" dirty="0">
                <a:ea typeface="+mn-lt"/>
                <a:cs typeface="+mn-lt"/>
              </a:rPr>
              <a:t>Submit support letter to adopt TBU definitions</a:t>
            </a:r>
            <a:endParaRPr lang="en-US" dirty="0"/>
          </a:p>
          <a:p>
            <a:pPr marL="285750" indent="-285750">
              <a:buFont typeface="Arial" panose="020B0604020202020204" pitchFamily="34" charset="0"/>
              <a:buChar char="•"/>
            </a:pPr>
            <a:r>
              <a:rPr lang="en-US" sz="2400" b="1" dirty="0">
                <a:latin typeface="Myriad"/>
              </a:rPr>
              <a:t>Tribal Coordinator:</a:t>
            </a:r>
          </a:p>
          <a:p>
            <a:pPr lvl="1"/>
            <a:r>
              <a:rPr lang="en-US" sz="2400" u="sng" dirty="0">
                <a:latin typeface="Myriad"/>
                <a:hlinkClick r:id="rId4"/>
              </a:rPr>
              <a:t>Daniel.Ellis@waterboards.ca.gov</a:t>
            </a:r>
            <a:r>
              <a:rPr lang="en-US" sz="2400" u="sng" dirty="0">
                <a:latin typeface="Myriad"/>
              </a:rPr>
              <a:t> </a:t>
            </a:r>
            <a:br>
              <a:rPr lang="en-US" sz="2400" dirty="0">
                <a:latin typeface="Myriad"/>
              </a:rPr>
            </a:br>
            <a:r>
              <a:rPr lang="en-US" sz="2400" dirty="0">
                <a:latin typeface="Myriad"/>
              </a:rPr>
              <a:t>(916) 322-7787</a:t>
            </a:r>
            <a:endParaRPr lang="en-US" dirty="0"/>
          </a:p>
          <a:p>
            <a:pPr marL="285750" indent="-285750">
              <a:buFont typeface="Arial" panose="020B0604020202020204" pitchFamily="34" charset="0"/>
              <a:buChar char="•"/>
            </a:pPr>
            <a:r>
              <a:rPr lang="en-US" sz="2400" i="1" dirty="0">
                <a:latin typeface="Myriad"/>
              </a:rPr>
              <a:t> 12 tribes attended 2019 Ocean Plan Review tribal outreach meeting</a:t>
            </a:r>
          </a:p>
        </p:txBody>
      </p:sp>
      <p:sp>
        <p:nvSpPr>
          <p:cNvPr id="8" name="Text Placeholder 3">
            <a:extLst>
              <a:ext uri="{FF2B5EF4-FFF2-40B4-BE49-F238E27FC236}">
                <a16:creationId xmlns:a16="http://schemas.microsoft.com/office/drawing/2014/main" id="{817F4F1B-921F-41F6-A5A3-FBBD5C89BCF0}"/>
              </a:ext>
              <a:ext uri="{C183D7F6-B498-43B3-948B-1728B52AA6E4}">
                <adec:decorative xmlns:adec="http://schemas.microsoft.com/office/drawing/2017/decorative" val="1"/>
              </a:ext>
            </a:extLst>
          </p:cNvPr>
          <p:cNvSpPr txBox="1">
            <a:spLocks/>
          </p:cNvSpPr>
          <p:nvPr/>
        </p:nvSpPr>
        <p:spPr>
          <a:xfrm>
            <a:off x="255" y="6194093"/>
            <a:ext cx="12213516" cy="689307"/>
          </a:xfrm>
          <a:prstGeom prst="rect">
            <a:avLst/>
          </a:prstGeom>
          <a:solidFill>
            <a:srgbClr val="56253A"/>
          </a:solidFill>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F8E19B"/>
                </a:solidFill>
                <a:latin typeface="Calibri" panose="020F0502020204030204" pitchFamily="34" charset="0"/>
              </a:rPr>
              <a:t>   </a:t>
            </a:r>
            <a:r>
              <a:rPr lang="en-US" sz="2800" b="1">
                <a:solidFill>
                  <a:srgbClr val="F8E19B"/>
                </a:solidFill>
              </a:rPr>
              <a:t>CALIFORNIA WATER BOARDS</a:t>
            </a:r>
            <a:r>
              <a:rPr lang="en-US" sz="3000" b="1">
                <a:solidFill>
                  <a:srgbClr val="F8E19B"/>
                </a:solidFill>
              </a:rPr>
              <a:t>	</a:t>
            </a:r>
            <a:r>
              <a:rPr lang="en-US" sz="2800" b="1">
                <a:solidFill>
                  <a:srgbClr val="F8E19B"/>
                </a:solidFill>
                <a:latin typeface="Calibri" panose="020F0502020204030204" pitchFamily="34" charset="0"/>
              </a:rPr>
              <a:t>	                                </a:t>
            </a:r>
            <a:r>
              <a:rPr lang="en-US" sz="2800" b="1">
                <a:solidFill>
                  <a:srgbClr val="FFFFFF"/>
                </a:solidFill>
                <a:latin typeface="Calibri" panose="020F0502020204030204" pitchFamily="34" charset="0"/>
              </a:rPr>
              <a:t>TRIBAL BENEFICIAL USES</a:t>
            </a:r>
          </a:p>
        </p:txBody>
      </p:sp>
      <p:pic>
        <p:nvPicPr>
          <p:cNvPr id="4" name="Picture 3" descr="A map of  the nine California State Water Board Regions.">
            <a:extLst>
              <a:ext uri="{FF2B5EF4-FFF2-40B4-BE49-F238E27FC236}">
                <a16:creationId xmlns:a16="http://schemas.microsoft.com/office/drawing/2014/main" id="{5D2F44BE-BD00-46DD-B8C7-F46419EE6D74}"/>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4962" y="1361218"/>
            <a:ext cx="3582058" cy="4574968"/>
          </a:xfrm>
          <a:prstGeom prst="rect">
            <a:avLst/>
          </a:prstGeom>
        </p:spPr>
      </p:pic>
    </p:spTree>
    <p:extLst>
      <p:ext uri="{BB962C8B-B14F-4D97-AF65-F5344CB8AC3E}">
        <p14:creationId xmlns:p14="http://schemas.microsoft.com/office/powerpoint/2010/main" val="760762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7A30AAF5-A5CA-4CF2-A251-B9245F0DDB12}"/>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0"/>
            <a:ext cx="12192000" cy="6860770"/>
          </a:xfrm>
        </p:spPr>
      </p:pic>
      <p:sp>
        <p:nvSpPr>
          <p:cNvPr id="10" name="Title 9">
            <a:extLst>
              <a:ext uri="{FF2B5EF4-FFF2-40B4-BE49-F238E27FC236}">
                <a16:creationId xmlns:a16="http://schemas.microsoft.com/office/drawing/2014/main" id="{F674ECF2-F678-4B43-9593-F899CE46E19C}"/>
              </a:ext>
              <a:ext uri="{C183D7F6-B498-43B3-948B-1728B52AA6E4}">
                <adec:decorative xmlns:adec="http://schemas.microsoft.com/office/drawing/2017/decorative" val="0"/>
              </a:ext>
            </a:extLst>
          </p:cNvPr>
          <p:cNvSpPr txBox="1">
            <a:spLocks noGrp="1"/>
          </p:cNvSpPr>
          <p:nvPr>
            <p:ph type="title" idx="4294967295"/>
          </p:nvPr>
        </p:nvSpPr>
        <p:spPr>
          <a:xfrm>
            <a:off x="4841448" y="286624"/>
            <a:ext cx="661314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2197AB"/>
                </a:solidFill>
                <a:effectLst/>
                <a:uLnTx/>
                <a:uFillTx/>
                <a:latin typeface="Myriad"/>
                <a:ea typeface="+mn-ea"/>
                <a:cs typeface="+mn-cs"/>
              </a:rPr>
              <a:t>Resources and Contacts</a:t>
            </a:r>
          </a:p>
        </p:txBody>
      </p:sp>
      <p:sp>
        <p:nvSpPr>
          <p:cNvPr id="15" name="TextBox 14">
            <a:extLst>
              <a:ext uri="{FF2B5EF4-FFF2-40B4-BE49-F238E27FC236}">
                <a16:creationId xmlns:a16="http://schemas.microsoft.com/office/drawing/2014/main" id="{4A6F82B5-39FD-483E-B851-0A5A4AD57BF7}"/>
              </a:ext>
            </a:extLst>
          </p:cNvPr>
          <p:cNvSpPr txBox="1"/>
          <p:nvPr/>
        </p:nvSpPr>
        <p:spPr>
          <a:xfrm>
            <a:off x="4826832" y="1477428"/>
            <a:ext cx="7679960" cy="3785652"/>
          </a:xfrm>
          <a:prstGeom prst="rect">
            <a:avLst/>
          </a:prstGeom>
          <a:noFill/>
        </p:spPr>
        <p:txBody>
          <a:bodyPr wrap="square" lIns="91440" tIns="45720" rIns="91440" bIns="45720" rtlCol="0" anchor="t">
            <a:spAutoFit/>
          </a:bodyPr>
          <a:lstStyle/>
          <a:p>
            <a:pPr fontAlgn="base"/>
            <a:r>
              <a:rPr lang="en-US" sz="2400" b="1" dirty="0">
                <a:solidFill>
                  <a:srgbClr val="E28F41"/>
                </a:solidFill>
                <a:latin typeface="Myriad"/>
              </a:rPr>
              <a:t>Tribal Affairs Website​: </a:t>
            </a:r>
            <a:r>
              <a:rPr lang="en-US" sz="2400" dirty="0">
                <a:latin typeface="Myriad"/>
                <a:hlinkClick r:id="rId4"/>
              </a:rPr>
              <a:t>waterboards.ca.gov/tribal_affairs</a:t>
            </a:r>
            <a:r>
              <a:rPr lang="en-US" sz="2400" dirty="0">
                <a:latin typeface="Myriad"/>
              </a:rPr>
              <a:t> </a:t>
            </a:r>
          </a:p>
          <a:p>
            <a:pPr fontAlgn="base"/>
            <a:endParaRPr lang="en-US" sz="2400" dirty="0">
              <a:latin typeface="Myriad"/>
            </a:endParaRPr>
          </a:p>
          <a:p>
            <a:pPr fontAlgn="base"/>
            <a:r>
              <a:rPr lang="en-US" sz="2400" b="1" dirty="0">
                <a:solidFill>
                  <a:srgbClr val="E28F41"/>
                </a:solidFill>
                <a:latin typeface="Myriad"/>
              </a:rPr>
              <a:t>Tribal Beneficial Uses Website​:</a:t>
            </a:r>
            <a:r>
              <a:rPr lang="en-US" sz="2400" dirty="0">
                <a:latin typeface="Myriad"/>
              </a:rPr>
              <a:t> </a:t>
            </a:r>
            <a:r>
              <a:rPr lang="en-US" sz="2400" dirty="0">
                <a:latin typeface="Myriad"/>
                <a:hlinkClick r:id="rId5"/>
              </a:rPr>
              <a:t>waterboards.ca.gov/tribal_affairs/beneficial_uses.html</a:t>
            </a:r>
            <a:r>
              <a:rPr lang="en-US" sz="2400" dirty="0">
                <a:latin typeface="Myriad"/>
              </a:rPr>
              <a:t> </a:t>
            </a:r>
          </a:p>
          <a:p>
            <a:pPr fontAlgn="base"/>
            <a:endParaRPr lang="en-US" sz="2400" dirty="0">
              <a:latin typeface="Myriad"/>
            </a:endParaRPr>
          </a:p>
          <a:p>
            <a:pPr fontAlgn="base"/>
            <a:r>
              <a:rPr lang="en-US" sz="2400" b="1" dirty="0">
                <a:solidFill>
                  <a:srgbClr val="E28F41"/>
                </a:solidFill>
                <a:latin typeface="Myriad"/>
              </a:rPr>
              <a:t>Tribal Coordinators Contact Information​:</a:t>
            </a:r>
          </a:p>
          <a:p>
            <a:pPr fontAlgn="base"/>
            <a:r>
              <a:rPr lang="en-US" sz="2400" dirty="0">
                <a:latin typeface="Myriad"/>
                <a:hlinkClick r:id="rId6"/>
              </a:rPr>
              <a:t>waterboards.ca.gov/tribal_affairs/tribal_contacts.html</a:t>
            </a:r>
            <a:r>
              <a:rPr lang="en-US" sz="2400" dirty="0">
                <a:latin typeface="Myriad"/>
              </a:rPr>
              <a:t>​​</a:t>
            </a:r>
          </a:p>
          <a:p>
            <a:pPr fontAlgn="base"/>
            <a:endParaRPr lang="en-US" sz="2400" dirty="0">
              <a:latin typeface="Myriad"/>
            </a:endParaRPr>
          </a:p>
          <a:p>
            <a:pPr fontAlgn="base"/>
            <a:r>
              <a:rPr lang="en-US" sz="2400" b="1" dirty="0">
                <a:solidFill>
                  <a:srgbClr val="E28F41"/>
                </a:solidFill>
                <a:latin typeface="Myriad"/>
              </a:rPr>
              <a:t>Adriana Renteria, Tribal Liaison</a:t>
            </a:r>
            <a:endParaRPr lang="en-US" sz="2400" dirty="0">
              <a:latin typeface="Myriad"/>
            </a:endParaRPr>
          </a:p>
          <a:p>
            <a:pPr fontAlgn="base"/>
            <a:r>
              <a:rPr lang="en-US" sz="2400" dirty="0">
                <a:latin typeface="Myriad"/>
                <a:hlinkClick r:id="rId7"/>
              </a:rPr>
              <a:t>Tribal-Liaison@waterboards.ca.gov</a:t>
            </a:r>
            <a:r>
              <a:rPr lang="en-US" sz="2400" dirty="0">
                <a:latin typeface="Myriad"/>
              </a:rPr>
              <a:t>, (916) 216-1126 </a:t>
            </a:r>
            <a:endParaRPr lang="en-US" sz="2400" dirty="0">
              <a:latin typeface="Myriad"/>
              <a:cs typeface="Calibri"/>
            </a:endParaRPr>
          </a:p>
        </p:txBody>
      </p:sp>
      <p:pic>
        <p:nvPicPr>
          <p:cNvPr id="4" name="Picture 3" descr="A map of the 9 California State Water Board Regions.">
            <a:extLst>
              <a:ext uri="{FF2B5EF4-FFF2-40B4-BE49-F238E27FC236}">
                <a16:creationId xmlns:a16="http://schemas.microsoft.com/office/drawing/2014/main" id="{D968134A-F3CB-43C2-905E-B26A7A28ACD1}"/>
              </a:ext>
              <a:ext uri="{C183D7F6-B498-43B3-948B-1728B52AA6E4}">
                <adec:decorative xmlns:adec="http://schemas.microsoft.com/office/drawing/2017/decorative" val="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1610" y="183581"/>
            <a:ext cx="4510312" cy="5752604"/>
          </a:xfrm>
          <a:prstGeom prst="rect">
            <a:avLst/>
          </a:prstGeom>
        </p:spPr>
      </p:pic>
      <p:pic>
        <p:nvPicPr>
          <p:cNvPr id="9" name="Picture 8" descr="A color key depicting the 9 California Water Boards Regions">
            <a:extLst>
              <a:ext uri="{FF2B5EF4-FFF2-40B4-BE49-F238E27FC236}">
                <a16:creationId xmlns:a16="http://schemas.microsoft.com/office/drawing/2014/main" id="{47EB0761-1C98-4425-897A-621322C460C9}"/>
              </a:ext>
              <a:ext uri="{C183D7F6-B498-43B3-948B-1728B52AA6E4}">
                <adec:decorative xmlns:adec="http://schemas.microsoft.com/office/drawing/2017/decorative" val="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6620" y="5146738"/>
            <a:ext cx="2891373" cy="936175"/>
          </a:xfrm>
          <a:prstGeom prst="rect">
            <a:avLst/>
          </a:prstGeom>
        </p:spPr>
      </p:pic>
      <p:sp>
        <p:nvSpPr>
          <p:cNvPr id="8" name="Text Placeholder 3">
            <a:extLst>
              <a:ext uri="{FF2B5EF4-FFF2-40B4-BE49-F238E27FC236}">
                <a16:creationId xmlns:a16="http://schemas.microsoft.com/office/drawing/2014/main" id="{888BA65D-2425-4FD1-8C6C-87B8A9D9A62A}"/>
              </a:ext>
              <a:ext uri="{C183D7F6-B498-43B3-948B-1728B52AA6E4}">
                <adec:decorative xmlns:adec="http://schemas.microsoft.com/office/drawing/2017/decorative" val="0"/>
              </a:ext>
            </a:extLst>
          </p:cNvPr>
          <p:cNvSpPr txBox="1">
            <a:spLocks/>
          </p:cNvSpPr>
          <p:nvPr/>
        </p:nvSpPr>
        <p:spPr>
          <a:xfrm>
            <a:off x="-21516" y="6194093"/>
            <a:ext cx="12213516" cy="689307"/>
          </a:xfrm>
          <a:prstGeom prst="rect">
            <a:avLst/>
          </a:prstGeom>
          <a:solidFill>
            <a:srgbClr val="56253A"/>
          </a:solidFill>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F8E19B"/>
                </a:solidFill>
                <a:latin typeface="Calibri" panose="020F0502020204030204" pitchFamily="34" charset="0"/>
              </a:rPr>
              <a:t>   </a:t>
            </a:r>
            <a:r>
              <a:rPr lang="en-US" sz="2800" b="1">
                <a:solidFill>
                  <a:srgbClr val="F8E19B"/>
                </a:solidFill>
              </a:rPr>
              <a:t>CALIFORNIA WATER BOARDS</a:t>
            </a:r>
            <a:r>
              <a:rPr lang="en-US" sz="3000" b="1">
                <a:solidFill>
                  <a:srgbClr val="F8E19B"/>
                </a:solidFill>
              </a:rPr>
              <a:t>	</a:t>
            </a:r>
            <a:r>
              <a:rPr lang="en-US" sz="2800" b="1">
                <a:solidFill>
                  <a:srgbClr val="F8E19B"/>
                </a:solidFill>
                <a:latin typeface="Calibri" panose="020F0502020204030204" pitchFamily="34" charset="0"/>
              </a:rPr>
              <a:t>	                                </a:t>
            </a:r>
            <a:r>
              <a:rPr lang="en-US" sz="2800" b="1">
                <a:solidFill>
                  <a:srgbClr val="FFFFFF"/>
                </a:solidFill>
                <a:latin typeface="Calibri" panose="020F0502020204030204" pitchFamily="34" charset="0"/>
              </a:rPr>
              <a:t>TRIBAL BENEFICIAL USES</a:t>
            </a:r>
          </a:p>
        </p:txBody>
      </p:sp>
    </p:spTree>
    <p:extLst>
      <p:ext uri="{BB962C8B-B14F-4D97-AF65-F5344CB8AC3E}">
        <p14:creationId xmlns:p14="http://schemas.microsoft.com/office/powerpoint/2010/main" val="2336415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e there any questions?">
            <a:extLst>
              <a:ext uri="{FF2B5EF4-FFF2-40B4-BE49-F238E27FC236}">
                <a16:creationId xmlns:a16="http://schemas.microsoft.com/office/drawing/2014/main" id="{1D3B2014-6E5C-4FD6-A312-7E7224A09E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84" y="-1386"/>
            <a:ext cx="12197139" cy="6867358"/>
          </a:xfrm>
          <a:prstGeom prst="rect">
            <a:avLst/>
          </a:prstGeom>
        </p:spPr>
      </p:pic>
      <p:sp>
        <p:nvSpPr>
          <p:cNvPr id="5" name="Title 4">
            <a:extLst>
              <a:ext uri="{FF2B5EF4-FFF2-40B4-BE49-F238E27FC236}">
                <a16:creationId xmlns:a16="http://schemas.microsoft.com/office/drawing/2014/main" id="{ACB8DCCE-B785-4FF6-9FF8-69F2D3C444CE}"/>
              </a:ext>
            </a:extLst>
          </p:cNvPr>
          <p:cNvSpPr txBox="1">
            <a:spLocks noGrp="1"/>
          </p:cNvSpPr>
          <p:nvPr>
            <p:ph type="title" idx="4294967295"/>
          </p:nvPr>
        </p:nvSpPr>
        <p:spPr>
          <a:xfrm>
            <a:off x="2458720" y="792480"/>
            <a:ext cx="8755458" cy="10464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a:ln>
                  <a:noFill/>
                </a:ln>
                <a:solidFill>
                  <a:schemeClr val="bg1"/>
                </a:solidFill>
                <a:effectLst/>
                <a:uLnTx/>
                <a:uFillTx/>
                <a:latin typeface="Myriad"/>
                <a:ea typeface="+mn-ea"/>
                <a:cs typeface="+mn-cs"/>
              </a:rPr>
              <a:t>Questions?</a:t>
            </a:r>
          </a:p>
        </p:txBody>
      </p:sp>
      <p:sp>
        <p:nvSpPr>
          <p:cNvPr id="7" name="Text Placeholder 3">
            <a:extLst>
              <a:ext uri="{FF2B5EF4-FFF2-40B4-BE49-F238E27FC236}">
                <a16:creationId xmlns:a16="http://schemas.microsoft.com/office/drawing/2014/main" id="{5C40B600-588D-4885-8931-6E3325993047}"/>
              </a:ext>
              <a:ext uri="{C183D7F6-B498-43B3-948B-1728B52AA6E4}">
                <adec:decorative xmlns:adec="http://schemas.microsoft.com/office/drawing/2017/decorative" val="1"/>
              </a:ext>
            </a:extLst>
          </p:cNvPr>
          <p:cNvSpPr txBox="1">
            <a:spLocks/>
          </p:cNvSpPr>
          <p:nvPr/>
        </p:nvSpPr>
        <p:spPr>
          <a:xfrm>
            <a:off x="255" y="6194093"/>
            <a:ext cx="12213516" cy="689307"/>
          </a:xfrm>
          <a:prstGeom prst="rect">
            <a:avLst/>
          </a:prstGeom>
          <a:solidFill>
            <a:srgbClr val="56253A"/>
          </a:solidFill>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F8E19B"/>
                </a:solidFill>
                <a:latin typeface="Calibri" panose="020F0502020204030204" pitchFamily="34" charset="0"/>
              </a:rPr>
              <a:t>   </a:t>
            </a:r>
            <a:r>
              <a:rPr lang="en-US" sz="2800" b="1">
                <a:solidFill>
                  <a:srgbClr val="F8E19B"/>
                </a:solidFill>
              </a:rPr>
              <a:t>CALIFORNIA WATER BOARDS</a:t>
            </a:r>
            <a:r>
              <a:rPr lang="en-US" sz="3000" b="1">
                <a:solidFill>
                  <a:srgbClr val="F8E19B"/>
                </a:solidFill>
              </a:rPr>
              <a:t>	</a:t>
            </a:r>
            <a:r>
              <a:rPr lang="en-US" sz="2800" b="1">
                <a:solidFill>
                  <a:srgbClr val="F8E19B"/>
                </a:solidFill>
                <a:latin typeface="Calibri" panose="020F0502020204030204" pitchFamily="34" charset="0"/>
              </a:rPr>
              <a:t>	                                </a:t>
            </a:r>
            <a:r>
              <a:rPr lang="en-US" sz="2800" b="1">
                <a:solidFill>
                  <a:srgbClr val="FFFFFF"/>
                </a:solidFill>
                <a:latin typeface="Calibri" panose="020F0502020204030204" pitchFamily="34" charset="0"/>
              </a:rPr>
              <a:t>TRIBAL BENEFICIAL USES</a:t>
            </a:r>
          </a:p>
        </p:txBody>
      </p:sp>
    </p:spTree>
    <p:extLst>
      <p:ext uri="{BB962C8B-B14F-4D97-AF65-F5344CB8AC3E}">
        <p14:creationId xmlns:p14="http://schemas.microsoft.com/office/powerpoint/2010/main" val="2536144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FBAC1C40-2726-4E32-BCD1-A58E8D333A3E}"/>
              </a:ext>
              <a:ext uri="{C183D7F6-B498-43B3-948B-1728B52AA6E4}">
                <adec:decorative xmlns:adec="http://schemas.microsoft.com/office/drawing/2017/decorative" val="1"/>
              </a:ext>
            </a:extLst>
          </p:cNvPr>
          <p:cNvSpPr txBox="1">
            <a:spLocks/>
          </p:cNvSpPr>
          <p:nvPr/>
        </p:nvSpPr>
        <p:spPr>
          <a:xfrm>
            <a:off x="838199" y="548464"/>
            <a:ext cx="3807187" cy="1146986"/>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endParaRPr lang="en-US" sz="3100" b="1">
              <a:solidFill>
                <a:schemeClr val="tx1"/>
              </a:solidFill>
              <a:latin typeface="+mj-lt"/>
              <a:ea typeface="+mj-ea"/>
              <a:cs typeface="+mj-cs"/>
            </a:endParaRPr>
          </a:p>
        </p:txBody>
      </p:sp>
      <p:pic>
        <p:nvPicPr>
          <p:cNvPr id="4" name="Picture 3" descr="Tribal Beneficial Uses are group considerations that protect Tribal Subsistence Fishing, (T-SUB), Tradition and Culture (CUL), and Subsistence Fishing (SUB)">
            <a:extLst>
              <a:ext uri="{FF2B5EF4-FFF2-40B4-BE49-F238E27FC236}">
                <a16:creationId xmlns:a16="http://schemas.microsoft.com/office/drawing/2014/main" id="{CF22E940-055A-4448-8A6C-E856B2B3542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85"/>
            <a:ext cx="12192001" cy="6859055"/>
          </a:xfrm>
          <a:prstGeom prst="rect">
            <a:avLst/>
          </a:prstGeom>
        </p:spPr>
      </p:pic>
      <p:sp>
        <p:nvSpPr>
          <p:cNvPr id="2" name="Title 1">
            <a:extLst>
              <a:ext uri="{FF2B5EF4-FFF2-40B4-BE49-F238E27FC236}">
                <a16:creationId xmlns:a16="http://schemas.microsoft.com/office/drawing/2014/main" id="{B24A449E-4FF4-4581-AB89-20F1EB757CCC}"/>
              </a:ext>
            </a:extLst>
          </p:cNvPr>
          <p:cNvSpPr txBox="1">
            <a:spLocks noGrp="1"/>
          </p:cNvSpPr>
          <p:nvPr>
            <p:ph type="title" idx="4294967295"/>
          </p:nvPr>
        </p:nvSpPr>
        <p:spPr>
          <a:xfrm>
            <a:off x="5765208" y="406993"/>
            <a:ext cx="647043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sz="3600" b="1" dirty="0">
                <a:solidFill>
                  <a:srgbClr val="2197AB"/>
                </a:solidFill>
                <a:latin typeface="Myriad"/>
                <a:ea typeface="+mn-ea"/>
                <a:cs typeface="+mn-cs"/>
              </a:rPr>
              <a:t>What are Tribal Beneficial Uses?</a:t>
            </a:r>
            <a:endParaRPr lang="en-US" sz="3600" b="1" i="0" u="none" strike="noStrike" kern="1200" cap="none" spc="0" normalizeH="0" baseline="0" noProof="0" dirty="0">
              <a:ln>
                <a:noFill/>
              </a:ln>
              <a:solidFill>
                <a:srgbClr val="2197AB"/>
              </a:solidFill>
              <a:effectLst/>
              <a:uLnTx/>
              <a:uFillTx/>
              <a:latin typeface="Myriad"/>
              <a:ea typeface="+mn-ea"/>
              <a:cs typeface="+mn-cs"/>
            </a:endParaRPr>
          </a:p>
        </p:txBody>
      </p:sp>
      <p:sp>
        <p:nvSpPr>
          <p:cNvPr id="19" name="Content Placeholder 18" descr="Tribal Beneficial Uses are comprised of  subsistence fishing, tradition and culture.&#10;A group of beneficial uses protect specific Native American activities, including fish consumption">
            <a:extLst>
              <a:ext uri="{FF2B5EF4-FFF2-40B4-BE49-F238E27FC236}">
                <a16:creationId xmlns:a16="http://schemas.microsoft.com/office/drawing/2014/main" id="{31542EA7-F617-41F8-B189-42FD1FC122A0}"/>
              </a:ext>
            </a:extLst>
          </p:cNvPr>
          <p:cNvSpPr>
            <a:spLocks noGrp="1"/>
          </p:cNvSpPr>
          <p:nvPr>
            <p:ph sz="half" idx="1"/>
          </p:nvPr>
        </p:nvSpPr>
        <p:spPr>
          <a:xfrm>
            <a:off x="6095999" y="1382544"/>
            <a:ext cx="5831842" cy="4482329"/>
          </a:xfrm>
        </p:spPr>
        <p:txBody>
          <a:bodyPr vert="horz" lIns="91440" tIns="45720" rIns="91440" bIns="45720" rtlCol="0" anchor="t">
            <a:normAutofit/>
          </a:bodyPr>
          <a:lstStyle/>
          <a:p>
            <a:pPr marL="342900" indent="-342900" fontAlgn="base">
              <a:spcAft>
                <a:spcPts val="600"/>
              </a:spcAft>
            </a:pPr>
            <a:r>
              <a:rPr lang="en-US" sz="2400" dirty="0">
                <a:latin typeface="Myriad"/>
              </a:rPr>
              <a:t>Group of beneficial uses that can help protect activities specific to Native American cultures and their uses of California waters, including the consumption of non-commercial fish or shellfish. </a:t>
            </a:r>
          </a:p>
          <a:p>
            <a:pPr marL="0" indent="0" fontAlgn="base">
              <a:spcAft>
                <a:spcPts val="600"/>
              </a:spcAft>
              <a:buNone/>
            </a:pPr>
            <a:r>
              <a:rPr lang="en-US" sz="2400" dirty="0">
                <a:latin typeface="Myriad"/>
              </a:rPr>
              <a:t>     Comprised of:</a:t>
            </a:r>
          </a:p>
          <a:p>
            <a:pPr marL="800100" lvl="1" indent="-342900" fontAlgn="base">
              <a:spcAft>
                <a:spcPts val="600"/>
              </a:spcAft>
            </a:pPr>
            <a:r>
              <a:rPr lang="en-US" dirty="0">
                <a:latin typeface="Myriad"/>
              </a:rPr>
              <a:t>Tribal Subsistence Fishing (T-SUB)</a:t>
            </a:r>
          </a:p>
          <a:p>
            <a:pPr marL="800100" lvl="1" indent="-342900" fontAlgn="base">
              <a:spcAft>
                <a:spcPts val="600"/>
              </a:spcAft>
            </a:pPr>
            <a:r>
              <a:rPr lang="en-US" dirty="0">
                <a:latin typeface="Myriad"/>
              </a:rPr>
              <a:t>Tribal Tradition and Culture (CUL)</a:t>
            </a:r>
          </a:p>
          <a:p>
            <a:pPr marL="800100" lvl="1" indent="-342900" fontAlgn="base">
              <a:spcAft>
                <a:spcPts val="600"/>
              </a:spcAft>
            </a:pPr>
            <a:r>
              <a:rPr lang="en-US" dirty="0">
                <a:latin typeface="Myriad"/>
                <a:ea typeface="+mn-lt"/>
                <a:cs typeface="+mn-lt"/>
              </a:rPr>
              <a:t>*Subsistence Fishing (SUB)</a:t>
            </a:r>
            <a:endParaRPr lang="en-US" dirty="0">
              <a:latin typeface="Myriad"/>
            </a:endParaRPr>
          </a:p>
          <a:p>
            <a:pPr marL="800100" lvl="1" indent="-342900" fontAlgn="base">
              <a:spcAft>
                <a:spcPts val="600"/>
              </a:spcAft>
            </a:pPr>
            <a:endParaRPr lang="en-US" dirty="0">
              <a:latin typeface="Myriad"/>
            </a:endParaRPr>
          </a:p>
        </p:txBody>
      </p:sp>
      <p:sp>
        <p:nvSpPr>
          <p:cNvPr id="9" name="Text Placeholder 3">
            <a:extLst>
              <a:ext uri="{FF2B5EF4-FFF2-40B4-BE49-F238E27FC236}">
                <a16:creationId xmlns:a16="http://schemas.microsoft.com/office/drawing/2014/main" id="{0EE19520-575A-440E-8B2F-BB4405E571D9}"/>
              </a:ext>
              <a:ext uri="{C183D7F6-B498-43B3-948B-1728B52AA6E4}">
                <adec:decorative xmlns:adec="http://schemas.microsoft.com/office/drawing/2017/decorative" val="1"/>
              </a:ext>
            </a:extLst>
          </p:cNvPr>
          <p:cNvSpPr txBox="1">
            <a:spLocks/>
          </p:cNvSpPr>
          <p:nvPr/>
        </p:nvSpPr>
        <p:spPr>
          <a:xfrm>
            <a:off x="-21516" y="6194093"/>
            <a:ext cx="12213516" cy="689307"/>
          </a:xfrm>
          <a:prstGeom prst="rect">
            <a:avLst/>
          </a:prstGeom>
          <a:solidFill>
            <a:srgbClr val="56253A"/>
          </a:solidFill>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rgbClr val="F8E19B"/>
                </a:solidFill>
                <a:latin typeface="Calibri" panose="020F0502020204030204" pitchFamily="34" charset="0"/>
              </a:rPr>
              <a:t>   </a:t>
            </a:r>
            <a:r>
              <a:rPr lang="en-US" sz="2800" b="1" dirty="0">
                <a:solidFill>
                  <a:srgbClr val="F8E19B"/>
                </a:solidFill>
              </a:rPr>
              <a:t>CALIFORNIA WATER BOARDS</a:t>
            </a:r>
            <a:r>
              <a:rPr lang="en-US" sz="3000" b="1" dirty="0">
                <a:solidFill>
                  <a:srgbClr val="F8E19B"/>
                </a:solidFill>
              </a:rPr>
              <a:t>	</a:t>
            </a:r>
            <a:r>
              <a:rPr lang="en-US" sz="2800" b="1" dirty="0">
                <a:solidFill>
                  <a:srgbClr val="F8E19B"/>
                </a:solidFill>
                <a:latin typeface="Calibri" panose="020F0502020204030204" pitchFamily="34" charset="0"/>
              </a:rPr>
              <a:t>	                                </a:t>
            </a:r>
            <a:r>
              <a:rPr lang="en-US" sz="2800" b="1" dirty="0">
                <a:solidFill>
                  <a:srgbClr val="FFFFFF"/>
                </a:solidFill>
                <a:latin typeface="Calibri" panose="020F0502020204030204" pitchFamily="34" charset="0"/>
              </a:rPr>
              <a:t>TRIBAL BENEFICIAL USES</a:t>
            </a:r>
          </a:p>
        </p:txBody>
      </p:sp>
      <p:pic>
        <p:nvPicPr>
          <p:cNvPr id="5" name="Picture 4">
            <a:extLst>
              <a:ext uri="{FF2B5EF4-FFF2-40B4-BE49-F238E27FC236}">
                <a16:creationId xmlns:a16="http://schemas.microsoft.com/office/drawing/2014/main" id="{16C755E0-3F8E-4440-A474-CFEFB32519E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3315" r="15994"/>
          <a:stretch/>
        </p:blipFill>
        <p:spPr>
          <a:xfrm>
            <a:off x="-21516" y="-27115"/>
            <a:ext cx="5663609" cy="6221208"/>
          </a:xfrm>
          <a:prstGeom prst="rect">
            <a:avLst/>
          </a:prstGeom>
        </p:spPr>
      </p:pic>
    </p:spTree>
    <p:extLst>
      <p:ext uri="{BB962C8B-B14F-4D97-AF65-F5344CB8AC3E}">
        <p14:creationId xmlns:p14="http://schemas.microsoft.com/office/powerpoint/2010/main" val="3977426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The Regulatory Process for Tribal Beneficial Uses is part of an ongoing step to engage California Tribes and the Public involving 4 steps.">
            <a:extLst>
              <a:ext uri="{FF2B5EF4-FFF2-40B4-BE49-F238E27FC236}">
                <a16:creationId xmlns:a16="http://schemas.microsoft.com/office/drawing/2014/main" id="{7A30AAF5-A5CA-4CF2-A251-B9245F0DDB12}"/>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0320" y="-182880"/>
            <a:ext cx="12192000" cy="6860770"/>
          </a:xfrm>
        </p:spPr>
      </p:pic>
      <p:sp>
        <p:nvSpPr>
          <p:cNvPr id="3" name="Title 2">
            <a:extLst>
              <a:ext uri="{FF2B5EF4-FFF2-40B4-BE49-F238E27FC236}">
                <a16:creationId xmlns:a16="http://schemas.microsoft.com/office/drawing/2014/main" id="{69C75DFA-8426-46D2-A76A-DFECB0C62D6A}"/>
              </a:ext>
            </a:extLst>
          </p:cNvPr>
          <p:cNvSpPr txBox="1">
            <a:spLocks noGrp="1"/>
          </p:cNvSpPr>
          <p:nvPr>
            <p:ph type="title" idx="4294967295"/>
          </p:nvPr>
        </p:nvSpPr>
        <p:spPr>
          <a:xfrm>
            <a:off x="836612" y="180110"/>
            <a:ext cx="10656625"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b="1">
                <a:solidFill>
                  <a:srgbClr val="2197AB"/>
                </a:solidFill>
                <a:latin typeface="Myriad"/>
                <a:ea typeface="+mn-ea"/>
                <a:cs typeface="+mn-cs"/>
              </a:rPr>
              <a:t>Regulatory Process for Tribal Beneficial Uses</a:t>
            </a:r>
            <a:endParaRPr kumimoji="0" lang="en-US" sz="4400" b="1" i="0" u="none" strike="noStrike" kern="1200" cap="none" spc="0" normalizeH="0" baseline="0" noProof="0">
              <a:ln>
                <a:noFill/>
              </a:ln>
              <a:solidFill>
                <a:srgbClr val="2197AB"/>
              </a:solidFill>
              <a:effectLst/>
              <a:uLnTx/>
              <a:uFillTx/>
              <a:latin typeface="Myriad"/>
              <a:ea typeface="+mn-ea"/>
              <a:cs typeface="+mn-cs"/>
            </a:endParaRPr>
          </a:p>
        </p:txBody>
      </p:sp>
      <p:graphicFrame>
        <p:nvGraphicFramePr>
          <p:cNvPr id="4" name="Table 3">
            <a:extLst>
              <a:ext uri="{FF2B5EF4-FFF2-40B4-BE49-F238E27FC236}">
                <a16:creationId xmlns:a16="http://schemas.microsoft.com/office/drawing/2014/main" id="{57F36E6B-0E27-4663-A8F3-98EF2BDCAD51}"/>
              </a:ext>
            </a:extLst>
          </p:cNvPr>
          <p:cNvGraphicFramePr>
            <a:graphicFrameLocks noGrp="1"/>
          </p:cNvGraphicFramePr>
          <p:nvPr>
            <p:extLst>
              <p:ext uri="{D42A27DB-BD31-4B8C-83A1-F6EECF244321}">
                <p14:modId xmlns:p14="http://schemas.microsoft.com/office/powerpoint/2010/main" val="1460711910"/>
              </p:ext>
            </p:extLst>
          </p:nvPr>
        </p:nvGraphicFramePr>
        <p:xfrm>
          <a:off x="951387" y="1189075"/>
          <a:ext cx="10541850" cy="4079008"/>
        </p:xfrm>
        <a:graphic>
          <a:graphicData uri="http://schemas.openxmlformats.org/drawingml/2006/table">
            <a:tbl>
              <a:tblPr firstRow="1"/>
              <a:tblGrid>
                <a:gridCol w="1954373">
                  <a:extLst>
                    <a:ext uri="{9D8B030D-6E8A-4147-A177-3AD203B41FA5}">
                      <a16:colId xmlns:a16="http://schemas.microsoft.com/office/drawing/2014/main" val="2831678297"/>
                    </a:ext>
                  </a:extLst>
                </a:gridCol>
                <a:gridCol w="8587477">
                  <a:extLst>
                    <a:ext uri="{9D8B030D-6E8A-4147-A177-3AD203B41FA5}">
                      <a16:colId xmlns:a16="http://schemas.microsoft.com/office/drawing/2014/main" val="1454144464"/>
                    </a:ext>
                  </a:extLst>
                </a:gridCol>
              </a:tblGrid>
              <a:tr h="840447">
                <a:tc>
                  <a:txBody>
                    <a:bodyPr/>
                    <a:lstStyle/>
                    <a:p>
                      <a:pPr algn="l" fontAlgn="base"/>
                      <a:r>
                        <a:rPr lang="en-US" sz="2400" b="1" i="0" u="none" strike="noStrike">
                          <a:solidFill>
                            <a:schemeClr val="tx1"/>
                          </a:solidFill>
                          <a:effectLst/>
                          <a:latin typeface="Myriad"/>
                        </a:rPr>
                        <a:t>Ongoing Step</a:t>
                      </a:r>
                      <a:endParaRPr lang="en-US" sz="2400" b="0" i="0">
                        <a:solidFill>
                          <a:schemeClr val="tx1"/>
                        </a:solidFill>
                        <a:effectLst/>
                        <a:latin typeface="Myriad"/>
                      </a:endParaRPr>
                    </a:p>
                  </a:txBody>
                  <a:tcPr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400" b="0" i="0" kern="1200" dirty="0">
                          <a:solidFill>
                            <a:schemeClr val="tx1"/>
                          </a:solidFill>
                          <a:effectLst/>
                          <a:latin typeface="Myriad"/>
                          <a:ea typeface="+mn-ea"/>
                          <a:cs typeface="+mn-cs"/>
                        </a:rPr>
                        <a:t>Engage with California Tribes and the public. </a:t>
                      </a:r>
                      <a:r>
                        <a:rPr lang="en-US" sz="2400" b="0" i="1" kern="1200" dirty="0">
                          <a:solidFill>
                            <a:schemeClr val="tx1"/>
                          </a:solidFill>
                          <a:effectLst/>
                          <a:latin typeface="Myriad"/>
                          <a:ea typeface="+mn-ea"/>
                          <a:cs typeface="+mn-cs"/>
                        </a:rPr>
                        <a:t>Highly encourage </a:t>
                      </a:r>
                      <a:r>
                        <a:rPr lang="en-US" sz="2400" b="0" i="1" dirty="0">
                          <a:solidFill>
                            <a:schemeClr val="tx1"/>
                          </a:solidFill>
                          <a:effectLst/>
                          <a:latin typeface="Myriad"/>
                        </a:rPr>
                        <a:t>California Tribes and the public to submit support letters at three critical steps.</a:t>
                      </a:r>
                    </a:p>
                  </a:txBody>
                  <a:tcPr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260732133"/>
                  </a:ext>
                </a:extLst>
              </a:tr>
              <a:tr h="419711">
                <a:tc>
                  <a:txBody>
                    <a:bodyPr/>
                    <a:lstStyle/>
                    <a:p>
                      <a:pPr marL="457200" marR="0" lvl="1" indent="0" algn="l" defTabSz="914400" rtl="0" eaLnBrk="1" fontAlgn="base" latinLnBrk="0" hangingPunct="1">
                        <a:lnSpc>
                          <a:spcPct val="100000"/>
                        </a:lnSpc>
                        <a:spcBef>
                          <a:spcPts val="0"/>
                        </a:spcBef>
                        <a:spcAft>
                          <a:spcPts val="0"/>
                        </a:spcAft>
                        <a:buClrTx/>
                        <a:buSzTx/>
                        <a:buFontTx/>
                        <a:buNone/>
                        <a:tabLst/>
                        <a:defRPr/>
                      </a:pPr>
                      <a:r>
                        <a:rPr lang="en-US" sz="2400" b="1" i="0" u="none" strike="noStrike">
                          <a:solidFill>
                            <a:schemeClr val="tx1"/>
                          </a:solidFill>
                          <a:effectLst/>
                          <a:latin typeface="Myriad"/>
                        </a:rPr>
                        <a:t>Step 0</a:t>
                      </a:r>
                      <a:endParaRPr lang="en-US" sz="2400" b="1" i="0">
                        <a:solidFill>
                          <a:schemeClr val="tx1"/>
                        </a:solidFill>
                        <a:effectLst/>
                        <a:latin typeface="Myriad"/>
                      </a:endParaRPr>
                    </a:p>
                  </a:txBody>
                  <a:tcPr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400" b="0" i="0" kern="1200" dirty="0">
                          <a:solidFill>
                            <a:schemeClr val="accent2">
                              <a:lumMod val="50000"/>
                            </a:schemeClr>
                          </a:solidFill>
                          <a:effectLst/>
                          <a:latin typeface="Myriad"/>
                          <a:ea typeface="+mn-ea"/>
                          <a:cs typeface="+mn-cs"/>
                        </a:rPr>
                        <a:t>(Optional) </a:t>
                      </a:r>
                      <a:r>
                        <a:rPr lang="en-US" sz="2400" b="0" i="0" kern="1200" dirty="0">
                          <a:solidFill>
                            <a:schemeClr val="tx1"/>
                          </a:solidFill>
                          <a:effectLst/>
                          <a:latin typeface="Myriad"/>
                          <a:ea typeface="+mn-ea"/>
                          <a:cs typeface="+mn-cs"/>
                        </a:rPr>
                        <a:t>Adopt a triennial review with TBU designations listed as a priority project</a:t>
                      </a:r>
                      <a:endParaRPr lang="en-US" sz="2400" b="0" i="0" dirty="0">
                        <a:solidFill>
                          <a:schemeClr val="tx1"/>
                        </a:solidFill>
                        <a:effectLst/>
                        <a:latin typeface="Myriad"/>
                      </a:endParaRPr>
                    </a:p>
                  </a:txBody>
                  <a:tcPr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8887559"/>
                  </a:ext>
                </a:extLst>
              </a:tr>
              <a:tr h="419711">
                <a:tc>
                  <a:txBody>
                    <a:bodyPr/>
                    <a:lstStyle/>
                    <a:p>
                      <a:pPr lvl="1" algn="l" fontAlgn="base"/>
                      <a:r>
                        <a:rPr lang="en-US" sz="2400" b="1" i="0" u="none" strike="noStrike">
                          <a:solidFill>
                            <a:schemeClr val="tx1"/>
                          </a:solidFill>
                          <a:effectLst/>
                          <a:latin typeface="Myriad"/>
                        </a:rPr>
                        <a:t>Step 1*</a:t>
                      </a:r>
                      <a:endParaRPr lang="en-US" sz="2400" b="1" i="0">
                        <a:solidFill>
                          <a:schemeClr val="tx1"/>
                        </a:solidFill>
                        <a:effectLst/>
                        <a:latin typeface="Myriad"/>
                      </a:endParaRPr>
                    </a:p>
                  </a:txBody>
                  <a:tcPr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algn="ctr" fontAlgn="base"/>
                      <a:r>
                        <a:rPr lang="en-US" sz="2400" b="0" i="0" kern="1200" dirty="0">
                          <a:solidFill>
                            <a:schemeClr val="tx1"/>
                          </a:solidFill>
                          <a:effectLst/>
                          <a:latin typeface="Myriad"/>
                          <a:ea typeface="+mn-ea"/>
                          <a:cs typeface="+mn-cs"/>
                        </a:rPr>
                        <a:t>Adopt TBU definition(s) into the Basin Plan</a:t>
                      </a:r>
                      <a:endParaRPr lang="en-US" sz="2400" b="0" i="0" dirty="0">
                        <a:solidFill>
                          <a:schemeClr val="tx1"/>
                        </a:solidFill>
                        <a:effectLst/>
                        <a:latin typeface="Myriad"/>
                      </a:endParaRPr>
                    </a:p>
                  </a:txBody>
                  <a:tcPr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749522115"/>
                  </a:ext>
                </a:extLst>
              </a:tr>
              <a:tr h="419711">
                <a:tc>
                  <a:txBody>
                    <a:bodyPr/>
                    <a:lstStyle/>
                    <a:p>
                      <a:pPr lvl="1" algn="l" fontAlgn="base"/>
                      <a:r>
                        <a:rPr lang="en-US" sz="2400" b="1" i="0" u="none" strike="noStrike">
                          <a:solidFill>
                            <a:schemeClr val="tx1"/>
                          </a:solidFill>
                          <a:effectLst/>
                          <a:latin typeface="Myriad"/>
                        </a:rPr>
                        <a:t>Step 2</a:t>
                      </a:r>
                      <a:endParaRPr lang="en-US" sz="2400" b="1" i="0">
                        <a:solidFill>
                          <a:schemeClr val="tx1"/>
                        </a:solidFill>
                        <a:effectLst/>
                        <a:latin typeface="Myriad"/>
                      </a:endParaRPr>
                    </a:p>
                  </a:txBody>
                  <a:tcPr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algn="ctr" fontAlgn="base"/>
                      <a:r>
                        <a:rPr lang="en-US" sz="2400" b="0" i="0" kern="1200" dirty="0">
                          <a:solidFill>
                            <a:schemeClr val="tx1"/>
                          </a:solidFill>
                          <a:effectLst/>
                          <a:latin typeface="Myriad"/>
                          <a:ea typeface="+mn-ea"/>
                          <a:cs typeface="+mn-cs"/>
                        </a:rPr>
                        <a:t> Gather data for designations</a:t>
                      </a:r>
                      <a:endParaRPr lang="en-US" sz="2400" b="0" i="0" dirty="0">
                        <a:solidFill>
                          <a:schemeClr val="tx1"/>
                        </a:solidFill>
                        <a:effectLst/>
                        <a:latin typeface="Myriad"/>
                      </a:endParaRPr>
                    </a:p>
                  </a:txBody>
                  <a:tcPr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564760292"/>
                  </a:ext>
                </a:extLst>
              </a:tr>
              <a:tr h="695728">
                <a:tc>
                  <a:txBody>
                    <a:bodyPr/>
                    <a:lstStyle/>
                    <a:p>
                      <a:pPr lvl="1" algn="l" fontAlgn="base"/>
                      <a:r>
                        <a:rPr lang="en-US" sz="2400" b="1" i="0" u="none" strike="noStrike">
                          <a:solidFill>
                            <a:schemeClr val="tx1"/>
                          </a:solidFill>
                          <a:effectLst/>
                          <a:latin typeface="Myriad"/>
                        </a:rPr>
                        <a:t>Step 3*</a:t>
                      </a:r>
                      <a:endParaRPr lang="en-US" sz="2400" b="1" i="0">
                        <a:solidFill>
                          <a:schemeClr val="tx1"/>
                        </a:solidFill>
                        <a:effectLst/>
                        <a:latin typeface="Myriad"/>
                      </a:endParaRPr>
                    </a:p>
                  </a:txBody>
                  <a:tcPr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algn="ctr" fontAlgn="base"/>
                      <a:r>
                        <a:rPr lang="en-US" sz="2400" b="0" i="0" kern="1200" dirty="0">
                          <a:solidFill>
                            <a:schemeClr val="tx1"/>
                          </a:solidFill>
                          <a:effectLst/>
                          <a:latin typeface="Myriad"/>
                          <a:ea typeface="+mn-ea"/>
                          <a:cs typeface="+mn-cs"/>
                        </a:rPr>
                        <a:t>Designate waterbodies or parts of a waterbody with TBU(s)</a:t>
                      </a:r>
                      <a:r>
                        <a:rPr lang="en-US" sz="2400" b="0" i="0" dirty="0">
                          <a:solidFill>
                            <a:schemeClr val="tx1"/>
                          </a:solidFill>
                          <a:effectLst/>
                          <a:latin typeface="Myriad"/>
                        </a:rPr>
                        <a:t>​</a:t>
                      </a:r>
                    </a:p>
                  </a:txBody>
                  <a:tcPr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629073915"/>
                  </a:ext>
                </a:extLst>
              </a:tr>
              <a:tr h="419711">
                <a:tc>
                  <a:txBody>
                    <a:bodyPr/>
                    <a:lstStyle/>
                    <a:p>
                      <a:pPr lvl="1" algn="l" fontAlgn="base"/>
                      <a:r>
                        <a:rPr lang="en-US" sz="2400" b="1" i="0" u="none" strike="noStrike">
                          <a:solidFill>
                            <a:schemeClr val="tx1"/>
                          </a:solidFill>
                          <a:effectLst/>
                          <a:latin typeface="Myriad"/>
                        </a:rPr>
                        <a:t>Step 4</a:t>
                      </a:r>
                      <a:endParaRPr lang="en-US" sz="2400" b="1" i="0">
                        <a:solidFill>
                          <a:schemeClr val="tx1"/>
                        </a:solidFill>
                        <a:effectLst/>
                        <a:latin typeface="Myriad"/>
                      </a:endParaRPr>
                    </a:p>
                  </a:txBody>
                  <a:tcPr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algn="ctr" fontAlgn="base"/>
                      <a:r>
                        <a:rPr lang="en-US" sz="2400" b="0" i="0" kern="1200" dirty="0">
                          <a:solidFill>
                            <a:schemeClr val="tx1"/>
                          </a:solidFill>
                          <a:effectLst/>
                          <a:latin typeface="Myriad"/>
                          <a:ea typeface="+mn-ea"/>
                          <a:cs typeface="+mn-cs"/>
                        </a:rPr>
                        <a:t>Create Implementation Plans</a:t>
                      </a:r>
                      <a:r>
                        <a:rPr lang="en-US" sz="2400" b="0" i="0" dirty="0">
                          <a:solidFill>
                            <a:schemeClr val="tx1"/>
                          </a:solidFill>
                          <a:effectLst/>
                          <a:latin typeface="Myriad"/>
                        </a:rPr>
                        <a:t>​</a:t>
                      </a:r>
                    </a:p>
                  </a:txBody>
                  <a:tcPr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906363971"/>
                  </a:ext>
                </a:extLst>
              </a:tr>
            </a:tbl>
          </a:graphicData>
        </a:graphic>
      </p:graphicFrame>
      <p:sp>
        <p:nvSpPr>
          <p:cNvPr id="9" name="Text Placeholder 3">
            <a:extLst>
              <a:ext uri="{FF2B5EF4-FFF2-40B4-BE49-F238E27FC236}">
                <a16:creationId xmlns:a16="http://schemas.microsoft.com/office/drawing/2014/main" id="{D6BD3058-13BC-43EC-8C2D-7BDBE6587A66}"/>
              </a:ext>
              <a:ext uri="{C183D7F6-B498-43B3-948B-1728B52AA6E4}">
                <adec:decorative xmlns:adec="http://schemas.microsoft.com/office/drawing/2017/decorative" val="1"/>
              </a:ext>
            </a:extLst>
          </p:cNvPr>
          <p:cNvSpPr txBox="1">
            <a:spLocks/>
          </p:cNvSpPr>
          <p:nvPr/>
        </p:nvSpPr>
        <p:spPr>
          <a:xfrm>
            <a:off x="-21516" y="6194093"/>
            <a:ext cx="12213516" cy="689307"/>
          </a:xfrm>
          <a:prstGeom prst="rect">
            <a:avLst/>
          </a:prstGeom>
          <a:solidFill>
            <a:srgbClr val="56253A"/>
          </a:solidFill>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F8E19B"/>
                </a:solidFill>
                <a:latin typeface="Calibri" panose="020F0502020204030204" pitchFamily="34" charset="0"/>
              </a:rPr>
              <a:t>   </a:t>
            </a:r>
            <a:r>
              <a:rPr lang="en-US" sz="2800" b="1">
                <a:solidFill>
                  <a:srgbClr val="F8E19B"/>
                </a:solidFill>
              </a:rPr>
              <a:t>CALIFORNIA WATER BOARDS</a:t>
            </a:r>
            <a:r>
              <a:rPr lang="en-US" sz="3000" b="1">
                <a:solidFill>
                  <a:srgbClr val="F8E19B"/>
                </a:solidFill>
              </a:rPr>
              <a:t>	</a:t>
            </a:r>
            <a:r>
              <a:rPr lang="en-US" sz="2800" b="1">
                <a:solidFill>
                  <a:srgbClr val="F8E19B"/>
                </a:solidFill>
                <a:latin typeface="Calibri" panose="020F0502020204030204" pitchFamily="34" charset="0"/>
              </a:rPr>
              <a:t>	                                </a:t>
            </a:r>
            <a:r>
              <a:rPr lang="en-US" sz="2800" b="1">
                <a:solidFill>
                  <a:srgbClr val="FFFFFF"/>
                </a:solidFill>
                <a:latin typeface="Calibri" panose="020F0502020204030204" pitchFamily="34" charset="0"/>
              </a:rPr>
              <a:t>TRIBAL BENEFICIAL USES</a:t>
            </a:r>
          </a:p>
        </p:txBody>
      </p:sp>
      <p:sp>
        <p:nvSpPr>
          <p:cNvPr id="6" name="TextBox 5">
            <a:extLst>
              <a:ext uri="{FF2B5EF4-FFF2-40B4-BE49-F238E27FC236}">
                <a16:creationId xmlns:a16="http://schemas.microsoft.com/office/drawing/2014/main" id="{33BA440A-DEC8-4172-B8A6-83C11B280AEF}"/>
              </a:ext>
            </a:extLst>
          </p:cNvPr>
          <p:cNvSpPr txBox="1"/>
          <p:nvPr/>
        </p:nvSpPr>
        <p:spPr>
          <a:xfrm>
            <a:off x="951387" y="5653375"/>
            <a:ext cx="10803572" cy="461665"/>
          </a:xfrm>
          <a:prstGeom prst="rect">
            <a:avLst/>
          </a:prstGeom>
          <a:noFill/>
        </p:spPr>
        <p:txBody>
          <a:bodyPr wrap="square" lIns="91440" tIns="45720" rIns="91440" bIns="45720" rtlCol="0" anchor="t">
            <a:spAutoFit/>
          </a:bodyPr>
          <a:lstStyle/>
          <a:p>
            <a:pPr fontAlgn="base"/>
            <a:r>
              <a:rPr lang="en-US" sz="2400" i="1">
                <a:latin typeface="Myriad"/>
              </a:rPr>
              <a:t>*Steps 1 and 3 can be done at the same time</a:t>
            </a:r>
          </a:p>
        </p:txBody>
      </p:sp>
      <p:sp>
        <p:nvSpPr>
          <p:cNvPr id="2" name="Arrow: Right 1">
            <a:extLst>
              <a:ext uri="{FF2B5EF4-FFF2-40B4-BE49-F238E27FC236}">
                <a16:creationId xmlns:a16="http://schemas.microsoft.com/office/drawing/2014/main" id="{6B9D8399-7E43-484A-9B8A-36741EFD7232}"/>
              </a:ext>
              <a:ext uri="{C183D7F6-B498-43B3-948B-1728B52AA6E4}">
                <adec:decorative xmlns:adec="http://schemas.microsoft.com/office/drawing/2017/decorative" val="1"/>
              </a:ext>
            </a:extLst>
          </p:cNvPr>
          <p:cNvSpPr/>
          <p:nvPr/>
        </p:nvSpPr>
        <p:spPr>
          <a:xfrm>
            <a:off x="522921" y="2661615"/>
            <a:ext cx="816292" cy="309380"/>
          </a:xfrm>
          <a:prstGeom prst="rightArrow">
            <a:avLst/>
          </a:prstGeom>
          <a:solidFill>
            <a:srgbClr val="FFE699"/>
          </a:solidFill>
          <a:ln>
            <a:solidFill>
              <a:srgbClr val="2197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33D5989E-36EE-4983-AAE4-9F1B66056B51}"/>
              </a:ext>
              <a:ext uri="{C183D7F6-B498-43B3-948B-1728B52AA6E4}">
                <adec:decorative xmlns:adec="http://schemas.microsoft.com/office/drawing/2017/decorative" val="1"/>
              </a:ext>
            </a:extLst>
          </p:cNvPr>
          <p:cNvSpPr/>
          <p:nvPr/>
        </p:nvSpPr>
        <p:spPr>
          <a:xfrm>
            <a:off x="531762" y="3247505"/>
            <a:ext cx="816292" cy="309380"/>
          </a:xfrm>
          <a:prstGeom prst="rightArrow">
            <a:avLst/>
          </a:prstGeom>
          <a:solidFill>
            <a:srgbClr val="FFE699"/>
          </a:solidFill>
          <a:ln>
            <a:solidFill>
              <a:srgbClr val="2197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2E6B59CD-3D6D-4C05-9F21-70DABEF02DA4}"/>
              </a:ext>
              <a:ext uri="{C183D7F6-B498-43B3-948B-1728B52AA6E4}">
                <adec:decorative xmlns:adec="http://schemas.microsoft.com/office/drawing/2017/decorative" val="1"/>
              </a:ext>
            </a:extLst>
          </p:cNvPr>
          <p:cNvSpPr/>
          <p:nvPr/>
        </p:nvSpPr>
        <p:spPr>
          <a:xfrm>
            <a:off x="522921" y="3739858"/>
            <a:ext cx="816292" cy="301968"/>
          </a:xfrm>
          <a:prstGeom prst="rightArrow">
            <a:avLst/>
          </a:prstGeom>
          <a:solidFill>
            <a:srgbClr val="FFE699"/>
          </a:solidFill>
          <a:ln>
            <a:solidFill>
              <a:srgbClr val="2197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61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Step 1 for the North Coast Region is to Adopt Tribal Benefical Uses or TBU definitions into the Basin Plan. Cody Walker is the Tribal Coordinator.">
            <a:extLst>
              <a:ext uri="{FF2B5EF4-FFF2-40B4-BE49-F238E27FC236}">
                <a16:creationId xmlns:a16="http://schemas.microsoft.com/office/drawing/2014/main" id="{7A30AAF5-A5CA-4CF2-A251-B9245F0DDB12}"/>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0"/>
            <a:ext cx="12192000" cy="6860770"/>
          </a:xfrm>
        </p:spPr>
      </p:pic>
      <p:sp>
        <p:nvSpPr>
          <p:cNvPr id="3" name="Title 2">
            <a:extLst>
              <a:ext uri="{FF2B5EF4-FFF2-40B4-BE49-F238E27FC236}">
                <a16:creationId xmlns:a16="http://schemas.microsoft.com/office/drawing/2014/main" id="{69C75DFA-8426-46D2-A76A-DFECB0C62D6A}"/>
              </a:ext>
            </a:extLst>
          </p:cNvPr>
          <p:cNvSpPr txBox="1">
            <a:spLocks noGrp="1"/>
          </p:cNvSpPr>
          <p:nvPr>
            <p:ph type="title" idx="4294967295"/>
          </p:nvPr>
        </p:nvSpPr>
        <p:spPr>
          <a:xfrm>
            <a:off x="511562" y="354804"/>
            <a:ext cx="1119090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b="1" dirty="0">
                <a:solidFill>
                  <a:srgbClr val="2197AB"/>
                </a:solidFill>
                <a:latin typeface="Myriad"/>
                <a:ea typeface="+mn-ea"/>
                <a:cs typeface="+mn-cs"/>
              </a:rPr>
              <a:t>Region 1 – North Coast</a:t>
            </a:r>
          </a:p>
        </p:txBody>
      </p:sp>
      <p:sp>
        <p:nvSpPr>
          <p:cNvPr id="2" name="TextBox 1">
            <a:extLst>
              <a:ext uri="{FF2B5EF4-FFF2-40B4-BE49-F238E27FC236}">
                <a16:creationId xmlns:a16="http://schemas.microsoft.com/office/drawing/2014/main" id="{216AEABB-CF60-4D41-8F78-D56D74AE47E5}"/>
              </a:ext>
            </a:extLst>
          </p:cNvPr>
          <p:cNvSpPr txBox="1"/>
          <p:nvPr/>
        </p:nvSpPr>
        <p:spPr>
          <a:xfrm>
            <a:off x="511562" y="1479049"/>
            <a:ext cx="7058451" cy="4216539"/>
          </a:xfrm>
          <a:prstGeom prst="rect">
            <a:avLst/>
          </a:prstGeom>
          <a:noFill/>
        </p:spPr>
        <p:txBody>
          <a:bodyPr wrap="square" lIns="91440" tIns="45720" rIns="91440" bIns="45720" rtlCol="0" anchor="t">
            <a:spAutoFit/>
          </a:bodyPr>
          <a:lstStyle/>
          <a:p>
            <a:pPr marL="342900" indent="-342900" fontAlgn="base">
              <a:buFont typeface="Wingdings" panose="05000000000000000000" pitchFamily="2" charset="2"/>
              <a:buChar char="Ø"/>
            </a:pPr>
            <a:r>
              <a:rPr lang="en-US" sz="2400" dirty="0">
                <a:solidFill>
                  <a:srgbClr val="570F0D"/>
                </a:solidFill>
                <a:latin typeface="Myriad"/>
              </a:rPr>
              <a:t> </a:t>
            </a:r>
            <a:r>
              <a:rPr lang="en-US" sz="2800" b="1" dirty="0">
                <a:solidFill>
                  <a:srgbClr val="570F0D"/>
                </a:solidFill>
                <a:latin typeface="Myriad"/>
              </a:rPr>
              <a:t>Step 1: </a:t>
            </a:r>
            <a:r>
              <a:rPr lang="en-US" sz="2400" dirty="0">
                <a:latin typeface="Myriad"/>
              </a:rPr>
              <a:t>Adopt TBU definition(s) into the Basin Plan</a:t>
            </a:r>
            <a:endParaRPr lang="en-US" sz="2400" b="1" dirty="0">
              <a:solidFill>
                <a:srgbClr val="570F0D"/>
              </a:solidFill>
              <a:latin typeface="Myriad"/>
            </a:endParaRPr>
          </a:p>
          <a:p>
            <a:pPr fontAlgn="base"/>
            <a:endParaRPr lang="en-US" sz="2400" dirty="0">
              <a:solidFill>
                <a:srgbClr val="2197AB"/>
              </a:solidFill>
              <a:latin typeface="Myriad"/>
            </a:endParaRPr>
          </a:p>
          <a:p>
            <a:pPr marL="285750" indent="-285750">
              <a:buFont typeface="Arial" panose="020B0604020202020204" pitchFamily="34" charset="0"/>
              <a:buChar char="•"/>
            </a:pPr>
            <a:r>
              <a:rPr lang="en-US" sz="2400" b="1" dirty="0">
                <a:latin typeface="Myriad"/>
              </a:rPr>
              <a:t>Upcoming Meeting/Key Dates: </a:t>
            </a:r>
          </a:p>
          <a:p>
            <a:pPr lvl="1"/>
            <a:r>
              <a:rPr lang="en-US" sz="2400" dirty="0">
                <a:latin typeface="Myriad"/>
              </a:rPr>
              <a:t>None Scheduled</a:t>
            </a:r>
          </a:p>
          <a:p>
            <a:pPr marL="285750" indent="-285750">
              <a:buFont typeface="Arial" panose="020B0604020202020204" pitchFamily="34" charset="0"/>
              <a:buChar char="•"/>
            </a:pPr>
            <a:r>
              <a:rPr lang="en-US" sz="2400" b="1" dirty="0">
                <a:latin typeface="Myriad"/>
              </a:rPr>
              <a:t>Action Step:</a:t>
            </a:r>
          </a:p>
          <a:p>
            <a:pPr lvl="1"/>
            <a:r>
              <a:rPr lang="en-US" sz="2400" dirty="0">
                <a:latin typeface="Myriad"/>
              </a:rPr>
              <a:t>Submit support letter to adopt TBU definitions</a:t>
            </a:r>
          </a:p>
          <a:p>
            <a:pPr marL="285750" indent="-285750">
              <a:buFont typeface="Arial" panose="020B0604020202020204" pitchFamily="34" charset="0"/>
              <a:buChar char="•"/>
            </a:pPr>
            <a:r>
              <a:rPr lang="en-US" sz="2400" b="1" dirty="0">
                <a:latin typeface="Myriad"/>
              </a:rPr>
              <a:t>Tribal Coordinator:</a:t>
            </a:r>
          </a:p>
          <a:p>
            <a:pPr lvl="1"/>
            <a:r>
              <a:rPr lang="en-US" sz="2400" dirty="0">
                <a:latin typeface="Myriad"/>
                <a:hlinkClick r:id="rId4"/>
              </a:rPr>
              <a:t>Cody.Walker@waterboards.ca.gov</a:t>
            </a:r>
            <a:r>
              <a:rPr lang="en-US" sz="2400" dirty="0">
                <a:latin typeface="Myriad"/>
              </a:rPr>
              <a:t> </a:t>
            </a:r>
          </a:p>
          <a:p>
            <a:pPr lvl="1"/>
            <a:r>
              <a:rPr lang="en-US" sz="2400" dirty="0"/>
              <a:t>(707) 576-2642</a:t>
            </a:r>
            <a:endParaRPr lang="en-US" sz="2400" dirty="0">
              <a:latin typeface="Myriad"/>
            </a:endParaRPr>
          </a:p>
          <a:p>
            <a:pPr marL="285750" indent="-285750">
              <a:buFont typeface="Arial" panose="020B0604020202020204" pitchFamily="34" charset="0"/>
              <a:buChar char="•"/>
            </a:pPr>
            <a:r>
              <a:rPr lang="en-US" sz="2400" i="1" dirty="0">
                <a:latin typeface="Myriad"/>
              </a:rPr>
              <a:t>Region 1 has previous beneficial uses that protect Native American Culture and Subsistence Fishing </a:t>
            </a:r>
          </a:p>
        </p:txBody>
      </p:sp>
      <p:sp>
        <p:nvSpPr>
          <p:cNvPr id="8" name="Text Placeholder 3">
            <a:extLst>
              <a:ext uri="{FF2B5EF4-FFF2-40B4-BE49-F238E27FC236}">
                <a16:creationId xmlns:a16="http://schemas.microsoft.com/office/drawing/2014/main" id="{817F4F1B-921F-41F6-A5A3-FBBD5C89BCF0}"/>
              </a:ext>
              <a:ext uri="{C183D7F6-B498-43B3-948B-1728B52AA6E4}">
                <adec:decorative xmlns:adec="http://schemas.microsoft.com/office/drawing/2017/decorative" val="1"/>
              </a:ext>
            </a:extLst>
          </p:cNvPr>
          <p:cNvSpPr txBox="1">
            <a:spLocks/>
          </p:cNvSpPr>
          <p:nvPr/>
        </p:nvSpPr>
        <p:spPr>
          <a:xfrm>
            <a:off x="255" y="6194093"/>
            <a:ext cx="12213516" cy="689307"/>
          </a:xfrm>
          <a:prstGeom prst="rect">
            <a:avLst/>
          </a:prstGeom>
          <a:solidFill>
            <a:srgbClr val="56253A"/>
          </a:solidFill>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F8E19B"/>
                </a:solidFill>
                <a:latin typeface="Calibri" panose="020F0502020204030204" pitchFamily="34" charset="0"/>
              </a:rPr>
              <a:t>   </a:t>
            </a:r>
            <a:r>
              <a:rPr lang="en-US" sz="2800" b="1">
                <a:solidFill>
                  <a:srgbClr val="F8E19B"/>
                </a:solidFill>
              </a:rPr>
              <a:t>CALIFORNIA WATER BOARDS</a:t>
            </a:r>
            <a:r>
              <a:rPr lang="en-US" sz="3000" b="1">
                <a:solidFill>
                  <a:srgbClr val="F8E19B"/>
                </a:solidFill>
              </a:rPr>
              <a:t>	</a:t>
            </a:r>
            <a:r>
              <a:rPr lang="en-US" sz="2800" b="1">
                <a:solidFill>
                  <a:srgbClr val="F8E19B"/>
                </a:solidFill>
                <a:latin typeface="Calibri" panose="020F0502020204030204" pitchFamily="34" charset="0"/>
              </a:rPr>
              <a:t>	                                </a:t>
            </a:r>
            <a:r>
              <a:rPr lang="en-US" sz="2800" b="1">
                <a:solidFill>
                  <a:srgbClr val="FFFFFF"/>
                </a:solidFill>
                <a:latin typeface="Calibri" panose="020F0502020204030204" pitchFamily="34" charset="0"/>
              </a:rPr>
              <a:t>TRIBAL BENEFICIAL USES</a:t>
            </a:r>
          </a:p>
        </p:txBody>
      </p:sp>
      <p:pic>
        <p:nvPicPr>
          <p:cNvPr id="5" name="Picture 4" descr="Region 1 Map including Del Norte, Siskiyou, Trinity.,Humboldt, Mendocino, Sonoma counties">
            <a:extLst>
              <a:ext uri="{FF2B5EF4-FFF2-40B4-BE49-F238E27FC236}">
                <a16:creationId xmlns:a16="http://schemas.microsoft.com/office/drawing/2014/main" id="{A01A76A5-3439-4217-9794-6C82C445AC14}"/>
              </a:ext>
            </a:extLst>
          </p:cNvPr>
          <p:cNvPicPr>
            <a:picLocks noChangeAspect="1"/>
          </p:cNvPicPr>
          <p:nvPr/>
        </p:nvPicPr>
        <p:blipFill rotWithShape="1">
          <a:blip r:embed="rId5">
            <a:extLst>
              <a:ext uri="{28A0092B-C50C-407E-A947-70E740481C1C}">
                <a14:useLocalDpi xmlns:a14="http://schemas.microsoft.com/office/drawing/2010/main" val="0"/>
              </a:ext>
            </a:extLst>
          </a:blip>
          <a:srcRect l="-6418" t="-2239" r="63707" b="59594"/>
          <a:stretch/>
        </p:blipFill>
        <p:spPr>
          <a:xfrm>
            <a:off x="6780269" y="-234322"/>
            <a:ext cx="5247244" cy="6094159"/>
          </a:xfrm>
          <a:prstGeom prst="rect">
            <a:avLst/>
          </a:prstGeom>
        </p:spPr>
      </p:pic>
    </p:spTree>
    <p:extLst>
      <p:ext uri="{BB962C8B-B14F-4D97-AF65-F5344CB8AC3E}">
        <p14:creationId xmlns:p14="http://schemas.microsoft.com/office/powerpoint/2010/main" val="2580452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Region 2 is the San Francisco BAy Region where step 2 is gathering data for designations. Their next meeting is in early March, Interest letters are to be sent to the Tribal Coordinator Samantha Harper, Samantha.Harper@waterboards.ca.gov.5 tribes have submitted support for TBU's, 0 attended the Triennial Review Hearing.">
            <a:extLst>
              <a:ext uri="{FF2B5EF4-FFF2-40B4-BE49-F238E27FC236}">
                <a16:creationId xmlns:a16="http://schemas.microsoft.com/office/drawing/2014/main" id="{7A30AAF5-A5CA-4CF2-A251-B9245F0DDB12}"/>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0"/>
            <a:ext cx="12192000" cy="6860770"/>
          </a:xfrm>
        </p:spPr>
      </p:pic>
      <p:sp>
        <p:nvSpPr>
          <p:cNvPr id="3" name="Title 2">
            <a:extLst>
              <a:ext uri="{FF2B5EF4-FFF2-40B4-BE49-F238E27FC236}">
                <a16:creationId xmlns:a16="http://schemas.microsoft.com/office/drawing/2014/main" id="{69C75DFA-8426-46D2-A76A-DFECB0C62D6A}"/>
              </a:ext>
            </a:extLst>
          </p:cNvPr>
          <p:cNvSpPr txBox="1">
            <a:spLocks noGrp="1"/>
          </p:cNvSpPr>
          <p:nvPr>
            <p:ph type="title" idx="4294967295"/>
          </p:nvPr>
        </p:nvSpPr>
        <p:spPr>
          <a:xfrm>
            <a:off x="511562" y="231843"/>
            <a:ext cx="1119090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b="1">
                <a:solidFill>
                  <a:srgbClr val="2197AB"/>
                </a:solidFill>
                <a:latin typeface="Myriad"/>
                <a:ea typeface="+mn-ea"/>
                <a:cs typeface="+mn-cs"/>
              </a:rPr>
              <a:t>Region 2 – San Francisco Bay</a:t>
            </a:r>
          </a:p>
        </p:txBody>
      </p:sp>
      <p:sp>
        <p:nvSpPr>
          <p:cNvPr id="2" name="TextBox 1">
            <a:extLst>
              <a:ext uri="{FF2B5EF4-FFF2-40B4-BE49-F238E27FC236}">
                <a16:creationId xmlns:a16="http://schemas.microsoft.com/office/drawing/2014/main" id="{216AEABB-CF60-4D41-8F78-D56D74AE47E5}"/>
              </a:ext>
            </a:extLst>
          </p:cNvPr>
          <p:cNvSpPr txBox="1"/>
          <p:nvPr/>
        </p:nvSpPr>
        <p:spPr>
          <a:xfrm>
            <a:off x="531812" y="1136585"/>
            <a:ext cx="7013848" cy="4893647"/>
          </a:xfrm>
          <a:prstGeom prst="rect">
            <a:avLst/>
          </a:prstGeom>
          <a:noFill/>
        </p:spPr>
        <p:txBody>
          <a:bodyPr wrap="square" lIns="91440" tIns="45720" rIns="91440" bIns="45720" rtlCol="0" anchor="t">
            <a:spAutoFit/>
          </a:bodyPr>
          <a:lstStyle/>
          <a:p>
            <a:pPr marL="342900" indent="-342900" fontAlgn="base">
              <a:buFont typeface="Wingdings" panose="05000000000000000000" pitchFamily="2" charset="2"/>
              <a:buChar char="Ø"/>
            </a:pPr>
            <a:r>
              <a:rPr lang="en-US" sz="2800" b="1" dirty="0">
                <a:solidFill>
                  <a:srgbClr val="570F0D"/>
                </a:solidFill>
                <a:latin typeface="Myriad"/>
              </a:rPr>
              <a:t> Step 2: </a:t>
            </a:r>
            <a:r>
              <a:rPr lang="en-US" sz="2800" dirty="0">
                <a:latin typeface="Myriad"/>
              </a:rPr>
              <a:t>Gather data for designations </a:t>
            </a:r>
          </a:p>
          <a:p>
            <a:pPr fontAlgn="base"/>
            <a:r>
              <a:rPr lang="en-US" sz="2400" dirty="0">
                <a:latin typeface="Myriad"/>
              </a:rPr>
              <a:t>(completed Step 0; plan to do Steps 1 &amp; 3 as one process)</a:t>
            </a:r>
          </a:p>
          <a:p>
            <a:pPr fontAlgn="base"/>
            <a:endParaRPr lang="en-US" sz="2000" dirty="0">
              <a:latin typeface="Myriad"/>
            </a:endParaRPr>
          </a:p>
          <a:p>
            <a:pPr marL="285750" indent="-285750" fontAlgn="base">
              <a:buFont typeface="Arial" panose="020B0604020202020204" pitchFamily="34" charset="0"/>
              <a:buChar char="•"/>
            </a:pPr>
            <a:r>
              <a:rPr lang="en-US" sz="2400" b="1" dirty="0">
                <a:latin typeface="Myriad"/>
              </a:rPr>
              <a:t>Upcoming Meeting/Key Dates: </a:t>
            </a:r>
          </a:p>
          <a:p>
            <a:pPr lvl="1" fontAlgn="base"/>
            <a:r>
              <a:rPr lang="en-US" sz="2400" b="1" dirty="0">
                <a:solidFill>
                  <a:srgbClr val="2197AB"/>
                </a:solidFill>
                <a:latin typeface="Myriad"/>
              </a:rPr>
              <a:t>Early March:</a:t>
            </a:r>
            <a:r>
              <a:rPr lang="en-US" sz="2400" dirty="0">
                <a:latin typeface="Myriad"/>
              </a:rPr>
              <a:t> TBD</a:t>
            </a:r>
          </a:p>
          <a:p>
            <a:pPr marL="285750" indent="-285750">
              <a:buFont typeface="Arial" panose="020B0604020202020204" pitchFamily="34" charset="0"/>
              <a:buChar char="•"/>
            </a:pPr>
            <a:r>
              <a:rPr lang="en-US" sz="2400" b="1" dirty="0">
                <a:latin typeface="Myriad"/>
              </a:rPr>
              <a:t>Action Step:</a:t>
            </a:r>
          </a:p>
          <a:p>
            <a:pPr lvl="1"/>
            <a:r>
              <a:rPr lang="en-US" sz="2400" dirty="0">
                <a:latin typeface="Myriad"/>
              </a:rPr>
              <a:t>Send a letter to Sami Harper with interest</a:t>
            </a:r>
          </a:p>
          <a:p>
            <a:pPr marL="285750" indent="-285750">
              <a:buFont typeface="Arial" panose="020B0604020202020204" pitchFamily="34" charset="0"/>
              <a:buChar char="•"/>
            </a:pPr>
            <a:r>
              <a:rPr lang="en-US" sz="2400" b="1" dirty="0">
                <a:latin typeface="Myriad"/>
              </a:rPr>
              <a:t>Tribal Coordinator:</a:t>
            </a:r>
          </a:p>
          <a:p>
            <a:pPr lvl="1"/>
            <a:r>
              <a:rPr lang="en-US" sz="2400" dirty="0">
                <a:latin typeface="Myriad"/>
                <a:hlinkClick r:id="rId4"/>
              </a:rPr>
              <a:t>Samantha.Harper@waterboards.ca.gov</a:t>
            </a:r>
            <a:endParaRPr lang="en-US" sz="2400" dirty="0">
              <a:latin typeface="Myriad"/>
            </a:endParaRPr>
          </a:p>
          <a:p>
            <a:pPr lvl="1"/>
            <a:r>
              <a:rPr lang="en-US" sz="2400" dirty="0">
                <a:latin typeface="Myriad"/>
              </a:rPr>
              <a:t>(510) 622-2415</a:t>
            </a:r>
          </a:p>
          <a:p>
            <a:pPr marL="285750" indent="-285750">
              <a:buFont typeface="Arial" panose="020B0604020202020204" pitchFamily="34" charset="0"/>
              <a:buChar char="•"/>
            </a:pPr>
            <a:r>
              <a:rPr lang="en-US" sz="2400" i="1" dirty="0">
                <a:latin typeface="Myriad"/>
              </a:rPr>
              <a:t>5 tribes submitted support for TBUs on the Triennial Review, 0 tribes attended Triennial Review hearing</a:t>
            </a:r>
          </a:p>
        </p:txBody>
      </p:sp>
      <p:sp>
        <p:nvSpPr>
          <p:cNvPr id="8" name="Text Placeholder 3">
            <a:extLst>
              <a:ext uri="{FF2B5EF4-FFF2-40B4-BE49-F238E27FC236}">
                <a16:creationId xmlns:a16="http://schemas.microsoft.com/office/drawing/2014/main" id="{817F4F1B-921F-41F6-A5A3-FBBD5C89BCF0}"/>
              </a:ext>
              <a:ext uri="{C183D7F6-B498-43B3-948B-1728B52AA6E4}">
                <adec:decorative xmlns:adec="http://schemas.microsoft.com/office/drawing/2017/decorative" val="1"/>
              </a:ext>
            </a:extLst>
          </p:cNvPr>
          <p:cNvSpPr txBox="1">
            <a:spLocks/>
          </p:cNvSpPr>
          <p:nvPr/>
        </p:nvSpPr>
        <p:spPr>
          <a:xfrm>
            <a:off x="255" y="6194093"/>
            <a:ext cx="12213516" cy="689307"/>
          </a:xfrm>
          <a:prstGeom prst="rect">
            <a:avLst/>
          </a:prstGeom>
          <a:solidFill>
            <a:srgbClr val="56253A"/>
          </a:solidFill>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F8E19B"/>
                </a:solidFill>
                <a:latin typeface="Calibri" panose="020F0502020204030204" pitchFamily="34" charset="0"/>
              </a:rPr>
              <a:t>   </a:t>
            </a:r>
            <a:r>
              <a:rPr lang="en-US" sz="2800" b="1">
                <a:solidFill>
                  <a:srgbClr val="F8E19B"/>
                </a:solidFill>
              </a:rPr>
              <a:t>CALIFORNIA WATER BOARDS</a:t>
            </a:r>
            <a:r>
              <a:rPr lang="en-US" sz="3000" b="1">
                <a:solidFill>
                  <a:srgbClr val="F8E19B"/>
                </a:solidFill>
              </a:rPr>
              <a:t>	</a:t>
            </a:r>
            <a:r>
              <a:rPr lang="en-US" sz="2800" b="1">
                <a:solidFill>
                  <a:srgbClr val="F8E19B"/>
                </a:solidFill>
                <a:latin typeface="Calibri" panose="020F0502020204030204" pitchFamily="34" charset="0"/>
              </a:rPr>
              <a:t>	                                </a:t>
            </a:r>
            <a:r>
              <a:rPr lang="en-US" sz="2800" b="1">
                <a:solidFill>
                  <a:srgbClr val="FFFFFF"/>
                </a:solidFill>
                <a:latin typeface="Calibri" panose="020F0502020204030204" pitchFamily="34" charset="0"/>
              </a:rPr>
              <a:t>TRIBAL BENEFICIAL USES</a:t>
            </a:r>
          </a:p>
        </p:txBody>
      </p:sp>
      <p:pic>
        <p:nvPicPr>
          <p:cNvPr id="5" name="Picture 4">
            <a:extLst>
              <a:ext uri="{FF2B5EF4-FFF2-40B4-BE49-F238E27FC236}">
                <a16:creationId xmlns:a16="http://schemas.microsoft.com/office/drawing/2014/main" id="{A01A76A5-3439-4217-9794-6C82C445AC14}"/>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6577" t="37062" r="72534" b="46922"/>
          <a:stretch/>
        </p:blipFill>
        <p:spPr>
          <a:xfrm>
            <a:off x="6988153" y="1282894"/>
            <a:ext cx="5039360" cy="4494194"/>
          </a:xfrm>
          <a:prstGeom prst="rect">
            <a:avLst/>
          </a:prstGeom>
        </p:spPr>
      </p:pic>
    </p:spTree>
    <p:extLst>
      <p:ext uri="{BB962C8B-B14F-4D97-AF65-F5344CB8AC3E}">
        <p14:creationId xmlns:p14="http://schemas.microsoft.com/office/powerpoint/2010/main" val="3917312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Region Three is the Central Coast which is at step 0, not adopting a triennial review with TBU designations as a priority project. The key date is in 2024 and the action step is to submit a letter to prioritize TBU's. The Triba Coordiantor is Angela Schroeter.">
            <a:extLst>
              <a:ext uri="{FF2B5EF4-FFF2-40B4-BE49-F238E27FC236}">
                <a16:creationId xmlns:a16="http://schemas.microsoft.com/office/drawing/2014/main" id="{7A30AAF5-A5CA-4CF2-A251-B9245F0DDB12}"/>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6042" y="0"/>
            <a:ext cx="12192000" cy="6860770"/>
          </a:xfrm>
        </p:spPr>
      </p:pic>
      <p:sp>
        <p:nvSpPr>
          <p:cNvPr id="3" name="Title 2">
            <a:extLst>
              <a:ext uri="{FF2B5EF4-FFF2-40B4-BE49-F238E27FC236}">
                <a16:creationId xmlns:a16="http://schemas.microsoft.com/office/drawing/2014/main" id="{69C75DFA-8426-46D2-A76A-DFECB0C62D6A}"/>
              </a:ext>
            </a:extLst>
          </p:cNvPr>
          <p:cNvSpPr txBox="1">
            <a:spLocks noGrp="1"/>
          </p:cNvSpPr>
          <p:nvPr>
            <p:ph type="title" idx="4294967295"/>
          </p:nvPr>
        </p:nvSpPr>
        <p:spPr>
          <a:xfrm>
            <a:off x="500549" y="192699"/>
            <a:ext cx="1119090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b="1">
                <a:solidFill>
                  <a:srgbClr val="2197AB"/>
                </a:solidFill>
                <a:latin typeface="Myriad"/>
                <a:ea typeface="+mn-ea"/>
                <a:cs typeface="+mn-cs"/>
              </a:rPr>
              <a:t>Region 3 – Central Coast</a:t>
            </a:r>
          </a:p>
        </p:txBody>
      </p:sp>
      <p:sp>
        <p:nvSpPr>
          <p:cNvPr id="2" name="TextBox 1">
            <a:extLst>
              <a:ext uri="{FF2B5EF4-FFF2-40B4-BE49-F238E27FC236}">
                <a16:creationId xmlns:a16="http://schemas.microsoft.com/office/drawing/2014/main" id="{216AEABB-CF60-4D41-8F78-D56D74AE47E5}"/>
              </a:ext>
            </a:extLst>
          </p:cNvPr>
          <p:cNvSpPr txBox="1"/>
          <p:nvPr/>
        </p:nvSpPr>
        <p:spPr>
          <a:xfrm>
            <a:off x="509014" y="1312402"/>
            <a:ext cx="8109760" cy="4647426"/>
          </a:xfrm>
          <a:prstGeom prst="rect">
            <a:avLst/>
          </a:prstGeom>
          <a:noFill/>
        </p:spPr>
        <p:txBody>
          <a:bodyPr wrap="square" lIns="91440" tIns="45720" rIns="91440" bIns="45720" rtlCol="0" anchor="t">
            <a:spAutoFit/>
          </a:bodyPr>
          <a:lstStyle/>
          <a:p>
            <a:pPr marL="457200" indent="-457200" fontAlgn="base">
              <a:buFont typeface="Wingdings" panose="05000000000000000000" pitchFamily="2" charset="2"/>
              <a:buChar char="Ø"/>
            </a:pPr>
            <a:r>
              <a:rPr lang="en-US" sz="2400" b="1" dirty="0">
                <a:solidFill>
                  <a:srgbClr val="570F0D"/>
                </a:solidFill>
                <a:latin typeface="Myriad"/>
              </a:rPr>
              <a:t> </a:t>
            </a:r>
            <a:r>
              <a:rPr lang="en-US" sz="2800" b="1" dirty="0">
                <a:solidFill>
                  <a:srgbClr val="570F0D"/>
                </a:solidFill>
                <a:latin typeface="Myriad"/>
              </a:rPr>
              <a:t>Step 0: </a:t>
            </a:r>
            <a:r>
              <a:rPr lang="en-US" sz="2800" dirty="0">
                <a:latin typeface="Myriad"/>
              </a:rPr>
              <a:t>Adopt a triennial review with TBU designations listed as a priority project</a:t>
            </a:r>
            <a:endParaRPr lang="en-US" sz="2800" b="1" dirty="0">
              <a:latin typeface="Myriad"/>
            </a:endParaRPr>
          </a:p>
          <a:p>
            <a:endParaRPr lang="en-US" sz="2400" b="1" dirty="0">
              <a:latin typeface="Myriad"/>
            </a:endParaRPr>
          </a:p>
          <a:p>
            <a:pPr marL="285750" indent="-285750">
              <a:buFont typeface="Arial" panose="020B0604020202020204" pitchFamily="34" charset="0"/>
              <a:buChar char="•"/>
            </a:pPr>
            <a:r>
              <a:rPr lang="en-US" sz="2400" b="1" dirty="0">
                <a:latin typeface="Myriad"/>
              </a:rPr>
              <a:t>Upcoming Meeting/Key Dates:</a:t>
            </a:r>
          </a:p>
          <a:p>
            <a:pPr lvl="1"/>
            <a:r>
              <a:rPr lang="en-US" sz="2400" b="1" dirty="0">
                <a:solidFill>
                  <a:srgbClr val="2197AB"/>
                </a:solidFill>
                <a:latin typeface="Myriad"/>
              </a:rPr>
              <a:t>2024:</a:t>
            </a:r>
            <a:r>
              <a:rPr lang="en-US" sz="2400" dirty="0">
                <a:latin typeface="Myriad"/>
              </a:rPr>
              <a:t> Next Triennial Review</a:t>
            </a:r>
          </a:p>
          <a:p>
            <a:pPr marL="342900" indent="-342900">
              <a:buFont typeface="Arial" panose="020B0604020202020204" pitchFamily="34" charset="0"/>
              <a:buChar char="•"/>
            </a:pPr>
            <a:r>
              <a:rPr lang="en-US" sz="2400" b="1" dirty="0">
                <a:latin typeface="Myriad"/>
              </a:rPr>
              <a:t>Action Step:</a:t>
            </a:r>
          </a:p>
          <a:p>
            <a:pPr lvl="1"/>
            <a:r>
              <a:rPr lang="en-US" sz="2400" dirty="0">
                <a:latin typeface="Myriad"/>
              </a:rPr>
              <a:t>Submit support letter to prioritize TBUs in Triennial Review</a:t>
            </a:r>
          </a:p>
          <a:p>
            <a:pPr marL="285750" indent="-285750">
              <a:buFont typeface="Arial" panose="020B0604020202020204" pitchFamily="34" charset="0"/>
              <a:buChar char="•"/>
            </a:pPr>
            <a:r>
              <a:rPr lang="en-US" sz="2400" b="1" dirty="0">
                <a:latin typeface="Myriad"/>
              </a:rPr>
              <a:t>Tribal Coordinator:</a:t>
            </a:r>
          </a:p>
          <a:p>
            <a:pPr lvl="1"/>
            <a:r>
              <a:rPr lang="en-US" sz="2400" dirty="0">
                <a:latin typeface="Myriad"/>
                <a:hlinkClick r:id="rId4"/>
              </a:rPr>
              <a:t>Angela.Schroeter@waterboards.ca.gov </a:t>
            </a:r>
            <a:r>
              <a:rPr lang="en-US" sz="2400" dirty="0">
                <a:latin typeface="Myriad"/>
              </a:rPr>
              <a:t> </a:t>
            </a:r>
          </a:p>
          <a:p>
            <a:pPr lvl="1"/>
            <a:r>
              <a:rPr lang="en-US" sz="2400" dirty="0">
                <a:latin typeface="Myriad"/>
              </a:rPr>
              <a:t>(805) 542-4644</a:t>
            </a:r>
          </a:p>
          <a:p>
            <a:pPr marL="285750" indent="-285750">
              <a:buFont typeface="Arial" panose="020B0604020202020204" pitchFamily="34" charset="0"/>
              <a:buChar char="•"/>
            </a:pPr>
            <a:r>
              <a:rPr lang="en-US" sz="2400" i="1" dirty="0">
                <a:latin typeface="Myriad"/>
              </a:rPr>
              <a:t>0 tribes submitted support for TBUs on the 2021 Triennial Review, or attended Triennial Review workshop</a:t>
            </a:r>
          </a:p>
        </p:txBody>
      </p:sp>
      <p:sp>
        <p:nvSpPr>
          <p:cNvPr id="8" name="Text Placeholder 3">
            <a:extLst>
              <a:ext uri="{FF2B5EF4-FFF2-40B4-BE49-F238E27FC236}">
                <a16:creationId xmlns:a16="http://schemas.microsoft.com/office/drawing/2014/main" id="{817F4F1B-921F-41F6-A5A3-FBBD5C89BCF0}"/>
              </a:ext>
              <a:ext uri="{C183D7F6-B498-43B3-948B-1728B52AA6E4}">
                <adec:decorative xmlns:adec="http://schemas.microsoft.com/office/drawing/2017/decorative" val="1"/>
              </a:ext>
            </a:extLst>
          </p:cNvPr>
          <p:cNvSpPr txBox="1">
            <a:spLocks/>
          </p:cNvSpPr>
          <p:nvPr/>
        </p:nvSpPr>
        <p:spPr>
          <a:xfrm>
            <a:off x="255" y="6168693"/>
            <a:ext cx="12213516" cy="689307"/>
          </a:xfrm>
          <a:prstGeom prst="rect">
            <a:avLst/>
          </a:prstGeom>
          <a:solidFill>
            <a:srgbClr val="56253A"/>
          </a:solidFill>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F8E19B"/>
                </a:solidFill>
                <a:latin typeface="Calibri" panose="020F0502020204030204" pitchFamily="34" charset="0"/>
              </a:rPr>
              <a:t>   </a:t>
            </a:r>
            <a:r>
              <a:rPr lang="en-US" sz="2800" b="1">
                <a:solidFill>
                  <a:srgbClr val="F8E19B"/>
                </a:solidFill>
              </a:rPr>
              <a:t>CALIFORNIA WATER BOARDS</a:t>
            </a:r>
            <a:r>
              <a:rPr lang="en-US" sz="3000" b="1">
                <a:solidFill>
                  <a:srgbClr val="F8E19B"/>
                </a:solidFill>
              </a:rPr>
              <a:t>	</a:t>
            </a:r>
            <a:r>
              <a:rPr lang="en-US" sz="2800" b="1">
                <a:solidFill>
                  <a:srgbClr val="F8E19B"/>
                </a:solidFill>
                <a:latin typeface="Calibri" panose="020F0502020204030204" pitchFamily="34" charset="0"/>
              </a:rPr>
              <a:t>	                                </a:t>
            </a:r>
            <a:r>
              <a:rPr lang="en-US" sz="2800" b="1">
                <a:solidFill>
                  <a:srgbClr val="FFFFFF"/>
                </a:solidFill>
                <a:latin typeface="Calibri" panose="020F0502020204030204" pitchFamily="34" charset="0"/>
              </a:rPr>
              <a:t>TRIBAL BENEFICIAL USES</a:t>
            </a:r>
          </a:p>
        </p:txBody>
      </p:sp>
      <p:pic>
        <p:nvPicPr>
          <p:cNvPr id="5" name="Picture 4" descr="Region 3 Central Coast Map including Santa Cruz, San Benito, Monterey, San Luis Obispo and Santa Barbara counties">
            <a:extLst>
              <a:ext uri="{FF2B5EF4-FFF2-40B4-BE49-F238E27FC236}">
                <a16:creationId xmlns:a16="http://schemas.microsoft.com/office/drawing/2014/main" id="{A01A76A5-3439-4217-9794-6C82C445AC14}"/>
              </a:ext>
            </a:extLst>
          </p:cNvPr>
          <p:cNvPicPr>
            <a:picLocks noChangeAspect="1"/>
          </p:cNvPicPr>
          <p:nvPr/>
        </p:nvPicPr>
        <p:blipFill rotWithShape="1">
          <a:blip r:embed="rId5">
            <a:extLst>
              <a:ext uri="{28A0092B-C50C-407E-A947-70E740481C1C}">
                <a14:useLocalDpi xmlns:a14="http://schemas.microsoft.com/office/drawing/2010/main" val="0"/>
              </a:ext>
            </a:extLst>
          </a:blip>
          <a:srcRect l="15543" t="49802" r="50550" b="18371"/>
          <a:stretch/>
        </p:blipFill>
        <p:spPr>
          <a:xfrm>
            <a:off x="7272420" y="898172"/>
            <a:ext cx="4758372" cy="5195417"/>
          </a:xfrm>
          <a:prstGeom prst="rect">
            <a:avLst/>
          </a:prstGeom>
        </p:spPr>
      </p:pic>
    </p:spTree>
    <p:extLst>
      <p:ext uri="{BB962C8B-B14F-4D97-AF65-F5344CB8AC3E}">
        <p14:creationId xmlns:p14="http://schemas.microsoft.com/office/powerpoint/2010/main" val="4072971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Region 4 Los Angeles is at step 1, adopting TBU definitions into the Basin Plan. Basin Plan Comments are dueFeb 17 and the re is a Board Hearing March 10. Action steps include submmitting support comments for TBU adoption and Board Hearing vocal support. The Tribal  Coordinator is Susana Lagudis, 2 tribes and 41 attendees participated in TBU September 2021 public workshop.">
            <a:extLst>
              <a:ext uri="{FF2B5EF4-FFF2-40B4-BE49-F238E27FC236}">
                <a16:creationId xmlns:a16="http://schemas.microsoft.com/office/drawing/2014/main" id="{7A30AAF5-A5CA-4CF2-A251-B9245F0DDB12}"/>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0"/>
            <a:ext cx="12192000" cy="6860770"/>
          </a:xfrm>
        </p:spPr>
      </p:pic>
      <p:sp>
        <p:nvSpPr>
          <p:cNvPr id="3" name="Title 2">
            <a:extLst>
              <a:ext uri="{FF2B5EF4-FFF2-40B4-BE49-F238E27FC236}">
                <a16:creationId xmlns:a16="http://schemas.microsoft.com/office/drawing/2014/main" id="{69C75DFA-8426-46D2-A76A-DFECB0C62D6A}"/>
              </a:ext>
            </a:extLst>
          </p:cNvPr>
          <p:cNvSpPr txBox="1">
            <a:spLocks noGrp="1"/>
          </p:cNvSpPr>
          <p:nvPr>
            <p:ph type="title" idx="4294967295"/>
          </p:nvPr>
        </p:nvSpPr>
        <p:spPr>
          <a:xfrm>
            <a:off x="316706" y="245764"/>
            <a:ext cx="1119090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b="1">
                <a:solidFill>
                  <a:srgbClr val="2197AB"/>
                </a:solidFill>
                <a:latin typeface="Myriad"/>
                <a:ea typeface="+mn-ea"/>
                <a:cs typeface="+mn-cs"/>
              </a:rPr>
              <a:t>Region 4 – Los Angeles</a:t>
            </a:r>
          </a:p>
        </p:txBody>
      </p:sp>
      <p:sp>
        <p:nvSpPr>
          <p:cNvPr id="2" name="TextBox 1">
            <a:extLst>
              <a:ext uri="{FF2B5EF4-FFF2-40B4-BE49-F238E27FC236}">
                <a16:creationId xmlns:a16="http://schemas.microsoft.com/office/drawing/2014/main" id="{216AEABB-CF60-4D41-8F78-D56D74AE47E5}"/>
              </a:ext>
            </a:extLst>
          </p:cNvPr>
          <p:cNvSpPr txBox="1"/>
          <p:nvPr/>
        </p:nvSpPr>
        <p:spPr>
          <a:xfrm>
            <a:off x="316706" y="1136524"/>
            <a:ext cx="7659676" cy="5447645"/>
          </a:xfrm>
          <a:prstGeom prst="rect">
            <a:avLst/>
          </a:prstGeom>
          <a:noFill/>
        </p:spPr>
        <p:txBody>
          <a:bodyPr wrap="square" lIns="91440" tIns="45720" rIns="91440" bIns="45720" rtlCol="0" anchor="t">
            <a:spAutoFit/>
          </a:bodyPr>
          <a:lstStyle/>
          <a:p>
            <a:pPr marL="457200" indent="-457200" fontAlgn="base">
              <a:buFont typeface="Wingdings" panose="05000000000000000000" pitchFamily="2" charset="2"/>
              <a:buChar char="Ø"/>
            </a:pPr>
            <a:r>
              <a:rPr lang="en-US" sz="2800" b="1" dirty="0">
                <a:solidFill>
                  <a:srgbClr val="570F0D"/>
                </a:solidFill>
                <a:latin typeface="Myriad"/>
              </a:rPr>
              <a:t> Step 1: </a:t>
            </a:r>
            <a:r>
              <a:rPr lang="en-US" sz="2800" dirty="0">
                <a:latin typeface="Myriad"/>
              </a:rPr>
              <a:t>Adopt TBU definition(s) into the Basin Plan</a:t>
            </a:r>
            <a:endParaRPr lang="en-US" sz="2800" b="1" dirty="0">
              <a:solidFill>
                <a:srgbClr val="570F0D"/>
              </a:solidFill>
              <a:latin typeface="Myriad"/>
            </a:endParaRPr>
          </a:p>
          <a:p>
            <a:endParaRPr lang="en-US" sz="2000" b="1" dirty="0">
              <a:latin typeface="Myriad"/>
            </a:endParaRPr>
          </a:p>
          <a:p>
            <a:pPr marL="285750" indent="-285750">
              <a:buFont typeface="Arial" panose="020B0604020202020204" pitchFamily="34" charset="0"/>
              <a:buChar char="•"/>
            </a:pPr>
            <a:r>
              <a:rPr lang="en-US" sz="2400" b="1" dirty="0">
                <a:latin typeface="Myriad"/>
              </a:rPr>
              <a:t>Upcoming Meeting/Key Dates: </a:t>
            </a:r>
          </a:p>
          <a:p>
            <a:pPr lvl="1"/>
            <a:r>
              <a:rPr lang="en-US" sz="2400" b="1" dirty="0">
                <a:solidFill>
                  <a:srgbClr val="2197AB"/>
                </a:solidFill>
                <a:latin typeface="Myriad"/>
              </a:rPr>
              <a:t>Feb 17, 5pm: </a:t>
            </a:r>
            <a:r>
              <a:rPr lang="en-US" sz="2400" dirty="0">
                <a:latin typeface="Myriad"/>
              </a:rPr>
              <a:t>Comments on Basin Plan Amendment due</a:t>
            </a:r>
          </a:p>
          <a:p>
            <a:pPr lvl="1"/>
            <a:r>
              <a:rPr lang="en-US" sz="2400" b="1" dirty="0">
                <a:solidFill>
                  <a:srgbClr val="2197AB"/>
                </a:solidFill>
                <a:latin typeface="Myriad"/>
              </a:rPr>
              <a:t>March 10, 9am: </a:t>
            </a:r>
            <a:r>
              <a:rPr lang="en-US" sz="2400" dirty="0">
                <a:latin typeface="Myriad"/>
              </a:rPr>
              <a:t>Board Hearing</a:t>
            </a:r>
          </a:p>
          <a:p>
            <a:pPr marL="285750" indent="-285750">
              <a:buFont typeface="Arial" panose="020B0604020202020204" pitchFamily="34" charset="0"/>
              <a:buChar char="•"/>
            </a:pPr>
            <a:r>
              <a:rPr lang="en-US" sz="2400" b="1" dirty="0">
                <a:latin typeface="Myriad"/>
              </a:rPr>
              <a:t>Action Step:</a:t>
            </a:r>
          </a:p>
          <a:p>
            <a:pPr lvl="1"/>
            <a:r>
              <a:rPr lang="en-US" sz="2400" dirty="0">
                <a:latin typeface="Myriad"/>
              </a:rPr>
              <a:t>Submit support comments to adopt TBU definitions</a:t>
            </a:r>
          </a:p>
          <a:p>
            <a:pPr lvl="1"/>
            <a:r>
              <a:rPr lang="en-US" sz="2400" dirty="0">
                <a:latin typeface="Myriad"/>
              </a:rPr>
              <a:t>Attend Board Hearing to voice support</a:t>
            </a:r>
          </a:p>
          <a:p>
            <a:pPr marL="285750" indent="-285750">
              <a:buFont typeface="Arial" panose="020B0604020202020204" pitchFamily="34" charset="0"/>
              <a:buChar char="•"/>
            </a:pPr>
            <a:r>
              <a:rPr lang="en-US" sz="2400" b="1" dirty="0">
                <a:latin typeface="Myriad"/>
              </a:rPr>
              <a:t>Tribal Coordinator:</a:t>
            </a:r>
          </a:p>
          <a:p>
            <a:pPr lvl="1"/>
            <a:r>
              <a:rPr lang="en-US" sz="2400" dirty="0">
                <a:latin typeface="Myriad"/>
                <a:hlinkClick r:id="rId4"/>
              </a:rPr>
              <a:t>Susana.Lagudis@waterboards.ca.gov</a:t>
            </a:r>
            <a:endParaRPr lang="en-US" sz="2400" dirty="0">
              <a:latin typeface="Myriad"/>
            </a:endParaRPr>
          </a:p>
          <a:p>
            <a:pPr lvl="1"/>
            <a:r>
              <a:rPr lang="en-US" sz="2400" dirty="0">
                <a:latin typeface="Myriad"/>
              </a:rPr>
              <a:t>(213) 576-6694</a:t>
            </a:r>
          </a:p>
          <a:p>
            <a:pPr marL="285750" indent="-285750">
              <a:buFont typeface="Arial" panose="020B0604020202020204" pitchFamily="34" charset="0"/>
              <a:buChar char="•"/>
            </a:pPr>
            <a:r>
              <a:rPr lang="en-US" sz="2400" i="1" dirty="0">
                <a:latin typeface="Myriad"/>
              </a:rPr>
              <a:t>2 tribes and 41 attendees participated in TBU September 2021 public workshop</a:t>
            </a:r>
          </a:p>
        </p:txBody>
      </p:sp>
      <p:sp>
        <p:nvSpPr>
          <p:cNvPr id="8" name="Text Placeholder 3">
            <a:extLst>
              <a:ext uri="{FF2B5EF4-FFF2-40B4-BE49-F238E27FC236}">
                <a16:creationId xmlns:a16="http://schemas.microsoft.com/office/drawing/2014/main" id="{817F4F1B-921F-41F6-A5A3-FBBD5C89BCF0}"/>
              </a:ext>
              <a:ext uri="{C183D7F6-B498-43B3-948B-1728B52AA6E4}">
                <adec:decorative xmlns:adec="http://schemas.microsoft.com/office/drawing/2017/decorative" val="1"/>
              </a:ext>
            </a:extLst>
          </p:cNvPr>
          <p:cNvSpPr txBox="1">
            <a:spLocks/>
          </p:cNvSpPr>
          <p:nvPr/>
        </p:nvSpPr>
        <p:spPr>
          <a:xfrm>
            <a:off x="255" y="6460793"/>
            <a:ext cx="12194466" cy="422607"/>
          </a:xfrm>
          <a:prstGeom prst="rect">
            <a:avLst/>
          </a:prstGeom>
          <a:solidFill>
            <a:srgbClr val="56253A"/>
          </a:solidFill>
        </p:spPr>
        <p:txBody>
          <a:bodyPr vert="horz" lIns="91440" tIns="45720" rIns="91440" bIns="45720" rtlCol="0" anchor="ctr">
            <a:normAutofit fontScale="85000" lnSpcReduction="200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F8E19B"/>
                </a:solidFill>
                <a:latin typeface="Calibri" panose="020F0502020204030204" pitchFamily="34" charset="0"/>
              </a:rPr>
              <a:t>   </a:t>
            </a:r>
            <a:r>
              <a:rPr lang="en-US" sz="2800" b="1">
                <a:solidFill>
                  <a:srgbClr val="F8E19B"/>
                </a:solidFill>
              </a:rPr>
              <a:t>CALIFORNIA WATER BOARDS</a:t>
            </a:r>
            <a:r>
              <a:rPr lang="en-US" sz="3000" b="1">
                <a:solidFill>
                  <a:srgbClr val="F8E19B"/>
                </a:solidFill>
              </a:rPr>
              <a:t>	</a:t>
            </a:r>
            <a:r>
              <a:rPr lang="en-US" sz="2800" b="1">
                <a:solidFill>
                  <a:srgbClr val="F8E19B"/>
                </a:solidFill>
                <a:latin typeface="Calibri" panose="020F0502020204030204" pitchFamily="34" charset="0"/>
              </a:rPr>
              <a:t>	                                </a:t>
            </a:r>
            <a:r>
              <a:rPr lang="en-US" sz="2800" b="1">
                <a:solidFill>
                  <a:srgbClr val="FFFFFF"/>
                </a:solidFill>
                <a:latin typeface="Calibri" panose="020F0502020204030204" pitchFamily="34" charset="0"/>
              </a:rPr>
              <a:t>TRIBAL BENEFICIAL USES</a:t>
            </a:r>
          </a:p>
        </p:txBody>
      </p:sp>
      <p:pic>
        <p:nvPicPr>
          <p:cNvPr id="5" name="Picture 4" descr="Region 4 is VEntura and Los Angeles Counties">
            <a:extLst>
              <a:ext uri="{FF2B5EF4-FFF2-40B4-BE49-F238E27FC236}">
                <a16:creationId xmlns:a16="http://schemas.microsoft.com/office/drawing/2014/main" id="{A01A76A5-3439-4217-9794-6C82C445AC14}"/>
              </a:ext>
            </a:extLst>
          </p:cNvPr>
          <p:cNvPicPr>
            <a:picLocks noChangeAspect="1"/>
          </p:cNvPicPr>
          <p:nvPr/>
        </p:nvPicPr>
        <p:blipFill rotWithShape="1">
          <a:blip r:embed="rId5">
            <a:extLst>
              <a:ext uri="{28A0092B-C50C-407E-A947-70E740481C1C}">
                <a14:useLocalDpi xmlns:a14="http://schemas.microsoft.com/office/drawing/2010/main" val="0"/>
              </a:ext>
            </a:extLst>
          </a:blip>
          <a:srcRect l="44748" t="75102" r="35917" b="10497"/>
          <a:stretch/>
        </p:blipFill>
        <p:spPr>
          <a:xfrm>
            <a:off x="7832628" y="1260969"/>
            <a:ext cx="4170557" cy="3612995"/>
          </a:xfrm>
          <a:prstGeom prst="rect">
            <a:avLst/>
          </a:prstGeom>
        </p:spPr>
      </p:pic>
    </p:spTree>
    <p:extLst>
      <p:ext uri="{BB962C8B-B14F-4D97-AF65-F5344CB8AC3E}">
        <p14:creationId xmlns:p14="http://schemas.microsoft.com/office/powerpoint/2010/main" val="3871158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Region 5, Central Valley, is at step 1 &amp; 2, adopting the TBU Planinto the Basin Plan and Gather data for designations.There is a board HEaring on Feb 17 and 18, and a Tribal Update meeting in April or May. The action state is to submit TBU requestss and the tribal cordinator is Robert L'Heureux">
            <a:extLst>
              <a:ext uri="{FF2B5EF4-FFF2-40B4-BE49-F238E27FC236}">
                <a16:creationId xmlns:a16="http://schemas.microsoft.com/office/drawing/2014/main" id="{7A30AAF5-A5CA-4CF2-A251-B9245F0DDB12}"/>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9525"/>
            <a:ext cx="12192000" cy="6860770"/>
          </a:xfrm>
        </p:spPr>
      </p:pic>
      <p:sp>
        <p:nvSpPr>
          <p:cNvPr id="3" name="Title 2">
            <a:extLst>
              <a:ext uri="{FF2B5EF4-FFF2-40B4-BE49-F238E27FC236}">
                <a16:creationId xmlns:a16="http://schemas.microsoft.com/office/drawing/2014/main" id="{69C75DFA-8426-46D2-A76A-DFECB0C62D6A}"/>
              </a:ext>
            </a:extLst>
          </p:cNvPr>
          <p:cNvSpPr txBox="1">
            <a:spLocks noGrp="1"/>
          </p:cNvSpPr>
          <p:nvPr>
            <p:ph type="title" idx="4294967295"/>
          </p:nvPr>
        </p:nvSpPr>
        <p:spPr>
          <a:xfrm>
            <a:off x="528686" y="301816"/>
            <a:ext cx="1119090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b="1" dirty="0">
                <a:solidFill>
                  <a:srgbClr val="2197AB"/>
                </a:solidFill>
                <a:latin typeface="Myriad"/>
                <a:ea typeface="+mn-ea"/>
                <a:cs typeface="+mn-cs"/>
              </a:rPr>
              <a:t>Region 5 – Central Valley</a:t>
            </a:r>
          </a:p>
        </p:txBody>
      </p:sp>
      <p:sp>
        <p:nvSpPr>
          <p:cNvPr id="2" name="TextBox 1">
            <a:extLst>
              <a:ext uri="{FF2B5EF4-FFF2-40B4-BE49-F238E27FC236}">
                <a16:creationId xmlns:a16="http://schemas.microsoft.com/office/drawing/2014/main" id="{216AEABB-CF60-4D41-8F78-D56D74AE47E5}"/>
              </a:ext>
            </a:extLst>
          </p:cNvPr>
          <p:cNvSpPr txBox="1"/>
          <p:nvPr/>
        </p:nvSpPr>
        <p:spPr>
          <a:xfrm>
            <a:off x="491558" y="1142013"/>
            <a:ext cx="8127855" cy="5016758"/>
          </a:xfrm>
          <a:prstGeom prst="rect">
            <a:avLst/>
          </a:prstGeom>
          <a:noFill/>
        </p:spPr>
        <p:txBody>
          <a:bodyPr wrap="square" lIns="91440" tIns="45720" rIns="91440" bIns="45720" rtlCol="0" anchor="t">
            <a:spAutoFit/>
          </a:bodyPr>
          <a:lstStyle/>
          <a:p>
            <a:pPr marL="342900" indent="-342900" fontAlgn="base">
              <a:buFont typeface="Wingdings" panose="05000000000000000000" pitchFamily="2" charset="2"/>
              <a:buChar char="Ø"/>
            </a:pPr>
            <a:r>
              <a:rPr lang="en-US" sz="2800" b="1" dirty="0">
                <a:solidFill>
                  <a:srgbClr val="570F0D"/>
                </a:solidFill>
                <a:latin typeface="Myriad"/>
              </a:rPr>
              <a:t> Step 1 &amp; 2: </a:t>
            </a:r>
            <a:r>
              <a:rPr lang="en-US" sz="2800" dirty="0">
                <a:latin typeface="Myriad"/>
              </a:rPr>
              <a:t>Adopt TBU definition(s) into the Basin Plan &amp; Gather data for designations</a:t>
            </a:r>
            <a:endParaRPr lang="en-US" sz="2800" dirty="0">
              <a:solidFill>
                <a:srgbClr val="000000"/>
              </a:solidFill>
              <a:latin typeface="Myriad"/>
            </a:endParaRPr>
          </a:p>
          <a:p>
            <a:r>
              <a:rPr lang="en-US" sz="600" dirty="0">
                <a:latin typeface="Myriad"/>
              </a:rPr>
              <a:t> </a:t>
            </a:r>
          </a:p>
          <a:p>
            <a:pPr fontAlgn="base"/>
            <a:endParaRPr lang="en-US" b="1" dirty="0">
              <a:latin typeface="Myriad"/>
            </a:endParaRPr>
          </a:p>
          <a:p>
            <a:pPr marL="285750" indent="-285750" fontAlgn="base">
              <a:buFont typeface="Arial" panose="020B0604020202020204" pitchFamily="34" charset="0"/>
              <a:buChar char="•"/>
            </a:pPr>
            <a:r>
              <a:rPr lang="en-US" sz="2400" b="1" dirty="0">
                <a:latin typeface="Myriad"/>
              </a:rPr>
              <a:t>Upcoming Meeting/Key Dates: </a:t>
            </a:r>
          </a:p>
          <a:p>
            <a:pPr lvl="1"/>
            <a:r>
              <a:rPr lang="en-US" sz="2400" b="1" dirty="0">
                <a:solidFill>
                  <a:srgbClr val="2197AB"/>
                </a:solidFill>
                <a:latin typeface="Myriad"/>
              </a:rPr>
              <a:t>Feb 17 and 18, 9am: </a:t>
            </a:r>
            <a:r>
              <a:rPr lang="en-US" sz="2400" dirty="0">
                <a:latin typeface="Myriad"/>
              </a:rPr>
              <a:t>Board Hearing</a:t>
            </a:r>
          </a:p>
          <a:p>
            <a:pPr lvl="1"/>
            <a:r>
              <a:rPr lang="en-US" sz="2400" b="1" dirty="0">
                <a:solidFill>
                  <a:srgbClr val="2197AB"/>
                </a:solidFill>
                <a:latin typeface="Myriad"/>
              </a:rPr>
              <a:t>April/May TBD: </a:t>
            </a:r>
            <a:r>
              <a:rPr lang="en-US" sz="2400" dirty="0">
                <a:latin typeface="Myriad"/>
              </a:rPr>
              <a:t>Tribal Update Meeting</a:t>
            </a:r>
          </a:p>
          <a:p>
            <a:pPr marL="285750" indent="-285750">
              <a:buFont typeface="Arial" panose="020B0604020202020204" pitchFamily="34" charset="0"/>
              <a:buChar char="•"/>
            </a:pPr>
            <a:r>
              <a:rPr lang="en-US" sz="2400" b="1" dirty="0">
                <a:latin typeface="Myriad"/>
              </a:rPr>
              <a:t>Action Step:</a:t>
            </a:r>
          </a:p>
          <a:p>
            <a:pPr lvl="1"/>
            <a:r>
              <a:rPr lang="en-US" sz="2400" dirty="0">
                <a:latin typeface="Myriad"/>
              </a:rPr>
              <a:t>Submit letters to request TBU designations</a:t>
            </a:r>
          </a:p>
          <a:p>
            <a:pPr marL="285750" indent="-285750">
              <a:buFont typeface="Arial" panose="020B0604020202020204" pitchFamily="34" charset="0"/>
              <a:buChar char="•"/>
            </a:pPr>
            <a:r>
              <a:rPr lang="en-US" sz="2400" b="1" dirty="0">
                <a:latin typeface="Myriad"/>
              </a:rPr>
              <a:t>Tribal Coordinator:</a:t>
            </a:r>
            <a:endParaRPr lang="en-US" sz="2400" dirty="0">
              <a:cs typeface="Calibri" panose="020F0502020204030204"/>
            </a:endParaRPr>
          </a:p>
          <a:p>
            <a:pPr lvl="1"/>
            <a:r>
              <a:rPr lang="en-US" sz="2400" dirty="0">
                <a:latin typeface="Myriad"/>
                <a:hlinkClick r:id="rId4"/>
              </a:rPr>
              <a:t>Robert.LHeureux@waterboards.ca.gov</a:t>
            </a:r>
            <a:endParaRPr lang="en-US" sz="2400" dirty="0">
              <a:latin typeface="Myriad"/>
            </a:endParaRPr>
          </a:p>
          <a:p>
            <a:pPr lvl="1"/>
            <a:r>
              <a:rPr lang="en-US" sz="2400" dirty="0">
                <a:latin typeface="Myriad"/>
              </a:rPr>
              <a:t>(916) 464-4736</a:t>
            </a:r>
          </a:p>
          <a:p>
            <a:pPr marL="285750" indent="-285750">
              <a:buFont typeface="Arial" panose="020B0604020202020204" pitchFamily="34" charset="0"/>
              <a:buChar char="•"/>
            </a:pPr>
            <a:r>
              <a:rPr lang="en-US" sz="2400" i="1" dirty="0">
                <a:latin typeface="Myriad"/>
              </a:rPr>
              <a:t>5 support letters received for the proposed Basin Plan Amendment</a:t>
            </a:r>
          </a:p>
        </p:txBody>
      </p:sp>
      <p:sp>
        <p:nvSpPr>
          <p:cNvPr id="8" name="Text Placeholder 3">
            <a:extLst>
              <a:ext uri="{FF2B5EF4-FFF2-40B4-BE49-F238E27FC236}">
                <a16:creationId xmlns:a16="http://schemas.microsoft.com/office/drawing/2014/main" id="{817F4F1B-921F-41F6-A5A3-FBBD5C89BCF0}"/>
              </a:ext>
              <a:ext uri="{C183D7F6-B498-43B3-948B-1728B52AA6E4}">
                <adec:decorative xmlns:adec="http://schemas.microsoft.com/office/drawing/2017/decorative" val="1"/>
              </a:ext>
            </a:extLst>
          </p:cNvPr>
          <p:cNvSpPr txBox="1">
            <a:spLocks/>
          </p:cNvSpPr>
          <p:nvPr/>
        </p:nvSpPr>
        <p:spPr>
          <a:xfrm>
            <a:off x="255" y="6194093"/>
            <a:ext cx="12213516" cy="689307"/>
          </a:xfrm>
          <a:prstGeom prst="rect">
            <a:avLst/>
          </a:prstGeom>
          <a:solidFill>
            <a:srgbClr val="56253A"/>
          </a:solidFill>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F8E19B"/>
                </a:solidFill>
                <a:latin typeface="Calibri" panose="020F0502020204030204" pitchFamily="34" charset="0"/>
              </a:rPr>
              <a:t>   </a:t>
            </a:r>
            <a:r>
              <a:rPr lang="en-US" sz="2800" b="1">
                <a:solidFill>
                  <a:srgbClr val="F8E19B"/>
                </a:solidFill>
              </a:rPr>
              <a:t>CALIFORNIA WATER BOARDS</a:t>
            </a:r>
            <a:r>
              <a:rPr lang="en-US" sz="3000" b="1">
                <a:solidFill>
                  <a:srgbClr val="F8E19B"/>
                </a:solidFill>
              </a:rPr>
              <a:t>	</a:t>
            </a:r>
            <a:r>
              <a:rPr lang="en-US" sz="2800" b="1">
                <a:solidFill>
                  <a:srgbClr val="F8E19B"/>
                </a:solidFill>
                <a:latin typeface="Calibri" panose="020F0502020204030204" pitchFamily="34" charset="0"/>
              </a:rPr>
              <a:t>	                                </a:t>
            </a:r>
            <a:r>
              <a:rPr lang="en-US" sz="2800" b="1">
                <a:solidFill>
                  <a:srgbClr val="FFFFFF"/>
                </a:solidFill>
                <a:latin typeface="Calibri" panose="020F0502020204030204" pitchFamily="34" charset="0"/>
              </a:rPr>
              <a:t>TRIBAL BENEFICIAL USES</a:t>
            </a:r>
          </a:p>
        </p:txBody>
      </p:sp>
      <p:pic>
        <p:nvPicPr>
          <p:cNvPr id="6" name="Picture 5" descr="Region 5 Map of the central state Modoc County in the north to Kern County in the South">
            <a:extLst>
              <a:ext uri="{FF2B5EF4-FFF2-40B4-BE49-F238E27FC236}">
                <a16:creationId xmlns:a16="http://schemas.microsoft.com/office/drawing/2014/main" id="{4856D47E-F81D-4AAB-B98E-EF14CB0B2CF6}"/>
              </a:ext>
            </a:extLst>
          </p:cNvPr>
          <p:cNvPicPr>
            <a:picLocks noChangeAspect="1"/>
          </p:cNvPicPr>
          <p:nvPr/>
        </p:nvPicPr>
        <p:blipFill rotWithShape="1">
          <a:blip r:embed="rId5">
            <a:extLst>
              <a:ext uri="{28A0092B-C50C-407E-A947-70E740481C1C}">
                <a14:useLocalDpi xmlns:a14="http://schemas.microsoft.com/office/drawing/2010/main" val="0"/>
              </a:ext>
            </a:extLst>
          </a:blip>
          <a:srcRect b="-359"/>
          <a:stretch/>
        </p:blipFill>
        <p:spPr>
          <a:xfrm>
            <a:off x="8619413" y="21155"/>
            <a:ext cx="3430402" cy="6150308"/>
          </a:xfrm>
          <a:prstGeom prst="rect">
            <a:avLst/>
          </a:prstGeom>
        </p:spPr>
      </p:pic>
    </p:spTree>
    <p:extLst>
      <p:ext uri="{BB962C8B-B14F-4D97-AF65-F5344CB8AC3E}">
        <p14:creationId xmlns:p14="http://schemas.microsoft.com/office/powerpoint/2010/main" val="2211565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Region 6, Lahontan is at step 2, gathering data for designations. Their triennial hearing is March9-10. The action step is attend the triennial hearing and attend their future tribal summitt. Daniel McClure is the Tribal Coordinator. 2 Support triennial letters have been received.">
            <a:extLst>
              <a:ext uri="{FF2B5EF4-FFF2-40B4-BE49-F238E27FC236}">
                <a16:creationId xmlns:a16="http://schemas.microsoft.com/office/drawing/2014/main" id="{7A30AAF5-A5CA-4CF2-A251-B9245F0DDB12}"/>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0"/>
            <a:ext cx="12192000" cy="6860770"/>
          </a:xfrm>
        </p:spPr>
      </p:pic>
      <p:sp>
        <p:nvSpPr>
          <p:cNvPr id="3" name="Title 2">
            <a:extLst>
              <a:ext uri="{FF2B5EF4-FFF2-40B4-BE49-F238E27FC236}">
                <a16:creationId xmlns:a16="http://schemas.microsoft.com/office/drawing/2014/main" id="{69C75DFA-8426-46D2-A76A-DFECB0C62D6A}"/>
              </a:ext>
            </a:extLst>
          </p:cNvPr>
          <p:cNvSpPr txBox="1">
            <a:spLocks noGrp="1"/>
          </p:cNvSpPr>
          <p:nvPr>
            <p:ph type="title" idx="4294967295"/>
          </p:nvPr>
        </p:nvSpPr>
        <p:spPr>
          <a:xfrm>
            <a:off x="441789" y="154352"/>
            <a:ext cx="1119090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b="1">
                <a:solidFill>
                  <a:srgbClr val="2197AB"/>
                </a:solidFill>
                <a:latin typeface="Myriad"/>
                <a:ea typeface="+mn-ea"/>
                <a:cs typeface="+mn-cs"/>
              </a:rPr>
              <a:t>Region 6 – Lahontan</a:t>
            </a:r>
          </a:p>
        </p:txBody>
      </p:sp>
      <p:sp>
        <p:nvSpPr>
          <p:cNvPr id="2" name="TextBox 1">
            <a:extLst>
              <a:ext uri="{FF2B5EF4-FFF2-40B4-BE49-F238E27FC236}">
                <a16:creationId xmlns:a16="http://schemas.microsoft.com/office/drawing/2014/main" id="{216AEABB-CF60-4D41-8F78-D56D74AE47E5}"/>
              </a:ext>
            </a:extLst>
          </p:cNvPr>
          <p:cNvSpPr txBox="1"/>
          <p:nvPr/>
        </p:nvSpPr>
        <p:spPr>
          <a:xfrm>
            <a:off x="441789" y="1078145"/>
            <a:ext cx="8041190" cy="5262979"/>
          </a:xfrm>
          <a:prstGeom prst="rect">
            <a:avLst/>
          </a:prstGeom>
          <a:noFill/>
        </p:spPr>
        <p:txBody>
          <a:bodyPr wrap="square" lIns="91440" tIns="45720" rIns="91440" bIns="45720" rtlCol="0" anchor="t">
            <a:spAutoFit/>
          </a:bodyPr>
          <a:lstStyle/>
          <a:p>
            <a:pPr marL="342900" indent="-342900" fontAlgn="base">
              <a:buFont typeface="Wingdings" panose="05000000000000000000" pitchFamily="2" charset="2"/>
              <a:buChar char="Ø"/>
            </a:pPr>
            <a:r>
              <a:rPr lang="en-US" sz="2800" b="1" dirty="0">
                <a:solidFill>
                  <a:srgbClr val="570F0D"/>
                </a:solidFill>
                <a:latin typeface="Myriad"/>
              </a:rPr>
              <a:t> Step 2:</a:t>
            </a:r>
            <a:r>
              <a:rPr lang="en-US" sz="2800" dirty="0">
                <a:latin typeface="Myriad"/>
              </a:rPr>
              <a:t> Gather data for designations</a:t>
            </a:r>
          </a:p>
          <a:p>
            <a:pPr fontAlgn="base"/>
            <a:r>
              <a:rPr lang="en-US" sz="2400" dirty="0">
                <a:latin typeface="Myriad"/>
              </a:rPr>
              <a:t>(completed Step 1 in 2020)</a:t>
            </a:r>
            <a:endParaRPr lang="en-US" sz="2800" b="1" dirty="0">
              <a:solidFill>
                <a:srgbClr val="570F0D"/>
              </a:solidFill>
              <a:latin typeface="Myriad"/>
            </a:endParaRPr>
          </a:p>
          <a:p>
            <a:pPr>
              <a:spcBef>
                <a:spcPts val="600"/>
              </a:spcBef>
            </a:pPr>
            <a:endParaRPr lang="en-US" b="1" dirty="0">
              <a:latin typeface="Myriad"/>
            </a:endParaRPr>
          </a:p>
          <a:p>
            <a:pPr marL="285750" indent="-285750">
              <a:spcBef>
                <a:spcPts val="600"/>
              </a:spcBef>
              <a:buFont typeface="Arial" panose="020B0604020202020204" pitchFamily="34" charset="0"/>
              <a:buChar char="•"/>
            </a:pPr>
            <a:r>
              <a:rPr lang="en-US" sz="2400" b="1" dirty="0">
                <a:latin typeface="Myriad"/>
              </a:rPr>
              <a:t>Upcoming Meeting/Key Dates: </a:t>
            </a:r>
          </a:p>
          <a:p>
            <a:pPr lvl="1">
              <a:spcBef>
                <a:spcPts val="600"/>
              </a:spcBef>
            </a:pPr>
            <a:r>
              <a:rPr lang="en-US" sz="2400" b="1" dirty="0">
                <a:solidFill>
                  <a:srgbClr val="2197AB"/>
                </a:solidFill>
                <a:latin typeface="Myriad"/>
              </a:rPr>
              <a:t>March 9-10: </a:t>
            </a:r>
            <a:r>
              <a:rPr lang="en-US" sz="2400" dirty="0">
                <a:latin typeface="Myriad"/>
              </a:rPr>
              <a:t>Triennial Review hearing</a:t>
            </a:r>
          </a:p>
          <a:p>
            <a:pPr marL="342900" indent="-342900">
              <a:spcBef>
                <a:spcPts val="600"/>
              </a:spcBef>
              <a:buFont typeface="Arial" panose="020B0604020202020204" pitchFamily="34" charset="0"/>
              <a:buChar char="•"/>
            </a:pPr>
            <a:r>
              <a:rPr lang="en-US" sz="2400" b="1" dirty="0">
                <a:latin typeface="Myriad"/>
              </a:rPr>
              <a:t>Action Step:</a:t>
            </a:r>
          </a:p>
          <a:p>
            <a:pPr lvl="1"/>
            <a:r>
              <a:rPr lang="en-US" sz="2400" dirty="0">
                <a:latin typeface="Myriad"/>
              </a:rPr>
              <a:t>Attend Triennial Review hearing</a:t>
            </a:r>
          </a:p>
          <a:p>
            <a:pPr lvl="1"/>
            <a:r>
              <a:rPr lang="en-US" sz="2400" dirty="0">
                <a:latin typeface="Myriad"/>
              </a:rPr>
              <a:t>Attend future Tribal Summit </a:t>
            </a:r>
          </a:p>
          <a:p>
            <a:pPr marL="285750" indent="-285750">
              <a:buFont typeface="Arial" panose="020B0604020202020204" pitchFamily="34" charset="0"/>
              <a:buChar char="•"/>
            </a:pPr>
            <a:r>
              <a:rPr lang="en-US" sz="2400" b="1" dirty="0">
                <a:latin typeface="Myriad"/>
              </a:rPr>
              <a:t>Tribal Coordinator:</a:t>
            </a:r>
          </a:p>
          <a:p>
            <a:pPr lvl="1"/>
            <a:r>
              <a:rPr lang="en-US" sz="2400" dirty="0">
                <a:latin typeface="Myriad"/>
                <a:hlinkClick r:id="rId4"/>
              </a:rPr>
              <a:t>Daniel.McClure@waterboards.ca.gov</a:t>
            </a:r>
            <a:endParaRPr lang="en-US" sz="2400" dirty="0">
              <a:latin typeface="Myriad"/>
            </a:endParaRPr>
          </a:p>
          <a:p>
            <a:pPr lvl="1"/>
            <a:r>
              <a:rPr lang="en-US" sz="2400" dirty="0">
                <a:latin typeface="Myriad"/>
              </a:rPr>
              <a:t>(530) 542-5443</a:t>
            </a:r>
          </a:p>
          <a:p>
            <a:pPr marL="285750" indent="-285750">
              <a:buFont typeface="Arial" panose="020B0604020202020204" pitchFamily="34" charset="0"/>
              <a:buChar char="•"/>
            </a:pPr>
            <a:r>
              <a:rPr lang="en-US" sz="2400" i="1" dirty="0">
                <a:latin typeface="Myriad"/>
              </a:rPr>
              <a:t>2 support letters received for Triennial Review TBU project, met with interested tribes regarding Triennial Review</a:t>
            </a:r>
          </a:p>
        </p:txBody>
      </p:sp>
      <p:sp>
        <p:nvSpPr>
          <p:cNvPr id="8" name="Text Placeholder 3">
            <a:extLst>
              <a:ext uri="{FF2B5EF4-FFF2-40B4-BE49-F238E27FC236}">
                <a16:creationId xmlns:a16="http://schemas.microsoft.com/office/drawing/2014/main" id="{817F4F1B-921F-41F6-A5A3-FBBD5C89BCF0}"/>
              </a:ext>
              <a:ext uri="{C183D7F6-B498-43B3-948B-1728B52AA6E4}">
                <adec:decorative xmlns:adec="http://schemas.microsoft.com/office/drawing/2017/decorative" val="1"/>
              </a:ext>
            </a:extLst>
          </p:cNvPr>
          <p:cNvSpPr txBox="1">
            <a:spLocks/>
          </p:cNvSpPr>
          <p:nvPr/>
        </p:nvSpPr>
        <p:spPr>
          <a:xfrm>
            <a:off x="255" y="6194093"/>
            <a:ext cx="12213516" cy="689307"/>
          </a:xfrm>
          <a:prstGeom prst="rect">
            <a:avLst/>
          </a:prstGeom>
          <a:solidFill>
            <a:srgbClr val="56253A"/>
          </a:solidFill>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F8E19B"/>
                </a:solidFill>
                <a:latin typeface="Calibri" panose="020F0502020204030204" pitchFamily="34" charset="0"/>
              </a:rPr>
              <a:t>   </a:t>
            </a:r>
            <a:r>
              <a:rPr lang="en-US" sz="2800" b="1">
                <a:solidFill>
                  <a:srgbClr val="F8E19B"/>
                </a:solidFill>
              </a:rPr>
              <a:t>CALIFORNIA WATER BOARDS</a:t>
            </a:r>
            <a:r>
              <a:rPr lang="en-US" sz="3000" b="1">
                <a:solidFill>
                  <a:srgbClr val="F8E19B"/>
                </a:solidFill>
              </a:rPr>
              <a:t>	</a:t>
            </a:r>
            <a:r>
              <a:rPr lang="en-US" sz="2800" b="1">
                <a:solidFill>
                  <a:srgbClr val="F8E19B"/>
                </a:solidFill>
                <a:latin typeface="Calibri" panose="020F0502020204030204" pitchFamily="34" charset="0"/>
              </a:rPr>
              <a:t>	                                </a:t>
            </a:r>
            <a:r>
              <a:rPr lang="en-US" sz="2800" b="1">
                <a:solidFill>
                  <a:srgbClr val="FFFFFF"/>
                </a:solidFill>
                <a:latin typeface="Calibri" panose="020F0502020204030204" pitchFamily="34" charset="0"/>
              </a:rPr>
              <a:t>TRIBAL BENEFICIAL USES</a:t>
            </a:r>
          </a:p>
        </p:txBody>
      </p:sp>
      <p:pic>
        <p:nvPicPr>
          <p:cNvPr id="5" name="Picture 4" descr="The Lahontan Region borders the Nevada state border and regions 4,5 and 7">
            <a:extLst>
              <a:ext uri="{FF2B5EF4-FFF2-40B4-BE49-F238E27FC236}">
                <a16:creationId xmlns:a16="http://schemas.microsoft.com/office/drawing/2014/main" id="{1E97F333-FCD2-4E73-901A-2A51DC8C16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4853" y="206812"/>
            <a:ext cx="3664051" cy="5780470"/>
          </a:xfrm>
          <a:prstGeom prst="rect">
            <a:avLst/>
          </a:prstGeom>
        </p:spPr>
      </p:pic>
    </p:spTree>
    <p:extLst>
      <p:ext uri="{BB962C8B-B14F-4D97-AF65-F5344CB8AC3E}">
        <p14:creationId xmlns:p14="http://schemas.microsoft.com/office/powerpoint/2010/main" val="1573286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ZXclXa703JQP5s1ihy0gMN+ZIvY=" pdftag="Figure" isBookmarkSet="no" formula="no" inline="no" bookmark="no" Lang="" Order="_x0031_" artifact="_x0030_" validate="no"/>
  <Shape xmlns="" ID="0syB+ulTNK1s2RlWJFLOZIOo6LQ=" pdftag="H1" isBookmarkSet="no" bookmark="yes" Order="_x0032_"/>
  <Shape xmlns="" ID="XOHwHtZn4rQsizs/KUsfYu1ZlU4=" pdftag="P" isBookmarkSet="no" bookmark="no" Order="_x0033_"/>
  <Shape xmlns="" ID="hMWS7DeWSvVqiHKkZzWIXaAxhcI=" pdftag="P" isBookmarkSet="no" bookmark="no" Order="_x0034_"/>
  <HyperLink xmlns="" ID="xZfxakwb8ZoSubPlmo+YQlBqnNw=-30843549583.48047_326.4605" plainAltText="Cody.Walker_x0040_waterboards.ca.gov" language="" Lang=""/>
  <HyperLink xmlns="" ID="e6VAxA+94YL548U8/wtRgRYo9eE=-25321608985.07496_352.2949" plainAltText="Samantha.Harper_x0040_waterboards.ca.gov" language="" Lang=""/>
  <HyperLink xmlns="" ID="X9ovPVYOaokyUkjrHW9vbS0BblI=-166532129983.27985_346.9388" plainAltText="Angela.Schroeter_x0040_waterboards.ca.gov_x00A0_" language="" Lang=""/>
  <HyperLink xmlns="" ID="kwg9HoOaLQJ7b6tB35IaWLZ/mg0=165626943468.13748_385.8901" plainAltText="Susana.Lagudis_x0040_waterboards.ca.gov" language="" Lang=""/>
  <HyperLink xmlns="" ID="xg3M1340lRFYs3mZfdVUJHv7geU=61543298881.90536_362.3223" plainAltText="Robert.LHeureux_x0040_waterboards.ca.gov" language="" Lang=""/>
  <HyperLink xmlns="" ID="5esZTYVuZ8gHGsBEUY+WX/bwZFU=142419854277.98653_369.2933" plainAltText="Daniel.McClure_x0040_waterboards.ca.gov" language="" Lang=""/>
  <HyperLink xmlns="" ID="6bz/TvoIJ7KiDdgTDdCsKbNuLlc=37140028283.48047_363.8601" plainAltText="Maria.Davydova-Flores_x0040_waterboards.ca.gov"/>
  <HyperLink xmlns="" ID="f4sWcpe6ZiytqvB/moW79YiNPwA=44260427375.08709_363.632" plainAltText="Claudia.Tenorio_x0040_waterboards.ca.gov" language="" Lang=""/>
  <HyperLink xmlns="" ID="W3j8eDZQcUZZNvaq0srww2Z6GPo=102157244883.48047_325.8859" plainAltText="Cynthia.Gorham_x0040_waterboards.ca.gov"/>
  <HyperLink xmlns="" ID="OJ2dl0M9DQCOEf4ZX52pCObSb58=89813797883.48047_328.4642" plainAltText="Daniel.Ellis_x0040_waterboards.ca.gov" language="" Lang=""/>
  <HyperLink xmlns="" ID="fdG4t6n3hy1SlyI3YVKnbZ1anSk=-2045980356612.0906_119.9329" plainAltText="waterboards.ca.gov_x002F_tribal_affairs" language="" Lang=""/>
  <HyperLink xmlns="" ID="fdG4t6n3hy1SlyI3YVKnbZ1anSk=472275675387.2655_206.3329" plainAltText="waterboards.ca.gov_x002F_tribal_affairs_x002F_beneficial_uses.html" language="" Lang=""/>
  <HyperLink xmlns="" ID="fdG4t6n3hy1SlyI3YVKnbZ1anSk=691539994387.2655_292.7329" plainAltText="waterboards.ca.gov_x002F_tribal_affairs_x002F_tribal_contacts.html" language="" Lang=""/>
  <HyperLink xmlns="" ID="fdG4t6n3hy1SlyI3YVKnbZ1anSk=-473781014387.2655_379.1329" plainAltText="Tribal-Liaison_x0040_waterboards.ca.gov" language="" Lang=""/>
  <Shape xmlns="" ID="C3SWMOukE+Q+eDjVpe+1kyXSXms=" Order="_x0034_" formula="no" inline="no" isBookmarkSet="no" bookmark="no" Lang="" artifact="_x0031_" pdftag="_x005B_Artifact_x005D_" validate="no"/>
  <Shape xmlns="" ID="CL6nsfqFIwqar62myBRQJPesUzs=" formula="no" inline="no" isBookmarkSet="no" bookmark="no" Lang="" pdftag="Figure" artifact="_x0030_" Order="_x0031_" validate="no"/>
  <Shape xmlns="" ID="G9azrn4MDkIsuJaqUMFldOgYIWk=" pdftag="H2" isBookmarkSet="no" bookmark="yes" Order="_x0032_"/>
  <Shape xmlns="" ID="X0w4vfh79o89WKcZDp6Trz2AIsY=" pdftag="P" isBookmarkSet="no" bookmark="no" Order="_x0033_"/>
  <Shape xmlns="" ID="uK8tuyZ5Eu0Lx/89f6c3weTI6zU=" pdftag="P" isBookmarkSet="no" bookmark="no" Order="_x0034_"/>
  <Shape xmlns="" ID="f+N2sZBk8uoJ2LLSdFvfEl48Cm8=" Order="_x0031_" formula="no" inline="no" isBookmarkSet="no" bookmark="no" Lang="" artifact="_x0031_" pdftag="_x005B_Artifact_x005D_" validate="no"/>
  <Shape xmlns="" ID="BNo1vVNR1i1U5pNUPacOvlh+X+0=" formula="no" inline="no" isBookmarkSet="no" bookmark="no" Lang="" pdftag="Figure" artifact="_x0030_" Order="_x0031_" validate="no"/>
  <Shape xmlns="" ID="syTzSDYhMKxlzQYZOWQn2kA0F9A=" pdftag="H2" isBookmarkSet="no" bookmark="yes" Order="_x0032_"/>
  <Shape xmlns="" ID="ZO82ywZ+pArJqjvE0HCE0IzAX20=" pdftag="P" isBookmarkSet="no" bookmark="no" Order="_x0033_"/>
  <Shape xmlns="" ID="riPFiRXVLric6KyEUo9rrQsrrv8=" pdftag="P" isBookmarkSet="no" bookmark="no" Order="_x0037_"/>
  <Shape xmlns="" ID="1517mhRFyco68940iRp06FBdHFw=" pdftag="P" isBookmarkSet="no" bookmark="no" Order="_x0036_"/>
  <Shape xmlns="" ID="21DyHJmCghTWdX9NlYbHdScyReI=" Order="_x0034_" formula="no" inline="no" isBookmarkSet="no" bookmark="no" artifact="_x0031_" pdftag="_x005B_Artifact_x005D_" validate="no"/>
  <Shape xmlns="" ID="M+4FJ56w8sai4/vbmPz9iU1Biz4=" artifact="_x0031_" formula="no" inline="no" pdftag="Figure" isBookmarkSet="no" bookmark="no" Order="_x0034_" validate="no"/>
  <Shape xmlns="" ID="3tP+vKlffuGPSYFvCkSYK84ONFE=" artifact="_x0031_" formula="no" inline="no" pdftag="Figure" isBookmarkSet="no" bookmark="no" Order="_x0035_" validate="no"/>
  <Shape xmlns="" ID="k03QmPU254zW/fiXmj1uePbjD30=" formula="no" inline="no" isBookmarkSet="no" bookmark="no" Lang="" pdftag="Figure" artifact="_x0030_" Order="_x0032_" validate="no"/>
  <Shape xmlns="" ID="7VUZoxrgqQvBEVH6mzKs615U0XM=" pdftag="H2" isBookmarkSet="no" bookmark="yes" Order="_x0033_"/>
  <Shape xmlns="" ID="xZfxakwb8ZoSubPlmo+YQlBqnNw=" pdftag="P" isBookmarkSet="no" bookmark="no" Order="_x0034_"/>
  <Shape xmlns="" ID="ukFC/tEbi6a7/MPtZKemtP7qtcU=" pdftag="P" isBookmarkSet="no" bookmark="no" Order="_x0035_"/>
  <Shape xmlns="" ID="D8fe+2Jgh6I6e/w4ka6W85bmE7M=" formula="no" inline="no" pdftag="Figure" isBookmarkSet="no" bookmark="no" Lang="" artifact="_x0030_" Order="_x0031_" validate="no"/>
  <Shape xmlns="" ID="5JTqiUQ5GhmSW9UzNNhoy3pQJMI=" formula="no" inline="no" pdftag="Figure" isBookmarkSet="no" bookmark="no" Lang="" artifact="_x0030_" Order="_x0031_" validate="no"/>
  <Shape xmlns="" ID="b9Fp4+w8kkxKHOt2bbYP/K7Lr3o=" pdftag="H2" isBookmarkSet="no" bookmark="yes" Order="_x0032_"/>
  <Shape xmlns="" ID="e6VAxA+94YL548U8/wtRgRYo9eE=" pdftag="P" isBookmarkSet="no" bookmark="no" Order="_x0033_"/>
  <Shape xmlns="" ID="fU1uQTAZt60+7EcyRD3ZFxbL7cU=" pdftag="P" isBookmarkSet="no" bookmark="no" Order="_x0035_"/>
  <Shape xmlns="" ID="pxx67iVzpDr4ZD6VyLrgQfqZJd8=" formula="no" inline="no" pdftag="Figure" isBookmarkSet="no" bookmark="no" Lang="" artifact="_x0030_" Order="_x0034_" validate="no"/>
  <Shape xmlns="" ID="hA/2HcSKTrS3k/0UunFUNxRXlaY=" formula="no" inline="no" pdftag="Figure" isBookmarkSet="no" bookmark="no" Lang="" artifact="_x0030_" Order="_x0031_" validate="no"/>
  <Shape xmlns="" ID="XFfmWHfAYCT+JzUupwy82hVg1xE=" pdftag="H2" isBookmarkSet="no" bookmark="yes" Order="_x0032_"/>
  <Shape xmlns="" ID="X9ovPVYOaokyUkjrHW9vbS0BblI=" pdftag="P" isBookmarkSet="no" bookmark="no" Order="_x0034_"/>
  <Shape xmlns="" ID="KSJW1EuO5u6i8mKq0ZMqmnpCfpw=" pdftag="P" isBookmarkSet="no" bookmark="no" Order="_x0035_"/>
  <Shape xmlns="" ID="P5MEFWp6avhkEqTnAPZ1GGT+Wvw=" formula="no" inline="no" pdftag="Figure" isBookmarkSet="no" bookmark="no" Lang="" artifact="_x0030_" Order="_x0033_" validate="no"/>
  <Shape xmlns="" ID="w6KQEAH7V90DxEnOHltDXQ5DnBc=" formula="no" inline="no" pdftag="Figure" isBookmarkSet="no" bookmark="no" Lang="" artifact="_x0030_" Order="_x0031_" validate="no"/>
  <Shape xmlns="" ID="Hib4PDrwkDDPNjRPIfR4lKsHoqU=" pdftag="H2" isBookmarkSet="no" bookmark="yes" Order="_x0032_"/>
  <Shape xmlns="" ID="kwg9HoOaLQJ7b6tB35IaWLZ/mg0=" pdftag="P" isBookmarkSet="no" bookmark="no" Order="_x0033_"/>
  <Shape xmlns="" ID="bIUOlspkZWE5qVxyltjrc/xck8g=" pdftag="P" isBookmarkSet="no" bookmark="no" Order="_x0035_"/>
  <Shape xmlns="" ID="wshzZMmBZ+T1/rrmf4tdCe2ZSkQ=" formula="no" inline="no" pdftag="Figure" isBookmarkSet="no" bookmark="no" Lang="" artifact="_x0030_" Order="_x0034_" validate="no"/>
  <Shape xmlns="" ID="LphN61j4UDvL155ZtUx6p1ynh9c=" formula="no" inline="no" pdftag="Figure" isBookmarkSet="no" bookmark="no" Lang="" artifact="_x0030_" Order="_x0031_" validate="no"/>
  <Shape xmlns="" ID="AkpIIaRr5OVIq0HYSzIEyjsYQiw=" pdftag="H2" isBookmarkSet="no" bookmark="yes" Order="_x0033_"/>
  <Shape xmlns="" ID="xg3M1340lRFYs3mZfdVUJHv7geU=" pdftag="P" isBookmarkSet="no" bookmark="no" Order="_x0034_"/>
  <Shape xmlns="" ID="VOYdhUh55DYY4f1oF4SuKwcZL3s=" pdftag="P" isBookmarkSet="no" bookmark="no" Order="_x0035_"/>
  <Shape xmlns="" ID="xeYjxNkTdF0ylOOLWvbbchHfL/w=" formula="no" inline="no" pdftag="Figure" isBookmarkSet="no" bookmark="no" Lang="" artifact="_x0030_" Order="_x0032_" validate="no"/>
  <Shape xmlns="" ID="y2cAgRRYCX9sckIy+NIZLJ/dyG4=" formula="no" inline="no" pdftag="Figure" isBookmarkSet="no" bookmark="no" Lang="" artifact="_x0030_" Order="_x0031_" validate="no"/>
  <Shape xmlns="" ID="eda9LokzufhiCoWS8oJ7UpoXGpQ=" pdftag="H2" isBookmarkSet="no" bookmark="yes" Order="_x0032_"/>
  <Shape xmlns="" ID="5esZTYVuZ8gHGsBEUY+WX/bwZFU=" pdftag="P" isBookmarkSet="no" bookmark="no" Order="_x0034_"/>
  <Shape xmlns="" ID="h8xChRfrkPYcV4YaDd1LRwOKRDs=" pdftag="P" isBookmarkSet="no" bookmark="no" Order="_x0035_"/>
  <Shape xmlns="" ID="L/gsYpBltCrcdkPl3XxryXxRn3g=" formula="no" inline="no" pdftag="Figure" isBookmarkSet="no" bookmark="no" Lang="" artifact="_x0030_" Order="_x0033_" validate="no"/>
  <Shape xmlns="" ID="iBJE8p0Eqs+lu8N5CgfEBzx+G/E=" formula="no" inline="no" pdftag="Figure" isBookmarkSet="no" bookmark="no" Lang="" artifact="_x0030_" Order="_x0031_" validate="no"/>
  <Shape xmlns="" ID="8NGD2xGCDzjt6I5dtWBSrvbduJo=" pdftag="H2" isBookmarkSet="no" bookmark="yes" Order="_x0032_"/>
  <Shape xmlns="" ID="6bz/TvoIJ7KiDdgTDdCsKbNuLlc=" pdftag="" Order="_x0034_"/>
  <Shape xmlns="" ID="GmJJ5GZ1vUN+MXEGNaJy0BQb8Lc=" pdftag="P" isBookmarkSet="no" bookmark="no" Order="_x0035_"/>
  <Shape xmlns="" ID="HsU6kS6R6AzpWidbSdBCmgTfYtU=" formula="no" inline="no" pdftag="Figure" isBookmarkSet="no" bookmark="no" Lang="" artifact="_x0030_" Order="_x0033_" validate="no"/>
  <Shape xmlns="" ID="t+Rn4qJwNHUASZp42myJ/HtRmiE=" formula="no" inline="no" pdftag="Figure" isBookmarkSet="no" bookmark="no" Lang="" artifact="_x0030_" Order="_x0031_" validate="no"/>
  <Shape xmlns="" ID="cVH2Fbrqqal/0h0QW5xTNDnQD2A=" pdftag="H2" isBookmarkSet="no" bookmark="yes" Order="_x0032_"/>
  <Shape xmlns="" ID="f4sWcpe6ZiytqvB/moW79YiNPwA=" pdftag="P" isBookmarkSet="no" bookmark="no" Order="_x0033_"/>
  <Shape xmlns="" ID="Yjjc5+24YxaFupbmo+KJnHZRS5Q=" pdftag="P" isBookmarkSet="no" bookmark="no" Order="_x0035_"/>
  <Shape xmlns="" ID="R8clksYH/tnrZOrwMLktI+tTHTU=" formula="no" inline="no" pdftag="Figure" isBookmarkSet="no" bookmark="no" Lang="" artifact="_x0030_" Order="_x0034_" validate="no"/>
  <Shape xmlns="" ID="lQ0u/Q3yofU4u+Bu5XyTGegzVhw=" formula="no" inline="no" pdftag="Figure" isBookmarkSet="no" bookmark="no" Lang="" artifact="_x0030_" Order="_x0031_" validate="no"/>
  <Shape xmlns="" ID="o7t3EGkaXvcK9AuITNcDQBlTewU=" pdftag="H2" isBookmarkSet="no" bookmark="yes" Order="_x0032_"/>
  <Shape xmlns="" ID="W3j8eDZQcUZZNvaq0srww2Z6GPo=" pdftag="" Order="_x0034_"/>
  <Shape xmlns="" ID="nEQx02eG1QDJGvnaNVYKitUBCWk=" pdftag="P" isBookmarkSet="no" bookmark="no" Order="_x0034_"/>
  <Shape xmlns="" ID="guhmqQJSW/2OkOL2gZ/wSQRhNyI=" formula="no" inline="no" isBookmarkSet="no" bookmark="no" Lang="" Order="_x0033_" artifact="_x0031_" pdftag="_x005B_Artifact_x005D_" validate="no"/>
  <Shape xmlns="" ID="tKuxLNST25GfCYZ1WjRdUL8sRZs=" formula="no" inline="no" isBookmarkSet="no" bookmark="no" Lang="" pdftag="Figure" artifact="_x0030_" Order="_x0031_" validate="no"/>
  <Shape xmlns="" ID="5UHWLEgBxLqPeuMmbzeYk8VVx3g=" pdftag="H2" isBookmarkSet="no" bookmark="yes" Order="_x0032_"/>
  <Shape xmlns="" ID="OJ2dl0M9DQCOEf4ZX52pCObSb58=" pdftag="P" isBookmarkSet="no" bookmark="no" Order="_x0034_"/>
  <Shape xmlns="" ID="KpC4VCMEE9IkBK6TlEiCZjwYFnI=" pdftag="P" isBookmarkSet="no" bookmark="no" Order="_x0035_"/>
  <Shape xmlns="" ID="pX5zDiNVmHNcTR5rU3fDJD+50yc=" formula="no" inline="no" pdftag="Figure" isBookmarkSet="no" bookmark="no" Lang="" artifact="_x0030_" Order="_x0033_" validate="no"/>
  <Shape xmlns="" ID="Se3xHni6TfDDMv2qAUG/d5K6Nmk=" formula="no" inline="no" pdftag="Figure" isBookmarkSet="no" bookmark="no" Lang="" artifact="_x0030_" Order="_x0031_" validate="no"/>
  <Shape xmlns="" ID="vnVCOUkz3X6r3wp7iL5Mdb22bVg=" pdftag="H2" isBookmarkSet="no" bookmark="yes" Order="_x0033_"/>
  <Shape xmlns="" ID="fdG4t6n3hy1SlyI3YVKnbZ1anSk=" pdftag="P" isBookmarkSet="no" bookmark="no" Order="_x0034_"/>
  <Shape xmlns="" ID="nZwkxOv/aeXHKu69CBsfwqrAZJw=" formula="no" inline="no" pdftag="Figure" isBookmarkSet="no" bookmark="no" Lang="" artifact="_x0030_" Order="_x0032_" validate="no"/>
  <Shape xmlns="" ID="TVAzjxg9brmvy5yx+q9vM5n4RO0=" formula="no" inline="no" pdftag="Figure" isBookmarkSet="no" bookmark="no" Lang="" artifact="_x0030_" Order="_x0035_" validate="no"/>
  <Shape xmlns="" ID="WErirmfjR8dJG8POcnUwrUeDGuc=" pdftag="P" isBookmarkSet="no" bookmark="no" Order="_x0036_"/>
  <Shape xmlns="" ID="LBYRtWSTujs5OJ8VczygywdtPiU=" formula="no" inline="no" pdftag="Figure" isBookmarkSet="no" bookmark="no" Lang="" artifact="_x0030_" Order="_x0031_" validate="no"/>
  <Shape xmlns="" ID="5/GuGS33VpY98/q9z4uh8c8nUwk=" pdftag="H2" isBookmarkSet="no" bookmark="yes" Order="_x0032_"/>
  <Shape xmlns="" ID="tM5LCPhRNSl4hbYZxJx71rAj03U=" pdftag="P" isBookmarkSet="no" bookmark="no" Order="_x0033_"/>
  <SubText xmlns="" ID="ZXclXa703JQP5s1ihy0gMN+ZIvY=" ActualText="Tribal_x0020_Beneficail_x0020_Uses:California_x0020_Update._x0020_Adriana_x0020_Renteria_x002C__x0020_Tribal_x0020_Liaison_x002C__x0020_California_x0020_Water_x0020_Boards_x002C__x0020_RTOC:_x0020_January_x0020_26_x002C__x0020_2022"/>
  <SubText xmlns="" ID="C3SWMOukE+Q+eDjVpe+1kyXSXms=" ActualText=""/>
  <SubText xmlns="" ID="CL6nsfqFIwqar62myBRQJPesUzs=" ActualText="Group_x0020_of_x0020_beneficial_x0020_uses_x0020_that_x0020_can_x0020_help_x0020_protect_x0020_activities_x0020_specific_x0020_to_x0020_Native_x0020_American_x0020_cultures_x0020_and_x0020_their_x0020_uses_x0020_of_x0020_California_x0020_waters_x002C__x0020_including_x0020_the_x0020_consumption_x0020_of_x0020_non-commercial_x0020_fish_x0020_or_x0020_shellfish._x0020__x000D__x000A__x000D__x000A_Comprised_x0020_of_x0020_Tribal_x0020_Subsistence_x0020_Fishing_x0020__x0028_T-SUB_x0029__x002C__x0020_Tribal_x0020_Tradition_x0020_and_x0020_Culture_x0020__x0028_CUL_x0029__x002C__x0020__x002A_Subsistence_x0020_Fishing_x0020__x0028_SUB_x0029_"/>
  <SubText xmlns="" ID="f+N2sZBk8uoJ2LLSdFvfEl48Cm8=" ActualText=""/>
  <SubText xmlns="" ID="BNo1vVNR1i1U5pNUPacOvlh+X+0=" ActualText="Ongoing_x0020_Step:Engage_x0020_with_x00A0_California_x00A0_Tribes_x0020_and_x0020_the_x0020_public._x0020_Highly_x0020_encourage_x0020_California_x0020_Tribes_x0020_and_x0020_the_x0020_public_x0020_to_x0020_submit_x0020_support_x0020_letters_x0020_at_x0020_three_x0020_critical_x0020_steps._x0020_An_x0020_optimal_x0020_step_x0020_is_x0020_Adopt_x0020_a_x0020_triennial_x0020_review_x0020_with_x00A0_TBU_x00A0_designations_x00A0_listed_x0020_as_x0020_a_x0020_priority_x0020_project._x0020_Step_x0020_1_x0020_is_x0020_Adopt_x0020_TBU_x0020_definition_x0028_s_x0029__x00A0_into_x0020_the_x0020_Basin_x00A0_Plan._x0020_Step_x0020_2_x0020_is_x0020_Gather_x0020_data_x0020_for_x0020_designations_x002C__x0020_Step_x0020_3_x0020_is_x0020_Designate_x0020_waterbodies_x00A0_or_x0020_parts_x0020_of_x0020_a_x0020_waterbody_x00A0_with_x00A0_TBU_x0028_s_x0029__x200B__x002C__x0020_Step_x0020_4_x0020_is_x0020_Create_x0020_Implementation_x0020_Plans_x200B__x0020__x000D__x000A_"/>
  <SubText xmlns="" ID="21DyHJmCghTWdX9NlYbHdScyReI=" ActualText=""/>
  <SubText xmlns="" ID="k03QmPU254zW/fiXmj1uePbjD30=" ActualText="Region_x0020_1_x0020__x2013__x0020_North_x0020_Coast_x000D__x000A_Step_x0020_1:_x0020_Adopt_x0020_TBU_x0020_definition_x0028_s_x0029__x00A0_into_x0020_the_x0020_Basin_x00A0_Plan_x002C__x0020_No_x0020_upcoming_x0020_meetings_x0020_or_x0020_dates_x0020_are_x0020_scheduled._x0020_The_x0020_next_x0020_step_x0020_is_x0020_to_x0020_Submit_x0020_support_x0020_letter_x0020_to_x0020_adopt_x0020_TBU_x0020_definitions_x0020_to_x0020_the_x0020_Tribal_x0020_Coodrdiator_x0020_Cody_x0020_Walker_x0020__x0040__x0020_Cody.Walker_x0040_waterboards.ca.gov_x0020__x000D__x000A_Region_x0020_1_x0020_has_x0020_previous_x0020_beneficial_x0020_uses_x0020_that_x0020_protect_x0020_Native_x0020_American_x0020_Culture_x0020_and_x0020_Subsistence_x0020_Fishing_x0020_"/>
  <SubText xmlns="" ID="D8fe+2Jgh6I6e/w4ka6W85bmE7M=" ActualText="Region_x0020_1_x0020__x0020_includes_x0020_Del_x0020_Norte_x002C__x0020_Siskiyou_x002C__x0020_Trinity_x002C__x0020_Humboldt_x002C__x0020_Mendocino_x002C__x0020_and_x0020_Sonoma_x0020_counties"/>
  <SubText xmlns="" ID="5JTqiUQ5GhmSW9UzNNhoy3pQJMI=" ActualText="_x00A0_Step_x0020_2:_x0020_Gather_x0020_data_x0020_for_x0020_designations_x0020__x000D__x000A_Upcoming_x0020_Meeting_x002F_Key_x0020_Dates_x0020_are_x0020_early_x0020_MArch_x0020_TBD_x002C__x0020_Letters_x0020_are_x0020_requested_x0020_to_x0020_be_x0020_sent_x0020_to_x0020_Sami_x0020_Harper_x002C__x0020_Triba_x0020_Coordinator_x002C__x0020_Samantha.Harper_x0040_waterboards.ca.gov_x002C__x0020__x0020_5_x0020_tribes_x0020_submitted_x0020_support_x0020_for_x0020_TBUs_x0020_on_x0020_the_x0020_Triennial_x0020_Review_x002C__x0020_0_x0020_tribes_x0020_attended_x0020_Triennial_x0020_Review_x0020_hearing"/>
  <SubText xmlns="" ID="pxx67iVzpDr4ZD6VyLrgQfqZJd8=" ActualText="San_x0020_Francisco_x0020_Bay_x0020_includes_x0020_Marin_x002C__x0020_Contra_x0020_Costa_x002C__x0020_Alameda_x002C__x0020_San_x0020_Mateo_x002C__x0020_Santa_x0020_Clara_x0020_counties"/>
  <SubText xmlns="" ID="hA/2HcSKTrS3k/0UunFUNxRXlaY=" ActualText="Region_x0020_3_x0020_Central_x0020_Coast_x0020_:_x0020_Step_x0020_0_x002C_Adopt_x0020_a_x0020_triennial_x0020_review_x0020_with_x0020_TBU_x0020_designations_x00A0_listed_x0020_as_x0020_a_x0020_priority_x0020_project.Upcoming_x0020_Meeting_x002F_Key_x0020_Dates:_x0020_2024:_x0020_Next_x0020_Triennial_x0020_Review._x0020_Action_x0020_Step:_x0020_Submit_x0020_support_x0020_letter_x0020_to_x0020_prioritize_x0020_TBUs_x0020_in_x0020_Triennial_x0020_Review._x0020_Tribal_x0020_Coordinator:Angela.Schroeter_x0040_waterboards.ca.gov_x00A0__x003B__x0020__x0028_805_x0029__x0020_542-4644._x0020_0_x0020_tribes_x0020_submitted_x0020_support_x0020_for_x0020_TBUs_x0020_on_x0020_the_x0020_2021_x0020_Triennial_x0020_Review_x002C__x0020_or_x0020_attended_x0020_Triennial_x0020_Review_x0020_workshop_x0020_"/>
  <SubText xmlns="" ID="P5MEFWp6avhkEqTnAPZ1GGT+Wvw=" ActualText="Region_x0020_3_x0020_Map_x0020_includes_x0020_Santa_x0020_Cruz_x002C__x0020_San_x0020_Benito_x002C__x0020_Monterey_x002C__x0020_San_x0020_Luis_x0020_Obispo_x0020_and_x0020_Santa_x0020_Barbara_x0020_counties"/>
  <SubText xmlns="" ID="w6KQEAH7V90DxEnOHltDXQ5DnBc=" ActualText="Step_x0020_1_x0020_is_x0020_adopr_x0020_TBU_x0020_definition_x0028_s_x0029__x00A0_into_x0020_the_x0020_Basin_x00A0_Plan._x0020_Upcoming_x0020_Meeting_x002F_Key_x0020_Dates:_x0020_Feb_x0020_17_x002C__x0020_5pm:_x0020_Comments_x0020_on_x0020_Basin_x0020_Plan_x0020_Amendment_x0020_due_x003B__x0020_March_x0020_10_x002C__x0020_9am:_x0020_Board_x0020_Hearing_x003B__x0020_Action_x0020_Step:_x0020_Submit_x0020_support_x0020_comments_x0020_to_x0020_adopt_x0020_TBU_x0020_definitions_x002C__x0020_Tribal_x0020_Coordinator:Susana.Lagudis_x0040_waterboards.ca.gov_x003B__x0020__x0020__x0028_213_x0029__x0020_576-6694_x002C__x0020_2_x0020_tribes_x0020_and_x0020_41_x0020_attendees_x0020_participated_x0020_in_x0020_TBU_x0020_September_x0020_2021_x0020_public_x0020_workshop"/>
  <SubText xmlns="" ID="wshzZMmBZ+T1/rrmf4tdCe2ZSkQ=" ActualText="Ventura_x002C__x0020_Los_x0020_Anfeles_x002C__x0020_4"/>
  <SubText xmlns="" ID="LphN61j4UDvL155ZtUx6p1ynh9c=" ActualText="Region_x0020_5_x0020__x2013__x0020_Central_x0020_Valley_x002C__x0020_Step_x0020_1_x0020__x0026__x0020_2:_x0020_Adopt_x0020_TBU_x0020_definition_x0028_s_x0029__x00A0_into_x0020_the_x0020_Basin_x00A0_Plan_x0020__x0026__x0020_Gather_x0020_data_x0020_for_x0020_designations_x002C__x0020_Upcoming_x0020_Meeting_x002F_Key_x0020_Dates:_x00A0_Feb_x0020_17_x0020_and_x0020_18_x002C__x0020_9am:_x0020_Board_x0020_Hearing_x002C__x0020_Action_x0020_Step:Submit_x0020_letters_x0020_to_x0020_request_x0020_TBU_x0020_designations_x002C__x0020_Tribal_x0020_Coordinator:_x0020_Robert.LHeureux_x0040_waterboards.ca.gov_x002C__x0020__x0028_916_x0029__x0020_464-4736_x002C__x0020_5_x0020_support_x0020_letters_x0020_received_x0020_for_x0020_the_x0020_proposed_x0020_Basin_x0020_Plan_x0020_Amendment"/>
  <SubText xmlns="" ID="xeYjxNkTdF0ylOOLWvbbchHfL/w=" ActualText="Map_x0020_of_x0020_Region_x0020_5_x0020_bordered_x0020_by_x0020_North_x0020_Coast_x002C__x0020_Bay_x0020_Area_x0020_and_x0020_Central_x0020_Coast_x0020_on_x0020_the_x0020_West_x0020_and_x0020_Region_x0020_6_x0020_to_x0020_the_x0020_east."/>
  <SubText xmlns="" ID="y2cAgRRYCX9sckIy+NIZLJ/dyG4=" ActualText="Region_x0020_6-_x0020_Lahontan._x0020_Step_x0020_2:_x0020_Gather_x0020_data_x0020_for_x0020_designations._x0020_Upcoming_x0020_Meeting_x002F_Key_x0020_Dates:_x0020_March_x0020_9-10:_x0020_Triennial_x0020_Review_x0020_hearing_x002C__x0020_Acti:on_x0020_Step:Attend_x0020_Triennial_x0020_Review_x0020_hearing_x002C__x0020_Tribal_x0020_Coordiantor:Daniel.McClure_x0040_waterboards.ca.gov_x003B__x0020__x0028_530_x0029__x0020_542-5443_x0020__x003B__x0020_2_x0020_support_x0020_letters_x0020_received_x0020_for_x0020_Triennial_x0020_Review_x0020_TBU_x0020_project_x002C__x0020_met_x0020_with_x0020_interested_x0020_tribes_x0020_regarding_x0020_Triennial_x0020_Review"/>
  <SubText xmlns="" ID="L/gsYpBltCrcdkPl3XxryXxRn3g=" ActualText="Region_x0020_6_x0020_includes_x0020_LAssen_x002C__x0020_Alpine_x002C__x0020_Mono_x002C__x0020_Inyo_x002C__x0020_and_x0020_San_x0020_Bernadino_x0020_Counties"/>
  <SubText xmlns="" ID="iBJE8p0Eqs+lu8N5CgfEBzx+G/E=" ActualText="Region_x0020_7_x0020__x2013__x0020_Colorado_x0020_River_x0020_Basin_x002C__x0020_Step_x0020_1:_x0020_Adopt_x0020_TBU_x0020_definition_x0028_s_x0029__x00A0_into_x0020_the_x0020_Basin_x00A0_Plan_x003B__x0020_Upcoming_x0020_Meeting_x002F_Key_x0020_Dates:_x0020_None_x0020_Scheduled_x003B__x0020_Action_x0020_Step:_x0020_Submit_x0020_support_x0020_letter_x0020_to_x0020_adopt_x0020_TBU_x0020_definitions_x002C__x0020_Tribal_x0020_Coordinator:_x0020_Maria.Davydova-Flores_x0040_waterboards.ca.gov_x003B__x0020__x0028_760_x0029__x0020_776-8947_x003B__x0020_2_x0020_tribes_x0020_submitted_x0020_support_x0020_letters_x0020_for_x0020_Triennial_x0020_Review"/>
  <SubText xmlns="" ID="HsU6kS6R6AzpWidbSdBCmgTfYtU=" ActualText="_x0037__x0020_Riverside_x0020_and_x0020_Imperial_x000D__x000A_8_x002C__x0020_9_x0020_San_x0020_Diego"/>
  <SubText xmlns="" ID="t+Rn4qJwNHUASZp42myJ/HtRmiE=" ActualText="Region_x0020_8_x0020_Santa_x0020_Ana_x002C__x0020_Step_x0020_1:_x0020_Adopt_x0020_TBU_x0020_definition_x0028_s_x0029__x00A0_into_x0020_the_x0020_Basin_x00A0_Plan_x002C__x0020_Upcoming_x0020_Meeting_x002F_Key_x0020_Dates:_x00A0__x0020_Upcoming_x0020_Meeting_x002F_Key_x0020_Dates:_x00A0_Action_x0020_Step:_x0020_Submit_x0020_support_x0020_letter_x0020_to_x0020_adopt_x0020_TBU_x0020_definitions_x002C__x0020_Tribal_x0020_Coordinator:_x0020_mailto:Claudia.Tenorio_x0040_waterboards.ca.gov_x003B__x0020__x0028_951_x0029__x0020_782-4963_x003B__x0020_3_x0020_tribes_x0020_participated_x0020_in_x0020_March_x0020_2021_x0020_workshop"/>
  <SubText xmlns="" ID="R8clksYH/tnrZOrwMLktI+tTHTU=" ActualText="Map_x0020_8_x0020_contains_x0020_Orange_x0020_County_x002C__x0020_bordering_x0020_Los_x0020_Angeles_x0020_and_x0020_San_x0020_Diego_x0020_counties"/>
  <SubText xmlns="" ID="lQ0u/Q3yofU4u+Bu5XyTGegzVhw=" ActualText="Region_x0020_9_x0020_San_x0020_Diego._x0020_Ste_x003B__x0020_p_x0020_2:_x0020_Gather_x0020_data_x0020_for_x0020_designations._x0020_Upcoming_x0020_Meeting_x002F_Key_x0020_Dates:_x00A0_N._x0020_one_x0020_Scheduled_x0020_._x0020_Action_x0020_Step:_x00A0__x0020__x0020_Submit_x0020_letters_x0020_to_x0020_request_x0020_TBU_x0020_designations_x003B__x0020_Tribal_x0020_Coordinator:_x0020_Cynthia.Gorham_x0040_waterboards.ca.gov_x002C__x0020__x0028_619_x0029__x0020_521-3921_x002C__x0020__x0020_6_x0020_tribes_x0020_participated_x0020_in_x0020_August_x0020_2021_x0020_summit"/>
  <SubText xmlns="" ID="guhmqQJSW/2OkOL2gZ/wSQRhNyI=" ActualText=""/>
  <SubText xmlns="" ID="tKuxLNST25GfCYZ1WjRdUL8sRZs=" ActualText="Division_x0020_of_x0020_Water_x0020_Quality_x0020__x2013__x0020_Ocean_x0020_Plan._x0020_Step_x0020_1:_x00A0_Adopt_x0020_TBU_x0020_definition_x0028_s_x0029__x00A0_into_x0020_the_x00A0_Ocean_x0020_Plan_x003B__x0020_Upcoming_x0020_Meeting_x002F_Key_x0020_Dates:_x00A0_None_x0020_Scheduled_x003B__x0020_Action_x0020_Step:_x00A0__x0020_Submit_x0020_support_x0020_letter_x0020_to_x0020_adopt_x0020_TBU_x0020_definitions_x002C__x0020_Tribal_x0020_Coordinator:_x0020_Daniel.Ellis_x0040_waterboards.ca.gov_x0020__x000D__x000A__x0028_916_x0029__x0020_322-7787_x002C__x0020__x00A0_12_x0020_tribes_x0020_attended_x0020_2019_x0020_Ocean_x0020_Plan_x0020_Review_x0020_tribal_x0020_outreach_x0020_meeting"/>
  <SubText xmlns="" ID="pX5zDiNVmHNcTR5rU3fDJD+50yc=" ActualText="_x0031__x002C__x0020_2_x002C__x0020_3_x002C__x0020_4_x002C__x0020_5_x002C__x0020_6_x002C__x0020_7_x002C__x0020_8_x002C__x0020_9"/>
  <SubText xmlns="" ID="Se3xHni6TfDDMv2qAUG/d5K6Nmk=" ActualText="Resources_x0020_and_x0020_Contacts:_x0020_Tribal_x0020_Affairs_x0020_Website_x200B_:_x0020_waterboards.ca.gov_x002F_tribal_affairs_x00A0__x003B__x0020_Tribal_x0020_Beneficial_x0020_Uses_x0020_Website_x200B_:_x0020__x0020_waterboards.ca.gov_x002F_tribal_affairs_x002F_beneficial_uses.html_x00A0__x003B__x0020_Tribal_x0020_Coordinators_x0020_Contact_x0020_Information_x200B_:_x0020__x000D__x000A_waterboards.ca.gov_x002F_tribal_affairs_x002F_tribal_contacts.html_x200B__x200B__x000D__x000A_Adriana_x0020_Renteria_x002C__x0020_Tribal_x0020_Liaison_x0020__x000D__x000A_Tribal-Liaison_x0040_waterboards.ca.gov_x002C__x0020__x0028_916_x0029__x0020_216-1126_x00A0_"/>
  <SubText xmlns="" ID="nZwkxOv/aeXHKu69CBsfwqrAZJw=" ActualText="_x0031_-_x0020_North_x0020_Coast_x000D__x000A_2-Bay_x0020_Area_x000D__x000A_3-_x0020_Central_x0020_Coast_x000D__x000A_4-_x0020_Los_x0020_Angeles_x000D__x000A_5._x0020_Central_x0020_Valley_x000D__x000A_6._x0020_Lahontan_x000D__x000A_7._x0020_Colorado_x0020_RIver_x0020_Basin_x000D__x000A_8._x0020_Santa_x0020_Ana_x000D__x000A_9._x0020_San_x0020_Diego"/>
  <SubText xmlns="" ID="TVAzjxg9brmvy5yx+q9vM5n4RO0=" ActualText="_x0031_-_x0020_North_x0020_Coast:_x0020_pink_x000D__x000A_2-BAy_x0020_Area_x002C__x0020_Light_x0020_Peach_x0020__x000D__x000A_3._x0020_Central_x0020_Coast-_x0020_Green_x000D__x000A_4._x0020_Los_x0020_Angeles-_x0020_purple_x000D__x000A_5._x0020_Central_x0020_Valley-_x0020_light_x0020_blue_x000D__x000A_6._x0020_Lahontan-_x0020_yellow_x000D__x000A_7._x0020_Colorado_x0020_River_x0020_Basin-tan_x000D__x000A_8._x0020_Santa_x0020_Ana-pink_x000D__x000A_9._x0020_San_x0020_Diego_x002C__x0020_teal"/>
  <SubText xmlns="" ID="LBYRtWSTujs5OJ8VczygywdtPiU=" ActualText="Questions_x003F_"/>
  <Shape xmlns="" ID="R2vsHjk2UfRAcHJ96t9H3qLiK1k=" pdftag="P" isBookmarkSet="no" bookmark="no" Order="_x0034_"/>
  <Shape xmlns="" ID="11XMRS1ghMHo0ai1Sk28uWLNKgY=" pdftag="P" isBookmarkSet="no" bookmark="no" Order="_x0033_"/>
  <HyperLink xmlns="" ID="R2vsHjk2UfRAcHJ96t9H3qLiK1k=37140028258.29165_363.8601" plainAltText="Maria.Davydova-Flores_x0040_waterboards.ca.gov" language="" Lang=""/>
  <HyperLink xmlns="" ID="11XMRS1ghMHo0ai1Sk28uWLNKgY=102157244863.13394_330.0566" plainAltText="Cynthia.Gorham_x0040_waterboards.ca.gov" language="" Lang=""/>
  <table xmlns="" ID="ZO82ywZ+pArJqjvE0HCE0IzAX20=" Caption="no" Exclude="no" SpeakText="no" type="_x0032_" HRows="_x0035_" HCols="_x0032_" Summary="" TableLinerizing="H" Header="yes" Scope="Column" LinkedHeaders=""/>
  <table xmlns="" ID="kMqKRxqprxICOcrgIoqeeAY57UE=" Caption="no" Exclude="no" Header="yes" Scope="Column" LinkedHeaders=""/>
  <table xmlns="" ID="/+dpe77RO6RmnUtM10824r2uYrc=" Caption="no" Exclude="no" Header="yes" Scope="Column" LinkedHeaders="_x0031__1_ZO82ywZ_x002B_pArJqjvE0HCE0IzAX20_x003D_"/>
  <table xmlns="" ID="YG0FAUJbL3x/KbpqjdDw7dzduP8=" Caption="no" Exclude="no" Header="yes" Scope="Column" LinkedHeaders="_x0031__2_ZO82ywZ_x002B_pArJqjvE0HCE0IzAX20_x003D_"/>
  <table xmlns="" ID="HghNZDEv1CPfyDVcatzpEmG1zT0=" Caption="no" Exclude="no" Header="yes" Scope="Column" LinkedHeaders="_x0032__1_ZO82ywZ_x002B_pArJqjvE0HCE0IzAX20_x003D_"/>
  <table xmlns="" ID="7IGst9f6gk0b6LBNZ8JyuIEMKv0=" Caption="no" Exclude="no" Header="yes" Scope="Column" LinkedHeaders="_x0032__2_ZO82ywZ_x002B_pArJqjvE0HCE0IzAX20_x003D_"/>
  <table xmlns="" ID="8QPer4yirRjQNKtK8tm5Oaw9jqg=" Caption="no" Exclude="no" Header="yes" Scope="Column" LinkedHeaders="_x0033__1_ZO82ywZ_x002B_pArJqjvE0HCE0IzAX20_x003D_"/>
  <table xmlns="" ID="MQR1XqLPvjI23gQhgX7ke0V6cKc=" Caption="no" Exclude="no" Header="yes" Scope="Column" LinkedHeaders="_x0033__2_ZO82ywZ_x002B_pArJqjvE0HCE0IzAX20_x003D_"/>
  <table xmlns="" ID="wSvRsc/esjC7j2IKh1IQaZxQ0r4=" Caption="no" Exclude="no" Header="yes" Scope="Column" LinkedHeaders="_x0034__1_ZO82ywZ_x002B_pArJqjvE0HCE0IzAX20_x003D_"/>
  <table xmlns="" ID="DVrsKWgyg94dz6I+JFF8ZZtNMi4=" Caption="no" Exclude="no" Header="yes" Scope="Column" LinkedHeaders="_x0034__2_ZO82ywZ_x002B_pArJqjvE0HCE0IzAX20_x003D_"/>
  <table xmlns="" ID="g1uY9llhZdZ0opXt/fSCAZRRZVk=" Caption="no" Exclude="no" Header="yes" Scope="Row" LinkedHeaders="_x0035__1_ZO82ywZ_x002B_pArJqjvE0HCE0IzAX20_x003D_"/>
  <table xmlns="" ID="5TQh3Ti7t3jeYthASz3cWYWvZ7Y=" Caption="no" Exclude="no" Header="yes" Scope="Row" LinkedHeaders="_x0036__1_ZO82ywZ_x002B_pArJqjvE0HCE0IzAX20_x003D__x002C_5_2_ZO82ywZ_x002B_pArJqjvE0HCE0IzAX20_x003D_"/>
</PAW>
</file>

<file path=customXml/item2.xml><?xml version="1.0" encoding="utf-8"?>
<p:properties xmlns:p="http://schemas.microsoft.com/office/2006/metadata/properties" xmlns:xsi="http://www.w3.org/2001/XMLSchema-instance" xmlns:pc="http://schemas.microsoft.com/office/infopath/2007/PartnerControls">
  <documentManagement>
    <Topic xmlns="ac6830ae-225d-4cc5-bb8d-e6db0c849764"/>
    <Focus xmlns="ac6830ae-225d-4cc5-bb8d-e6db0c849764" xsi:nil="true"/>
    <SharedWithUsers xmlns="851dfaa3-aae8-4c03-b90c-7dd4a6526d0d">
      <UserInfo>
        <DisplayName>Ford, Amanda@Waterboards</DisplayName>
        <AccountId>8253</AccountId>
        <AccountType/>
      </UserInfo>
      <UserInfo>
        <DisplayName>Renteria, Adriana@Waterboards</DisplayName>
        <AccountId>8330</AccountId>
        <AccountType/>
      </UserInfo>
      <UserInfo>
        <DisplayName>WB-OPP-Tribal-Liaison</DisplayName>
        <AccountId>6835</AccountId>
        <AccountType/>
      </UserInfo>
      <UserInfo>
        <DisplayName>Vasquez-Rodriguez, Itzel@Waterboards</DisplayName>
        <AccountId>8254</AccountId>
        <AccountType/>
      </UserInfo>
      <UserInfo>
        <DisplayName>Brownwood, Robert@Waterboards</DisplayName>
        <AccountId>2339</AccountId>
        <AccountType/>
      </UserInfo>
      <UserInfo>
        <DisplayName>Davydova-Flores, Maria@Waterboards</DisplayName>
        <AccountId>1576</AccountId>
        <AccountType/>
      </UserInfo>
      <UserInfo>
        <DisplayName>Ellis, Daniel@Waterboards</DisplayName>
        <AccountId>486</AccountId>
        <AccountType/>
      </UserInfo>
      <UserInfo>
        <DisplayName>Gonzales, Erica@Waterboards</DisplayName>
        <AccountId>583</AccountId>
        <AccountType/>
      </UserInfo>
      <UserInfo>
        <DisplayName>Gorham, Cynthia@Waterboards</DisplayName>
        <AccountId>1593</AccountId>
        <AccountType/>
      </UserInfo>
      <UserInfo>
        <DisplayName>Harper, Samantha@Waterboards</DisplayName>
        <AccountId>3571</AccountId>
        <AccountType/>
      </UserInfo>
      <UserInfo>
        <DisplayName>Holder, Anna@Waterboards</DisplayName>
        <AccountId>5627</AccountId>
        <AccountType/>
      </UserInfo>
      <UserInfo>
        <DisplayName>Lagudis, Susana@Waterboards</DisplayName>
        <AccountId>738</AccountId>
        <AccountType/>
      </UserInfo>
      <UserInfo>
        <DisplayName>L'Heureux, Robert@Waterboards</DisplayName>
        <AccountId>1091</AccountId>
        <AccountType/>
      </UserInfo>
      <UserInfo>
        <DisplayName>McClure, Daniel@Waterboards</DisplayName>
        <AccountId>1440</AccountId>
        <AccountType/>
      </UserInfo>
      <UserInfo>
        <DisplayName>Pierce, Wendy@Waterboards</DisplayName>
        <AccountId>2225</AccountId>
        <AccountType/>
      </UserInfo>
      <UserInfo>
        <DisplayName>Schroeter, Angela@Waterboards</DisplayName>
        <AccountId>178</AccountId>
        <AccountType/>
      </UserInfo>
      <UserInfo>
        <DisplayName>Sugar, Sarah@Waterboards</DisplayName>
        <AccountId>2578</AccountId>
        <AccountType/>
      </UserInfo>
      <UserInfo>
        <DisplayName>Tenorio, Claudia@Waterboards</DisplayName>
        <AccountId>1912</AccountId>
        <AccountType/>
      </UserInfo>
      <UserInfo>
        <DisplayName>Walker, Cody@Waterboards</DisplayName>
        <AccountId>834</AccountId>
        <AccountType/>
      </UserInfo>
      <UserInfo>
        <DisplayName>Ebsen, Jody@Waterboards</DisplayName>
        <AccountId>129</AccountId>
        <AccountType/>
      </UserInfo>
      <UserInfo>
        <DisplayName>Smitherman, Lauren@Waterboards</DisplayName>
        <AccountId>1031</AccountId>
        <AccountType/>
      </UserInfo>
      <UserInfo>
        <DisplayName>Watts, Jennifer@Waterboards</DisplayName>
        <AccountId>2873</AccountId>
        <AccountType/>
      </UserInfo>
      <UserInfo>
        <DisplayName>Daryanto, Stefani@Waterboards</DisplayName>
        <AccountId>17686</AccountId>
        <AccountType/>
      </UserInfo>
      <UserInfo>
        <DisplayName>Amah, Ginachi@Waterboards</DisplayName>
        <AccountId>2261</AccountId>
        <AccountType/>
      </UserInfo>
      <UserInfo>
        <DisplayName>Walsh, Katherine@Waterboards</DisplayName>
        <AccountId>755</AccountId>
        <AccountType/>
      </UserInfo>
      <UserInfo>
        <DisplayName>Sahota, Taranjot@Waterboards</DisplayName>
        <AccountId>1886</AccountId>
        <AccountType/>
      </UserInfo>
      <UserInfo>
        <DisplayName>Tryon, Thea@Waterboards</DisplayName>
        <AccountId>277</AccountId>
        <AccountType/>
      </UserInfo>
      <UserInfo>
        <DisplayName>Keeling, Matt@Waterboards</DisplayName>
        <AccountId>1759</AccountId>
        <AccountType/>
      </UserInfo>
      <UserInfo>
        <DisplayName>Hamilton, Mary@Waterboards</DisplayName>
        <AccountId>449</AccountId>
        <AccountType/>
      </UserInfo>
      <UserInfo>
        <DisplayName>Inman, John@Waterboards</DisplayName>
        <AccountId>6854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OPP Document" ma:contentTypeID="0x0101009BD22FE385D4E54BBB2F0D93E5432E8A002B70D3F0D16ED8468C9F2C4F14FF6E1A" ma:contentTypeVersion="16" ma:contentTypeDescription="" ma:contentTypeScope="" ma:versionID="9b43929eee44e3ed453d8028e823e0ab">
  <xsd:schema xmlns:xsd="http://www.w3.org/2001/XMLSchema" xmlns:xs="http://www.w3.org/2001/XMLSchema" xmlns:p="http://schemas.microsoft.com/office/2006/metadata/properties" xmlns:ns2="ac6830ae-225d-4cc5-bb8d-e6db0c849764" xmlns:ns3="47eb4a78-c46d-4f7e-a279-05169b71235a" xmlns:ns4="851dfaa3-aae8-4c03-b90c-7dd4a6526d0d" targetNamespace="http://schemas.microsoft.com/office/2006/metadata/properties" ma:root="true" ma:fieldsID="2e86505d915efacce4e803bb3c20f9a9" ns2:_="" ns3:_="" ns4:_="">
    <xsd:import namespace="ac6830ae-225d-4cc5-bb8d-e6db0c849764"/>
    <xsd:import namespace="47eb4a78-c46d-4f7e-a279-05169b71235a"/>
    <xsd:import namespace="851dfaa3-aae8-4c03-b90c-7dd4a6526d0d"/>
    <xsd:element name="properties">
      <xsd:complexType>
        <xsd:sequence>
          <xsd:element name="documentManagement">
            <xsd:complexType>
              <xsd:all>
                <xsd:element ref="ns2:Focus" minOccurs="0"/>
                <xsd:element ref="ns2:Topic"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6830ae-225d-4cc5-bb8d-e6db0c849764" elementFormDefault="qualified">
    <xsd:import namespace="http://schemas.microsoft.com/office/2006/documentManagement/types"/>
    <xsd:import namespace="http://schemas.microsoft.com/office/infopath/2007/PartnerControls"/>
    <xsd:element name="Focus" ma:index="8" nillable="true" ma:displayName="Focus" ma:list="{feddd78b-9e76-44b6-a2d1-cefd0c4a27c1}" ma:internalName="Focus" ma:showField="Title" ma:web="ac6830ae-225d-4cc5-bb8d-e6db0c849764">
      <xsd:complexType>
        <xsd:complexContent>
          <xsd:extension base="dms:MultiChoiceLookup">
            <xsd:sequence>
              <xsd:element name="Value" type="dms:Lookup" maxOccurs="unbounded" minOccurs="0" nillable="true"/>
            </xsd:sequence>
          </xsd:extension>
        </xsd:complexContent>
      </xsd:complexType>
    </xsd:element>
    <xsd:element name="Topic" ma:index="9" nillable="true" ma:displayName="Topic" ma:list="{2165d7e7-bf6d-43e7-b06e-0ca60d4ea4ff}" ma:internalName="Topic" ma:showField="Title" ma:web="ac6830ae-225d-4cc5-bb8d-e6db0c84976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7eb4a78-c46d-4f7e-a279-05169b71235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1dfaa3-aae8-4c03-b90c-7dd4a6526d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DEAB29-A7DE-4877-A23F-773BE40559CB}">
  <ds:schemaRefs>
    <ds:schemaRef ds:uri="http://www.net-centric.com/PAWPP"/>
    <ds:schemaRef ds:uri=""/>
  </ds:schemaRefs>
</ds:datastoreItem>
</file>

<file path=customXml/itemProps2.xml><?xml version="1.0" encoding="utf-8"?>
<ds:datastoreItem xmlns:ds="http://schemas.openxmlformats.org/officeDocument/2006/customXml" ds:itemID="{27A82491-C40B-47D2-B0E9-C5A1B0153A56}">
  <ds:schemaRefs>
    <ds:schemaRef ds:uri="http://schemas.microsoft.com/office/2006/documentManagement/types"/>
    <ds:schemaRef ds:uri="http://purl.org/dc/dcmitype/"/>
    <ds:schemaRef ds:uri="http://www.w3.org/XML/1998/namespace"/>
    <ds:schemaRef ds:uri="ac6830ae-225d-4cc5-bb8d-e6db0c849764"/>
    <ds:schemaRef ds:uri="http://schemas.openxmlformats.org/package/2006/metadata/core-properties"/>
    <ds:schemaRef ds:uri="http://purl.org/dc/terms/"/>
    <ds:schemaRef ds:uri="47eb4a78-c46d-4f7e-a279-05169b71235a"/>
    <ds:schemaRef ds:uri="http://schemas.microsoft.com/office/infopath/2007/PartnerControls"/>
    <ds:schemaRef ds:uri="851dfaa3-aae8-4c03-b90c-7dd4a6526d0d"/>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156D4493-3CFC-42C1-9DC8-6D2C2F9329AD}">
  <ds:schemaRefs>
    <ds:schemaRef ds:uri="47eb4a78-c46d-4f7e-a279-05169b71235a"/>
    <ds:schemaRef ds:uri="851dfaa3-aae8-4c03-b90c-7dd4a6526d0d"/>
    <ds:schemaRef ds:uri="ac6830ae-225d-4cc5-bb8d-e6db0c8497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911B74D9-DFA9-4B80-85C7-B85FFD679F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318</TotalTime>
  <Words>1206</Words>
  <Application>Microsoft Office PowerPoint</Application>
  <PresentationFormat>Widescreen</PresentationFormat>
  <Paragraphs>180</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Myriad</vt:lpstr>
      <vt:lpstr>Wingdings</vt:lpstr>
      <vt:lpstr>Office Theme</vt:lpstr>
      <vt:lpstr>Tribal Beneficial Uses: California Update</vt:lpstr>
      <vt:lpstr>What are Tribal Beneficial Uses?</vt:lpstr>
      <vt:lpstr>Regulatory Process for Tribal Beneficial Uses</vt:lpstr>
      <vt:lpstr>Region 1 – North Coast</vt:lpstr>
      <vt:lpstr>Region 2 – San Francisco Bay</vt:lpstr>
      <vt:lpstr>Region 3 – Central Coast</vt:lpstr>
      <vt:lpstr>Region 4 – Los Angeles</vt:lpstr>
      <vt:lpstr>Region 5 – Central Valley</vt:lpstr>
      <vt:lpstr>Region 6 – Lahontan</vt:lpstr>
      <vt:lpstr>Region 7 – Colorado River Basin</vt:lpstr>
      <vt:lpstr>Region 8 – Santa Ana</vt:lpstr>
      <vt:lpstr>Region 9 – San Diego</vt:lpstr>
      <vt:lpstr>Division of Water Quality – Ocean Plan</vt:lpstr>
      <vt:lpstr>Resources and Contacts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Tribal Beneficial Uses: California Update</dc:subject>
  <dc:creator>California State Water Resources Control Board</dc:creator>
  <cp:keywords>Tribal Beneficial Uses, California Tribal Beneficial Uses, TBU's, California Water Boards Tribal Affairs, California Tribal Nations TBU's</cp:keywords>
  <cp:lastModifiedBy>Vasquez-Rodriguez, Itzel@Waterboards</cp:lastModifiedBy>
  <cp:revision>19</cp:revision>
  <dcterms:created xsi:type="dcterms:W3CDTF">2020-07-24T16:02:20Z</dcterms:created>
  <dcterms:modified xsi:type="dcterms:W3CDTF">2022-02-08T20:14:40Z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0x0101009BD22FE385D4E54BBB2F0D93E5432E8A002B70D3F0D16ED8468C9F2C4F14FF6E1A</vt:lpwstr>
  </property>
</Properties>
</file>