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9" r:id="rId3"/>
    <p:sldId id="320" r:id="rId4"/>
    <p:sldId id="321" r:id="rId5"/>
    <p:sldId id="322" r:id="rId6"/>
    <p:sldId id="324" r:id="rId7"/>
    <p:sldId id="326" r:id="rId8"/>
    <p:sldId id="323" r:id="rId9"/>
    <p:sldId id="325" r:id="rId10"/>
    <p:sldId id="328" r:id="rId11"/>
    <p:sldId id="32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108"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klausmeyer\Documents\TNC_Projects\Freshwater\SB88\Staten\data\Rating_Tables\Summary\Staten_Island_Rating_Table_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Rating Curve for Siphon 29</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star"/>
            <c:size val="10"/>
            <c:spPr>
              <a:noFill/>
              <a:ln w="9525">
                <a:solidFill>
                  <a:schemeClr val="accent1"/>
                </a:solidFill>
              </a:ln>
              <a:effectLst/>
            </c:spPr>
          </c:marker>
          <c:xVal>
            <c:numRef>
              <c:f>Sheet1!$D$1605:$D$2107</c:f>
              <c:numCache>
                <c:formatCode>0%</c:formatCode>
                <c:ptCount val="503"/>
                <c:pt idx="0">
                  <c:v>0.25</c:v>
                </c:pt>
                <c:pt idx="1">
                  <c:v>0.25</c:v>
                </c:pt>
                <c:pt idx="2">
                  <c:v>0.25</c:v>
                </c:pt>
                <c:pt idx="3">
                  <c:v>0.25</c:v>
                </c:pt>
                <c:pt idx="4">
                  <c:v>0.25</c:v>
                </c:pt>
                <c:pt idx="5">
                  <c:v>0.25</c:v>
                </c:pt>
                <c:pt idx="6">
                  <c:v>0.25</c:v>
                </c:pt>
                <c:pt idx="7">
                  <c:v>0.25</c:v>
                </c:pt>
                <c:pt idx="8">
                  <c:v>0.25</c:v>
                </c:pt>
                <c:pt idx="9">
                  <c:v>0.25</c:v>
                </c:pt>
                <c:pt idx="10">
                  <c:v>0.25</c:v>
                </c:pt>
                <c:pt idx="11">
                  <c:v>0.25</c:v>
                </c:pt>
                <c:pt idx="12">
                  <c:v>0.25</c:v>
                </c:pt>
                <c:pt idx="13">
                  <c:v>0.25</c:v>
                </c:pt>
                <c:pt idx="14">
                  <c:v>0.25</c:v>
                </c:pt>
                <c:pt idx="15">
                  <c:v>0.25</c:v>
                </c:pt>
                <c:pt idx="16">
                  <c:v>0.25</c:v>
                </c:pt>
                <c:pt idx="17">
                  <c:v>0.25</c:v>
                </c:pt>
                <c:pt idx="18">
                  <c:v>0.25</c:v>
                </c:pt>
                <c:pt idx="19">
                  <c:v>0.25</c:v>
                </c:pt>
                <c:pt idx="20">
                  <c:v>0.25</c:v>
                </c:pt>
                <c:pt idx="21">
                  <c:v>0.25</c:v>
                </c:pt>
                <c:pt idx="22">
                  <c:v>0.25</c:v>
                </c:pt>
                <c:pt idx="23">
                  <c:v>0.25</c:v>
                </c:pt>
                <c:pt idx="24">
                  <c:v>0.25</c:v>
                </c:pt>
                <c:pt idx="25">
                  <c:v>0.25</c:v>
                </c:pt>
                <c:pt idx="26">
                  <c:v>0.25</c:v>
                </c:pt>
                <c:pt idx="27">
                  <c:v>0.25</c:v>
                </c:pt>
                <c:pt idx="28">
                  <c:v>0.25</c:v>
                </c:pt>
                <c:pt idx="29">
                  <c:v>0.25</c:v>
                </c:pt>
                <c:pt idx="30">
                  <c:v>0.25</c:v>
                </c:pt>
                <c:pt idx="31">
                  <c:v>0.25</c:v>
                </c:pt>
                <c:pt idx="32">
                  <c:v>0.25</c:v>
                </c:pt>
                <c:pt idx="33">
                  <c:v>0.25</c:v>
                </c:pt>
                <c:pt idx="34">
                  <c:v>0.25</c:v>
                </c:pt>
                <c:pt idx="35">
                  <c:v>0.25</c:v>
                </c:pt>
                <c:pt idx="36">
                  <c:v>0.25</c:v>
                </c:pt>
                <c:pt idx="37">
                  <c:v>0.25</c:v>
                </c:pt>
                <c:pt idx="38">
                  <c:v>0.25</c:v>
                </c:pt>
                <c:pt idx="39">
                  <c:v>0.25</c:v>
                </c:pt>
                <c:pt idx="40">
                  <c:v>0.25</c:v>
                </c:pt>
                <c:pt idx="41">
                  <c:v>0.25</c:v>
                </c:pt>
                <c:pt idx="42">
                  <c:v>0.25</c:v>
                </c:pt>
                <c:pt idx="43">
                  <c:v>0.25</c:v>
                </c:pt>
                <c:pt idx="44">
                  <c:v>0.25</c:v>
                </c:pt>
                <c:pt idx="45">
                  <c:v>0.25</c:v>
                </c:pt>
                <c:pt idx="46">
                  <c:v>0.25</c:v>
                </c:pt>
                <c:pt idx="47">
                  <c:v>0.25</c:v>
                </c:pt>
                <c:pt idx="48">
                  <c:v>0.25</c:v>
                </c:pt>
                <c:pt idx="49">
                  <c:v>0.25</c:v>
                </c:pt>
                <c:pt idx="50">
                  <c:v>0.25</c:v>
                </c:pt>
                <c:pt idx="51">
                  <c:v>0.25</c:v>
                </c:pt>
                <c:pt idx="52">
                  <c:v>0.25</c:v>
                </c:pt>
                <c:pt idx="53">
                  <c:v>0.25</c:v>
                </c:pt>
                <c:pt idx="54">
                  <c:v>0.25</c:v>
                </c:pt>
                <c:pt idx="55">
                  <c:v>0.25</c:v>
                </c:pt>
                <c:pt idx="56">
                  <c:v>0.25</c:v>
                </c:pt>
                <c:pt idx="57">
                  <c:v>0.25</c:v>
                </c:pt>
                <c:pt idx="58">
                  <c:v>0.25</c:v>
                </c:pt>
                <c:pt idx="59">
                  <c:v>0.25</c:v>
                </c:pt>
                <c:pt idx="60">
                  <c:v>0.25</c:v>
                </c:pt>
                <c:pt idx="61">
                  <c:v>0.25</c:v>
                </c:pt>
                <c:pt idx="62">
                  <c:v>0.25</c:v>
                </c:pt>
                <c:pt idx="63">
                  <c:v>0.25</c:v>
                </c:pt>
                <c:pt idx="64">
                  <c:v>0.25</c:v>
                </c:pt>
                <c:pt idx="65">
                  <c:v>0.25</c:v>
                </c:pt>
                <c:pt idx="66">
                  <c:v>0.25</c:v>
                </c:pt>
                <c:pt idx="67">
                  <c:v>0.25</c:v>
                </c:pt>
                <c:pt idx="68">
                  <c:v>0.25</c:v>
                </c:pt>
                <c:pt idx="69">
                  <c:v>0.25</c:v>
                </c:pt>
                <c:pt idx="70">
                  <c:v>0.25</c:v>
                </c:pt>
                <c:pt idx="71">
                  <c:v>0.25</c:v>
                </c:pt>
                <c:pt idx="72">
                  <c:v>0.25</c:v>
                </c:pt>
                <c:pt idx="73">
                  <c:v>0.25</c:v>
                </c:pt>
                <c:pt idx="74">
                  <c:v>0.25</c:v>
                </c:pt>
                <c:pt idx="75">
                  <c:v>0.25</c:v>
                </c:pt>
                <c:pt idx="76">
                  <c:v>0.25</c:v>
                </c:pt>
                <c:pt idx="77">
                  <c:v>0.25</c:v>
                </c:pt>
                <c:pt idx="78">
                  <c:v>0.25</c:v>
                </c:pt>
                <c:pt idx="79">
                  <c:v>0.25</c:v>
                </c:pt>
                <c:pt idx="80">
                  <c:v>0.25</c:v>
                </c:pt>
                <c:pt idx="81">
                  <c:v>0.25</c:v>
                </c:pt>
                <c:pt idx="82">
                  <c:v>0.25</c:v>
                </c:pt>
                <c:pt idx="83">
                  <c:v>0.25</c:v>
                </c:pt>
                <c:pt idx="84">
                  <c:v>0.25</c:v>
                </c:pt>
                <c:pt idx="85">
                  <c:v>0.25</c:v>
                </c:pt>
                <c:pt idx="86">
                  <c:v>0.25</c:v>
                </c:pt>
                <c:pt idx="87">
                  <c:v>0.25</c:v>
                </c:pt>
                <c:pt idx="88">
                  <c:v>0.25</c:v>
                </c:pt>
                <c:pt idx="89">
                  <c:v>0.25</c:v>
                </c:pt>
                <c:pt idx="90">
                  <c:v>0.25</c:v>
                </c:pt>
                <c:pt idx="91">
                  <c:v>0.25</c:v>
                </c:pt>
                <c:pt idx="92">
                  <c:v>0.25</c:v>
                </c:pt>
                <c:pt idx="93">
                  <c:v>0.25</c:v>
                </c:pt>
                <c:pt idx="94">
                  <c:v>0.25</c:v>
                </c:pt>
                <c:pt idx="95">
                  <c:v>0.25</c:v>
                </c:pt>
                <c:pt idx="96">
                  <c:v>0.25</c:v>
                </c:pt>
                <c:pt idx="97">
                  <c:v>0.25</c:v>
                </c:pt>
                <c:pt idx="98">
                  <c:v>0.25</c:v>
                </c:pt>
                <c:pt idx="99">
                  <c:v>0.25</c:v>
                </c:pt>
                <c:pt idx="100">
                  <c:v>0.25</c:v>
                </c:pt>
                <c:pt idx="101">
                  <c:v>0.25</c:v>
                </c:pt>
                <c:pt idx="102">
                  <c:v>0.25</c:v>
                </c:pt>
                <c:pt idx="103">
                  <c:v>0.25</c:v>
                </c:pt>
                <c:pt idx="104">
                  <c:v>0.25</c:v>
                </c:pt>
                <c:pt idx="105">
                  <c:v>0.25</c:v>
                </c:pt>
                <c:pt idx="106">
                  <c:v>0.25</c:v>
                </c:pt>
                <c:pt idx="107">
                  <c:v>0.25</c:v>
                </c:pt>
                <c:pt idx="108">
                  <c:v>0.25</c:v>
                </c:pt>
                <c:pt idx="109">
                  <c:v>0.25</c:v>
                </c:pt>
                <c:pt idx="110">
                  <c:v>0.25</c:v>
                </c:pt>
                <c:pt idx="111">
                  <c:v>0.25</c:v>
                </c:pt>
                <c:pt idx="112">
                  <c:v>0.25</c:v>
                </c:pt>
                <c:pt idx="113">
                  <c:v>0.25</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0.25</c:v>
                </c:pt>
                <c:pt idx="148">
                  <c:v>0.25</c:v>
                </c:pt>
                <c:pt idx="149">
                  <c:v>0.25</c:v>
                </c:pt>
                <c:pt idx="150">
                  <c:v>0.5</c:v>
                </c:pt>
                <c:pt idx="151">
                  <c:v>0.5</c:v>
                </c:pt>
                <c:pt idx="152">
                  <c:v>0.5</c:v>
                </c:pt>
                <c:pt idx="153">
                  <c:v>0.5</c:v>
                </c:pt>
                <c:pt idx="154">
                  <c:v>0.5</c:v>
                </c:pt>
                <c:pt idx="155">
                  <c:v>0.5</c:v>
                </c:pt>
                <c:pt idx="156">
                  <c:v>0.5</c:v>
                </c:pt>
                <c:pt idx="157">
                  <c:v>0.5</c:v>
                </c:pt>
                <c:pt idx="158">
                  <c:v>0.5</c:v>
                </c:pt>
                <c:pt idx="159">
                  <c:v>0.5</c:v>
                </c:pt>
                <c:pt idx="160">
                  <c:v>0.5</c:v>
                </c:pt>
                <c:pt idx="161">
                  <c:v>0.5</c:v>
                </c:pt>
                <c:pt idx="162">
                  <c:v>0.5</c:v>
                </c:pt>
                <c:pt idx="163">
                  <c:v>0.5</c:v>
                </c:pt>
                <c:pt idx="164">
                  <c:v>0.5</c:v>
                </c:pt>
                <c:pt idx="165">
                  <c:v>0.5</c:v>
                </c:pt>
                <c:pt idx="166">
                  <c:v>0.5</c:v>
                </c:pt>
                <c:pt idx="167">
                  <c:v>0.5</c:v>
                </c:pt>
                <c:pt idx="168">
                  <c:v>0.5</c:v>
                </c:pt>
                <c:pt idx="169">
                  <c:v>0.5</c:v>
                </c:pt>
                <c:pt idx="170">
                  <c:v>0.5</c:v>
                </c:pt>
                <c:pt idx="171">
                  <c:v>0.5</c:v>
                </c:pt>
                <c:pt idx="172">
                  <c:v>0.5</c:v>
                </c:pt>
                <c:pt idx="173">
                  <c:v>0.5</c:v>
                </c:pt>
                <c:pt idx="174">
                  <c:v>0.5</c:v>
                </c:pt>
                <c:pt idx="175">
                  <c:v>0.5</c:v>
                </c:pt>
                <c:pt idx="176">
                  <c:v>0.5</c:v>
                </c:pt>
                <c:pt idx="177">
                  <c:v>0.5</c:v>
                </c:pt>
                <c:pt idx="178">
                  <c:v>0.5</c:v>
                </c:pt>
                <c:pt idx="179">
                  <c:v>0.5</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0.5</c:v>
                </c:pt>
                <c:pt idx="193">
                  <c:v>0.5</c:v>
                </c:pt>
                <c:pt idx="194">
                  <c:v>0.5</c:v>
                </c:pt>
                <c:pt idx="195">
                  <c:v>0.5</c:v>
                </c:pt>
                <c:pt idx="196">
                  <c:v>0.5</c:v>
                </c:pt>
                <c:pt idx="197">
                  <c:v>0.5</c:v>
                </c:pt>
                <c:pt idx="198">
                  <c:v>0.5</c:v>
                </c:pt>
                <c:pt idx="199">
                  <c:v>0.5</c:v>
                </c:pt>
                <c:pt idx="200">
                  <c:v>0.5</c:v>
                </c:pt>
                <c:pt idx="201">
                  <c:v>0.5</c:v>
                </c:pt>
                <c:pt idx="202">
                  <c:v>0.5</c:v>
                </c:pt>
                <c:pt idx="203">
                  <c:v>0.5</c:v>
                </c:pt>
                <c:pt idx="204">
                  <c:v>0.5</c:v>
                </c:pt>
                <c:pt idx="205">
                  <c:v>0.5</c:v>
                </c:pt>
                <c:pt idx="206">
                  <c:v>0.5</c:v>
                </c:pt>
                <c:pt idx="207">
                  <c:v>0.5</c:v>
                </c:pt>
                <c:pt idx="208">
                  <c:v>0.5</c:v>
                </c:pt>
                <c:pt idx="209">
                  <c:v>0.5</c:v>
                </c:pt>
                <c:pt idx="210">
                  <c:v>0.5</c:v>
                </c:pt>
                <c:pt idx="211">
                  <c:v>0.5</c:v>
                </c:pt>
                <c:pt idx="212">
                  <c:v>0.5</c:v>
                </c:pt>
                <c:pt idx="213">
                  <c:v>0.5</c:v>
                </c:pt>
                <c:pt idx="214">
                  <c:v>0.5</c:v>
                </c:pt>
                <c:pt idx="215">
                  <c:v>0.5</c:v>
                </c:pt>
                <c:pt idx="216">
                  <c:v>0.5</c:v>
                </c:pt>
                <c:pt idx="217">
                  <c:v>0.5</c:v>
                </c:pt>
                <c:pt idx="218">
                  <c:v>0.5</c:v>
                </c:pt>
                <c:pt idx="219">
                  <c:v>0.5</c:v>
                </c:pt>
                <c:pt idx="220">
                  <c:v>0.5</c:v>
                </c:pt>
                <c:pt idx="221">
                  <c:v>0.5</c:v>
                </c:pt>
                <c:pt idx="222">
                  <c:v>0.5</c:v>
                </c:pt>
                <c:pt idx="223">
                  <c:v>0.5</c:v>
                </c:pt>
                <c:pt idx="224">
                  <c:v>0.5</c:v>
                </c:pt>
                <c:pt idx="225">
                  <c:v>0.5</c:v>
                </c:pt>
                <c:pt idx="226">
                  <c:v>0.5</c:v>
                </c:pt>
                <c:pt idx="227">
                  <c:v>0.5</c:v>
                </c:pt>
                <c:pt idx="228">
                  <c:v>0.5</c:v>
                </c:pt>
                <c:pt idx="229">
                  <c:v>0.5</c:v>
                </c:pt>
                <c:pt idx="230">
                  <c:v>0.5</c:v>
                </c:pt>
                <c:pt idx="231">
                  <c:v>0.5</c:v>
                </c:pt>
                <c:pt idx="232">
                  <c:v>0.5</c:v>
                </c:pt>
                <c:pt idx="233">
                  <c:v>0.5</c:v>
                </c:pt>
                <c:pt idx="234">
                  <c:v>0.5</c:v>
                </c:pt>
                <c:pt idx="235">
                  <c:v>0.5</c:v>
                </c:pt>
                <c:pt idx="236">
                  <c:v>0.5</c:v>
                </c:pt>
                <c:pt idx="237">
                  <c:v>0.5</c:v>
                </c:pt>
                <c:pt idx="238">
                  <c:v>0.5</c:v>
                </c:pt>
                <c:pt idx="239">
                  <c:v>0.5</c:v>
                </c:pt>
                <c:pt idx="240">
                  <c:v>0.5</c:v>
                </c:pt>
                <c:pt idx="241">
                  <c:v>0.5</c:v>
                </c:pt>
                <c:pt idx="242">
                  <c:v>0.5</c:v>
                </c:pt>
                <c:pt idx="243">
                  <c:v>0.5</c:v>
                </c:pt>
                <c:pt idx="244">
                  <c:v>0.5</c:v>
                </c:pt>
                <c:pt idx="245">
                  <c:v>0.5</c:v>
                </c:pt>
                <c:pt idx="246">
                  <c:v>0.5</c:v>
                </c:pt>
                <c:pt idx="247">
                  <c:v>0.5</c:v>
                </c:pt>
                <c:pt idx="248">
                  <c:v>0.5</c:v>
                </c:pt>
                <c:pt idx="249">
                  <c:v>0.5</c:v>
                </c:pt>
                <c:pt idx="250">
                  <c:v>0.5</c:v>
                </c:pt>
                <c:pt idx="251">
                  <c:v>0.5</c:v>
                </c:pt>
                <c:pt idx="252">
                  <c:v>0.5</c:v>
                </c:pt>
                <c:pt idx="253">
                  <c:v>0.5</c:v>
                </c:pt>
                <c:pt idx="254">
                  <c:v>0.5</c:v>
                </c:pt>
                <c:pt idx="255">
                  <c:v>0.5</c:v>
                </c:pt>
                <c:pt idx="256">
                  <c:v>0.5</c:v>
                </c:pt>
                <c:pt idx="257">
                  <c:v>0.5</c:v>
                </c:pt>
                <c:pt idx="258">
                  <c:v>0.5</c:v>
                </c:pt>
                <c:pt idx="259">
                  <c:v>0.5</c:v>
                </c:pt>
                <c:pt idx="260">
                  <c:v>0.5</c:v>
                </c:pt>
                <c:pt idx="261">
                  <c:v>0.5</c:v>
                </c:pt>
                <c:pt idx="262">
                  <c:v>0.5</c:v>
                </c:pt>
                <c:pt idx="263">
                  <c:v>0.5</c:v>
                </c:pt>
                <c:pt idx="264">
                  <c:v>0.5</c:v>
                </c:pt>
                <c:pt idx="265">
                  <c:v>0.5</c:v>
                </c:pt>
                <c:pt idx="266">
                  <c:v>0.5</c:v>
                </c:pt>
                <c:pt idx="267">
                  <c:v>0.5</c:v>
                </c:pt>
                <c:pt idx="268">
                  <c:v>0.5</c:v>
                </c:pt>
                <c:pt idx="269">
                  <c:v>0.5</c:v>
                </c:pt>
                <c:pt idx="270">
                  <c:v>0.75</c:v>
                </c:pt>
                <c:pt idx="271">
                  <c:v>0.75</c:v>
                </c:pt>
                <c:pt idx="272">
                  <c:v>0.75</c:v>
                </c:pt>
                <c:pt idx="273">
                  <c:v>0.75</c:v>
                </c:pt>
                <c:pt idx="274">
                  <c:v>0.75</c:v>
                </c:pt>
                <c:pt idx="275">
                  <c:v>0.75</c:v>
                </c:pt>
                <c:pt idx="276">
                  <c:v>0.75</c:v>
                </c:pt>
                <c:pt idx="277">
                  <c:v>0.75</c:v>
                </c:pt>
                <c:pt idx="278">
                  <c:v>0.75</c:v>
                </c:pt>
                <c:pt idx="279">
                  <c:v>0.75</c:v>
                </c:pt>
                <c:pt idx="280">
                  <c:v>0.75</c:v>
                </c:pt>
                <c:pt idx="281">
                  <c:v>0.75</c:v>
                </c:pt>
                <c:pt idx="282">
                  <c:v>0.75</c:v>
                </c:pt>
                <c:pt idx="283">
                  <c:v>0.75</c:v>
                </c:pt>
                <c:pt idx="284">
                  <c:v>0.75</c:v>
                </c:pt>
                <c:pt idx="285">
                  <c:v>0.75</c:v>
                </c:pt>
                <c:pt idx="286">
                  <c:v>0.75</c:v>
                </c:pt>
                <c:pt idx="287">
                  <c:v>0.75</c:v>
                </c:pt>
                <c:pt idx="288">
                  <c:v>0.75</c:v>
                </c:pt>
                <c:pt idx="289">
                  <c:v>0.75</c:v>
                </c:pt>
                <c:pt idx="290">
                  <c:v>0.75</c:v>
                </c:pt>
                <c:pt idx="291">
                  <c:v>0.75</c:v>
                </c:pt>
                <c:pt idx="292">
                  <c:v>0.75</c:v>
                </c:pt>
                <c:pt idx="293">
                  <c:v>0.75</c:v>
                </c:pt>
                <c:pt idx="294">
                  <c:v>0.75</c:v>
                </c:pt>
                <c:pt idx="295">
                  <c:v>0.75</c:v>
                </c:pt>
                <c:pt idx="296">
                  <c:v>0.75</c:v>
                </c:pt>
                <c:pt idx="297">
                  <c:v>0.75</c:v>
                </c:pt>
                <c:pt idx="298">
                  <c:v>0.75</c:v>
                </c:pt>
                <c:pt idx="299">
                  <c:v>0.75</c:v>
                </c:pt>
                <c:pt idx="300">
                  <c:v>0.75</c:v>
                </c:pt>
                <c:pt idx="301">
                  <c:v>0.75</c:v>
                </c:pt>
                <c:pt idx="302">
                  <c:v>0.75</c:v>
                </c:pt>
                <c:pt idx="303">
                  <c:v>0.75</c:v>
                </c:pt>
                <c:pt idx="304">
                  <c:v>0.75</c:v>
                </c:pt>
                <c:pt idx="305">
                  <c:v>0.75</c:v>
                </c:pt>
                <c:pt idx="306">
                  <c:v>0.75</c:v>
                </c:pt>
                <c:pt idx="307">
                  <c:v>0.75</c:v>
                </c:pt>
                <c:pt idx="308">
                  <c:v>0.75</c:v>
                </c:pt>
                <c:pt idx="309">
                  <c:v>0.75</c:v>
                </c:pt>
                <c:pt idx="310">
                  <c:v>0.75</c:v>
                </c:pt>
                <c:pt idx="311">
                  <c:v>0.75</c:v>
                </c:pt>
                <c:pt idx="312">
                  <c:v>0.75</c:v>
                </c:pt>
                <c:pt idx="313">
                  <c:v>0.75</c:v>
                </c:pt>
                <c:pt idx="314">
                  <c:v>0.75</c:v>
                </c:pt>
                <c:pt idx="315">
                  <c:v>0.75</c:v>
                </c:pt>
                <c:pt idx="316">
                  <c:v>0.75</c:v>
                </c:pt>
                <c:pt idx="317">
                  <c:v>0.75</c:v>
                </c:pt>
                <c:pt idx="318">
                  <c:v>0.75</c:v>
                </c:pt>
                <c:pt idx="319">
                  <c:v>0.75</c:v>
                </c:pt>
                <c:pt idx="320">
                  <c:v>0.75</c:v>
                </c:pt>
                <c:pt idx="321">
                  <c:v>0.75</c:v>
                </c:pt>
                <c:pt idx="322">
                  <c:v>0.75</c:v>
                </c:pt>
                <c:pt idx="323">
                  <c:v>0.75</c:v>
                </c:pt>
                <c:pt idx="324">
                  <c:v>0.75</c:v>
                </c:pt>
                <c:pt idx="325">
                  <c:v>0.75</c:v>
                </c:pt>
                <c:pt idx="326">
                  <c:v>0.75</c:v>
                </c:pt>
                <c:pt idx="327">
                  <c:v>0.75</c:v>
                </c:pt>
                <c:pt idx="328">
                  <c:v>0.75</c:v>
                </c:pt>
                <c:pt idx="329">
                  <c:v>0.75</c:v>
                </c:pt>
                <c:pt idx="330">
                  <c:v>0.75</c:v>
                </c:pt>
                <c:pt idx="331">
                  <c:v>0.75</c:v>
                </c:pt>
                <c:pt idx="332">
                  <c:v>0.75</c:v>
                </c:pt>
                <c:pt idx="333">
                  <c:v>0.75</c:v>
                </c:pt>
                <c:pt idx="334">
                  <c:v>0.75</c:v>
                </c:pt>
                <c:pt idx="335">
                  <c:v>0.75</c:v>
                </c:pt>
                <c:pt idx="336">
                  <c:v>0.75</c:v>
                </c:pt>
                <c:pt idx="337">
                  <c:v>0.75</c:v>
                </c:pt>
                <c:pt idx="338">
                  <c:v>0.75</c:v>
                </c:pt>
                <c:pt idx="339">
                  <c:v>0.75</c:v>
                </c:pt>
                <c:pt idx="340">
                  <c:v>0.75</c:v>
                </c:pt>
                <c:pt idx="341">
                  <c:v>0.75</c:v>
                </c:pt>
                <c:pt idx="342">
                  <c:v>0.75</c:v>
                </c:pt>
                <c:pt idx="343">
                  <c:v>0.75</c:v>
                </c:pt>
                <c:pt idx="344">
                  <c:v>0.75</c:v>
                </c:pt>
                <c:pt idx="345">
                  <c:v>0.75</c:v>
                </c:pt>
                <c:pt idx="346">
                  <c:v>0.75</c:v>
                </c:pt>
                <c:pt idx="347">
                  <c:v>0.75</c:v>
                </c:pt>
                <c:pt idx="348">
                  <c:v>0.75</c:v>
                </c:pt>
                <c:pt idx="349">
                  <c:v>0.75</c:v>
                </c:pt>
                <c:pt idx="350">
                  <c:v>0.75</c:v>
                </c:pt>
                <c:pt idx="351">
                  <c:v>0.75</c:v>
                </c:pt>
                <c:pt idx="352">
                  <c:v>0.75</c:v>
                </c:pt>
                <c:pt idx="353">
                  <c:v>0.75</c:v>
                </c:pt>
                <c:pt idx="354">
                  <c:v>0.75</c:v>
                </c:pt>
                <c:pt idx="355">
                  <c:v>0.75</c:v>
                </c:pt>
                <c:pt idx="356">
                  <c:v>0.75</c:v>
                </c:pt>
                <c:pt idx="357">
                  <c:v>0.75</c:v>
                </c:pt>
                <c:pt idx="358">
                  <c:v>0.75</c:v>
                </c:pt>
                <c:pt idx="359">
                  <c:v>0.75</c:v>
                </c:pt>
                <c:pt idx="360">
                  <c:v>0.75</c:v>
                </c:pt>
                <c:pt idx="361">
                  <c:v>0.75</c:v>
                </c:pt>
                <c:pt idx="362">
                  <c:v>0.75</c:v>
                </c:pt>
                <c:pt idx="363">
                  <c:v>0.75</c:v>
                </c:pt>
                <c:pt idx="364">
                  <c:v>0.75</c:v>
                </c:pt>
                <c:pt idx="365">
                  <c:v>0.75</c:v>
                </c:pt>
                <c:pt idx="366">
                  <c:v>0.75</c:v>
                </c:pt>
                <c:pt idx="367">
                  <c:v>0.75</c:v>
                </c:pt>
                <c:pt idx="368">
                  <c:v>0.75</c:v>
                </c:pt>
                <c:pt idx="369">
                  <c:v>0.75</c:v>
                </c:pt>
                <c:pt idx="370">
                  <c:v>0.75</c:v>
                </c:pt>
                <c:pt idx="371">
                  <c:v>0.75</c:v>
                </c:pt>
                <c:pt idx="372">
                  <c:v>0.75</c:v>
                </c:pt>
                <c:pt idx="373">
                  <c:v>0.75</c:v>
                </c:pt>
                <c:pt idx="374">
                  <c:v>0.75</c:v>
                </c:pt>
                <c:pt idx="375">
                  <c:v>0.75</c:v>
                </c:pt>
                <c:pt idx="376">
                  <c:v>0.75</c:v>
                </c:pt>
                <c:pt idx="377">
                  <c:v>0.75</c:v>
                </c:pt>
                <c:pt idx="378">
                  <c:v>0.75</c:v>
                </c:pt>
                <c:pt idx="379">
                  <c:v>0.75</c:v>
                </c:pt>
                <c:pt idx="380">
                  <c:v>0.75</c:v>
                </c:pt>
                <c:pt idx="381">
                  <c:v>0.75</c:v>
                </c:pt>
                <c:pt idx="382">
                  <c:v>0.75</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numCache>
            </c:numRef>
          </c:xVal>
          <c:yVal>
            <c:numRef>
              <c:f>Sheet1!$B$1605:$B$2107</c:f>
              <c:numCache>
                <c:formatCode>General</c:formatCode>
                <c:ptCount val="503"/>
                <c:pt idx="0">
                  <c:v>2220</c:v>
                </c:pt>
                <c:pt idx="1">
                  <c:v>2220</c:v>
                </c:pt>
                <c:pt idx="2">
                  <c:v>2220</c:v>
                </c:pt>
                <c:pt idx="3">
                  <c:v>2220</c:v>
                </c:pt>
                <c:pt idx="4">
                  <c:v>2220</c:v>
                </c:pt>
                <c:pt idx="5">
                  <c:v>2220</c:v>
                </c:pt>
                <c:pt idx="6">
                  <c:v>2220</c:v>
                </c:pt>
                <c:pt idx="7">
                  <c:v>2220</c:v>
                </c:pt>
                <c:pt idx="8">
                  <c:v>2220</c:v>
                </c:pt>
                <c:pt idx="9">
                  <c:v>2200</c:v>
                </c:pt>
                <c:pt idx="10">
                  <c:v>2200</c:v>
                </c:pt>
                <c:pt idx="11">
                  <c:v>2200</c:v>
                </c:pt>
                <c:pt idx="12">
                  <c:v>2200</c:v>
                </c:pt>
                <c:pt idx="13">
                  <c:v>2200</c:v>
                </c:pt>
                <c:pt idx="14">
                  <c:v>2200</c:v>
                </c:pt>
                <c:pt idx="15">
                  <c:v>2220</c:v>
                </c:pt>
                <c:pt idx="16">
                  <c:v>2220</c:v>
                </c:pt>
                <c:pt idx="17">
                  <c:v>2220</c:v>
                </c:pt>
                <c:pt idx="18">
                  <c:v>2220</c:v>
                </c:pt>
                <c:pt idx="19">
                  <c:v>2220</c:v>
                </c:pt>
                <c:pt idx="20">
                  <c:v>2220</c:v>
                </c:pt>
                <c:pt idx="21">
                  <c:v>2220</c:v>
                </c:pt>
                <c:pt idx="22">
                  <c:v>2220</c:v>
                </c:pt>
                <c:pt idx="23">
                  <c:v>2220</c:v>
                </c:pt>
                <c:pt idx="24">
                  <c:v>2220</c:v>
                </c:pt>
                <c:pt idx="25">
                  <c:v>2200</c:v>
                </c:pt>
                <c:pt idx="26">
                  <c:v>2200</c:v>
                </c:pt>
                <c:pt idx="27">
                  <c:v>2200</c:v>
                </c:pt>
                <c:pt idx="28">
                  <c:v>2200</c:v>
                </c:pt>
                <c:pt idx="29">
                  <c:v>2200</c:v>
                </c:pt>
                <c:pt idx="30">
                  <c:v>2200</c:v>
                </c:pt>
                <c:pt idx="31">
                  <c:v>2200</c:v>
                </c:pt>
                <c:pt idx="32">
                  <c:v>2200</c:v>
                </c:pt>
                <c:pt idx="33">
                  <c:v>2200</c:v>
                </c:pt>
                <c:pt idx="34">
                  <c:v>2200</c:v>
                </c:pt>
                <c:pt idx="35">
                  <c:v>2200</c:v>
                </c:pt>
                <c:pt idx="36">
                  <c:v>2200</c:v>
                </c:pt>
                <c:pt idx="37">
                  <c:v>2200</c:v>
                </c:pt>
                <c:pt idx="38">
                  <c:v>2200</c:v>
                </c:pt>
                <c:pt idx="39">
                  <c:v>2220</c:v>
                </c:pt>
                <c:pt idx="40">
                  <c:v>2220</c:v>
                </c:pt>
                <c:pt idx="41">
                  <c:v>2220</c:v>
                </c:pt>
                <c:pt idx="42">
                  <c:v>2220</c:v>
                </c:pt>
                <c:pt idx="43">
                  <c:v>2220</c:v>
                </c:pt>
                <c:pt idx="44">
                  <c:v>2200</c:v>
                </c:pt>
                <c:pt idx="45">
                  <c:v>2200</c:v>
                </c:pt>
                <c:pt idx="46">
                  <c:v>2200</c:v>
                </c:pt>
                <c:pt idx="47">
                  <c:v>2200</c:v>
                </c:pt>
                <c:pt idx="48">
                  <c:v>2200</c:v>
                </c:pt>
                <c:pt idx="49">
                  <c:v>2200</c:v>
                </c:pt>
                <c:pt idx="50">
                  <c:v>2220</c:v>
                </c:pt>
                <c:pt idx="51">
                  <c:v>2220</c:v>
                </c:pt>
                <c:pt idx="52">
                  <c:v>2220</c:v>
                </c:pt>
                <c:pt idx="53">
                  <c:v>2220</c:v>
                </c:pt>
                <c:pt idx="54">
                  <c:v>2220</c:v>
                </c:pt>
                <c:pt idx="55">
                  <c:v>2220</c:v>
                </c:pt>
                <c:pt idx="56">
                  <c:v>2220</c:v>
                </c:pt>
                <c:pt idx="57">
                  <c:v>2220</c:v>
                </c:pt>
                <c:pt idx="58">
                  <c:v>2200</c:v>
                </c:pt>
                <c:pt idx="59">
                  <c:v>2200</c:v>
                </c:pt>
                <c:pt idx="60">
                  <c:v>2200</c:v>
                </c:pt>
                <c:pt idx="61">
                  <c:v>2200</c:v>
                </c:pt>
                <c:pt idx="62">
                  <c:v>2200</c:v>
                </c:pt>
                <c:pt idx="63">
                  <c:v>2200</c:v>
                </c:pt>
                <c:pt idx="64">
                  <c:v>2200</c:v>
                </c:pt>
                <c:pt idx="65">
                  <c:v>2200</c:v>
                </c:pt>
                <c:pt idx="66">
                  <c:v>2200</c:v>
                </c:pt>
                <c:pt idx="67">
                  <c:v>2220</c:v>
                </c:pt>
                <c:pt idx="68">
                  <c:v>2220</c:v>
                </c:pt>
                <c:pt idx="69">
                  <c:v>2220</c:v>
                </c:pt>
                <c:pt idx="70">
                  <c:v>2220</c:v>
                </c:pt>
                <c:pt idx="71">
                  <c:v>2220</c:v>
                </c:pt>
                <c:pt idx="72">
                  <c:v>2220</c:v>
                </c:pt>
                <c:pt idx="73">
                  <c:v>2220</c:v>
                </c:pt>
                <c:pt idx="74">
                  <c:v>2220</c:v>
                </c:pt>
                <c:pt idx="75">
                  <c:v>2220</c:v>
                </c:pt>
                <c:pt idx="76">
                  <c:v>2220</c:v>
                </c:pt>
                <c:pt idx="77">
                  <c:v>2220</c:v>
                </c:pt>
                <c:pt idx="78">
                  <c:v>2220</c:v>
                </c:pt>
                <c:pt idx="79">
                  <c:v>2220</c:v>
                </c:pt>
                <c:pt idx="80">
                  <c:v>2200</c:v>
                </c:pt>
                <c:pt idx="81">
                  <c:v>2200</c:v>
                </c:pt>
                <c:pt idx="82">
                  <c:v>2200</c:v>
                </c:pt>
                <c:pt idx="83">
                  <c:v>2200</c:v>
                </c:pt>
                <c:pt idx="84">
                  <c:v>2200</c:v>
                </c:pt>
                <c:pt idx="85">
                  <c:v>2200</c:v>
                </c:pt>
                <c:pt idx="86">
                  <c:v>2200</c:v>
                </c:pt>
                <c:pt idx="87">
                  <c:v>2200</c:v>
                </c:pt>
                <c:pt idx="88">
                  <c:v>2200</c:v>
                </c:pt>
                <c:pt idx="89">
                  <c:v>2200</c:v>
                </c:pt>
                <c:pt idx="90">
                  <c:v>2200</c:v>
                </c:pt>
                <c:pt idx="91">
                  <c:v>2200</c:v>
                </c:pt>
                <c:pt idx="92">
                  <c:v>2200</c:v>
                </c:pt>
                <c:pt idx="93">
                  <c:v>2200</c:v>
                </c:pt>
                <c:pt idx="94">
                  <c:v>2200</c:v>
                </c:pt>
                <c:pt idx="95">
                  <c:v>2200</c:v>
                </c:pt>
                <c:pt idx="96">
                  <c:v>2200</c:v>
                </c:pt>
                <c:pt idx="97">
                  <c:v>2200</c:v>
                </c:pt>
                <c:pt idx="98">
                  <c:v>2200</c:v>
                </c:pt>
                <c:pt idx="99">
                  <c:v>2200</c:v>
                </c:pt>
                <c:pt idx="100">
                  <c:v>2200</c:v>
                </c:pt>
                <c:pt idx="101">
                  <c:v>2200</c:v>
                </c:pt>
                <c:pt idx="102">
                  <c:v>2200</c:v>
                </c:pt>
                <c:pt idx="103">
                  <c:v>2200</c:v>
                </c:pt>
                <c:pt idx="104">
                  <c:v>2200</c:v>
                </c:pt>
                <c:pt idx="105">
                  <c:v>2200</c:v>
                </c:pt>
                <c:pt idx="106">
                  <c:v>2200</c:v>
                </c:pt>
                <c:pt idx="107">
                  <c:v>2200</c:v>
                </c:pt>
                <c:pt idx="108">
                  <c:v>2200</c:v>
                </c:pt>
                <c:pt idx="109">
                  <c:v>2200</c:v>
                </c:pt>
                <c:pt idx="110">
                  <c:v>2200</c:v>
                </c:pt>
                <c:pt idx="111">
                  <c:v>2200</c:v>
                </c:pt>
                <c:pt idx="112">
                  <c:v>2200</c:v>
                </c:pt>
                <c:pt idx="113">
                  <c:v>2200</c:v>
                </c:pt>
                <c:pt idx="114">
                  <c:v>2180</c:v>
                </c:pt>
                <c:pt idx="115">
                  <c:v>2180</c:v>
                </c:pt>
                <c:pt idx="116">
                  <c:v>2180</c:v>
                </c:pt>
                <c:pt idx="117">
                  <c:v>2180</c:v>
                </c:pt>
                <c:pt idx="118">
                  <c:v>2180</c:v>
                </c:pt>
                <c:pt idx="119">
                  <c:v>2180</c:v>
                </c:pt>
                <c:pt idx="120">
                  <c:v>2180</c:v>
                </c:pt>
                <c:pt idx="121">
                  <c:v>2180</c:v>
                </c:pt>
                <c:pt idx="122">
                  <c:v>2200</c:v>
                </c:pt>
                <c:pt idx="123">
                  <c:v>2200</c:v>
                </c:pt>
                <c:pt idx="124">
                  <c:v>2180</c:v>
                </c:pt>
                <c:pt idx="125">
                  <c:v>2180</c:v>
                </c:pt>
                <c:pt idx="126">
                  <c:v>2180</c:v>
                </c:pt>
                <c:pt idx="127">
                  <c:v>2180</c:v>
                </c:pt>
                <c:pt idx="128">
                  <c:v>2200</c:v>
                </c:pt>
                <c:pt idx="129">
                  <c:v>2200</c:v>
                </c:pt>
                <c:pt idx="130">
                  <c:v>2200</c:v>
                </c:pt>
                <c:pt idx="131">
                  <c:v>2200</c:v>
                </c:pt>
                <c:pt idx="132">
                  <c:v>2200</c:v>
                </c:pt>
                <c:pt idx="133">
                  <c:v>2200</c:v>
                </c:pt>
                <c:pt idx="134">
                  <c:v>2200</c:v>
                </c:pt>
                <c:pt idx="135">
                  <c:v>2200</c:v>
                </c:pt>
                <c:pt idx="136">
                  <c:v>2220</c:v>
                </c:pt>
                <c:pt idx="137">
                  <c:v>2200</c:v>
                </c:pt>
                <c:pt idx="138">
                  <c:v>2200</c:v>
                </c:pt>
                <c:pt idx="139">
                  <c:v>2200</c:v>
                </c:pt>
                <c:pt idx="140">
                  <c:v>2200</c:v>
                </c:pt>
                <c:pt idx="141">
                  <c:v>2200</c:v>
                </c:pt>
                <c:pt idx="142">
                  <c:v>2200</c:v>
                </c:pt>
                <c:pt idx="143">
                  <c:v>2200</c:v>
                </c:pt>
                <c:pt idx="144">
                  <c:v>2180</c:v>
                </c:pt>
                <c:pt idx="145">
                  <c:v>2180</c:v>
                </c:pt>
                <c:pt idx="146">
                  <c:v>2180</c:v>
                </c:pt>
                <c:pt idx="147">
                  <c:v>2180</c:v>
                </c:pt>
                <c:pt idx="148">
                  <c:v>2180</c:v>
                </c:pt>
                <c:pt idx="149">
                  <c:v>2180</c:v>
                </c:pt>
                <c:pt idx="150">
                  <c:v>2720</c:v>
                </c:pt>
                <c:pt idx="151">
                  <c:v>2720</c:v>
                </c:pt>
                <c:pt idx="152">
                  <c:v>2740</c:v>
                </c:pt>
                <c:pt idx="153">
                  <c:v>2720</c:v>
                </c:pt>
                <c:pt idx="154">
                  <c:v>2720</c:v>
                </c:pt>
                <c:pt idx="155">
                  <c:v>2720</c:v>
                </c:pt>
                <c:pt idx="156">
                  <c:v>2720</c:v>
                </c:pt>
                <c:pt idx="157">
                  <c:v>2720</c:v>
                </c:pt>
                <c:pt idx="158">
                  <c:v>2720</c:v>
                </c:pt>
                <c:pt idx="159">
                  <c:v>2700</c:v>
                </c:pt>
                <c:pt idx="160">
                  <c:v>2700</c:v>
                </c:pt>
                <c:pt idx="161">
                  <c:v>2700</c:v>
                </c:pt>
                <c:pt idx="162">
                  <c:v>2700</c:v>
                </c:pt>
                <c:pt idx="163">
                  <c:v>2700</c:v>
                </c:pt>
                <c:pt idx="164">
                  <c:v>2700</c:v>
                </c:pt>
                <c:pt idx="165">
                  <c:v>2700</c:v>
                </c:pt>
                <c:pt idx="166">
                  <c:v>2680</c:v>
                </c:pt>
                <c:pt idx="167">
                  <c:v>2680</c:v>
                </c:pt>
                <c:pt idx="168">
                  <c:v>2680</c:v>
                </c:pt>
                <c:pt idx="169">
                  <c:v>2680</c:v>
                </c:pt>
                <c:pt idx="170">
                  <c:v>2680</c:v>
                </c:pt>
                <c:pt idx="171">
                  <c:v>2680</c:v>
                </c:pt>
                <c:pt idx="172">
                  <c:v>2680</c:v>
                </c:pt>
                <c:pt idx="173">
                  <c:v>2680</c:v>
                </c:pt>
                <c:pt idx="174">
                  <c:v>2680</c:v>
                </c:pt>
                <c:pt idx="175">
                  <c:v>2660</c:v>
                </c:pt>
                <c:pt idx="176">
                  <c:v>2660</c:v>
                </c:pt>
                <c:pt idx="177">
                  <c:v>2660</c:v>
                </c:pt>
                <c:pt idx="178">
                  <c:v>2660</c:v>
                </c:pt>
                <c:pt idx="179">
                  <c:v>2660</c:v>
                </c:pt>
                <c:pt idx="180">
                  <c:v>2660</c:v>
                </c:pt>
                <c:pt idx="181">
                  <c:v>2660</c:v>
                </c:pt>
                <c:pt idx="182">
                  <c:v>2680</c:v>
                </c:pt>
                <c:pt idx="183">
                  <c:v>2660</c:v>
                </c:pt>
                <c:pt idx="184">
                  <c:v>2680</c:v>
                </c:pt>
                <c:pt idx="185">
                  <c:v>2680</c:v>
                </c:pt>
                <c:pt idx="186">
                  <c:v>2680</c:v>
                </c:pt>
                <c:pt idx="187">
                  <c:v>2680</c:v>
                </c:pt>
                <c:pt idx="188">
                  <c:v>2680</c:v>
                </c:pt>
                <c:pt idx="189">
                  <c:v>2680</c:v>
                </c:pt>
                <c:pt idx="190">
                  <c:v>2680</c:v>
                </c:pt>
                <c:pt idx="191">
                  <c:v>2660</c:v>
                </c:pt>
                <c:pt idx="192">
                  <c:v>2660</c:v>
                </c:pt>
                <c:pt idx="193">
                  <c:v>2660</c:v>
                </c:pt>
                <c:pt idx="194">
                  <c:v>2660</c:v>
                </c:pt>
                <c:pt idx="195">
                  <c:v>2660</c:v>
                </c:pt>
                <c:pt idx="196">
                  <c:v>2660</c:v>
                </c:pt>
                <c:pt idx="197">
                  <c:v>2660</c:v>
                </c:pt>
                <c:pt idx="198">
                  <c:v>2660</c:v>
                </c:pt>
                <c:pt idx="199">
                  <c:v>2660</c:v>
                </c:pt>
                <c:pt idx="200">
                  <c:v>2660</c:v>
                </c:pt>
                <c:pt idx="201">
                  <c:v>2660</c:v>
                </c:pt>
                <c:pt idx="202">
                  <c:v>2660</c:v>
                </c:pt>
                <c:pt idx="203">
                  <c:v>2660</c:v>
                </c:pt>
                <c:pt idx="204">
                  <c:v>2660</c:v>
                </c:pt>
                <c:pt idx="205">
                  <c:v>2660</c:v>
                </c:pt>
                <c:pt idx="206">
                  <c:v>2660</c:v>
                </c:pt>
                <c:pt idx="207">
                  <c:v>2660</c:v>
                </c:pt>
                <c:pt idx="208">
                  <c:v>2660</c:v>
                </c:pt>
                <c:pt idx="209">
                  <c:v>2660</c:v>
                </c:pt>
                <c:pt idx="210">
                  <c:v>2660</c:v>
                </c:pt>
                <c:pt idx="211">
                  <c:v>2660</c:v>
                </c:pt>
                <c:pt idx="212">
                  <c:v>2660</c:v>
                </c:pt>
                <c:pt idx="213">
                  <c:v>2660</c:v>
                </c:pt>
                <c:pt idx="214">
                  <c:v>2680</c:v>
                </c:pt>
                <c:pt idx="215">
                  <c:v>2680</c:v>
                </c:pt>
                <c:pt idx="216">
                  <c:v>2680</c:v>
                </c:pt>
                <c:pt idx="217">
                  <c:v>2680</c:v>
                </c:pt>
                <c:pt idx="218">
                  <c:v>2680</c:v>
                </c:pt>
                <c:pt idx="219">
                  <c:v>2680</c:v>
                </c:pt>
                <c:pt idx="220">
                  <c:v>2680</c:v>
                </c:pt>
                <c:pt idx="221">
                  <c:v>2680</c:v>
                </c:pt>
                <c:pt idx="222">
                  <c:v>2680</c:v>
                </c:pt>
                <c:pt idx="223">
                  <c:v>2680</c:v>
                </c:pt>
                <c:pt idx="224">
                  <c:v>2680</c:v>
                </c:pt>
                <c:pt idx="225">
                  <c:v>2680</c:v>
                </c:pt>
                <c:pt idx="226">
                  <c:v>2680</c:v>
                </c:pt>
                <c:pt idx="227">
                  <c:v>2680</c:v>
                </c:pt>
                <c:pt idx="228">
                  <c:v>2680</c:v>
                </c:pt>
                <c:pt idx="229">
                  <c:v>2680</c:v>
                </c:pt>
                <c:pt idx="230">
                  <c:v>2680</c:v>
                </c:pt>
                <c:pt idx="231">
                  <c:v>2680</c:v>
                </c:pt>
                <c:pt idx="232">
                  <c:v>2680</c:v>
                </c:pt>
                <c:pt idx="233">
                  <c:v>2680</c:v>
                </c:pt>
                <c:pt idx="234">
                  <c:v>2680</c:v>
                </c:pt>
                <c:pt idx="235">
                  <c:v>2680</c:v>
                </c:pt>
                <c:pt idx="236">
                  <c:v>2680</c:v>
                </c:pt>
                <c:pt idx="237">
                  <c:v>2680</c:v>
                </c:pt>
                <c:pt idx="238">
                  <c:v>2680</c:v>
                </c:pt>
                <c:pt idx="239">
                  <c:v>2680</c:v>
                </c:pt>
                <c:pt idx="240">
                  <c:v>2680</c:v>
                </c:pt>
                <c:pt idx="241">
                  <c:v>2660</c:v>
                </c:pt>
                <c:pt idx="242">
                  <c:v>2660</c:v>
                </c:pt>
                <c:pt idx="243">
                  <c:v>2660</c:v>
                </c:pt>
                <c:pt idx="244">
                  <c:v>2660</c:v>
                </c:pt>
                <c:pt idx="245">
                  <c:v>2660</c:v>
                </c:pt>
                <c:pt idx="246">
                  <c:v>2660</c:v>
                </c:pt>
                <c:pt idx="247">
                  <c:v>2660</c:v>
                </c:pt>
                <c:pt idx="248">
                  <c:v>2660</c:v>
                </c:pt>
                <c:pt idx="249">
                  <c:v>2660</c:v>
                </c:pt>
                <c:pt idx="250">
                  <c:v>2660</c:v>
                </c:pt>
                <c:pt idx="251">
                  <c:v>2660</c:v>
                </c:pt>
                <c:pt idx="252">
                  <c:v>2660</c:v>
                </c:pt>
                <c:pt idx="253">
                  <c:v>2660</c:v>
                </c:pt>
                <c:pt idx="254">
                  <c:v>2660</c:v>
                </c:pt>
                <c:pt idx="255">
                  <c:v>2660</c:v>
                </c:pt>
                <c:pt idx="256">
                  <c:v>2660</c:v>
                </c:pt>
                <c:pt idx="257">
                  <c:v>2680</c:v>
                </c:pt>
                <c:pt idx="258">
                  <c:v>2680</c:v>
                </c:pt>
                <c:pt idx="259">
                  <c:v>2680</c:v>
                </c:pt>
                <c:pt idx="260">
                  <c:v>2680</c:v>
                </c:pt>
                <c:pt idx="261">
                  <c:v>2680</c:v>
                </c:pt>
                <c:pt idx="262">
                  <c:v>2680</c:v>
                </c:pt>
                <c:pt idx="263">
                  <c:v>2680</c:v>
                </c:pt>
                <c:pt idx="264">
                  <c:v>2680</c:v>
                </c:pt>
                <c:pt idx="265">
                  <c:v>2680</c:v>
                </c:pt>
                <c:pt idx="266">
                  <c:v>2680</c:v>
                </c:pt>
                <c:pt idx="267">
                  <c:v>2680</c:v>
                </c:pt>
                <c:pt idx="268">
                  <c:v>2680</c:v>
                </c:pt>
                <c:pt idx="269">
                  <c:v>2680</c:v>
                </c:pt>
                <c:pt idx="270">
                  <c:v>2780</c:v>
                </c:pt>
                <c:pt idx="271">
                  <c:v>2780</c:v>
                </c:pt>
                <c:pt idx="272">
                  <c:v>2780</c:v>
                </c:pt>
                <c:pt idx="273">
                  <c:v>2780</c:v>
                </c:pt>
                <c:pt idx="274">
                  <c:v>2780</c:v>
                </c:pt>
                <c:pt idx="275">
                  <c:v>2780</c:v>
                </c:pt>
                <c:pt idx="276">
                  <c:v>2780</c:v>
                </c:pt>
                <c:pt idx="277">
                  <c:v>2800</c:v>
                </c:pt>
                <c:pt idx="278">
                  <c:v>2800</c:v>
                </c:pt>
                <c:pt idx="279">
                  <c:v>2800</c:v>
                </c:pt>
                <c:pt idx="280">
                  <c:v>2800</c:v>
                </c:pt>
                <c:pt idx="281">
                  <c:v>2800</c:v>
                </c:pt>
                <c:pt idx="282">
                  <c:v>2800</c:v>
                </c:pt>
                <c:pt idx="283">
                  <c:v>2780</c:v>
                </c:pt>
                <c:pt idx="284">
                  <c:v>2780</c:v>
                </c:pt>
                <c:pt idx="285">
                  <c:v>2780</c:v>
                </c:pt>
                <c:pt idx="286">
                  <c:v>2780</c:v>
                </c:pt>
                <c:pt idx="287">
                  <c:v>2780</c:v>
                </c:pt>
                <c:pt idx="288">
                  <c:v>2780</c:v>
                </c:pt>
                <c:pt idx="289">
                  <c:v>2780</c:v>
                </c:pt>
                <c:pt idx="290">
                  <c:v>2780</c:v>
                </c:pt>
                <c:pt idx="291">
                  <c:v>2780</c:v>
                </c:pt>
                <c:pt idx="292">
                  <c:v>2780</c:v>
                </c:pt>
                <c:pt idx="293">
                  <c:v>2780</c:v>
                </c:pt>
                <c:pt idx="294">
                  <c:v>2780</c:v>
                </c:pt>
                <c:pt idx="295">
                  <c:v>2780</c:v>
                </c:pt>
                <c:pt idx="296">
                  <c:v>2780</c:v>
                </c:pt>
                <c:pt idx="297">
                  <c:v>2760</c:v>
                </c:pt>
                <c:pt idx="298">
                  <c:v>2760</c:v>
                </c:pt>
                <c:pt idx="299">
                  <c:v>2760</c:v>
                </c:pt>
                <c:pt idx="300">
                  <c:v>2760</c:v>
                </c:pt>
                <c:pt idx="301">
                  <c:v>2760</c:v>
                </c:pt>
                <c:pt idx="302">
                  <c:v>2760</c:v>
                </c:pt>
                <c:pt idx="303">
                  <c:v>2760</c:v>
                </c:pt>
                <c:pt idx="304">
                  <c:v>2760</c:v>
                </c:pt>
                <c:pt idx="305">
                  <c:v>2760</c:v>
                </c:pt>
                <c:pt idx="306">
                  <c:v>2780</c:v>
                </c:pt>
                <c:pt idx="307">
                  <c:v>2780</c:v>
                </c:pt>
                <c:pt idx="308">
                  <c:v>2780</c:v>
                </c:pt>
                <c:pt idx="309">
                  <c:v>2780</c:v>
                </c:pt>
                <c:pt idx="310">
                  <c:v>2780</c:v>
                </c:pt>
                <c:pt idx="311">
                  <c:v>2780</c:v>
                </c:pt>
                <c:pt idx="312">
                  <c:v>2780</c:v>
                </c:pt>
                <c:pt idx="313">
                  <c:v>2780</c:v>
                </c:pt>
                <c:pt idx="314">
                  <c:v>2780</c:v>
                </c:pt>
                <c:pt idx="315">
                  <c:v>2780</c:v>
                </c:pt>
                <c:pt idx="316">
                  <c:v>2780</c:v>
                </c:pt>
                <c:pt idx="317">
                  <c:v>2780</c:v>
                </c:pt>
                <c:pt idx="318">
                  <c:v>2780</c:v>
                </c:pt>
                <c:pt idx="319">
                  <c:v>2780</c:v>
                </c:pt>
                <c:pt idx="320">
                  <c:v>2780</c:v>
                </c:pt>
                <c:pt idx="321">
                  <c:v>2780</c:v>
                </c:pt>
                <c:pt idx="322">
                  <c:v>2760</c:v>
                </c:pt>
                <c:pt idx="323">
                  <c:v>2760</c:v>
                </c:pt>
                <c:pt idx="324">
                  <c:v>2760</c:v>
                </c:pt>
                <c:pt idx="325">
                  <c:v>2760</c:v>
                </c:pt>
                <c:pt idx="326">
                  <c:v>2760</c:v>
                </c:pt>
                <c:pt idx="327">
                  <c:v>2760</c:v>
                </c:pt>
                <c:pt idx="328">
                  <c:v>2760</c:v>
                </c:pt>
                <c:pt idx="329">
                  <c:v>2780</c:v>
                </c:pt>
                <c:pt idx="330">
                  <c:v>2780</c:v>
                </c:pt>
                <c:pt idx="331">
                  <c:v>2780</c:v>
                </c:pt>
                <c:pt idx="332">
                  <c:v>2780</c:v>
                </c:pt>
                <c:pt idx="333">
                  <c:v>2800</c:v>
                </c:pt>
                <c:pt idx="334">
                  <c:v>2800</c:v>
                </c:pt>
                <c:pt idx="335">
                  <c:v>2800</c:v>
                </c:pt>
                <c:pt idx="336">
                  <c:v>2820</c:v>
                </c:pt>
                <c:pt idx="337">
                  <c:v>2820</c:v>
                </c:pt>
                <c:pt idx="338">
                  <c:v>2820</c:v>
                </c:pt>
                <c:pt idx="339">
                  <c:v>2820</c:v>
                </c:pt>
                <c:pt idx="340">
                  <c:v>2820</c:v>
                </c:pt>
                <c:pt idx="341">
                  <c:v>2800</c:v>
                </c:pt>
                <c:pt idx="342">
                  <c:v>2800</c:v>
                </c:pt>
                <c:pt idx="343">
                  <c:v>2800</c:v>
                </c:pt>
                <c:pt idx="344">
                  <c:v>2800</c:v>
                </c:pt>
                <c:pt idx="345">
                  <c:v>2800</c:v>
                </c:pt>
                <c:pt idx="346">
                  <c:v>2800</c:v>
                </c:pt>
                <c:pt idx="347">
                  <c:v>2800</c:v>
                </c:pt>
                <c:pt idx="348">
                  <c:v>2800</c:v>
                </c:pt>
                <c:pt idx="349">
                  <c:v>2800</c:v>
                </c:pt>
                <c:pt idx="350">
                  <c:v>2800</c:v>
                </c:pt>
                <c:pt idx="351">
                  <c:v>2800</c:v>
                </c:pt>
                <c:pt idx="352">
                  <c:v>2800</c:v>
                </c:pt>
                <c:pt idx="353">
                  <c:v>2800</c:v>
                </c:pt>
                <c:pt idx="354">
                  <c:v>2800</c:v>
                </c:pt>
                <c:pt idx="355">
                  <c:v>2800</c:v>
                </c:pt>
                <c:pt idx="356">
                  <c:v>2800</c:v>
                </c:pt>
                <c:pt idx="357">
                  <c:v>2800</c:v>
                </c:pt>
                <c:pt idx="358">
                  <c:v>2800</c:v>
                </c:pt>
                <c:pt idx="359">
                  <c:v>2800</c:v>
                </c:pt>
                <c:pt idx="360">
                  <c:v>2800</c:v>
                </c:pt>
                <c:pt idx="361">
                  <c:v>2800</c:v>
                </c:pt>
                <c:pt idx="362">
                  <c:v>2800</c:v>
                </c:pt>
                <c:pt idx="363">
                  <c:v>2800</c:v>
                </c:pt>
                <c:pt idx="364">
                  <c:v>2800</c:v>
                </c:pt>
                <c:pt idx="365">
                  <c:v>2800</c:v>
                </c:pt>
                <c:pt idx="366">
                  <c:v>2800</c:v>
                </c:pt>
                <c:pt idx="367">
                  <c:v>2800</c:v>
                </c:pt>
                <c:pt idx="368">
                  <c:v>2800</c:v>
                </c:pt>
                <c:pt idx="369">
                  <c:v>2800</c:v>
                </c:pt>
                <c:pt idx="370">
                  <c:v>2800</c:v>
                </c:pt>
                <c:pt idx="371">
                  <c:v>2800</c:v>
                </c:pt>
                <c:pt idx="372">
                  <c:v>2800</c:v>
                </c:pt>
                <c:pt idx="373">
                  <c:v>2800</c:v>
                </c:pt>
                <c:pt idx="374">
                  <c:v>2800</c:v>
                </c:pt>
                <c:pt idx="375">
                  <c:v>2800</c:v>
                </c:pt>
                <c:pt idx="376">
                  <c:v>2800</c:v>
                </c:pt>
                <c:pt idx="377">
                  <c:v>2800</c:v>
                </c:pt>
                <c:pt idx="378">
                  <c:v>2800</c:v>
                </c:pt>
                <c:pt idx="379">
                  <c:v>2800</c:v>
                </c:pt>
                <c:pt idx="380">
                  <c:v>2800</c:v>
                </c:pt>
                <c:pt idx="381">
                  <c:v>2800</c:v>
                </c:pt>
                <c:pt idx="382">
                  <c:v>2800</c:v>
                </c:pt>
                <c:pt idx="383">
                  <c:v>2860</c:v>
                </c:pt>
                <c:pt idx="384">
                  <c:v>2880</c:v>
                </c:pt>
                <c:pt idx="385">
                  <c:v>2880</c:v>
                </c:pt>
                <c:pt idx="386">
                  <c:v>2880</c:v>
                </c:pt>
                <c:pt idx="387">
                  <c:v>2880</c:v>
                </c:pt>
                <c:pt idx="388">
                  <c:v>2860</c:v>
                </c:pt>
                <c:pt idx="389">
                  <c:v>2860</c:v>
                </c:pt>
                <c:pt idx="390">
                  <c:v>2860</c:v>
                </c:pt>
                <c:pt idx="391">
                  <c:v>2860</c:v>
                </c:pt>
                <c:pt idx="392">
                  <c:v>2860</c:v>
                </c:pt>
                <c:pt idx="393">
                  <c:v>2860</c:v>
                </c:pt>
                <c:pt idx="394">
                  <c:v>2860</c:v>
                </c:pt>
                <c:pt idx="395">
                  <c:v>2860</c:v>
                </c:pt>
                <c:pt idx="396">
                  <c:v>2860</c:v>
                </c:pt>
                <c:pt idx="397">
                  <c:v>2860</c:v>
                </c:pt>
                <c:pt idx="398">
                  <c:v>2860</c:v>
                </c:pt>
                <c:pt idx="399">
                  <c:v>2860</c:v>
                </c:pt>
                <c:pt idx="400">
                  <c:v>2860</c:v>
                </c:pt>
                <c:pt idx="401">
                  <c:v>2860</c:v>
                </c:pt>
                <c:pt idx="402">
                  <c:v>2880</c:v>
                </c:pt>
                <c:pt idx="403">
                  <c:v>2880</c:v>
                </c:pt>
                <c:pt idx="404">
                  <c:v>2880</c:v>
                </c:pt>
                <c:pt idx="405">
                  <c:v>2880</c:v>
                </c:pt>
                <c:pt idx="406">
                  <c:v>2880</c:v>
                </c:pt>
                <c:pt idx="407">
                  <c:v>2900</c:v>
                </c:pt>
                <c:pt idx="408">
                  <c:v>2900</c:v>
                </c:pt>
                <c:pt idx="409">
                  <c:v>2900</c:v>
                </c:pt>
                <c:pt idx="410">
                  <c:v>2900</c:v>
                </c:pt>
                <c:pt idx="411">
                  <c:v>2900</c:v>
                </c:pt>
                <c:pt idx="412">
                  <c:v>2900</c:v>
                </c:pt>
                <c:pt idx="413">
                  <c:v>2880</c:v>
                </c:pt>
                <c:pt idx="414">
                  <c:v>2900</c:v>
                </c:pt>
                <c:pt idx="415">
                  <c:v>2900</c:v>
                </c:pt>
                <c:pt idx="416">
                  <c:v>2880</c:v>
                </c:pt>
                <c:pt idx="417">
                  <c:v>2900</c:v>
                </c:pt>
                <c:pt idx="418">
                  <c:v>2880</c:v>
                </c:pt>
                <c:pt idx="419">
                  <c:v>2880</c:v>
                </c:pt>
                <c:pt idx="420">
                  <c:v>2880</c:v>
                </c:pt>
                <c:pt idx="421">
                  <c:v>2880</c:v>
                </c:pt>
                <c:pt idx="422">
                  <c:v>2880</c:v>
                </c:pt>
                <c:pt idx="423">
                  <c:v>2880</c:v>
                </c:pt>
                <c:pt idx="424">
                  <c:v>2880</c:v>
                </c:pt>
                <c:pt idx="425">
                  <c:v>2880</c:v>
                </c:pt>
                <c:pt idx="426">
                  <c:v>2880</c:v>
                </c:pt>
                <c:pt idx="427">
                  <c:v>2880</c:v>
                </c:pt>
                <c:pt idx="428">
                  <c:v>2880</c:v>
                </c:pt>
                <c:pt idx="429">
                  <c:v>2880</c:v>
                </c:pt>
                <c:pt idx="430">
                  <c:v>2880</c:v>
                </c:pt>
                <c:pt idx="431">
                  <c:v>2880</c:v>
                </c:pt>
                <c:pt idx="432">
                  <c:v>2880</c:v>
                </c:pt>
                <c:pt idx="433">
                  <c:v>2880</c:v>
                </c:pt>
                <c:pt idx="434">
                  <c:v>2880</c:v>
                </c:pt>
                <c:pt idx="435">
                  <c:v>2880</c:v>
                </c:pt>
                <c:pt idx="436">
                  <c:v>2880</c:v>
                </c:pt>
                <c:pt idx="437">
                  <c:v>2900</c:v>
                </c:pt>
                <c:pt idx="438">
                  <c:v>2900</c:v>
                </c:pt>
                <c:pt idx="439">
                  <c:v>2900</c:v>
                </c:pt>
                <c:pt idx="440">
                  <c:v>2900</c:v>
                </c:pt>
                <c:pt idx="441">
                  <c:v>2900</c:v>
                </c:pt>
                <c:pt idx="442">
                  <c:v>2900</c:v>
                </c:pt>
                <c:pt idx="443">
                  <c:v>2900</c:v>
                </c:pt>
                <c:pt idx="444">
                  <c:v>2900</c:v>
                </c:pt>
                <c:pt idx="445">
                  <c:v>2900</c:v>
                </c:pt>
                <c:pt idx="446">
                  <c:v>2900</c:v>
                </c:pt>
                <c:pt idx="447">
                  <c:v>2900</c:v>
                </c:pt>
                <c:pt idx="448">
                  <c:v>2900</c:v>
                </c:pt>
                <c:pt idx="449">
                  <c:v>2900</c:v>
                </c:pt>
                <c:pt idx="450">
                  <c:v>2900</c:v>
                </c:pt>
                <c:pt idx="451">
                  <c:v>2900</c:v>
                </c:pt>
                <c:pt idx="452">
                  <c:v>2900</c:v>
                </c:pt>
                <c:pt idx="453">
                  <c:v>2900</c:v>
                </c:pt>
                <c:pt idx="454">
                  <c:v>2900</c:v>
                </c:pt>
                <c:pt idx="455">
                  <c:v>2900</c:v>
                </c:pt>
                <c:pt idx="456">
                  <c:v>2900</c:v>
                </c:pt>
                <c:pt idx="457">
                  <c:v>2900</c:v>
                </c:pt>
                <c:pt idx="458">
                  <c:v>2880</c:v>
                </c:pt>
                <c:pt idx="459">
                  <c:v>2880</c:v>
                </c:pt>
                <c:pt idx="460">
                  <c:v>2880</c:v>
                </c:pt>
                <c:pt idx="461">
                  <c:v>2900</c:v>
                </c:pt>
                <c:pt idx="462">
                  <c:v>2900</c:v>
                </c:pt>
                <c:pt idx="463">
                  <c:v>2900</c:v>
                </c:pt>
                <c:pt idx="464">
                  <c:v>2900</c:v>
                </c:pt>
                <c:pt idx="465">
                  <c:v>2900</c:v>
                </c:pt>
                <c:pt idx="466">
                  <c:v>2900</c:v>
                </c:pt>
                <c:pt idx="467">
                  <c:v>2880</c:v>
                </c:pt>
                <c:pt idx="468">
                  <c:v>2880</c:v>
                </c:pt>
                <c:pt idx="469">
                  <c:v>2880</c:v>
                </c:pt>
                <c:pt idx="470">
                  <c:v>2880</c:v>
                </c:pt>
                <c:pt idx="471">
                  <c:v>2880</c:v>
                </c:pt>
                <c:pt idx="472">
                  <c:v>2880</c:v>
                </c:pt>
                <c:pt idx="473">
                  <c:v>2880</c:v>
                </c:pt>
                <c:pt idx="474">
                  <c:v>2880</c:v>
                </c:pt>
                <c:pt idx="475">
                  <c:v>2880</c:v>
                </c:pt>
                <c:pt idx="476">
                  <c:v>2880</c:v>
                </c:pt>
                <c:pt idx="477">
                  <c:v>2880</c:v>
                </c:pt>
                <c:pt idx="478">
                  <c:v>2880</c:v>
                </c:pt>
                <c:pt idx="479">
                  <c:v>2880</c:v>
                </c:pt>
                <c:pt idx="480">
                  <c:v>2880</c:v>
                </c:pt>
                <c:pt idx="481">
                  <c:v>2900</c:v>
                </c:pt>
                <c:pt idx="482">
                  <c:v>2880</c:v>
                </c:pt>
                <c:pt idx="483">
                  <c:v>2880</c:v>
                </c:pt>
                <c:pt idx="484">
                  <c:v>2880</c:v>
                </c:pt>
                <c:pt idx="485">
                  <c:v>2880</c:v>
                </c:pt>
                <c:pt idx="486">
                  <c:v>2880</c:v>
                </c:pt>
                <c:pt idx="487">
                  <c:v>2880</c:v>
                </c:pt>
                <c:pt idx="488">
                  <c:v>2880</c:v>
                </c:pt>
                <c:pt idx="489">
                  <c:v>2880</c:v>
                </c:pt>
                <c:pt idx="490">
                  <c:v>2880</c:v>
                </c:pt>
                <c:pt idx="491">
                  <c:v>2880</c:v>
                </c:pt>
                <c:pt idx="492">
                  <c:v>2880</c:v>
                </c:pt>
                <c:pt idx="493">
                  <c:v>2880</c:v>
                </c:pt>
                <c:pt idx="494">
                  <c:v>2900</c:v>
                </c:pt>
                <c:pt idx="495">
                  <c:v>2900</c:v>
                </c:pt>
                <c:pt idx="496">
                  <c:v>2900</c:v>
                </c:pt>
                <c:pt idx="497">
                  <c:v>2900</c:v>
                </c:pt>
                <c:pt idx="498">
                  <c:v>2880</c:v>
                </c:pt>
                <c:pt idx="499">
                  <c:v>2880</c:v>
                </c:pt>
                <c:pt idx="500">
                  <c:v>2880</c:v>
                </c:pt>
                <c:pt idx="501">
                  <c:v>2880</c:v>
                </c:pt>
                <c:pt idx="502">
                  <c:v>2880</c:v>
                </c:pt>
              </c:numCache>
            </c:numRef>
          </c:yVal>
          <c:smooth val="0"/>
          <c:extLst>
            <c:ext xmlns:c16="http://schemas.microsoft.com/office/drawing/2014/chart" uri="{C3380CC4-5D6E-409C-BE32-E72D297353CC}">
              <c16:uniqueId val="{00000000-A842-4600-8313-0D5D3DCFF973}"/>
            </c:ext>
          </c:extLst>
        </c:ser>
        <c:dLbls>
          <c:showLegendKey val="0"/>
          <c:showVal val="0"/>
          <c:showCatName val="0"/>
          <c:showSerName val="0"/>
          <c:showPercent val="0"/>
          <c:showBubbleSize val="0"/>
        </c:dLbls>
        <c:axId val="545127720"/>
        <c:axId val="545141496"/>
      </c:scatterChart>
      <c:valAx>
        <c:axId val="54512772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Valve Position (0% closed, 100% wide open)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5141496"/>
        <c:crosses val="autoZero"/>
        <c:crossBetween val="midCat"/>
      </c:valAx>
      <c:valAx>
        <c:axId val="545141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Flow (Gallons per Minute)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51277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0.18783</cdr:x>
      <cdr:y>0.22566</cdr:y>
    </cdr:from>
    <cdr:to>
      <cdr:x>0.9305</cdr:x>
      <cdr:y>0.88099</cdr:y>
    </cdr:to>
    <cdr:sp macro="" textlink="">
      <cdr:nvSpPr>
        <cdr:cNvPr id="2" name="Freeform: Shape 1" descr="Line that represents a rating curve for Siphon 29.  It starts at 0 and then curves up steeply for a flow of 2,200 gallons per minute when the valve is  25% open, 2,700 at 50%, 2,800 at 75%, and about 2,850 at 100%. ">
          <a:extLst xmlns:a="http://schemas.openxmlformats.org/drawingml/2006/main">
            <a:ext uri="{FF2B5EF4-FFF2-40B4-BE49-F238E27FC236}">
              <a16:creationId xmlns:a16="http://schemas.microsoft.com/office/drawing/2014/main" id="{75EA3853-8C9B-473A-BD11-2CA35DAD25BD}"/>
            </a:ext>
          </a:extLst>
        </cdr:cNvPr>
        <cdr:cNvSpPr/>
      </cdr:nvSpPr>
      <cdr:spPr>
        <a:xfrm xmlns:a="http://schemas.openxmlformats.org/drawingml/2006/main">
          <a:off x="930018" y="1435510"/>
          <a:ext cx="3677265" cy="4168877"/>
        </a:xfrm>
        <a:custGeom xmlns:a="http://schemas.openxmlformats.org/drawingml/2006/main">
          <a:avLst/>
          <a:gdLst>
            <a:gd name="connsiteX0" fmla="*/ 0 w 3677265"/>
            <a:gd name="connsiteY0" fmla="*/ 4168877 h 4168877"/>
            <a:gd name="connsiteX1" fmla="*/ 934065 w 3677265"/>
            <a:gd name="connsiteY1" fmla="*/ 993058 h 4168877"/>
            <a:gd name="connsiteX2" fmla="*/ 1838633 w 3677265"/>
            <a:gd name="connsiteY2" fmla="*/ 285135 h 4168877"/>
            <a:gd name="connsiteX3" fmla="*/ 2772697 w 3677265"/>
            <a:gd name="connsiteY3" fmla="*/ 127819 h 4168877"/>
            <a:gd name="connsiteX4" fmla="*/ 3677265 w 3677265"/>
            <a:gd name="connsiteY4" fmla="*/ 0 h 416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7265" h="4168877">
              <a:moveTo>
                <a:pt x="0" y="4168877"/>
              </a:moveTo>
              <a:lnTo>
                <a:pt x="934065" y="993058"/>
              </a:lnTo>
              <a:lnTo>
                <a:pt x="1838633" y="285135"/>
              </a:lnTo>
              <a:lnTo>
                <a:pt x="2772697" y="127819"/>
              </a:lnTo>
              <a:lnTo>
                <a:pt x="3677265" y="0"/>
              </a:lnTo>
            </a:path>
          </a:pathLst>
        </a:custGeom>
        <a:ln xmlns:a="http://schemas.openxmlformats.org/drawingml/2006/main" w="1905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2F7A08-7FD0-4C48-A58B-19754B5DD9A6}"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1E93D-184D-47C0-83B3-E4E4EEB39188}" type="slidenum">
              <a:rPr lang="en-US" smtClean="0"/>
              <a:t>‹#›</a:t>
            </a:fld>
            <a:endParaRPr lang="en-US"/>
          </a:p>
        </p:txBody>
      </p:sp>
    </p:spTree>
    <p:extLst>
      <p:ext uri="{BB962C8B-B14F-4D97-AF65-F5344CB8AC3E}">
        <p14:creationId xmlns:p14="http://schemas.microsoft.com/office/powerpoint/2010/main" val="149302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F7A08-7FD0-4C48-A58B-19754B5DD9A6}"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1E93D-184D-47C0-83B3-E4E4EEB39188}" type="slidenum">
              <a:rPr lang="en-US" smtClean="0"/>
              <a:t>‹#›</a:t>
            </a:fld>
            <a:endParaRPr lang="en-US"/>
          </a:p>
        </p:txBody>
      </p:sp>
    </p:spTree>
    <p:extLst>
      <p:ext uri="{BB962C8B-B14F-4D97-AF65-F5344CB8AC3E}">
        <p14:creationId xmlns:p14="http://schemas.microsoft.com/office/powerpoint/2010/main" val="149798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F7A08-7FD0-4C48-A58B-19754B5DD9A6}"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1E93D-184D-47C0-83B3-E4E4EEB39188}" type="slidenum">
              <a:rPr lang="en-US" smtClean="0"/>
              <a:t>‹#›</a:t>
            </a:fld>
            <a:endParaRPr lang="en-US"/>
          </a:p>
        </p:txBody>
      </p:sp>
    </p:spTree>
    <p:extLst>
      <p:ext uri="{BB962C8B-B14F-4D97-AF65-F5344CB8AC3E}">
        <p14:creationId xmlns:p14="http://schemas.microsoft.com/office/powerpoint/2010/main" val="310890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F7A08-7FD0-4C48-A58B-19754B5DD9A6}"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1E93D-184D-47C0-83B3-E4E4EEB39188}" type="slidenum">
              <a:rPr lang="en-US" smtClean="0"/>
              <a:t>‹#›</a:t>
            </a:fld>
            <a:endParaRPr lang="en-US"/>
          </a:p>
        </p:txBody>
      </p:sp>
    </p:spTree>
    <p:extLst>
      <p:ext uri="{BB962C8B-B14F-4D97-AF65-F5344CB8AC3E}">
        <p14:creationId xmlns:p14="http://schemas.microsoft.com/office/powerpoint/2010/main" val="34519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2F7A08-7FD0-4C48-A58B-19754B5DD9A6}"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1E93D-184D-47C0-83B3-E4E4EEB39188}" type="slidenum">
              <a:rPr lang="en-US" smtClean="0"/>
              <a:t>‹#›</a:t>
            </a:fld>
            <a:endParaRPr lang="en-US"/>
          </a:p>
        </p:txBody>
      </p:sp>
    </p:spTree>
    <p:extLst>
      <p:ext uri="{BB962C8B-B14F-4D97-AF65-F5344CB8AC3E}">
        <p14:creationId xmlns:p14="http://schemas.microsoft.com/office/powerpoint/2010/main" val="21126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2F7A08-7FD0-4C48-A58B-19754B5DD9A6}" type="datetimeFigureOut">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1E93D-184D-47C0-83B3-E4E4EEB39188}" type="slidenum">
              <a:rPr lang="en-US" smtClean="0"/>
              <a:t>‹#›</a:t>
            </a:fld>
            <a:endParaRPr lang="en-US"/>
          </a:p>
        </p:txBody>
      </p:sp>
    </p:spTree>
    <p:extLst>
      <p:ext uri="{BB962C8B-B14F-4D97-AF65-F5344CB8AC3E}">
        <p14:creationId xmlns:p14="http://schemas.microsoft.com/office/powerpoint/2010/main" val="153269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2F7A08-7FD0-4C48-A58B-19754B5DD9A6}" type="datetimeFigureOut">
              <a:rPr lang="en-US" smtClean="0"/>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1E93D-184D-47C0-83B3-E4E4EEB39188}" type="slidenum">
              <a:rPr lang="en-US" smtClean="0"/>
              <a:t>‹#›</a:t>
            </a:fld>
            <a:endParaRPr lang="en-US"/>
          </a:p>
        </p:txBody>
      </p:sp>
    </p:spTree>
    <p:extLst>
      <p:ext uri="{BB962C8B-B14F-4D97-AF65-F5344CB8AC3E}">
        <p14:creationId xmlns:p14="http://schemas.microsoft.com/office/powerpoint/2010/main" val="256452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2F7A08-7FD0-4C48-A58B-19754B5DD9A6}" type="datetimeFigureOut">
              <a:rPr lang="en-US" smtClean="0"/>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1E93D-184D-47C0-83B3-E4E4EEB39188}" type="slidenum">
              <a:rPr lang="en-US" smtClean="0"/>
              <a:t>‹#›</a:t>
            </a:fld>
            <a:endParaRPr lang="en-US"/>
          </a:p>
        </p:txBody>
      </p:sp>
    </p:spTree>
    <p:extLst>
      <p:ext uri="{BB962C8B-B14F-4D97-AF65-F5344CB8AC3E}">
        <p14:creationId xmlns:p14="http://schemas.microsoft.com/office/powerpoint/2010/main" val="361497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F7A08-7FD0-4C48-A58B-19754B5DD9A6}" type="datetimeFigureOut">
              <a:rPr lang="en-US" smtClean="0"/>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1E93D-184D-47C0-83B3-E4E4EEB39188}" type="slidenum">
              <a:rPr lang="en-US" smtClean="0"/>
              <a:t>‹#›</a:t>
            </a:fld>
            <a:endParaRPr lang="en-US"/>
          </a:p>
        </p:txBody>
      </p:sp>
    </p:spTree>
    <p:extLst>
      <p:ext uri="{BB962C8B-B14F-4D97-AF65-F5344CB8AC3E}">
        <p14:creationId xmlns:p14="http://schemas.microsoft.com/office/powerpoint/2010/main" val="137019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2F7A08-7FD0-4C48-A58B-19754B5DD9A6}" type="datetimeFigureOut">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1E93D-184D-47C0-83B3-E4E4EEB39188}" type="slidenum">
              <a:rPr lang="en-US" smtClean="0"/>
              <a:t>‹#›</a:t>
            </a:fld>
            <a:endParaRPr lang="en-US"/>
          </a:p>
        </p:txBody>
      </p:sp>
    </p:spTree>
    <p:extLst>
      <p:ext uri="{BB962C8B-B14F-4D97-AF65-F5344CB8AC3E}">
        <p14:creationId xmlns:p14="http://schemas.microsoft.com/office/powerpoint/2010/main" val="333068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2F7A08-7FD0-4C48-A58B-19754B5DD9A6}" type="datetimeFigureOut">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1E93D-184D-47C0-83B3-E4E4EEB39188}" type="slidenum">
              <a:rPr lang="en-US" smtClean="0"/>
              <a:t>‹#›</a:t>
            </a:fld>
            <a:endParaRPr lang="en-US"/>
          </a:p>
        </p:txBody>
      </p:sp>
    </p:spTree>
    <p:extLst>
      <p:ext uri="{BB962C8B-B14F-4D97-AF65-F5344CB8AC3E}">
        <p14:creationId xmlns:p14="http://schemas.microsoft.com/office/powerpoint/2010/main" val="270050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F7A08-7FD0-4C48-A58B-19754B5DD9A6}" type="datetimeFigureOut">
              <a:rPr lang="en-US" smtClean="0"/>
              <a:t>10/24/2019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1E93D-184D-47C0-83B3-E4E4EEB39188}" type="slidenum">
              <a:rPr lang="en-US" smtClean="0"/>
              <a:t>‹#›</a:t>
            </a:fld>
            <a:endParaRPr lang="en-US"/>
          </a:p>
        </p:txBody>
      </p:sp>
    </p:spTree>
    <p:extLst>
      <p:ext uri="{BB962C8B-B14F-4D97-AF65-F5344CB8AC3E}">
        <p14:creationId xmlns:p14="http://schemas.microsoft.com/office/powerpoint/2010/main" val="2142124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penclipart.org/detail/26557/check-mark-by-raemi"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hoto of a corn field with a large irrigation pipe.  This is the land side of a irrigation siphon used to irrigate the corn field.">
            <a:extLst>
              <a:ext uri="{FF2B5EF4-FFF2-40B4-BE49-F238E27FC236}">
                <a16:creationId xmlns:a16="http://schemas.microsoft.com/office/drawing/2014/main" id="{AB1F43C3-ED13-4AE9-BD25-A8FB927B9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The Nature Conservancy logo">
            <a:extLst>
              <a:ext uri="{FF2B5EF4-FFF2-40B4-BE49-F238E27FC236}">
                <a16:creationId xmlns:a16="http://schemas.microsoft.com/office/drawing/2014/main" id="{B5AD8C85-24D1-458B-9B28-A2AC13624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746" y="6157373"/>
            <a:ext cx="1559404" cy="450573"/>
          </a:xfrm>
          <a:prstGeom prst="rect">
            <a:avLst/>
          </a:prstGeom>
          <a:noFill/>
          <a:ln w="76200">
            <a:solidFill>
              <a:schemeClr val="bg1"/>
            </a:solidFill>
          </a:ln>
        </p:spPr>
      </p:pic>
      <p:sp>
        <p:nvSpPr>
          <p:cNvPr id="8" name="TextBox 7">
            <a:extLst>
              <a:ext uri="{FF2B5EF4-FFF2-40B4-BE49-F238E27FC236}">
                <a16:creationId xmlns:a16="http://schemas.microsoft.com/office/drawing/2014/main" id="{A89A94AB-E8D4-41AC-881C-73C998B22E9A}"/>
              </a:ext>
            </a:extLst>
          </p:cNvPr>
          <p:cNvSpPr txBox="1"/>
          <p:nvPr/>
        </p:nvSpPr>
        <p:spPr>
          <a:xfrm>
            <a:off x="167054" y="6157373"/>
            <a:ext cx="1616148" cy="523220"/>
          </a:xfrm>
          <a:prstGeom prst="rect">
            <a:avLst/>
          </a:prstGeom>
          <a:solidFill>
            <a:schemeClr val="bg1"/>
          </a:solidFill>
        </p:spPr>
        <p:txBody>
          <a:bodyPr wrap="none" rtlCol="0">
            <a:spAutoFit/>
          </a:bodyPr>
          <a:lstStyle/>
          <a:p>
            <a:r>
              <a:rPr lang="en-US" sz="1400" b="1" dirty="0">
                <a:solidFill>
                  <a:schemeClr val="tx1">
                    <a:lumMod val="95000"/>
                    <a:lumOff val="5000"/>
                  </a:schemeClr>
                </a:solidFill>
                <a:latin typeface="Arial" panose="020B0604020202020204" pitchFamily="34" charset="0"/>
                <a:cs typeface="Arial" panose="020B0604020202020204" pitchFamily="34" charset="0"/>
              </a:rPr>
              <a:t>Kirk Klausmeyer</a:t>
            </a:r>
          </a:p>
          <a:p>
            <a:r>
              <a:rPr lang="en-US" sz="1400" b="1" dirty="0">
                <a:solidFill>
                  <a:schemeClr val="tx1">
                    <a:lumMod val="95000"/>
                    <a:lumOff val="5000"/>
                  </a:schemeClr>
                </a:solidFill>
                <a:latin typeface="Arial" panose="020B0604020202020204" pitchFamily="34" charset="0"/>
                <a:cs typeface="Arial" panose="020B0604020202020204" pitchFamily="34" charset="0"/>
              </a:rPr>
              <a:t>October 24, 2019</a:t>
            </a:r>
          </a:p>
        </p:txBody>
      </p:sp>
      <p:sp>
        <p:nvSpPr>
          <p:cNvPr id="12" name="Title 11">
            <a:extLst>
              <a:ext uri="{FF2B5EF4-FFF2-40B4-BE49-F238E27FC236}">
                <a16:creationId xmlns:a16="http://schemas.microsoft.com/office/drawing/2014/main" id="{8A66B706-98F8-435A-BC77-05260A6E55E8}"/>
              </a:ext>
            </a:extLst>
          </p:cNvPr>
          <p:cNvSpPr>
            <a:spLocks noGrp="1"/>
          </p:cNvSpPr>
          <p:nvPr>
            <p:ph type="ctrTitle"/>
          </p:nvPr>
        </p:nvSpPr>
        <p:spPr>
          <a:xfrm>
            <a:off x="1563329" y="177407"/>
            <a:ext cx="6290232" cy="1130557"/>
          </a:xfrm>
          <a:solidFill>
            <a:schemeClr val="bg1"/>
          </a:solidFill>
        </p:spPr>
        <p:txBody>
          <a:bodyPr>
            <a:normAutofit/>
          </a:bodyPr>
          <a:lstStyle/>
          <a:p>
            <a:r>
              <a:rPr lang="en-US" sz="3200" dirty="0">
                <a:solidFill>
                  <a:schemeClr val="tx1">
                    <a:lumMod val="95000"/>
                    <a:lumOff val="5000"/>
                  </a:schemeClr>
                </a:solidFill>
                <a:latin typeface="Georgia" panose="02040502050405020303" pitchFamily="18" charset="0"/>
              </a:rPr>
              <a:t>Staten Island Flow Monitoring</a:t>
            </a:r>
            <a:br>
              <a:rPr lang="en-US" sz="3200" dirty="0">
                <a:solidFill>
                  <a:schemeClr val="tx1">
                    <a:lumMod val="95000"/>
                    <a:lumOff val="5000"/>
                  </a:schemeClr>
                </a:solidFill>
                <a:latin typeface="Georgia" panose="02040502050405020303" pitchFamily="18" charset="0"/>
              </a:rPr>
            </a:br>
            <a:r>
              <a:rPr lang="en-US" sz="3200" dirty="0">
                <a:solidFill>
                  <a:schemeClr val="tx1">
                    <a:lumMod val="95000"/>
                    <a:lumOff val="5000"/>
                  </a:schemeClr>
                </a:solidFill>
                <a:latin typeface="Georgia" panose="02040502050405020303" pitchFamily="18" charset="0"/>
              </a:rPr>
              <a:t>Fall 2019 Progress Update</a:t>
            </a:r>
            <a:endParaRPr lang="en-US" sz="3200" dirty="0"/>
          </a:p>
        </p:txBody>
      </p:sp>
    </p:spTree>
    <p:extLst>
      <p:ext uri="{BB962C8B-B14F-4D97-AF65-F5344CB8AC3E}">
        <p14:creationId xmlns:p14="http://schemas.microsoft.com/office/powerpoint/2010/main" val="37870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cture of Jake Sahl, Stewardship Water Associate in our Sacramento office.  Jake will me helping to manage our water rights and diversion measurement.">
            <a:extLst>
              <a:ext uri="{FF2B5EF4-FFF2-40B4-BE49-F238E27FC236}">
                <a16:creationId xmlns:a16="http://schemas.microsoft.com/office/drawing/2014/main" id="{E8761F79-419C-46F2-A709-4AA9B5F6B7A1}"/>
              </a:ext>
            </a:extLst>
          </p:cNvPr>
          <p:cNvPicPr>
            <a:picLocks noGrp="1" noChangeAspect="1"/>
          </p:cNvPicPr>
          <p:nvPr>
            <p:ph idx="1"/>
          </p:nvPr>
        </p:nvPicPr>
        <p:blipFill>
          <a:blip r:embed="rId2"/>
          <a:stretch>
            <a:fillRect/>
          </a:stretch>
        </p:blipFill>
        <p:spPr>
          <a:xfrm>
            <a:off x="1452621" y="2532185"/>
            <a:ext cx="5920096" cy="2253456"/>
          </a:xfrm>
          <a:prstGeom prst="rect">
            <a:avLst/>
          </a:prstGeom>
        </p:spPr>
      </p:pic>
      <p:sp>
        <p:nvSpPr>
          <p:cNvPr id="2" name="Title 1">
            <a:extLst>
              <a:ext uri="{FF2B5EF4-FFF2-40B4-BE49-F238E27FC236}">
                <a16:creationId xmlns:a16="http://schemas.microsoft.com/office/drawing/2014/main" id="{3645C552-0B96-42B0-A6CC-B00BEA2DFA95}"/>
              </a:ext>
            </a:extLst>
          </p:cNvPr>
          <p:cNvSpPr>
            <a:spLocks noGrp="1"/>
          </p:cNvSpPr>
          <p:nvPr>
            <p:ph type="title"/>
          </p:nvPr>
        </p:nvSpPr>
        <p:spPr/>
        <p:txBody>
          <a:bodyPr/>
          <a:lstStyle/>
          <a:p>
            <a:r>
              <a:rPr lang="en-US" dirty="0"/>
              <a:t>Welcome Jake!</a:t>
            </a:r>
          </a:p>
        </p:txBody>
      </p:sp>
    </p:spTree>
    <p:extLst>
      <p:ext uri="{BB962C8B-B14F-4D97-AF65-F5344CB8AC3E}">
        <p14:creationId xmlns:p14="http://schemas.microsoft.com/office/powerpoint/2010/main" val="368346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ort animation from the last scene of The Princess Bride">
            <a:extLst>
              <a:ext uri="{FF2B5EF4-FFF2-40B4-BE49-F238E27FC236}">
                <a16:creationId xmlns:a16="http://schemas.microsoft.com/office/drawing/2014/main" id="{061467FB-F882-417E-9CCD-958F046B8705}"/>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710656"/>
            <a:ext cx="4762500" cy="2581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377465-A8D1-473E-9A73-9B8982ABCD2D}"/>
              </a:ext>
            </a:extLst>
          </p:cNvPr>
          <p:cNvSpPr>
            <a:spLocks noGrp="1"/>
          </p:cNvSpPr>
          <p:nvPr>
            <p:ph type="title"/>
          </p:nvPr>
        </p:nvSpPr>
        <p:spPr/>
        <p:txBody>
          <a:bodyPr/>
          <a:lstStyle/>
          <a:p>
            <a:r>
              <a:rPr lang="en-US" dirty="0"/>
              <a:t>Happily ever after?</a:t>
            </a:r>
          </a:p>
        </p:txBody>
      </p:sp>
    </p:spTree>
    <p:extLst>
      <p:ext uri="{BB962C8B-B14F-4D97-AF65-F5344CB8AC3E}">
        <p14:creationId xmlns:p14="http://schemas.microsoft.com/office/powerpoint/2010/main" val="42368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9FC653-C8FA-4B71-9BE9-3D4657CE510D}"/>
              </a:ext>
            </a:extLst>
          </p:cNvPr>
          <p:cNvSpPr txBox="1">
            <a:spLocks/>
          </p:cNvSpPr>
          <p:nvPr/>
        </p:nvSpPr>
        <p:spPr>
          <a:xfrm>
            <a:off x="4281334" y="57100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Its not that bad…</a:t>
            </a:r>
          </a:p>
        </p:txBody>
      </p:sp>
      <p:pic>
        <p:nvPicPr>
          <p:cNvPr id="1026" name="Picture 2" descr="Short animation from the Princess Bride movie about two characters in a fireswamp.  One character says &quot;Its not that bad&quot;.  The point is that ">
            <a:extLst>
              <a:ext uri="{FF2B5EF4-FFF2-40B4-BE49-F238E27FC236}">
                <a16:creationId xmlns:a16="http://schemas.microsoft.com/office/drawing/2014/main" id="{2BD01301-B238-4152-90CE-56F8285DFF41}"/>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446966"/>
            <a:ext cx="7886700" cy="42630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CF51C3-6CC5-4269-8FB1-F794C003CEC8}"/>
              </a:ext>
            </a:extLst>
          </p:cNvPr>
          <p:cNvSpPr>
            <a:spLocks noGrp="1"/>
          </p:cNvSpPr>
          <p:nvPr>
            <p:ph type="title"/>
          </p:nvPr>
        </p:nvSpPr>
        <p:spPr/>
        <p:txBody>
          <a:bodyPr/>
          <a:lstStyle/>
          <a:p>
            <a:r>
              <a:rPr lang="en-US" dirty="0"/>
              <a:t>The </a:t>
            </a:r>
            <a:r>
              <a:rPr lang="en-US" dirty="0" err="1"/>
              <a:t>fireswamp</a:t>
            </a:r>
            <a:r>
              <a:rPr lang="en-US" dirty="0"/>
              <a:t>?</a:t>
            </a:r>
          </a:p>
        </p:txBody>
      </p:sp>
    </p:spTree>
    <p:extLst>
      <p:ext uri="{BB962C8B-B14F-4D97-AF65-F5344CB8AC3E}">
        <p14:creationId xmlns:p14="http://schemas.microsoft.com/office/powerpoint/2010/main" val="283875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2BF2A77-207E-4CEF-986A-0450BBDB1C27}"/>
              </a:ext>
            </a:extLst>
          </p:cNvPr>
          <p:cNvSpPr txBox="1"/>
          <p:nvPr/>
        </p:nvSpPr>
        <p:spPr>
          <a:xfrm>
            <a:off x="1738019" y="6346069"/>
            <a:ext cx="5435527" cy="369332"/>
          </a:xfrm>
          <a:prstGeom prst="rect">
            <a:avLst/>
          </a:prstGeom>
          <a:noFill/>
        </p:spPr>
        <p:txBody>
          <a:bodyPr wrap="none" rtlCol="0">
            <a:spAutoFit/>
          </a:bodyPr>
          <a:lstStyle/>
          <a:p>
            <a:r>
              <a:rPr lang="en-US" dirty="0"/>
              <a:t>Our contractor fixed installation issues on July 24</a:t>
            </a:r>
            <a:r>
              <a:rPr lang="en-US" baseline="30000" dirty="0"/>
              <a:t>th</a:t>
            </a:r>
            <a:r>
              <a:rPr lang="en-US" dirty="0"/>
              <a:t>, 2019</a:t>
            </a:r>
          </a:p>
        </p:txBody>
      </p:sp>
      <p:pic>
        <p:nvPicPr>
          <p:cNvPr id="7" name="Content Placeholder 6" descr="A line chart that shows flow from 0 to 20,000 gallons on the y-axis and time in days from July 7th 2019 to July 31st 2019 on the x-axis.  There is one line that represents the flow recorded from Siphon 5.  The line is flat at 0 for the first few days, shows an erratic pattern for the next few days, then shows a smooth pattern starting on July 24, 2019.">
            <a:extLst>
              <a:ext uri="{FF2B5EF4-FFF2-40B4-BE49-F238E27FC236}">
                <a16:creationId xmlns:a16="http://schemas.microsoft.com/office/drawing/2014/main" id="{31BBC50A-D351-4AF8-BD07-9CA5FA435518}"/>
              </a:ext>
            </a:extLst>
          </p:cNvPr>
          <p:cNvPicPr>
            <a:picLocks noGrp="1" noChangeAspect="1"/>
          </p:cNvPicPr>
          <p:nvPr>
            <p:ph idx="1"/>
          </p:nvPr>
        </p:nvPicPr>
        <p:blipFill>
          <a:blip r:embed="rId2"/>
          <a:stretch>
            <a:fillRect/>
          </a:stretch>
        </p:blipFill>
        <p:spPr>
          <a:xfrm>
            <a:off x="579489" y="1301014"/>
            <a:ext cx="7791851" cy="4787600"/>
          </a:xfrm>
          <a:prstGeom prst="rect">
            <a:avLst/>
          </a:prstGeom>
        </p:spPr>
      </p:pic>
      <p:sp>
        <p:nvSpPr>
          <p:cNvPr id="2" name="Title 1">
            <a:extLst>
              <a:ext uri="{FF2B5EF4-FFF2-40B4-BE49-F238E27FC236}">
                <a16:creationId xmlns:a16="http://schemas.microsoft.com/office/drawing/2014/main" id="{5A6FF06E-BD0A-44A6-9FD8-C0CFC688E9B8}"/>
              </a:ext>
            </a:extLst>
          </p:cNvPr>
          <p:cNvSpPr>
            <a:spLocks noGrp="1"/>
          </p:cNvSpPr>
          <p:nvPr>
            <p:ph type="title"/>
          </p:nvPr>
        </p:nvSpPr>
        <p:spPr>
          <a:xfrm>
            <a:off x="628650" y="142599"/>
            <a:ext cx="7886700" cy="1325563"/>
          </a:xfrm>
        </p:spPr>
        <p:txBody>
          <a:bodyPr/>
          <a:lstStyle/>
          <a:p>
            <a:r>
              <a:rPr lang="en-US" dirty="0"/>
              <a:t>Meters are working better</a:t>
            </a:r>
          </a:p>
        </p:txBody>
      </p:sp>
    </p:spTree>
    <p:extLst>
      <p:ext uri="{BB962C8B-B14F-4D97-AF65-F5344CB8AC3E}">
        <p14:creationId xmlns:p14="http://schemas.microsoft.com/office/powerpoint/2010/main" val="34049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een check-mark to indicate that the Z method is the best method">
            <a:extLst>
              <a:ext uri="{FF2B5EF4-FFF2-40B4-BE49-F238E27FC236}">
                <a16:creationId xmlns:a16="http://schemas.microsoft.com/office/drawing/2014/main" id="{E4B13CAB-2838-46A6-A951-9EB6406008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11424" y="4086725"/>
            <a:ext cx="867415" cy="803805"/>
          </a:xfrm>
          <a:prstGeom prst="rect">
            <a:avLst/>
          </a:prstGeom>
        </p:spPr>
      </p:pic>
      <p:pic>
        <p:nvPicPr>
          <p:cNvPr id="5" name="Picture 4" descr="An image that shows the top view of a siphon pipe with the two transducers installed on opposite sides.  This is the &quot;Z Method&quot;">
            <a:extLst>
              <a:ext uri="{FF2B5EF4-FFF2-40B4-BE49-F238E27FC236}">
                <a16:creationId xmlns:a16="http://schemas.microsoft.com/office/drawing/2014/main" id="{FA74B823-5252-4253-AFA3-FC98E09C9CAB}"/>
              </a:ext>
            </a:extLst>
          </p:cNvPr>
          <p:cNvPicPr>
            <a:picLocks noChangeAspect="1"/>
          </p:cNvPicPr>
          <p:nvPr/>
        </p:nvPicPr>
        <p:blipFill>
          <a:blip r:embed="rId4"/>
          <a:stretch>
            <a:fillRect/>
          </a:stretch>
        </p:blipFill>
        <p:spPr>
          <a:xfrm>
            <a:off x="4691269" y="1648326"/>
            <a:ext cx="4057650" cy="2438400"/>
          </a:xfrm>
          <a:prstGeom prst="rect">
            <a:avLst/>
          </a:prstGeom>
        </p:spPr>
      </p:pic>
      <p:sp>
        <p:nvSpPr>
          <p:cNvPr id="7" name="TextBox 6">
            <a:extLst>
              <a:ext uri="{FF2B5EF4-FFF2-40B4-BE49-F238E27FC236}">
                <a16:creationId xmlns:a16="http://schemas.microsoft.com/office/drawing/2014/main" id="{8D699E93-1B89-4F03-BB87-BDB965BEAE77}"/>
              </a:ext>
            </a:extLst>
          </p:cNvPr>
          <p:cNvSpPr txBox="1"/>
          <p:nvPr/>
        </p:nvSpPr>
        <p:spPr>
          <a:xfrm>
            <a:off x="5968183" y="4086725"/>
            <a:ext cx="1573161" cy="1200329"/>
          </a:xfrm>
          <a:prstGeom prst="rect">
            <a:avLst/>
          </a:prstGeom>
          <a:noFill/>
        </p:spPr>
        <p:txBody>
          <a:bodyPr wrap="square" rtlCol="0">
            <a:spAutoFit/>
          </a:bodyPr>
          <a:lstStyle/>
          <a:p>
            <a:pPr algn="ctr"/>
            <a:r>
              <a:rPr lang="en-US" dirty="0"/>
              <a:t>Z Method:</a:t>
            </a:r>
          </a:p>
          <a:p>
            <a:pPr algn="ctr"/>
            <a:r>
              <a:rPr lang="en-US" dirty="0"/>
              <a:t>Better for pipes greater than 10 inches</a:t>
            </a:r>
          </a:p>
        </p:txBody>
      </p:sp>
      <p:pic>
        <p:nvPicPr>
          <p:cNvPr id="4" name="Picture 3" descr="An image that shows the top view of a siphon pipe with the two transducers installed on the same side.  This is the &quot;V Method&quot;">
            <a:extLst>
              <a:ext uri="{FF2B5EF4-FFF2-40B4-BE49-F238E27FC236}">
                <a16:creationId xmlns:a16="http://schemas.microsoft.com/office/drawing/2014/main" id="{871ACB5C-92BE-4974-B621-00176212C40C}"/>
              </a:ext>
            </a:extLst>
          </p:cNvPr>
          <p:cNvPicPr>
            <a:picLocks noChangeAspect="1"/>
          </p:cNvPicPr>
          <p:nvPr/>
        </p:nvPicPr>
        <p:blipFill>
          <a:blip r:embed="rId5"/>
          <a:stretch>
            <a:fillRect/>
          </a:stretch>
        </p:blipFill>
        <p:spPr>
          <a:xfrm>
            <a:off x="395081" y="1690689"/>
            <a:ext cx="3752850" cy="2228850"/>
          </a:xfrm>
          <a:prstGeom prst="rect">
            <a:avLst/>
          </a:prstGeom>
        </p:spPr>
      </p:pic>
      <p:sp>
        <p:nvSpPr>
          <p:cNvPr id="6" name="TextBox 5">
            <a:extLst>
              <a:ext uri="{FF2B5EF4-FFF2-40B4-BE49-F238E27FC236}">
                <a16:creationId xmlns:a16="http://schemas.microsoft.com/office/drawing/2014/main" id="{4AE3D556-2ECC-4B70-89AF-DA29DEB325C0}"/>
              </a:ext>
            </a:extLst>
          </p:cNvPr>
          <p:cNvSpPr txBox="1"/>
          <p:nvPr/>
        </p:nvSpPr>
        <p:spPr>
          <a:xfrm>
            <a:off x="1602658" y="4086726"/>
            <a:ext cx="1573161" cy="1200329"/>
          </a:xfrm>
          <a:prstGeom prst="rect">
            <a:avLst/>
          </a:prstGeom>
          <a:noFill/>
        </p:spPr>
        <p:txBody>
          <a:bodyPr wrap="square" rtlCol="0">
            <a:spAutoFit/>
          </a:bodyPr>
          <a:lstStyle/>
          <a:p>
            <a:pPr algn="ctr"/>
            <a:r>
              <a:rPr lang="en-US" dirty="0"/>
              <a:t>V Method:</a:t>
            </a:r>
          </a:p>
          <a:p>
            <a:pPr algn="ctr"/>
            <a:r>
              <a:rPr lang="en-US" dirty="0"/>
              <a:t>Not as good pipes greater than 10 inches</a:t>
            </a:r>
          </a:p>
        </p:txBody>
      </p:sp>
      <p:sp>
        <p:nvSpPr>
          <p:cNvPr id="2" name="Title 1">
            <a:extLst>
              <a:ext uri="{FF2B5EF4-FFF2-40B4-BE49-F238E27FC236}">
                <a16:creationId xmlns:a16="http://schemas.microsoft.com/office/drawing/2014/main" id="{486B0A28-BCBE-4FA4-AA57-D02DD51E0A55}"/>
              </a:ext>
            </a:extLst>
          </p:cNvPr>
          <p:cNvSpPr>
            <a:spLocks noGrp="1"/>
          </p:cNvSpPr>
          <p:nvPr>
            <p:ph type="title"/>
          </p:nvPr>
        </p:nvSpPr>
        <p:spPr/>
        <p:txBody>
          <a:bodyPr>
            <a:normAutofit/>
          </a:bodyPr>
          <a:lstStyle/>
          <a:p>
            <a:r>
              <a:rPr lang="en-US" sz="3600" dirty="0"/>
              <a:t>We are learning more about the meters</a:t>
            </a:r>
          </a:p>
        </p:txBody>
      </p:sp>
    </p:spTree>
    <p:extLst>
      <p:ext uri="{BB962C8B-B14F-4D97-AF65-F5344CB8AC3E}">
        <p14:creationId xmlns:p14="http://schemas.microsoft.com/office/powerpoint/2010/main" val="186485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from the installation guide of the Innovasonic 203 flow meter.  It shows how to check the signal strength and a measure of the quality of the installation called &quot;TOM/TOS&quot;.">
            <a:extLst>
              <a:ext uri="{FF2B5EF4-FFF2-40B4-BE49-F238E27FC236}">
                <a16:creationId xmlns:a16="http://schemas.microsoft.com/office/drawing/2014/main" id="{0C6F759A-39F9-4AD1-A15B-248CB1040978}"/>
              </a:ext>
            </a:extLst>
          </p:cNvPr>
          <p:cNvPicPr>
            <a:picLocks noChangeAspect="1"/>
          </p:cNvPicPr>
          <p:nvPr/>
        </p:nvPicPr>
        <p:blipFill>
          <a:blip r:embed="rId2"/>
          <a:stretch>
            <a:fillRect/>
          </a:stretch>
        </p:blipFill>
        <p:spPr>
          <a:xfrm>
            <a:off x="1253614" y="1639070"/>
            <a:ext cx="6636772" cy="3950923"/>
          </a:xfrm>
          <a:prstGeom prst="rect">
            <a:avLst/>
          </a:prstGeom>
        </p:spPr>
      </p:pic>
      <p:sp>
        <p:nvSpPr>
          <p:cNvPr id="6" name="TextBox 5">
            <a:extLst>
              <a:ext uri="{FF2B5EF4-FFF2-40B4-BE49-F238E27FC236}">
                <a16:creationId xmlns:a16="http://schemas.microsoft.com/office/drawing/2014/main" id="{4AE3D556-2ECC-4B70-89AF-DA29DEB325C0}"/>
              </a:ext>
            </a:extLst>
          </p:cNvPr>
          <p:cNvSpPr txBox="1"/>
          <p:nvPr/>
        </p:nvSpPr>
        <p:spPr>
          <a:xfrm>
            <a:off x="1671483" y="5925358"/>
            <a:ext cx="5801034" cy="646331"/>
          </a:xfrm>
          <a:prstGeom prst="rect">
            <a:avLst/>
          </a:prstGeom>
          <a:noFill/>
        </p:spPr>
        <p:txBody>
          <a:bodyPr wrap="square" rtlCol="0">
            <a:spAutoFit/>
          </a:bodyPr>
          <a:lstStyle/>
          <a:p>
            <a:pPr algn="ctr"/>
            <a:r>
              <a:rPr lang="en-US" dirty="0"/>
              <a:t>When installing the transducers, be sure to check the signal strength and TOM/TOS values </a:t>
            </a:r>
          </a:p>
        </p:txBody>
      </p:sp>
      <p:sp>
        <p:nvSpPr>
          <p:cNvPr id="2" name="Title 1">
            <a:extLst>
              <a:ext uri="{FF2B5EF4-FFF2-40B4-BE49-F238E27FC236}">
                <a16:creationId xmlns:a16="http://schemas.microsoft.com/office/drawing/2014/main" id="{486B0A28-BCBE-4FA4-AA57-D02DD51E0A55}"/>
              </a:ext>
            </a:extLst>
          </p:cNvPr>
          <p:cNvSpPr>
            <a:spLocks noGrp="1"/>
          </p:cNvSpPr>
          <p:nvPr>
            <p:ph type="title"/>
          </p:nvPr>
        </p:nvSpPr>
        <p:spPr/>
        <p:txBody>
          <a:bodyPr>
            <a:normAutofit/>
          </a:bodyPr>
          <a:lstStyle/>
          <a:p>
            <a:r>
              <a:rPr lang="en-US" sz="3600" dirty="0"/>
              <a:t>We are learning more about the meters</a:t>
            </a:r>
          </a:p>
        </p:txBody>
      </p:sp>
    </p:spTree>
    <p:extLst>
      <p:ext uri="{BB962C8B-B14F-4D97-AF65-F5344CB8AC3E}">
        <p14:creationId xmlns:p14="http://schemas.microsoft.com/office/powerpoint/2010/main" val="218056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p of Staten Island showing most of the island had corn crops in 2019.  There are 49 dots around the perimeter of the island that represent siphons.  10 dots have yellow arrows showing the current location of the flow meters.">
            <a:extLst>
              <a:ext uri="{FF2B5EF4-FFF2-40B4-BE49-F238E27FC236}">
                <a16:creationId xmlns:a16="http://schemas.microsoft.com/office/drawing/2014/main" id="{2EDE4489-CC3A-47A0-BEBA-C96A45F6FB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4270" y="0"/>
            <a:ext cx="5289730" cy="6845535"/>
          </a:xfrm>
        </p:spPr>
      </p:pic>
      <p:sp>
        <p:nvSpPr>
          <p:cNvPr id="7" name="Arrow: Right 6" descr="arrow pointing at a siphon">
            <a:extLst>
              <a:ext uri="{FF2B5EF4-FFF2-40B4-BE49-F238E27FC236}">
                <a16:creationId xmlns:a16="http://schemas.microsoft.com/office/drawing/2014/main" id="{F9078580-A978-4AA1-8658-6C16AB57BE3A}"/>
              </a:ext>
            </a:extLst>
          </p:cNvPr>
          <p:cNvSpPr/>
          <p:nvPr/>
        </p:nvSpPr>
        <p:spPr>
          <a:xfrm rot="10800000">
            <a:off x="8259097" y="2271252"/>
            <a:ext cx="294968" cy="1573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descr="arrow pointing at a siphon">
            <a:extLst>
              <a:ext uri="{FF2B5EF4-FFF2-40B4-BE49-F238E27FC236}">
                <a16:creationId xmlns:a16="http://schemas.microsoft.com/office/drawing/2014/main" id="{3CD25EF8-D941-4EBC-B895-55686A83B803}"/>
              </a:ext>
            </a:extLst>
          </p:cNvPr>
          <p:cNvSpPr/>
          <p:nvPr/>
        </p:nvSpPr>
        <p:spPr>
          <a:xfrm rot="10800000">
            <a:off x="7880555" y="2748116"/>
            <a:ext cx="294968" cy="1573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descr="arrow pointing at a siphon">
            <a:extLst>
              <a:ext uri="{FF2B5EF4-FFF2-40B4-BE49-F238E27FC236}">
                <a16:creationId xmlns:a16="http://schemas.microsoft.com/office/drawing/2014/main" id="{39B5B038-F119-4994-9F4C-F30BE897139B}"/>
              </a:ext>
            </a:extLst>
          </p:cNvPr>
          <p:cNvSpPr/>
          <p:nvPr/>
        </p:nvSpPr>
        <p:spPr>
          <a:xfrm rot="10800000">
            <a:off x="7683910" y="3161071"/>
            <a:ext cx="294968" cy="1573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descr="arrow pointing at a siphon">
            <a:extLst>
              <a:ext uri="{FF2B5EF4-FFF2-40B4-BE49-F238E27FC236}">
                <a16:creationId xmlns:a16="http://schemas.microsoft.com/office/drawing/2014/main" id="{D6488C7E-CD6C-4271-9973-BEBC83388871}"/>
              </a:ext>
            </a:extLst>
          </p:cNvPr>
          <p:cNvSpPr/>
          <p:nvPr/>
        </p:nvSpPr>
        <p:spPr>
          <a:xfrm>
            <a:off x="5383162" y="4124632"/>
            <a:ext cx="294968" cy="1573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descr="arrow pointing at a siphon">
            <a:extLst>
              <a:ext uri="{FF2B5EF4-FFF2-40B4-BE49-F238E27FC236}">
                <a16:creationId xmlns:a16="http://schemas.microsoft.com/office/drawing/2014/main" id="{B6D8A17E-D068-4AA5-9DFD-39293D3AAB50}"/>
              </a:ext>
            </a:extLst>
          </p:cNvPr>
          <p:cNvSpPr/>
          <p:nvPr/>
        </p:nvSpPr>
        <p:spPr>
          <a:xfrm>
            <a:off x="5466737" y="4006644"/>
            <a:ext cx="294968" cy="1573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descr="arrow pointing at a siphon">
            <a:extLst>
              <a:ext uri="{FF2B5EF4-FFF2-40B4-BE49-F238E27FC236}">
                <a16:creationId xmlns:a16="http://schemas.microsoft.com/office/drawing/2014/main" id="{3EDAD843-1016-4BF6-AB7E-DBB7476D81E1}"/>
              </a:ext>
            </a:extLst>
          </p:cNvPr>
          <p:cNvSpPr/>
          <p:nvPr/>
        </p:nvSpPr>
        <p:spPr>
          <a:xfrm>
            <a:off x="5801036" y="3161071"/>
            <a:ext cx="294968" cy="1573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descr="arrow pointing at a siphon">
            <a:extLst>
              <a:ext uri="{FF2B5EF4-FFF2-40B4-BE49-F238E27FC236}">
                <a16:creationId xmlns:a16="http://schemas.microsoft.com/office/drawing/2014/main" id="{4D4E0568-9A58-4565-A9CD-DDB8D98B8C01}"/>
              </a:ext>
            </a:extLst>
          </p:cNvPr>
          <p:cNvSpPr/>
          <p:nvPr/>
        </p:nvSpPr>
        <p:spPr>
          <a:xfrm>
            <a:off x="5742042" y="2905432"/>
            <a:ext cx="294968" cy="1573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descr="arrow pointing at a siphon">
            <a:extLst>
              <a:ext uri="{FF2B5EF4-FFF2-40B4-BE49-F238E27FC236}">
                <a16:creationId xmlns:a16="http://schemas.microsoft.com/office/drawing/2014/main" id="{D92EE1D3-787B-4F09-AA86-4B2120D0B6AB}"/>
              </a:ext>
            </a:extLst>
          </p:cNvPr>
          <p:cNvSpPr/>
          <p:nvPr/>
        </p:nvSpPr>
        <p:spPr>
          <a:xfrm>
            <a:off x="5825618" y="2590800"/>
            <a:ext cx="294968" cy="1573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descr="arrow pointing at a siphon">
            <a:extLst>
              <a:ext uri="{FF2B5EF4-FFF2-40B4-BE49-F238E27FC236}">
                <a16:creationId xmlns:a16="http://schemas.microsoft.com/office/drawing/2014/main" id="{DD1BCB50-E88D-483B-A56F-34314EE126F7}"/>
              </a:ext>
            </a:extLst>
          </p:cNvPr>
          <p:cNvSpPr/>
          <p:nvPr/>
        </p:nvSpPr>
        <p:spPr>
          <a:xfrm>
            <a:off x="5653552" y="3382298"/>
            <a:ext cx="294968" cy="1573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descr="arrow pointing at a siphon">
            <a:extLst>
              <a:ext uri="{FF2B5EF4-FFF2-40B4-BE49-F238E27FC236}">
                <a16:creationId xmlns:a16="http://schemas.microsoft.com/office/drawing/2014/main" id="{30B206C8-6DE2-4134-A2A4-0482E2E9B1D0}"/>
              </a:ext>
            </a:extLst>
          </p:cNvPr>
          <p:cNvSpPr/>
          <p:nvPr/>
        </p:nvSpPr>
        <p:spPr>
          <a:xfrm rot="16200000">
            <a:off x="5825618" y="6243486"/>
            <a:ext cx="294968" cy="1573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FC2D9-A2FC-4AB6-B9C6-8C27184E474F}"/>
              </a:ext>
            </a:extLst>
          </p:cNvPr>
          <p:cNvSpPr>
            <a:spLocks noGrp="1"/>
          </p:cNvSpPr>
          <p:nvPr>
            <p:ph type="title"/>
          </p:nvPr>
        </p:nvSpPr>
        <p:spPr>
          <a:xfrm>
            <a:off x="629841" y="457200"/>
            <a:ext cx="2949178" cy="1600200"/>
          </a:xfrm>
        </p:spPr>
        <p:txBody>
          <a:bodyPr/>
          <a:lstStyle/>
          <a:p>
            <a:r>
              <a:rPr lang="en-US" dirty="0"/>
              <a:t>10 of 49 Siphons have meters…</a:t>
            </a:r>
          </a:p>
        </p:txBody>
      </p:sp>
      <p:sp>
        <p:nvSpPr>
          <p:cNvPr id="20" name="Title 1">
            <a:extLst>
              <a:ext uri="{FF2B5EF4-FFF2-40B4-BE49-F238E27FC236}">
                <a16:creationId xmlns:a16="http://schemas.microsoft.com/office/drawing/2014/main" id="{682CA6F4-6CEE-4912-B1A9-A2FC92804232}"/>
              </a:ext>
            </a:extLst>
          </p:cNvPr>
          <p:cNvSpPr txBox="1">
            <a:spLocks/>
          </p:cNvSpPr>
          <p:nvPr/>
        </p:nvSpPr>
        <p:spPr>
          <a:xfrm>
            <a:off x="629841" y="4000501"/>
            <a:ext cx="2949178"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 so what about the other 39?</a:t>
            </a:r>
          </a:p>
        </p:txBody>
      </p:sp>
    </p:spTree>
    <p:extLst>
      <p:ext uri="{BB962C8B-B14F-4D97-AF65-F5344CB8AC3E}">
        <p14:creationId xmlns:p14="http://schemas.microsoft.com/office/powerpoint/2010/main" val="108126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Line chart with the title &quot;Rating Curve for Siphon 29&quot;.  Flow in gallons per minute is on the y-axis and valve position ">
            <a:extLst>
              <a:ext uri="{FF2B5EF4-FFF2-40B4-BE49-F238E27FC236}">
                <a16:creationId xmlns:a16="http://schemas.microsoft.com/office/drawing/2014/main" id="{6D949122-DCDA-4991-A3EE-3FE0F4150E21}"/>
              </a:ext>
            </a:extLst>
          </p:cNvPr>
          <p:cNvGraphicFramePr>
            <a:graphicFrameLocks noGrp="1"/>
          </p:cNvGraphicFramePr>
          <p:nvPr>
            <p:ph idx="1"/>
            <p:extLst>
              <p:ext uri="{D42A27DB-BD31-4B8C-83A1-F6EECF244321}">
                <p14:modId xmlns:p14="http://schemas.microsoft.com/office/powerpoint/2010/main" val="388471836"/>
              </p:ext>
            </p:extLst>
          </p:nvPr>
        </p:nvGraphicFramePr>
        <p:xfrm>
          <a:off x="3887788" y="265471"/>
          <a:ext cx="4951412" cy="6361471"/>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descr="Line that represents a rating curve for Siphon 29.  It starts at 0 and then curves up steeply for a flow of 2,200 gallons per minute when the valve is  25% open, 2,700 at 50%, 2,800 at 75%, and about 2,850 at 100%. ">
            <a:extLst>
              <a:ext uri="{FF2B5EF4-FFF2-40B4-BE49-F238E27FC236}">
                <a16:creationId xmlns:a16="http://schemas.microsoft.com/office/drawing/2014/main" id="{CBAB0ED8-AEB5-4C00-8504-74FF0DDCB440}"/>
              </a:ext>
            </a:extLst>
          </p:cNvPr>
          <p:cNvCxnSpPr/>
          <p:nvPr/>
        </p:nvCxnSpPr>
        <p:spPr>
          <a:xfrm>
            <a:off x="4817806" y="586898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B5E0B90-0BFA-4C05-9D0D-6D8B66A5871C}"/>
              </a:ext>
            </a:extLst>
          </p:cNvPr>
          <p:cNvSpPr>
            <a:spLocks noGrp="1"/>
          </p:cNvSpPr>
          <p:nvPr>
            <p:ph type="body" sz="half" idx="2"/>
          </p:nvPr>
        </p:nvSpPr>
        <p:spPr/>
        <p:txBody>
          <a:bodyPr/>
          <a:lstStyle/>
          <a:p>
            <a:r>
              <a:rPr lang="en-US" dirty="0"/>
              <a:t>Building rating curves for all the siphons based on valve position.</a:t>
            </a:r>
          </a:p>
        </p:txBody>
      </p:sp>
      <p:sp>
        <p:nvSpPr>
          <p:cNvPr id="2" name="Title 1">
            <a:extLst>
              <a:ext uri="{FF2B5EF4-FFF2-40B4-BE49-F238E27FC236}">
                <a16:creationId xmlns:a16="http://schemas.microsoft.com/office/drawing/2014/main" id="{BEF5B23F-7BA0-4BC8-8075-B3485282118A}"/>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6548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of a pressure gage.  It has a black outer casing, and port on the bottom, and a solar panel is digital display on the front.">
            <a:extLst>
              <a:ext uri="{FF2B5EF4-FFF2-40B4-BE49-F238E27FC236}">
                <a16:creationId xmlns:a16="http://schemas.microsoft.com/office/drawing/2014/main" id="{E7126570-B820-4551-921E-19AC8EC4A2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9187" y="1314257"/>
            <a:ext cx="5085626"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C1D055-C087-4F74-955A-7FC4874DE67C}"/>
              </a:ext>
            </a:extLst>
          </p:cNvPr>
          <p:cNvSpPr>
            <a:spLocks noGrp="1"/>
          </p:cNvSpPr>
          <p:nvPr>
            <p:ph type="title"/>
          </p:nvPr>
        </p:nvSpPr>
        <p:spPr/>
        <p:txBody>
          <a:bodyPr/>
          <a:lstStyle/>
          <a:p>
            <a:r>
              <a:rPr lang="en-US" dirty="0"/>
              <a:t>Next Steps</a:t>
            </a:r>
          </a:p>
        </p:txBody>
      </p:sp>
      <p:sp>
        <p:nvSpPr>
          <p:cNvPr id="3" name="TextBox 2">
            <a:extLst>
              <a:ext uri="{FF2B5EF4-FFF2-40B4-BE49-F238E27FC236}">
                <a16:creationId xmlns:a16="http://schemas.microsoft.com/office/drawing/2014/main" id="{A07E0AE7-6751-491E-9499-21BB630A0B6D}"/>
              </a:ext>
            </a:extLst>
          </p:cNvPr>
          <p:cNvSpPr txBox="1"/>
          <p:nvPr/>
        </p:nvSpPr>
        <p:spPr>
          <a:xfrm>
            <a:off x="256374" y="5934670"/>
            <a:ext cx="8258975" cy="923330"/>
          </a:xfrm>
          <a:prstGeom prst="rect">
            <a:avLst/>
          </a:prstGeom>
          <a:noFill/>
        </p:spPr>
        <p:txBody>
          <a:bodyPr wrap="square" rtlCol="0">
            <a:spAutoFit/>
          </a:bodyPr>
          <a:lstStyle/>
          <a:p>
            <a:r>
              <a:rPr lang="en-US" dirty="0"/>
              <a:t>Use low cost devices to estimate flow / valve position.  For example, this Weiss compound gage measures both vacuum and pressure ($207)</a:t>
            </a:r>
          </a:p>
          <a:p>
            <a:endParaRPr lang="en-US" dirty="0"/>
          </a:p>
        </p:txBody>
      </p:sp>
    </p:spTree>
    <p:extLst>
      <p:ext uri="{BB962C8B-B14F-4D97-AF65-F5344CB8AC3E}">
        <p14:creationId xmlns:p14="http://schemas.microsoft.com/office/powerpoint/2010/main" val="258288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anned image of a paper form from November 2018 that shows the irrigator records for when each siphon was turned on and off for the entire island.  It is a table with the siphon number on the left and the date and time each one is turned on and off, as well as the crop.  The table includes about 50 rows, one for each siphon.">
            <a:extLst>
              <a:ext uri="{FF2B5EF4-FFF2-40B4-BE49-F238E27FC236}">
                <a16:creationId xmlns:a16="http://schemas.microsoft.com/office/drawing/2014/main" id="{B2A1C184-A088-4626-93C7-37A33A418E93}"/>
              </a:ext>
            </a:extLst>
          </p:cNvPr>
          <p:cNvPicPr>
            <a:picLocks noGrp="1" noChangeAspect="1"/>
          </p:cNvPicPr>
          <p:nvPr>
            <p:ph idx="1"/>
          </p:nvPr>
        </p:nvPicPr>
        <p:blipFill>
          <a:blip r:embed="rId2"/>
          <a:stretch>
            <a:fillRect/>
          </a:stretch>
        </p:blipFill>
        <p:spPr>
          <a:xfrm>
            <a:off x="3882887" y="66503"/>
            <a:ext cx="5260507" cy="6791497"/>
          </a:xfrm>
          <a:prstGeom prst="rect">
            <a:avLst/>
          </a:prstGeom>
        </p:spPr>
      </p:pic>
      <p:sp>
        <p:nvSpPr>
          <p:cNvPr id="4" name="Text Placeholder 3">
            <a:extLst>
              <a:ext uri="{FF2B5EF4-FFF2-40B4-BE49-F238E27FC236}">
                <a16:creationId xmlns:a16="http://schemas.microsoft.com/office/drawing/2014/main" id="{EC41DADE-28EF-40A7-B47A-C346144094C2}"/>
              </a:ext>
            </a:extLst>
          </p:cNvPr>
          <p:cNvSpPr>
            <a:spLocks noGrp="1"/>
          </p:cNvSpPr>
          <p:nvPr>
            <p:ph type="body" sz="half" idx="2"/>
          </p:nvPr>
        </p:nvSpPr>
        <p:spPr/>
        <p:txBody>
          <a:bodyPr/>
          <a:lstStyle/>
          <a:p>
            <a:r>
              <a:rPr lang="en-US" dirty="0"/>
              <a:t>Improve data collection sheets to include more information</a:t>
            </a:r>
          </a:p>
        </p:txBody>
      </p:sp>
      <p:sp>
        <p:nvSpPr>
          <p:cNvPr id="2" name="Title 1">
            <a:extLst>
              <a:ext uri="{FF2B5EF4-FFF2-40B4-BE49-F238E27FC236}">
                <a16:creationId xmlns:a16="http://schemas.microsoft.com/office/drawing/2014/main" id="{7DBD99D2-F0FF-4078-B7B4-E49A170DB133}"/>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41788839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181</Words>
  <Application>Microsoft Office PowerPoint</Application>
  <PresentationFormat>On-screen Show (4:3)</PresentationFormat>
  <Paragraphs>27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Georgia</vt:lpstr>
      <vt:lpstr>Office Theme</vt:lpstr>
      <vt:lpstr>Staten Island Flow Monitoring Fall 2019 Progress Update</vt:lpstr>
      <vt:lpstr>The fireswamp?</vt:lpstr>
      <vt:lpstr>Meters are working better</vt:lpstr>
      <vt:lpstr>We are learning more about the meters</vt:lpstr>
      <vt:lpstr>We are learning more about the meters</vt:lpstr>
      <vt:lpstr>10 of 49 Siphons have meters…</vt:lpstr>
      <vt:lpstr>Next Steps</vt:lpstr>
      <vt:lpstr>Next Steps</vt:lpstr>
      <vt:lpstr>Next Steps</vt:lpstr>
      <vt:lpstr>Welcome Jake!</vt:lpstr>
      <vt:lpstr>Happily ever after?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 Klausmeyer</dc:creator>
  <cp:lastModifiedBy>Kirk R. Klausmeyer</cp:lastModifiedBy>
  <cp:revision>24</cp:revision>
  <dcterms:created xsi:type="dcterms:W3CDTF">2019-03-27T19:55:31Z</dcterms:created>
  <dcterms:modified xsi:type="dcterms:W3CDTF">2019-10-24T18:52:19Z</dcterms:modified>
</cp:coreProperties>
</file>