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handoutMasterIdLst>
    <p:handoutMasterId r:id="rId49"/>
  </p:handoutMasterIdLst>
  <p:sldIdLst>
    <p:sldId id="291" r:id="rId2"/>
    <p:sldId id="292" r:id="rId3"/>
    <p:sldId id="293" r:id="rId4"/>
    <p:sldId id="294" r:id="rId5"/>
    <p:sldId id="295" r:id="rId6"/>
    <p:sldId id="296" r:id="rId7"/>
    <p:sldId id="309" r:id="rId8"/>
    <p:sldId id="297" r:id="rId9"/>
    <p:sldId id="30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11" r:id="rId19"/>
    <p:sldId id="310" r:id="rId20"/>
    <p:sldId id="307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</p:sldIdLst>
  <p:sldSz cx="9144000" cy="6858000" type="screen4x3"/>
  <p:notesSz cx="6997700" cy="9271000"/>
  <p:custShowLst>
    <p:custShow name="Custom Show 1" id="0">
      <p:sldLst/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EEEEEE"/>
    <a:srgbClr val="C4C4C4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48" autoAdjust="0"/>
    <p:restoredTop sz="90929"/>
  </p:normalViewPr>
  <p:slideViewPr>
    <p:cSldViewPr>
      <p:cViewPr>
        <p:scale>
          <a:sx n="106" d="100"/>
          <a:sy n="106" d="100"/>
        </p:scale>
        <p:origin x="-252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>
              <a:defRPr sz="1200"/>
            </a:lvl1pPr>
          </a:lstStyle>
          <a:p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fld id="{EF871624-4609-42E1-A396-5D5A7D73CC6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19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50359-331C-4645-B742-BE6DB0D1CE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52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44B10-3AAA-4497-953E-80917930148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26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A30A6E-EF64-4BFE-900E-19CD187792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0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DCE3E-EA97-43BF-A6EC-C8AFD02BB1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30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2BDCD-76DC-4004-830C-FB89A290D6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24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B8F2B-AE1D-4296-B2C9-0F9F09D4B62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53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F776D-82EF-494A-8262-DD37798496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4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BE581-FE2D-4957-9610-17EF2F8CF4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212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42AB8-F11A-4EE2-8500-810AB9968E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1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698AF-3433-4118-8A4E-177C0D511A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81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66D981-D10A-4ADB-8C57-55C6CF8298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2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A4991277-221C-44D7-80A2-297CB891440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liforniawaterfix.com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06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772400" cy="1470025"/>
          </a:xfrm>
        </p:spPr>
        <p:txBody>
          <a:bodyPr/>
          <a:lstStyle/>
          <a:p>
            <a:r>
              <a:rPr lang="it-IT" b="1" dirty="0">
                <a:solidFill>
                  <a:srgbClr val="365F91"/>
                </a:solidFill>
                <a:latin typeface="Cambria"/>
              </a:rPr>
              <a:t>The Sacramento/San Joaquin River Delta</a:t>
            </a:r>
            <a:endParaRPr lang="en-US" dirty="0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2590801"/>
            <a:ext cx="7924800" cy="1676400"/>
          </a:xfrm>
        </p:spPr>
        <p:txBody>
          <a:bodyPr/>
          <a:lstStyle/>
          <a:p>
            <a:pPr lvl="1" algn="r">
              <a:lnSpc>
                <a:spcPct val="150000"/>
              </a:lnSpc>
            </a:pPr>
            <a:r>
              <a:rPr lang="en-US" sz="2000" b="1" dirty="0" smtClean="0">
                <a:solidFill>
                  <a:srgbClr val="4F81BD"/>
                </a:solidFill>
                <a:latin typeface="Cambria"/>
              </a:rPr>
              <a:t>Michael </a:t>
            </a:r>
            <a:r>
              <a:rPr lang="en-US" sz="2000" b="1" dirty="0">
                <a:solidFill>
                  <a:srgbClr val="4F81BD"/>
                </a:solidFill>
                <a:latin typeface="Cambria"/>
              </a:rPr>
              <a:t>Patrick George, Delta </a:t>
            </a:r>
            <a:r>
              <a:rPr lang="en-US" sz="2000" b="1" dirty="0" err="1">
                <a:solidFill>
                  <a:srgbClr val="4F81BD"/>
                </a:solidFill>
                <a:latin typeface="Cambria"/>
              </a:rPr>
              <a:t>Watermaster</a:t>
            </a:r>
            <a:endParaRPr lang="en-US" sz="2000" b="1" dirty="0">
              <a:solidFill>
                <a:srgbClr val="4F81BD"/>
              </a:solidFill>
              <a:latin typeface="Cambria"/>
            </a:endParaRPr>
          </a:p>
          <a:p>
            <a:pPr lvl="1" algn="r">
              <a:lnSpc>
                <a:spcPct val="150000"/>
              </a:lnSpc>
            </a:pPr>
            <a:r>
              <a:rPr lang="en-US" sz="2000" b="1" dirty="0">
                <a:solidFill>
                  <a:srgbClr val="4F81BD"/>
                </a:solidFill>
                <a:latin typeface="Cambria"/>
              </a:rPr>
              <a:t>Presentation to Nixon Peabody</a:t>
            </a:r>
          </a:p>
          <a:p>
            <a:pPr lvl="1" algn="r">
              <a:lnSpc>
                <a:spcPct val="150000"/>
              </a:lnSpc>
            </a:pPr>
            <a:r>
              <a:rPr lang="en-US" sz="2000" b="1" dirty="0" smtClean="0">
                <a:solidFill>
                  <a:srgbClr val="4F81BD"/>
                </a:solidFill>
                <a:latin typeface="Cambria"/>
              </a:rPr>
              <a:t>Los Angeles, </a:t>
            </a:r>
            <a:r>
              <a:rPr lang="en-US" sz="2000" b="1" dirty="0">
                <a:solidFill>
                  <a:srgbClr val="4F81BD"/>
                </a:solidFill>
                <a:latin typeface="Cambria"/>
              </a:rPr>
              <a:t>September </a:t>
            </a:r>
            <a:r>
              <a:rPr lang="en-US" sz="2000" b="1" dirty="0" smtClean="0">
                <a:solidFill>
                  <a:srgbClr val="4F81BD"/>
                </a:solidFill>
                <a:latin typeface="Cambria"/>
              </a:rPr>
              <a:t>24, </a:t>
            </a:r>
            <a:r>
              <a:rPr lang="en-US" sz="2000" b="1" dirty="0">
                <a:solidFill>
                  <a:srgbClr val="4F81BD"/>
                </a:solidFill>
                <a:latin typeface="Cambria"/>
              </a:rPr>
              <a:t>2015</a:t>
            </a:r>
            <a:endParaRPr lang="en-US" sz="2000" b="1" dirty="0">
              <a:solidFill>
                <a:srgbClr val="4F81BD"/>
              </a:solidFill>
              <a:latin typeface="Times New Roman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365F91"/>
                </a:solidFill>
                <a:latin typeface="Cambria"/>
              </a:rPr>
              <a:t>The Projects: CVP &amp; SWP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2400" b="1" dirty="0">
                <a:solidFill>
                  <a:srgbClr val="4F81BD"/>
                </a:solidFill>
                <a:latin typeface="Cambria"/>
              </a:rPr>
              <a:t>Area of Origin protections</a:t>
            </a:r>
          </a:p>
          <a:p>
            <a:pPr marL="342900" lvl="1" indent="-342900">
              <a:buFontTx/>
              <a:buChar char="•"/>
            </a:pPr>
            <a:r>
              <a:rPr lang="en-US" sz="2400" b="1" dirty="0">
                <a:solidFill>
                  <a:srgbClr val="4F81BD"/>
                </a:solidFill>
                <a:latin typeface="Cambria"/>
              </a:rPr>
              <a:t>Project purposes</a:t>
            </a:r>
          </a:p>
          <a:p>
            <a:pPr marL="342900" lvl="1" indent="-342900">
              <a:buFontTx/>
              <a:buChar char="•"/>
            </a:pPr>
            <a:r>
              <a:rPr lang="en-US" sz="2400" b="1" dirty="0">
                <a:solidFill>
                  <a:srgbClr val="4F81BD"/>
                </a:solidFill>
                <a:latin typeface="Cambria"/>
              </a:rPr>
              <a:t>Upstream storage reservoirs</a:t>
            </a:r>
          </a:p>
          <a:p>
            <a:pPr marL="342900" lvl="1" indent="-342900">
              <a:buFontTx/>
              <a:buChar char="•"/>
            </a:pPr>
            <a:r>
              <a:rPr lang="en-US" sz="2400" b="1" dirty="0">
                <a:solidFill>
                  <a:srgbClr val="4F81BD"/>
                </a:solidFill>
                <a:latin typeface="Cambria"/>
              </a:rPr>
              <a:t>Pumping and conveyance facilities</a:t>
            </a:r>
          </a:p>
          <a:p>
            <a:pPr marL="342900" lvl="1" indent="-342900">
              <a:buFontTx/>
              <a:buChar char="•"/>
            </a:pPr>
            <a:r>
              <a:rPr lang="en-US" sz="2400" b="1" dirty="0">
                <a:solidFill>
                  <a:srgbClr val="4F81BD"/>
                </a:solidFill>
                <a:latin typeface="Cambria"/>
              </a:rPr>
              <a:t>Contractors pay for the facilities to get “available water” from junior water rights</a:t>
            </a:r>
          </a:p>
          <a:p>
            <a:pPr marL="342900" lvl="1" indent="-342900">
              <a:buFontTx/>
              <a:buChar char="•"/>
            </a:pPr>
            <a:r>
              <a:rPr lang="en-US" sz="2400" b="1" dirty="0">
                <a:solidFill>
                  <a:srgbClr val="4F81BD"/>
                </a:solidFill>
                <a:latin typeface="Cambria"/>
              </a:rPr>
              <a:t>Temporary misuse of the Delta for conveyance (1960)</a:t>
            </a:r>
          </a:p>
          <a:p>
            <a:pPr marL="342900" lvl="1" indent="-342900">
              <a:buFontTx/>
              <a:buChar char="•"/>
            </a:pPr>
            <a:r>
              <a:rPr lang="en-US" sz="2400" b="1" dirty="0">
                <a:solidFill>
                  <a:srgbClr val="4F81BD"/>
                </a:solidFill>
                <a:latin typeface="Cambria"/>
              </a:rPr>
              <a:t>Peripheral Canal: rejected by voters in 1982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50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09"/>
            <a:ext cx="9144000" cy="6751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799" y="381000"/>
            <a:ext cx="5486400" cy="838200"/>
          </a:xfrm>
          <a:solidFill>
            <a:srgbClr val="F2F2F2">
              <a:alpha val="74902"/>
            </a:srgbClr>
          </a:solidFill>
        </p:spPr>
        <p:txBody>
          <a:bodyPr/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365F91"/>
                </a:solidFill>
                <a:latin typeface="Cambria"/>
              </a:rPr>
              <a:t>Stress on the Delta</a:t>
            </a:r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  <a:noFill/>
        </p:spPr>
        <p:txBody>
          <a:bodyPr/>
          <a:lstStyle/>
          <a:p>
            <a:pPr lvl="0"/>
            <a:r>
              <a:rPr lang="en-US" b="1" dirty="0">
                <a:ln w="12700">
                  <a:solidFill>
                    <a:schemeClr val="bg1"/>
                  </a:solidFill>
                </a:ln>
                <a:solidFill>
                  <a:srgbClr val="4F81B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mbria"/>
              </a:rPr>
              <a:t>Channelization</a:t>
            </a:r>
          </a:p>
          <a:p>
            <a:pPr lvl="0"/>
            <a:r>
              <a:rPr lang="en-US" b="1" dirty="0">
                <a:ln w="12700">
                  <a:solidFill>
                    <a:schemeClr val="bg1"/>
                  </a:solidFill>
                </a:ln>
                <a:solidFill>
                  <a:srgbClr val="4F81B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mbria"/>
              </a:rPr>
              <a:t>Dikes and subsidence</a:t>
            </a:r>
          </a:p>
          <a:p>
            <a:pPr lvl="0"/>
            <a:r>
              <a:rPr lang="en-US" b="1" dirty="0">
                <a:ln w="12700">
                  <a:solidFill>
                    <a:schemeClr val="bg1"/>
                  </a:solidFill>
                </a:ln>
                <a:solidFill>
                  <a:srgbClr val="4F81B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mbria"/>
              </a:rPr>
              <a:t>Tributary depletions</a:t>
            </a:r>
          </a:p>
          <a:p>
            <a:pPr lvl="0"/>
            <a:r>
              <a:rPr lang="en-US" b="1" dirty="0">
                <a:ln w="12700">
                  <a:solidFill>
                    <a:schemeClr val="bg1"/>
                  </a:solidFill>
                </a:ln>
                <a:solidFill>
                  <a:srgbClr val="4F81B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mbria"/>
              </a:rPr>
              <a:t>Project exports</a:t>
            </a:r>
          </a:p>
          <a:p>
            <a:pPr lvl="0"/>
            <a:r>
              <a:rPr lang="en-US" b="1" dirty="0" err="1">
                <a:ln w="12700">
                  <a:solidFill>
                    <a:schemeClr val="bg1"/>
                  </a:solidFill>
                </a:ln>
                <a:solidFill>
                  <a:srgbClr val="4F81B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mbria"/>
              </a:rPr>
              <a:t>Invasives</a:t>
            </a:r>
            <a:endParaRPr lang="en-US" b="1" dirty="0">
              <a:ln w="12700">
                <a:solidFill>
                  <a:schemeClr val="bg1"/>
                </a:solidFill>
              </a:ln>
              <a:solidFill>
                <a:srgbClr val="4F81BD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ambria"/>
            </a:endParaRPr>
          </a:p>
          <a:p>
            <a:pPr lvl="0"/>
            <a:r>
              <a:rPr lang="en-US" b="1" dirty="0">
                <a:ln w="12700">
                  <a:solidFill>
                    <a:srgbClr val="F2F2F2"/>
                  </a:solidFill>
                </a:ln>
                <a:solidFill>
                  <a:srgbClr val="4F81BD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mbria"/>
              </a:rPr>
              <a:t>Pollution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10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65F91"/>
                </a:solidFill>
                <a:latin typeface="Cambria"/>
              </a:rPr>
              <a:t>Current Issues: Responses to Decline of the Delta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400" b="1" dirty="0" smtClean="0">
                <a:solidFill>
                  <a:srgbClr val="4F81BD"/>
                </a:solidFill>
                <a:latin typeface="Cambria"/>
              </a:rPr>
              <a:t>Who Cares?</a:t>
            </a:r>
          </a:p>
          <a:p>
            <a:pPr lvl="1"/>
            <a:r>
              <a:rPr lang="en-US" sz="2400" b="1" dirty="0">
                <a:solidFill>
                  <a:srgbClr val="4F81BD"/>
                </a:solidFill>
                <a:latin typeface="Cambria"/>
              </a:rPr>
              <a:t>Environmentalists</a:t>
            </a:r>
          </a:p>
          <a:p>
            <a:pPr lvl="1"/>
            <a:r>
              <a:rPr lang="en-US" sz="2400" b="1" dirty="0">
                <a:solidFill>
                  <a:srgbClr val="4F81BD"/>
                </a:solidFill>
                <a:latin typeface="Cambria"/>
              </a:rPr>
              <a:t>Bureaucrats and regulators</a:t>
            </a:r>
          </a:p>
          <a:p>
            <a:pPr lvl="1"/>
            <a:r>
              <a:rPr lang="en-US" sz="2400" b="1" dirty="0" smtClean="0">
                <a:solidFill>
                  <a:srgbClr val="4F81BD"/>
                </a:solidFill>
                <a:latin typeface="Cambria"/>
              </a:rPr>
              <a:t>Farmers </a:t>
            </a:r>
            <a:r>
              <a:rPr lang="en-US" sz="2400" b="1" dirty="0">
                <a:solidFill>
                  <a:srgbClr val="4F81BD"/>
                </a:solidFill>
                <a:latin typeface="Cambria"/>
              </a:rPr>
              <a:t>inside and outside of the Delta</a:t>
            </a:r>
          </a:p>
          <a:p>
            <a:pPr lvl="1"/>
            <a:r>
              <a:rPr lang="en-US" sz="2400" b="1" dirty="0">
                <a:solidFill>
                  <a:srgbClr val="4F81BD"/>
                </a:solidFill>
                <a:latin typeface="Cambria"/>
              </a:rPr>
              <a:t>Water users (from Redding to San Diego)</a:t>
            </a:r>
          </a:p>
          <a:p>
            <a:pPr lvl="1"/>
            <a:r>
              <a:rPr lang="en-US" sz="2400" b="1" dirty="0">
                <a:solidFill>
                  <a:srgbClr val="4F81BD"/>
                </a:solidFill>
                <a:latin typeface="Cambria"/>
              </a:rPr>
              <a:t>Those who like to eat, drink and </a:t>
            </a:r>
            <a:r>
              <a:rPr lang="en-US" sz="2400" b="1" dirty="0" smtClean="0">
                <a:solidFill>
                  <a:srgbClr val="4F81BD"/>
                </a:solidFill>
                <a:latin typeface="Cambria"/>
              </a:rPr>
              <a:t>breathe</a:t>
            </a:r>
          </a:p>
          <a:p>
            <a:pPr lvl="0"/>
            <a:r>
              <a:rPr lang="en-US" sz="2400" b="1" dirty="0" smtClean="0">
                <a:solidFill>
                  <a:srgbClr val="4F81BD"/>
                </a:solidFill>
                <a:latin typeface="Cambria"/>
              </a:rPr>
              <a:t>The Delta drains 60% of California’s land mass</a:t>
            </a:r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2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65F91"/>
                </a:solidFill>
                <a:latin typeface="Cambria"/>
              </a:rPr>
              <a:t>Unscrambling the Egg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lvl="0"/>
            <a:r>
              <a:rPr lang="en-US" sz="2400" b="1" dirty="0">
                <a:solidFill>
                  <a:srgbClr val="4F81BD"/>
                </a:solidFill>
                <a:latin typeface="Cambria"/>
              </a:rPr>
              <a:t>CVPIA (1992), </a:t>
            </a:r>
            <a:r>
              <a:rPr lang="en-US" sz="2400" b="1" dirty="0" err="1">
                <a:solidFill>
                  <a:srgbClr val="4F81BD"/>
                </a:solidFill>
                <a:latin typeface="Cambria"/>
              </a:rPr>
              <a:t>CalFed</a:t>
            </a:r>
            <a:r>
              <a:rPr lang="en-US" sz="2400" b="1" dirty="0">
                <a:solidFill>
                  <a:srgbClr val="4F81BD"/>
                </a:solidFill>
                <a:latin typeface="Cambria"/>
              </a:rPr>
              <a:t> (1994) and the State Water Board’s Decision-1641 (2000): Imposing Conditions on Projects</a:t>
            </a:r>
          </a:p>
          <a:p>
            <a:pPr lvl="0"/>
            <a:r>
              <a:rPr lang="en-US" sz="2400" b="1" dirty="0">
                <a:solidFill>
                  <a:srgbClr val="4F81BD"/>
                </a:solidFill>
                <a:latin typeface="Cambria"/>
              </a:rPr>
              <a:t>Temporary but unsustainable expedient</a:t>
            </a:r>
          </a:p>
          <a:p>
            <a:pPr lvl="0"/>
            <a:r>
              <a:rPr lang="en-US" sz="2400" b="1" dirty="0">
                <a:solidFill>
                  <a:srgbClr val="4F81BD"/>
                </a:solidFill>
                <a:latin typeface="Cambria"/>
              </a:rPr>
              <a:t>Time, money and regulatory space to evaluate alternatives</a:t>
            </a:r>
          </a:p>
          <a:p>
            <a:pPr lvl="0"/>
            <a:r>
              <a:rPr lang="en-US" sz="2400" b="1" dirty="0">
                <a:solidFill>
                  <a:srgbClr val="4F81BD"/>
                </a:solidFill>
                <a:latin typeface="Cambria"/>
              </a:rPr>
              <a:t>Monitoring, litigating, and studying</a:t>
            </a:r>
          </a:p>
          <a:p>
            <a:pPr lvl="0"/>
            <a:r>
              <a:rPr lang="en-US" sz="2400" b="1" dirty="0">
                <a:solidFill>
                  <a:srgbClr val="4F81BD"/>
                </a:solidFill>
                <a:latin typeface="Cambria"/>
              </a:rPr>
              <a:t>Restoration versus reconciliation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89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365F91"/>
                </a:solidFill>
                <a:latin typeface="Cambria"/>
              </a:rPr>
              <a:t>Water Quality Control Plans: Balancing beneficial uses of water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pPr lvl="0"/>
            <a:r>
              <a:rPr lang="en-US" sz="2400" b="1" dirty="0">
                <a:solidFill>
                  <a:srgbClr val="4F81BD"/>
                </a:solidFill>
                <a:latin typeface="Cambria"/>
              </a:rPr>
              <a:t>Competing demands for limited supplies</a:t>
            </a:r>
          </a:p>
          <a:p>
            <a:pPr lvl="0"/>
            <a:r>
              <a:rPr lang="en-US" sz="2400" b="1" dirty="0">
                <a:solidFill>
                  <a:srgbClr val="4F81BD"/>
                </a:solidFill>
                <a:latin typeface="Cambria"/>
              </a:rPr>
              <a:t>Priorities, </a:t>
            </a:r>
            <a:r>
              <a:rPr lang="en-US" sz="2400" b="1" dirty="0" err="1">
                <a:solidFill>
                  <a:srgbClr val="4F81BD"/>
                </a:solidFill>
                <a:latin typeface="Cambria"/>
              </a:rPr>
              <a:t>Riparians</a:t>
            </a:r>
            <a:r>
              <a:rPr lang="en-US" sz="2400" b="1" dirty="0">
                <a:solidFill>
                  <a:srgbClr val="4F81BD"/>
                </a:solidFill>
                <a:latin typeface="Cambria"/>
              </a:rPr>
              <a:t>, Public Trust and Reasonable Use</a:t>
            </a:r>
          </a:p>
          <a:p>
            <a:pPr lvl="0"/>
            <a:r>
              <a:rPr lang="en-US" sz="2400" b="1" dirty="0">
                <a:solidFill>
                  <a:srgbClr val="4F81BD"/>
                </a:solidFill>
                <a:latin typeface="Cambria"/>
              </a:rPr>
              <a:t>Process, Phases and Timing</a:t>
            </a:r>
          </a:p>
          <a:p>
            <a:pPr lvl="0"/>
            <a:r>
              <a:rPr lang="en-US" sz="2400" b="1" dirty="0">
                <a:solidFill>
                  <a:srgbClr val="4F81BD"/>
                </a:solidFill>
                <a:latin typeface="Cambria"/>
              </a:rPr>
              <a:t>Fear and trembling among water rights claimants</a:t>
            </a:r>
          </a:p>
          <a:p>
            <a:pPr lvl="0"/>
            <a:r>
              <a:rPr lang="en-US" sz="2400" b="1" dirty="0">
                <a:solidFill>
                  <a:srgbClr val="4F81BD"/>
                </a:solidFill>
                <a:latin typeface="Cambria"/>
              </a:rPr>
              <a:t>The co-equal goals </a:t>
            </a:r>
            <a:endParaRPr lang="en-US" sz="2400" b="1" dirty="0" smtClean="0">
              <a:solidFill>
                <a:srgbClr val="4F81BD"/>
              </a:solidFill>
              <a:latin typeface="Cambria"/>
            </a:endParaRPr>
          </a:p>
          <a:p>
            <a:pPr marL="0" lvl="0" indent="0">
              <a:buNone/>
            </a:pPr>
            <a:r>
              <a:rPr lang="en-US" sz="1600" b="1" dirty="0" smtClean="0">
                <a:solidFill>
                  <a:srgbClr val="4F81BD"/>
                </a:solidFill>
                <a:latin typeface="Cambria"/>
              </a:rPr>
              <a:t>	</a:t>
            </a:r>
            <a:r>
              <a:rPr lang="en-US" sz="1600" i="1" dirty="0" smtClean="0">
                <a:solidFill>
                  <a:srgbClr val="4F81BD"/>
                </a:solidFill>
                <a:latin typeface="Cambria"/>
              </a:rPr>
              <a:t>“’Coequal goals’ means the two goals of providing a more reliable water 	supply for California and protecting, restoring, and enhancing the Delta 	ecosystem. The coequal goals shall be achieved in a manner that protects 	and enhances the unique cultural, recreational, natural resource, and 	agricultural values of the Delta as an evolving place.” (CA Water Code 	§85054) </a:t>
            </a:r>
          </a:p>
        </p:txBody>
      </p:sp>
    </p:spTree>
    <p:extLst>
      <p:ext uri="{BB962C8B-B14F-4D97-AF65-F5344CB8AC3E}">
        <p14:creationId xmlns:p14="http://schemas.microsoft.com/office/powerpoint/2010/main" val="214600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65F91"/>
                </a:solidFill>
                <a:latin typeface="Cambria"/>
              </a:rPr>
              <a:t>Bay Delta Conservation Plan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lvl="0"/>
            <a:r>
              <a:rPr lang="en-US" sz="2400" b="1" dirty="0" smtClean="0">
                <a:solidFill>
                  <a:srgbClr val="4F81BD"/>
                </a:solidFill>
                <a:latin typeface="Cambria"/>
              </a:rPr>
              <a:t>CEQA/NEPA compliance process identified “twin tunnels” as the preferred project</a:t>
            </a:r>
          </a:p>
          <a:p>
            <a:r>
              <a:rPr lang="en-US" sz="2400" b="1" dirty="0" smtClean="0">
                <a:solidFill>
                  <a:srgbClr val="4F81BD"/>
                </a:solidFill>
                <a:latin typeface="Cambria"/>
              </a:rPr>
              <a:t>Projects proposed </a:t>
            </a:r>
            <a:r>
              <a:rPr lang="en-US" sz="2400" b="1" dirty="0">
                <a:solidFill>
                  <a:srgbClr val="4F81BD"/>
                </a:solidFill>
                <a:latin typeface="Cambria"/>
              </a:rPr>
              <a:t>a habitat conservation </a:t>
            </a:r>
            <a:r>
              <a:rPr lang="en-US" sz="2400" b="1" dirty="0" smtClean="0">
                <a:solidFill>
                  <a:srgbClr val="4F81BD"/>
                </a:solidFill>
                <a:latin typeface="Cambria"/>
              </a:rPr>
              <a:t>plan</a:t>
            </a:r>
            <a:r>
              <a:rPr lang="en-US" sz="2400" b="1" dirty="0">
                <a:solidFill>
                  <a:srgbClr val="4F81BD"/>
                </a:solidFill>
                <a:latin typeface="Cambria"/>
              </a:rPr>
              <a:t> </a:t>
            </a:r>
            <a:r>
              <a:rPr lang="en-US" sz="2400" b="1" dirty="0" smtClean="0">
                <a:solidFill>
                  <a:srgbClr val="4F81BD"/>
                </a:solidFill>
                <a:latin typeface="Cambria"/>
              </a:rPr>
              <a:t>to </a:t>
            </a:r>
            <a:r>
              <a:rPr lang="en-US" sz="2400" b="1" dirty="0">
                <a:solidFill>
                  <a:srgbClr val="4F81BD"/>
                </a:solidFill>
                <a:latin typeface="Cambria"/>
              </a:rPr>
              <a:t>get a 50-year operating permit </a:t>
            </a:r>
            <a:endParaRPr lang="en-US" sz="2400" b="1" dirty="0" smtClean="0">
              <a:solidFill>
                <a:srgbClr val="4F81BD"/>
              </a:solidFill>
              <a:latin typeface="Cambria"/>
            </a:endParaRPr>
          </a:p>
          <a:p>
            <a:r>
              <a:rPr lang="en-US" sz="2400" b="1" dirty="0" smtClean="0">
                <a:solidFill>
                  <a:srgbClr val="4F81BD"/>
                </a:solidFill>
                <a:latin typeface="Cambria"/>
              </a:rPr>
              <a:t>Nine years; a few hundred million dollars in studies; voluminous critical comments</a:t>
            </a:r>
          </a:p>
          <a:p>
            <a:r>
              <a:rPr lang="en-US" sz="2400" b="1" dirty="0" smtClean="0">
                <a:solidFill>
                  <a:srgbClr val="4F81BD"/>
                </a:solidFill>
                <a:latin typeface="Cambria"/>
              </a:rPr>
              <a:t>Plan of finance behind the “user pays” fig leaf</a:t>
            </a:r>
          </a:p>
          <a:p>
            <a:pPr lvl="0"/>
            <a:r>
              <a:rPr lang="en-US" sz="2400" b="1" dirty="0" smtClean="0">
                <a:solidFill>
                  <a:srgbClr val="4F81BD"/>
                </a:solidFill>
                <a:latin typeface="Cambria"/>
              </a:rPr>
              <a:t>USEPA (and others) identified fatal flaws under ESA</a:t>
            </a:r>
          </a:p>
          <a:p>
            <a:pPr lvl="0"/>
            <a:r>
              <a:rPr lang="en-US" sz="2400" b="1" dirty="0" smtClean="0">
                <a:solidFill>
                  <a:srgbClr val="4F81BD"/>
                </a:solidFill>
                <a:latin typeface="Cambria"/>
              </a:rPr>
              <a:t>DWR ultimately abandoned the permitting effort</a:t>
            </a:r>
            <a:endParaRPr lang="en-US" sz="2400" b="1" dirty="0">
              <a:solidFill>
                <a:srgbClr val="4F81BD"/>
              </a:solidFill>
              <a:latin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65F91"/>
                </a:solidFill>
                <a:latin typeface="Cambria"/>
              </a:rPr>
              <a:t>Drought responses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lvl="0"/>
            <a:r>
              <a:rPr lang="en-US" sz="2800" b="1" dirty="0">
                <a:solidFill>
                  <a:srgbClr val="4F81BD"/>
                </a:solidFill>
                <a:latin typeface="Cambria"/>
              </a:rPr>
              <a:t>Proclamation of drought emergency </a:t>
            </a:r>
          </a:p>
          <a:p>
            <a:pPr lvl="0"/>
            <a:r>
              <a:rPr lang="en-US" sz="2800" b="1" dirty="0" smtClean="0">
                <a:solidFill>
                  <a:srgbClr val="4F81BD"/>
                </a:solidFill>
                <a:latin typeface="Cambria"/>
              </a:rPr>
              <a:t>Notices </a:t>
            </a:r>
            <a:r>
              <a:rPr lang="en-US" sz="2800" b="1" dirty="0">
                <a:solidFill>
                  <a:srgbClr val="4F81BD"/>
                </a:solidFill>
                <a:latin typeface="Cambria"/>
              </a:rPr>
              <a:t>of insufficient water supply at various priorities (“curtailment”)</a:t>
            </a:r>
          </a:p>
          <a:p>
            <a:pPr lvl="0"/>
            <a:r>
              <a:rPr lang="en-US" sz="2800" b="1" dirty="0">
                <a:solidFill>
                  <a:srgbClr val="4F81BD"/>
                </a:solidFill>
                <a:latin typeface="Cambria"/>
              </a:rPr>
              <a:t>Exercise of “reasonable use” doctrine</a:t>
            </a:r>
          </a:p>
          <a:p>
            <a:pPr lvl="0"/>
            <a:r>
              <a:rPr lang="en-US" sz="2800" b="1" dirty="0">
                <a:solidFill>
                  <a:srgbClr val="4F81BD"/>
                </a:solidFill>
                <a:latin typeface="Cambria"/>
              </a:rPr>
              <a:t>Temporary Urgency Change </a:t>
            </a:r>
            <a:r>
              <a:rPr lang="en-US" sz="2800" b="1" dirty="0" smtClean="0">
                <a:solidFill>
                  <a:srgbClr val="4F81BD"/>
                </a:solidFill>
                <a:latin typeface="Cambria"/>
              </a:rPr>
              <a:t>Petitions</a:t>
            </a:r>
          </a:p>
          <a:p>
            <a:pPr lvl="0"/>
            <a:r>
              <a:rPr lang="en-US" sz="2800" b="1" dirty="0" smtClean="0">
                <a:solidFill>
                  <a:srgbClr val="4F81BD"/>
                </a:solidFill>
                <a:latin typeface="Cambria"/>
              </a:rPr>
              <a:t>Voluntary 25% cut in riparian diversion</a:t>
            </a:r>
          </a:p>
          <a:p>
            <a:pPr lvl="0"/>
            <a:r>
              <a:rPr lang="en-US" sz="2800" b="1" dirty="0" smtClean="0">
                <a:solidFill>
                  <a:srgbClr val="4F81BD"/>
                </a:solidFill>
                <a:latin typeface="Cambria"/>
              </a:rPr>
              <a:t>Heroic (routine) water system management</a:t>
            </a:r>
            <a:endParaRPr lang="en-US" sz="2800" b="1" dirty="0">
              <a:solidFill>
                <a:srgbClr val="4F81BD"/>
              </a:solidFill>
              <a:latin typeface="Cambri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16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65F91"/>
                </a:solidFill>
                <a:latin typeface="Cambria"/>
              </a:rPr>
              <a:t>BDCP 2.0: California </a:t>
            </a:r>
            <a:r>
              <a:rPr lang="en-US" b="1" dirty="0" err="1">
                <a:solidFill>
                  <a:srgbClr val="365F91"/>
                </a:solidFill>
                <a:latin typeface="Cambria"/>
              </a:rPr>
              <a:t>WaterFix</a:t>
            </a:r>
            <a:r>
              <a:rPr lang="en-US" b="1" dirty="0">
                <a:solidFill>
                  <a:srgbClr val="365F91"/>
                </a:solidFill>
                <a:latin typeface="Cambria"/>
              </a:rPr>
              <a:t> and </a:t>
            </a:r>
            <a:r>
              <a:rPr lang="en-US" b="1" dirty="0" err="1">
                <a:solidFill>
                  <a:srgbClr val="365F91"/>
                </a:solidFill>
                <a:latin typeface="Cambria"/>
              </a:rPr>
              <a:t>EcoResore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800" b="1" dirty="0">
                <a:solidFill>
                  <a:srgbClr val="4F81BD"/>
                </a:solidFill>
                <a:latin typeface="Cambria"/>
              </a:rPr>
              <a:t>Pending </a:t>
            </a:r>
            <a:r>
              <a:rPr lang="en-US" sz="2800" b="1" dirty="0" smtClean="0">
                <a:solidFill>
                  <a:srgbClr val="4F81BD"/>
                </a:solidFill>
                <a:latin typeface="Cambria"/>
              </a:rPr>
              <a:t>DEIR/EIS (comments due 10/30)</a:t>
            </a:r>
            <a:endParaRPr lang="en-US" sz="2800" b="1" dirty="0">
              <a:solidFill>
                <a:srgbClr val="4F81BD"/>
              </a:solidFill>
              <a:latin typeface="Cambria"/>
            </a:endParaRPr>
          </a:p>
          <a:p>
            <a:pPr lvl="0"/>
            <a:r>
              <a:rPr lang="en-US" sz="2800" b="1" dirty="0">
                <a:solidFill>
                  <a:srgbClr val="4F81BD"/>
                </a:solidFill>
                <a:latin typeface="Cambria"/>
              </a:rPr>
              <a:t>Petition for Change in </a:t>
            </a:r>
            <a:r>
              <a:rPr lang="en-US" sz="2800" b="1" dirty="0" smtClean="0">
                <a:solidFill>
                  <a:srgbClr val="4F81BD"/>
                </a:solidFill>
                <a:latin typeface="Cambria"/>
              </a:rPr>
              <a:t>Points of Diversion (revised to 9/18)</a:t>
            </a:r>
          </a:p>
          <a:p>
            <a:pPr lvl="0"/>
            <a:r>
              <a:rPr lang="en-US" sz="2800" b="1" dirty="0">
                <a:solidFill>
                  <a:srgbClr val="4F81BD"/>
                </a:solidFill>
                <a:latin typeface="Cambria"/>
                <a:hlinkClick r:id="rId2"/>
              </a:rPr>
              <a:t>http://www.californiawaterfix.com</a:t>
            </a:r>
            <a:r>
              <a:rPr lang="en-US" sz="2800" b="1" dirty="0" smtClean="0">
                <a:solidFill>
                  <a:srgbClr val="4F81BD"/>
                </a:solidFill>
                <a:latin typeface="Cambria"/>
                <a:hlinkClick r:id="rId2"/>
              </a:rPr>
              <a:t>/</a:t>
            </a:r>
            <a:endParaRPr lang="en-US" sz="2800" b="1" dirty="0" smtClean="0">
              <a:solidFill>
                <a:srgbClr val="4F81BD"/>
              </a:solidFill>
              <a:latin typeface="Cambria"/>
            </a:endParaRPr>
          </a:p>
          <a:p>
            <a:pPr lvl="0"/>
            <a:r>
              <a:rPr lang="en-US" sz="2800" b="1" dirty="0">
                <a:solidFill>
                  <a:srgbClr val="4F81BD"/>
                </a:solidFill>
                <a:latin typeface="Cambria"/>
              </a:rPr>
              <a:t>http://resources.ca.gov/ecorestore</a:t>
            </a:r>
            <a:r>
              <a:rPr lang="en-US" sz="2800" b="1" dirty="0" smtClean="0">
                <a:solidFill>
                  <a:srgbClr val="4F81BD"/>
                </a:solidFill>
                <a:latin typeface="Cambria"/>
              </a:rPr>
              <a:t>/</a:t>
            </a:r>
          </a:p>
          <a:p>
            <a:pPr lvl="0"/>
            <a:r>
              <a:rPr lang="en-US" sz="2800" b="1" dirty="0">
                <a:solidFill>
                  <a:srgbClr val="4F81BD"/>
                </a:solidFill>
                <a:latin typeface="Cambria"/>
              </a:rPr>
              <a:t>http://restorethedelta.org/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365F91"/>
                </a:solidFill>
                <a:latin typeface="Cambria"/>
              </a:rPr>
              <a:t>Pending Regulatory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76400"/>
            <a:ext cx="7772400" cy="4114800"/>
          </a:xfrm>
        </p:spPr>
        <p:txBody>
          <a:bodyPr/>
          <a:lstStyle/>
          <a:p>
            <a:pPr lvl="0"/>
            <a:r>
              <a:rPr lang="en-US" sz="2800" b="1" dirty="0" smtClean="0">
                <a:solidFill>
                  <a:srgbClr val="4F81BD"/>
                </a:solidFill>
                <a:latin typeface="Cambria"/>
              </a:rPr>
              <a:t>Implementation of the Sustainable Groundwater Management Act</a:t>
            </a:r>
          </a:p>
          <a:p>
            <a:pPr lvl="0"/>
            <a:r>
              <a:rPr lang="en-US" sz="2800" b="1" dirty="0" smtClean="0">
                <a:solidFill>
                  <a:srgbClr val="4F81BD"/>
                </a:solidFill>
                <a:latin typeface="Cambria"/>
              </a:rPr>
              <a:t>Delta Water Quality Control Plan update</a:t>
            </a:r>
          </a:p>
          <a:p>
            <a:pPr lvl="0"/>
            <a:r>
              <a:rPr lang="en-US" sz="2800" b="1" dirty="0" smtClean="0">
                <a:solidFill>
                  <a:srgbClr val="4F81BD"/>
                </a:solidFill>
                <a:latin typeface="Cambria"/>
              </a:rPr>
              <a:t>Measurement of agricultural diversions</a:t>
            </a:r>
          </a:p>
          <a:p>
            <a:pPr lvl="0"/>
            <a:r>
              <a:rPr lang="en-US" sz="2800" b="1" dirty="0" smtClean="0">
                <a:solidFill>
                  <a:srgbClr val="4F81BD"/>
                </a:solidFill>
                <a:latin typeface="Cambria"/>
              </a:rPr>
              <a:t>State Water Contractors’ complaint alleging unlawful diversion from the Delta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782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365F91"/>
                </a:solidFill>
                <a:latin typeface="Cambria"/>
              </a:rPr>
              <a:t>Current Litigation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 lvl="0"/>
            <a:r>
              <a:rPr lang="en-US" b="1" dirty="0" smtClean="0">
                <a:solidFill>
                  <a:srgbClr val="4F81BD"/>
                </a:solidFill>
                <a:latin typeface="Cambria"/>
              </a:rPr>
              <a:t>Woods Irrigation Company (settled 9/16)</a:t>
            </a:r>
          </a:p>
          <a:p>
            <a:pPr lvl="0"/>
            <a:r>
              <a:rPr lang="en-US" b="1" dirty="0" smtClean="0">
                <a:solidFill>
                  <a:srgbClr val="4F81BD"/>
                </a:solidFill>
                <a:latin typeface="Cambria"/>
              </a:rPr>
              <a:t>MID vs. Tanaka (in trial)</a:t>
            </a:r>
          </a:p>
          <a:p>
            <a:pPr lvl="0"/>
            <a:r>
              <a:rPr lang="en-US" b="1" dirty="0" smtClean="0">
                <a:solidFill>
                  <a:srgbClr val="4F81BD"/>
                </a:solidFill>
                <a:latin typeface="Cambria"/>
              </a:rPr>
              <a:t>CDO against West Side ID</a:t>
            </a:r>
          </a:p>
          <a:p>
            <a:pPr lvl="0"/>
            <a:r>
              <a:rPr lang="en-US" b="1" dirty="0" smtClean="0">
                <a:solidFill>
                  <a:srgbClr val="4F81BD"/>
                </a:solidFill>
                <a:latin typeface="Cambria"/>
              </a:rPr>
              <a:t>ACL against Byron-Bethany ID</a:t>
            </a:r>
          </a:p>
          <a:p>
            <a:pPr lvl="0"/>
            <a:r>
              <a:rPr lang="en-US" b="1" dirty="0" smtClean="0">
                <a:solidFill>
                  <a:srgbClr val="4F81BD"/>
                </a:solidFill>
                <a:latin typeface="Cambria"/>
              </a:rPr>
              <a:t>WSID, BBID et al vs. SWRCB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8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365F91"/>
                </a:solidFill>
                <a:latin typeface="Cambria"/>
              </a:rPr>
              <a:t>Disclaimers</a:t>
            </a:r>
            <a:endParaRPr lang="en-US" dirty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 lvl="0"/>
            <a:r>
              <a:rPr lang="en-US" b="1" dirty="0">
                <a:solidFill>
                  <a:srgbClr val="4F81BD"/>
                </a:solidFill>
                <a:latin typeface="Cambria"/>
              </a:rPr>
              <a:t>I am not speaking for the SWRCB or the DSC  </a:t>
            </a:r>
          </a:p>
          <a:p>
            <a:pPr lvl="0"/>
            <a:r>
              <a:rPr lang="en-US" b="1" dirty="0">
                <a:solidFill>
                  <a:srgbClr val="4F81BD"/>
                </a:solidFill>
                <a:latin typeface="Cambria"/>
              </a:rPr>
              <a:t>I am not presenting State policy</a:t>
            </a:r>
          </a:p>
          <a:p>
            <a:pPr lvl="0"/>
            <a:r>
              <a:rPr lang="en-US" b="1" dirty="0">
                <a:solidFill>
                  <a:srgbClr val="4F81BD"/>
                </a:solidFill>
                <a:latin typeface="Cambria"/>
              </a:rPr>
              <a:t>I am expressing personal observations and opinions, except where specifically referenced to published materials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65F91"/>
                </a:solidFill>
                <a:latin typeface="Cambria"/>
              </a:rPr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63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865909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8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7010400" cy="680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6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8365079" cy="555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8453176" cy="564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9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5800"/>
            <a:ext cx="8110618" cy="541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0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33" y="748553"/>
            <a:ext cx="822137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0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9600"/>
            <a:ext cx="7996433" cy="533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48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365F91"/>
                </a:solidFill>
                <a:latin typeface="Cambria"/>
              </a:rPr>
              <a:t>Role of the Delta </a:t>
            </a:r>
            <a:r>
              <a:rPr lang="en-US" sz="4000" b="1" dirty="0" err="1">
                <a:solidFill>
                  <a:srgbClr val="365F91"/>
                </a:solidFill>
                <a:latin typeface="Cambria"/>
              </a:rPr>
              <a:t>Watermaster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91000"/>
          </a:xfrm>
        </p:spPr>
        <p:txBody>
          <a:bodyPr/>
          <a:lstStyle/>
          <a:p>
            <a:pPr lvl="0"/>
            <a:r>
              <a:rPr lang="en-US" sz="2800" b="1" dirty="0" smtClean="0">
                <a:solidFill>
                  <a:srgbClr val="4F81BD"/>
                </a:solidFill>
                <a:latin typeface="Cambria"/>
              </a:rPr>
              <a:t>Statutory</a:t>
            </a:r>
          </a:p>
          <a:p>
            <a:pPr lvl="1"/>
            <a:r>
              <a:rPr lang="en-US" sz="2000" b="1" dirty="0" smtClean="0">
                <a:solidFill>
                  <a:srgbClr val="4F81BD"/>
                </a:solidFill>
                <a:latin typeface="Cambria"/>
              </a:rPr>
              <a:t>Established by the Delta Reform Acts of 2009</a:t>
            </a:r>
          </a:p>
          <a:p>
            <a:pPr lvl="1"/>
            <a:r>
              <a:rPr lang="en-US" sz="2000" b="1" dirty="0" smtClean="0">
                <a:solidFill>
                  <a:srgbClr val="4F81BD"/>
                </a:solidFill>
                <a:latin typeface="Cambria"/>
              </a:rPr>
              <a:t>Responsible for administration of water rights in the Delta</a:t>
            </a:r>
          </a:p>
          <a:p>
            <a:pPr lvl="1"/>
            <a:r>
              <a:rPr lang="en-US" sz="2000" b="1" dirty="0" smtClean="0">
                <a:solidFill>
                  <a:srgbClr val="4F81BD"/>
                </a:solidFill>
                <a:latin typeface="Cambria"/>
              </a:rPr>
              <a:t>Independent; four-year term; report jointly to the SWRCB and the DSC</a:t>
            </a:r>
            <a:endParaRPr lang="en-US" sz="2000" b="1" dirty="0">
              <a:solidFill>
                <a:srgbClr val="4F81BD"/>
              </a:solidFill>
              <a:latin typeface="Cambria"/>
            </a:endParaRPr>
          </a:p>
          <a:p>
            <a:pPr lvl="0"/>
            <a:r>
              <a:rPr lang="en-US" sz="2800" b="1" dirty="0" smtClean="0">
                <a:solidFill>
                  <a:srgbClr val="4F81BD"/>
                </a:solidFill>
                <a:latin typeface="Cambria"/>
              </a:rPr>
              <a:t>Advisory</a:t>
            </a:r>
          </a:p>
          <a:p>
            <a:pPr lvl="1"/>
            <a:r>
              <a:rPr lang="en-US" sz="2000" b="1" dirty="0" smtClean="0">
                <a:solidFill>
                  <a:srgbClr val="4F81BD"/>
                </a:solidFill>
                <a:latin typeface="Cambria"/>
              </a:rPr>
              <a:t>Synthesize information; frame issues</a:t>
            </a:r>
          </a:p>
          <a:p>
            <a:pPr lvl="1"/>
            <a:r>
              <a:rPr lang="en-US" sz="2000" b="1" dirty="0" smtClean="0">
                <a:solidFill>
                  <a:srgbClr val="4F81BD"/>
                </a:solidFill>
                <a:latin typeface="Cambria"/>
              </a:rPr>
              <a:t>Promote efficiency of Delta bandwidth</a:t>
            </a:r>
          </a:p>
          <a:p>
            <a:pPr lvl="1"/>
            <a:r>
              <a:rPr lang="en-US" sz="2000" b="1" dirty="0" smtClean="0">
                <a:solidFill>
                  <a:srgbClr val="4F81BD"/>
                </a:solidFill>
                <a:latin typeface="Cambria"/>
              </a:rPr>
              <a:t>Mediate, reconcile, badger and cajole</a:t>
            </a:r>
            <a:endParaRPr lang="en-US" sz="2000" b="1" dirty="0">
              <a:solidFill>
                <a:srgbClr val="4F81BD"/>
              </a:solidFill>
              <a:latin typeface="Cambria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41" y="533400"/>
            <a:ext cx="84497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833556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0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96" y="609600"/>
            <a:ext cx="856393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6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54" y="609600"/>
            <a:ext cx="84497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5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856393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0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14" y="0"/>
            <a:ext cx="4576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1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856393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8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0" y="762000"/>
            <a:ext cx="8407995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1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16" y="609600"/>
            <a:ext cx="840911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1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8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65F91"/>
                </a:solidFill>
                <a:latin typeface="Cambria"/>
              </a:rPr>
              <a:t>Overview of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lvl="0"/>
            <a:r>
              <a:rPr lang="en-US" b="1" dirty="0">
                <a:solidFill>
                  <a:srgbClr val="4F81BD"/>
                </a:solidFill>
                <a:latin typeface="Cambria"/>
              </a:rPr>
              <a:t>Background and Context</a:t>
            </a:r>
          </a:p>
          <a:p>
            <a:pPr lvl="0"/>
            <a:r>
              <a:rPr lang="en-US" b="1" dirty="0">
                <a:solidFill>
                  <a:srgbClr val="4F81BD"/>
                </a:solidFill>
                <a:latin typeface="Cambria"/>
              </a:rPr>
              <a:t>Current Issues</a:t>
            </a:r>
          </a:p>
          <a:p>
            <a:pPr lvl="0"/>
            <a:r>
              <a:rPr lang="en-US" b="1" dirty="0">
                <a:solidFill>
                  <a:srgbClr val="4F81BD"/>
                </a:solidFill>
                <a:latin typeface="Cambria"/>
              </a:rPr>
              <a:t>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5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001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4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826265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40" y="762000"/>
            <a:ext cx="8091027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1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44" y="533400"/>
            <a:ext cx="80971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1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83439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9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86" y="395478"/>
            <a:ext cx="6853428" cy="606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365F91"/>
                </a:solidFill>
                <a:latin typeface="Cambria"/>
              </a:rPr>
              <a:t>Background and 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974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7171"/>
            <a:ext cx="7647548" cy="1206500"/>
          </a:xfrm>
        </p:spPr>
        <p:txBody>
          <a:bodyPr anchor="ctr"/>
          <a:lstStyle/>
          <a:p>
            <a:pPr algn="ctr"/>
            <a:r>
              <a:rPr lang="en-US" sz="4000" b="1" dirty="0">
                <a:solidFill>
                  <a:srgbClr val="365F91"/>
                </a:solidFill>
                <a:latin typeface="Cambria"/>
              </a:rPr>
              <a:t>Delta Orientation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0" y="1353671"/>
            <a:ext cx="3541713" cy="5118100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F81BD"/>
                </a:solidFill>
                <a:latin typeface="Cambria"/>
              </a:rPr>
              <a:t>Today’s Delta has been shaped by public and private interests carrying out government policies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F81BD"/>
                </a:solidFill>
                <a:latin typeface="Cambria"/>
              </a:rPr>
              <a:t>Transition from estuary and marsh to “reclaimed” land dedicated to agriculture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4F81BD"/>
                </a:solidFill>
                <a:latin typeface="Cambria"/>
              </a:rPr>
              <a:t>Water “development” made the Delta the “crossroads” of the State’s plumbing system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4780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9"/>
            <a:ext cx="557311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376" y="1568824"/>
            <a:ext cx="3134654" cy="323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4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rgbClr val="365F91"/>
                </a:solidFill>
                <a:latin typeface="Cambria"/>
              </a:rPr>
              <a:t>Water: “Over, Under, Around and Through” the Delta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3505200"/>
          </a:xfrm>
        </p:spPr>
        <p:txBody>
          <a:bodyPr/>
          <a:lstStyle/>
          <a:p>
            <a:pPr lvl="0"/>
            <a:r>
              <a:rPr lang="en-US" b="1" dirty="0">
                <a:solidFill>
                  <a:srgbClr val="4F81BD"/>
                </a:solidFill>
                <a:latin typeface="Cambria"/>
              </a:rPr>
              <a:t>1500 to 2,000 separate surface water diversion structures in the Delta</a:t>
            </a:r>
          </a:p>
          <a:p>
            <a:pPr lvl="0"/>
            <a:r>
              <a:rPr lang="en-US" b="1" dirty="0">
                <a:solidFill>
                  <a:srgbClr val="4F81BD"/>
                </a:solidFill>
                <a:latin typeface="Cambria"/>
              </a:rPr>
              <a:t>Pumps, </a:t>
            </a:r>
            <a:r>
              <a:rPr lang="en-US" b="1" dirty="0" smtClean="0">
                <a:solidFill>
                  <a:srgbClr val="4F81BD"/>
                </a:solidFill>
                <a:latin typeface="Cambria"/>
              </a:rPr>
              <a:t>siphons</a:t>
            </a:r>
            <a:r>
              <a:rPr lang="en-US" b="1" dirty="0">
                <a:solidFill>
                  <a:srgbClr val="4F81BD"/>
                </a:solidFill>
                <a:latin typeface="Cambria"/>
              </a:rPr>
              <a:t>, weirs, </a:t>
            </a:r>
            <a:r>
              <a:rPr lang="en-US" b="1" dirty="0" smtClean="0">
                <a:solidFill>
                  <a:srgbClr val="4F81BD"/>
                </a:solidFill>
                <a:latin typeface="Cambria"/>
              </a:rPr>
              <a:t>gates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09999"/>
            <a:ext cx="4114800" cy="2745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01033"/>
            <a:ext cx="4118915" cy="274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69361" cy="6858000"/>
          </a:xfrm>
          <a:prstGeom prst="rect">
            <a:avLst/>
          </a:prstGeom>
        </p:spPr>
      </p:pic>
      <p:sp>
        <p:nvSpPr>
          <p:cNvPr id="3" name="AutoShape 4"/>
          <p:cNvSpPr>
            <a:spLocks noChangeAspect="1" noChangeArrowheads="1" noTextEdit="1"/>
          </p:cNvSpPr>
          <p:nvPr/>
        </p:nvSpPr>
        <p:spPr bwMode="auto">
          <a:xfrm>
            <a:off x="1524000" y="-152400"/>
            <a:ext cx="5534468" cy="720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69360" y="228600"/>
            <a:ext cx="3870157" cy="1143000"/>
          </a:xfrm>
          <a:noFill/>
        </p:spPr>
        <p:txBody>
          <a:bodyPr/>
          <a:lstStyle/>
          <a:p>
            <a:r>
              <a:rPr lang="en-US" b="1" dirty="0">
                <a:solidFill>
                  <a:srgbClr val="365F91"/>
                </a:solidFill>
                <a:latin typeface="Cambria"/>
              </a:rPr>
              <a:t>Upstream development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34000" y="1600200"/>
            <a:ext cx="3643534" cy="5257800"/>
          </a:xfrm>
          <a:noFill/>
        </p:spPr>
        <p:txBody>
          <a:bodyPr/>
          <a:lstStyle/>
          <a:p>
            <a:pPr lvl="0"/>
            <a:r>
              <a:rPr lang="en-US" b="1" dirty="0">
                <a:solidFill>
                  <a:srgbClr val="4F81BD"/>
                </a:solidFill>
                <a:latin typeface="Cambria"/>
              </a:rPr>
              <a:t>Irrigation from tributaries [Antioch]</a:t>
            </a:r>
          </a:p>
          <a:p>
            <a:pPr lvl="0"/>
            <a:r>
              <a:rPr lang="en-US" b="1" dirty="0">
                <a:solidFill>
                  <a:srgbClr val="4F81BD"/>
                </a:solidFill>
                <a:latin typeface="Cambria"/>
              </a:rPr>
              <a:t>Reduced </a:t>
            </a:r>
            <a:r>
              <a:rPr lang="en-US" b="1" dirty="0" smtClean="0">
                <a:solidFill>
                  <a:srgbClr val="4F81BD"/>
                </a:solidFill>
                <a:latin typeface="Cambria"/>
              </a:rPr>
              <a:t>flushing</a:t>
            </a:r>
            <a:endParaRPr lang="en-US" b="1" dirty="0">
              <a:solidFill>
                <a:srgbClr val="4F81BD"/>
              </a:solidFill>
              <a:latin typeface="Cambria"/>
            </a:endParaRPr>
          </a:p>
          <a:p>
            <a:pPr lvl="0"/>
            <a:r>
              <a:rPr lang="en-US" b="1" dirty="0">
                <a:solidFill>
                  <a:srgbClr val="4F81BD"/>
                </a:solidFill>
                <a:latin typeface="Cambria"/>
              </a:rPr>
              <a:t>Increased salt water intrusion [Contra </a:t>
            </a:r>
            <a:r>
              <a:rPr lang="en-US" b="1" dirty="0" smtClean="0">
                <a:solidFill>
                  <a:srgbClr val="4F81BD"/>
                </a:solidFill>
                <a:latin typeface="Cambria"/>
              </a:rPr>
              <a:t>Costa </a:t>
            </a:r>
            <a:r>
              <a:rPr lang="en-US" b="1" dirty="0">
                <a:solidFill>
                  <a:srgbClr val="4F81BD"/>
                </a:solidFill>
                <a:latin typeface="Cambria"/>
              </a:rPr>
              <a:t>WD Study]</a:t>
            </a:r>
            <a:endParaRPr lang="en-US" b="1" dirty="0">
              <a:solidFill>
                <a:srgbClr val="4F81BD"/>
              </a:solidFill>
              <a:latin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9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</TotalTime>
  <Words>633</Words>
  <Application>Microsoft Office PowerPoint</Application>
  <PresentationFormat>On-screen Show (4:3)</PresentationFormat>
  <Paragraphs>102</Paragraphs>
  <Slides>47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  <vt:variant>
        <vt:lpstr>Custom Shows</vt:lpstr>
      </vt:variant>
      <vt:variant>
        <vt:i4>1</vt:i4>
      </vt:variant>
    </vt:vector>
  </HeadingPairs>
  <TitlesOfParts>
    <vt:vector size="49" baseType="lpstr">
      <vt:lpstr>Blank Presentation</vt:lpstr>
      <vt:lpstr>The Sacramento/San Joaquin River Delta</vt:lpstr>
      <vt:lpstr>Disclaimers</vt:lpstr>
      <vt:lpstr>Role of the Delta Watermaster</vt:lpstr>
      <vt:lpstr>Overview of Presentation</vt:lpstr>
      <vt:lpstr>Background and Context</vt:lpstr>
      <vt:lpstr>Delta Orientation</vt:lpstr>
      <vt:lpstr>PowerPoint Presentation</vt:lpstr>
      <vt:lpstr>Water: “Over, Under, Around and Through” the Delta</vt:lpstr>
      <vt:lpstr>Upstream development</vt:lpstr>
      <vt:lpstr>The Projects: CVP &amp; SWP</vt:lpstr>
      <vt:lpstr>Stress on the Delta</vt:lpstr>
      <vt:lpstr>Current Issues: Responses to Decline of the Delta</vt:lpstr>
      <vt:lpstr>Unscrambling the Egg</vt:lpstr>
      <vt:lpstr>Water Quality Control Plans: Balancing beneficial uses of water</vt:lpstr>
      <vt:lpstr>Bay Delta Conservation Plan </vt:lpstr>
      <vt:lpstr>Drought responses</vt:lpstr>
      <vt:lpstr>BDCP 2.0: California WaterFix and EcoResore</vt:lpstr>
      <vt:lpstr>Pending Regulatory Issues</vt:lpstr>
      <vt:lpstr>Current Litigation</vt:lpstr>
      <vt:lpstr>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water Board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 norton</dc:creator>
  <cp:lastModifiedBy>Barva, Lauren</cp:lastModifiedBy>
  <cp:revision>47</cp:revision>
  <dcterms:created xsi:type="dcterms:W3CDTF">2007-05-31T14:52:34Z</dcterms:created>
  <dcterms:modified xsi:type="dcterms:W3CDTF">2015-09-22T21:12:50Z</dcterms:modified>
</cp:coreProperties>
</file>