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6" r:id="rId4"/>
    <p:sldId id="257" r:id="rId5"/>
    <p:sldId id="258" r:id="rId6"/>
    <p:sldId id="259" r:id="rId7"/>
    <p:sldId id="262" r:id="rId8"/>
    <p:sldId id="260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81BD"/>
    <a:srgbClr val="365F91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450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A770-1828-45A6-95FC-261048A303F6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3017-C28D-4A02-8068-CBE898FF7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89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A770-1828-45A6-95FC-261048A303F6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3017-C28D-4A02-8068-CBE898FF7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56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A770-1828-45A6-95FC-261048A303F6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3017-C28D-4A02-8068-CBE898FF7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0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A770-1828-45A6-95FC-261048A303F6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3017-C28D-4A02-8068-CBE898FF7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5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A770-1828-45A6-95FC-261048A303F6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3017-C28D-4A02-8068-CBE898FF7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06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A770-1828-45A6-95FC-261048A303F6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3017-C28D-4A02-8068-CBE898FF7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2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A770-1828-45A6-95FC-261048A303F6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3017-C28D-4A02-8068-CBE898FF7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92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A770-1828-45A6-95FC-261048A303F6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3017-C28D-4A02-8068-CBE898FF7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6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A770-1828-45A6-95FC-261048A303F6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3017-C28D-4A02-8068-CBE898FF7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34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A770-1828-45A6-95FC-261048A303F6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3017-C28D-4A02-8068-CBE898FF7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A770-1828-45A6-95FC-261048A303F6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3017-C28D-4A02-8068-CBE898FF7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21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0A770-1828-45A6-95FC-261048A303F6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E3017-C28D-4A02-8068-CBE898FF7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2.docx"/><Relationship Id="rId3" Type="http://schemas.openxmlformats.org/officeDocument/2006/relationships/image" Target="../media/image2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188"/>
            <a:ext cx="9144000" cy="706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470025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365F91"/>
                </a:solidFill>
                <a:latin typeface="Calibri" panose="020F0502020204030204" pitchFamily="34" charset="0"/>
              </a:rPr>
              <a:t>Diversion Reporting and Measurement Regulation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743200"/>
            <a:ext cx="7772400" cy="1752600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Michael Patrick George, </a:t>
            </a:r>
            <a:r>
              <a:rPr lang="en-US" sz="20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Delta Watermaster</a:t>
            </a:r>
          </a:p>
          <a:p>
            <a:pPr algn="r"/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Suisun Resource Conservation District Landowner Workshop</a:t>
            </a:r>
          </a:p>
          <a:p>
            <a:pPr algn="r"/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April 20, 2016</a:t>
            </a:r>
            <a:endParaRPr lang="en-US" sz="2400" dirty="0">
              <a:solidFill>
                <a:srgbClr val="4F81BD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005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60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03" y="28353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65F91"/>
                </a:solidFill>
              </a:rPr>
              <a:t>Landowner Options</a:t>
            </a:r>
            <a:endParaRPr lang="en-US" b="1" dirty="0">
              <a:solidFill>
                <a:srgbClr val="365F9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003" y="9906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4F81BD"/>
                </a:solidFill>
              </a:rPr>
              <a:t>Participate, Review and Evaluate ACP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4F81BD"/>
                </a:solidFill>
              </a:rPr>
              <a:t>“Opt In” or “Go It Alone”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4F81BD"/>
                </a:solidFill>
              </a:rPr>
              <a:t>Once You Opt In, You’re Covered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4F81BD"/>
                </a:solidFill>
              </a:rPr>
              <a:t>You Have the Opportunity to Drop Out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4F81BD"/>
                </a:solidFill>
              </a:rPr>
              <a:t>Give Written Notice Rescinding Enrollment by 7/1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4F81BD"/>
                </a:solidFill>
              </a:rPr>
              <a:t>Exit the ACP (Lose Coverage) on 10/1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4F81BD"/>
                </a:solidFill>
              </a:rPr>
              <a:t>Regardless of What Option You Choose for Measurement Compliance, EACH DIVERTER MUST STILL FILE ITS OWN ANNUAL STATEMENT OF DIVERSION AND USE BY JULY 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4F81BD"/>
                </a:solidFill>
              </a:rPr>
              <a:t>If You Opt In to the ACP, Make Sure Your Report is Consistent with the Plan</a:t>
            </a:r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06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60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65F91"/>
                </a:solidFill>
              </a:rPr>
              <a:t>Current Draft of Opt In Form</a:t>
            </a:r>
            <a:endParaRPr lang="en-US" b="1" dirty="0">
              <a:solidFill>
                <a:srgbClr val="365F9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4360113"/>
              </p:ext>
            </p:extLst>
          </p:nvPr>
        </p:nvGraphicFramePr>
        <p:xfrm>
          <a:off x="76200" y="762000"/>
          <a:ext cx="426720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Document" r:id="rId5" imgW="5940026" imgH="8138677" progId="Word.Document.12">
                  <p:embed/>
                </p:oleObj>
              </mc:Choice>
              <mc:Fallback>
                <p:oleObj name="Document" r:id="rId5" imgW="5940026" imgH="81386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" y="762000"/>
                        <a:ext cx="4267200" cy="601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072781"/>
              </p:ext>
            </p:extLst>
          </p:nvPr>
        </p:nvGraphicFramePr>
        <p:xfrm>
          <a:off x="4497229" y="762000"/>
          <a:ext cx="4611329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Document" r:id="rId8" imgW="5940026" imgH="6344879" progId="Word.Document.12">
                  <p:embed/>
                </p:oleObj>
              </mc:Choice>
              <mc:Fallback>
                <p:oleObj name="Document" r:id="rId8" imgW="5940026" imgH="63448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97229" y="762000"/>
                        <a:ext cx="4611329" cy="601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586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60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603" y="10668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365F91"/>
                </a:solidFill>
              </a:rPr>
              <a:t>Questions?</a:t>
            </a:r>
            <a:endParaRPr lang="en-US" b="1" dirty="0">
              <a:solidFill>
                <a:srgbClr val="365F9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03" y="29718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4981BD"/>
                </a:solidFill>
              </a:rPr>
              <a:t>Contact: </a:t>
            </a:r>
            <a:r>
              <a:rPr lang="en-US" sz="2800" dirty="0" smtClean="0">
                <a:solidFill>
                  <a:srgbClr val="4981BD"/>
                </a:solidFill>
              </a:rPr>
              <a:t>Lauren Barva, (916) 319-8264 or lauren.barva@waterboards.ca.gov</a:t>
            </a:r>
            <a:endParaRPr lang="en-US" sz="2800" dirty="0">
              <a:solidFill>
                <a:srgbClr val="49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043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60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03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65F91"/>
                </a:solidFill>
              </a:rPr>
              <a:t>Reporting Requirements</a:t>
            </a:r>
            <a:endParaRPr lang="en-US" b="1" dirty="0">
              <a:solidFill>
                <a:srgbClr val="365F9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003" y="1166018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4F81BD"/>
                </a:solidFill>
              </a:rPr>
              <a:t>Since Delta Reform Act of 2009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4F81BD"/>
                </a:solidFill>
              </a:rPr>
              <a:t>Every Diversion Must Report Use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4F81BD"/>
                </a:solidFill>
              </a:rPr>
              <a:t>Originally due every third year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4F81BD"/>
                </a:solidFill>
              </a:rPr>
              <a:t>Now, every year (currently, by June 30)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4F81BD"/>
                </a:solidFill>
              </a:rPr>
              <a:t>Statement of Diversion and Use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4F81BD"/>
                </a:solidFill>
              </a:rPr>
              <a:t>STILL due, independent of new measurement requirement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4F81BD"/>
                </a:solidFill>
              </a:rPr>
              <a:t>Non-filers risk loss of legal protection for the water right claim</a:t>
            </a:r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596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60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1388"/>
            <a:ext cx="5111763" cy="661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76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60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03" y="3544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65F94"/>
                </a:solidFill>
                <a:latin typeface="Calibri" panose="020F0502020204030204" pitchFamily="34" charset="0"/>
              </a:rPr>
              <a:t>New Measurement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003" y="990600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New Regulation (Jan. 19) Implements SB 88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Applies to Every Claim to Use &gt;10 Acre-feet/year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Sets Measurement Accuracy Performance Standard: ±10%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Comply with: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Measuring Device or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Measurement Method</a:t>
            </a:r>
          </a:p>
          <a:p>
            <a:pPr marL="4000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In Circumstances where Standard Compliance is Infeasible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Alternative Compliance Plan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Specified Minimum Content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No Regulatory Approval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Develop and Implement, Subject to Compliance Audit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123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60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03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65F94"/>
                </a:solidFill>
                <a:latin typeface="Calibri" panose="020F0502020204030204" pitchFamily="34" charset="0"/>
              </a:rPr>
              <a:t>Measuring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No “Approved Devices”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Performance standards for both accuracy and monitoring frequency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124570"/>
              </p:ext>
            </p:extLst>
          </p:nvPr>
        </p:nvGraphicFramePr>
        <p:xfrm>
          <a:off x="152400" y="2819400"/>
          <a:ext cx="8686800" cy="3461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1944"/>
                <a:gridCol w="1489165"/>
                <a:gridCol w="981891"/>
                <a:gridCol w="1066800"/>
                <a:gridCol w="2667000"/>
              </a:tblGrid>
              <a:tr h="6227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Type</a:t>
                      </a:r>
                      <a:r>
                        <a:rPr lang="en-US" sz="1400" baseline="0" dirty="0" smtClean="0"/>
                        <a:t> of Diversion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(</a:t>
                      </a:r>
                      <a:r>
                        <a:rPr lang="en-US" sz="1400" baseline="0" dirty="0" err="1" smtClean="0"/>
                        <a:t>af</a:t>
                      </a:r>
                      <a:r>
                        <a:rPr lang="en-US" sz="1400" baseline="0" dirty="0" smtClean="0"/>
                        <a:t> = acre-feet)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Installation Deadline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Required accuracy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Required Monitoring</a:t>
                      </a:r>
                      <a:r>
                        <a:rPr lang="en-US" sz="1400" baseline="0" dirty="0" smtClean="0"/>
                        <a:t> Frequency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Qualifications for Installation And Certification</a:t>
                      </a:r>
                      <a:endParaRPr lang="en-US" sz="1400" dirty="0"/>
                    </a:p>
                  </a:txBody>
                  <a:tcPr/>
                </a:tc>
              </a:tr>
              <a:tr h="6825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Direct Diversion ≥</a:t>
                      </a:r>
                      <a:r>
                        <a:rPr lang="en-US" sz="1400" baseline="0" dirty="0" smtClean="0"/>
                        <a:t> 1,000 </a:t>
                      </a:r>
                      <a:r>
                        <a:rPr lang="en-US" sz="1400" baseline="0" dirty="0" err="1" smtClean="0"/>
                        <a:t>af</a:t>
                      </a:r>
                      <a:r>
                        <a:rPr lang="en-US" sz="1400" baseline="0" dirty="0" smtClean="0"/>
                        <a:t>/year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Storage </a:t>
                      </a:r>
                      <a:r>
                        <a:rPr lang="en-US" sz="1400" dirty="0" smtClean="0"/>
                        <a:t>≥ 1000 </a:t>
                      </a:r>
                      <a:r>
                        <a:rPr lang="en-US" sz="1400" dirty="0" err="1" smtClean="0"/>
                        <a:t>af</a:t>
                      </a:r>
                      <a:endParaRPr lang="en-US" sz="1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January</a:t>
                      </a:r>
                      <a:r>
                        <a:rPr lang="en-US" sz="1400" baseline="0" dirty="0" smtClean="0"/>
                        <a:t> 1, 2017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Hourly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Engineer/Contractor/Professional</a:t>
                      </a:r>
                      <a:endParaRPr lang="en-US" sz="1400" dirty="0"/>
                    </a:p>
                  </a:txBody>
                  <a:tcPr/>
                </a:tc>
              </a:tr>
              <a:tr h="6825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Direct Diversion ≥ 100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af</a:t>
                      </a:r>
                      <a:r>
                        <a:rPr lang="en-US" sz="1400" baseline="0" dirty="0" smtClean="0"/>
                        <a:t>/year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Storage </a:t>
                      </a:r>
                      <a:r>
                        <a:rPr lang="en-US" sz="1400" dirty="0" smtClean="0"/>
                        <a:t>≥ 200 </a:t>
                      </a:r>
                      <a:r>
                        <a:rPr lang="en-US" sz="1400" dirty="0" err="1" smtClean="0"/>
                        <a:t>af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July 1, 2017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Daily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Engineer/Contractor/Professional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6825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Direct Diversion &gt;</a:t>
                      </a:r>
                      <a:r>
                        <a:rPr lang="en-US" sz="1400" baseline="0" dirty="0" smtClean="0"/>
                        <a:t> 10 </a:t>
                      </a:r>
                      <a:r>
                        <a:rPr lang="en-US" sz="1400" baseline="0" dirty="0" err="1" smtClean="0"/>
                        <a:t>af</a:t>
                      </a:r>
                      <a:r>
                        <a:rPr lang="en-US" sz="1400" baseline="0" dirty="0" smtClean="0"/>
                        <a:t>/year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Storage </a:t>
                      </a:r>
                      <a:r>
                        <a:rPr lang="en-US" sz="1400" dirty="0" smtClean="0"/>
                        <a:t>≥ 50 </a:t>
                      </a:r>
                      <a:r>
                        <a:rPr lang="en-US" sz="1400" dirty="0" err="1" smtClean="0"/>
                        <a:t>af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January 1, 2018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Weekly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Individual experienced with measurement and monitoring</a:t>
                      </a:r>
                      <a:endParaRPr lang="en-US" sz="1400" dirty="0"/>
                    </a:p>
                  </a:txBody>
                  <a:tcPr/>
                </a:tc>
              </a:tr>
              <a:tr h="6825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Storage &gt; 10 </a:t>
                      </a:r>
                      <a:r>
                        <a:rPr lang="en-US" sz="1400" dirty="0" err="1" smtClean="0"/>
                        <a:t>af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January 1, 2018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Monthly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Individual experienced with measurement and monitoring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977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60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03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65F91"/>
                </a:solidFill>
              </a:rPr>
              <a:t>Measurement Methods</a:t>
            </a:r>
            <a:endParaRPr lang="en-US" b="1" dirty="0">
              <a:solidFill>
                <a:srgbClr val="365F9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4981BD"/>
                </a:solidFill>
              </a:rPr>
              <a:t>A Diverter May Employ a Measurement Method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4981BD"/>
                </a:solidFill>
              </a:rPr>
              <a:t>Must Meet the Same Performance Standard: ±10%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4981BD"/>
                </a:solidFill>
              </a:rPr>
              <a:t>Provides Flexibility to Adapt to Individual Circumstances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4981BD"/>
                </a:solidFill>
              </a:rPr>
              <a:t>Encourages Cooperation among Diverters on a Common System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4981BD"/>
                </a:solidFill>
              </a:rPr>
              <a:t>May be Simpler and More Economical than Meters</a:t>
            </a:r>
          </a:p>
          <a:p>
            <a:r>
              <a:rPr lang="en-US" sz="2400" dirty="0" smtClean="0">
                <a:solidFill>
                  <a:srgbClr val="4981BD"/>
                </a:solidFill>
              </a:rPr>
              <a:t>Examples: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4981BD"/>
                </a:solidFill>
              </a:rPr>
              <a:t>Meter at Point of Diversion with Allocation Formula to Each Claim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4981BD"/>
                </a:solidFill>
              </a:rPr>
              <a:t>Tidal Gate with Measurement Algorithm Tied to Published Tide Table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4981BD"/>
                </a:solidFill>
              </a:rPr>
              <a:t>Staff Gauge Coupled with Floodable Acreage, Monitoring and Recording </a:t>
            </a:r>
          </a:p>
          <a:p>
            <a:r>
              <a:rPr lang="en-US" sz="2400" dirty="0" smtClean="0">
                <a:solidFill>
                  <a:srgbClr val="4981BD"/>
                </a:solidFill>
              </a:rPr>
              <a:t>Methods for Larger Diversions Must Be Certified by a Professional  </a:t>
            </a:r>
          </a:p>
          <a:p>
            <a:endParaRPr lang="en-US" sz="2400" dirty="0">
              <a:solidFill>
                <a:srgbClr val="49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177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60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03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65F91"/>
                </a:solidFill>
              </a:rPr>
              <a:t>Enforcement</a:t>
            </a:r>
            <a:endParaRPr lang="en-US" b="1" dirty="0">
              <a:solidFill>
                <a:srgbClr val="365F9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003" y="1066800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4F81BD"/>
                </a:solidFill>
              </a:rPr>
              <a:t>Outside the Delta: Water Board Division of Water Rights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4F81BD"/>
                </a:solidFill>
              </a:rPr>
              <a:t>Inside the Delta/Marsh: Delta </a:t>
            </a:r>
            <a:r>
              <a:rPr lang="en-US" dirty="0" err="1" smtClean="0">
                <a:solidFill>
                  <a:srgbClr val="4F81BD"/>
                </a:solidFill>
              </a:rPr>
              <a:t>Watermaster</a:t>
            </a:r>
            <a:endParaRPr lang="en-US" dirty="0" smtClean="0">
              <a:solidFill>
                <a:srgbClr val="4F81B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4F81BD"/>
                </a:solidFill>
              </a:rPr>
              <a:t>Significant Civil Fines for Unlawful Diversion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4F81BD"/>
                </a:solidFill>
              </a:rPr>
              <a:t>Failure to Comply Jeopardizes Value of Water Right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4F81BD"/>
                </a:solidFill>
              </a:rPr>
              <a:t>Objective: Compliance Leading to Improved Administration of Scarce/Precious Resource</a:t>
            </a:r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146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60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03" y="5316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65F91"/>
                </a:solidFill>
              </a:rPr>
              <a:t>Alternative Compliance Plan</a:t>
            </a:r>
            <a:endParaRPr lang="en-US" b="1" dirty="0">
              <a:solidFill>
                <a:srgbClr val="365F9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003" y="10668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4981BD"/>
                </a:solidFill>
              </a:rPr>
              <a:t>Available Only Where Conventional Compliance is Not Feasible</a:t>
            </a:r>
          </a:p>
          <a:p>
            <a:r>
              <a:rPr lang="en-US" dirty="0" smtClean="0">
                <a:solidFill>
                  <a:srgbClr val="4981BD"/>
                </a:solidFill>
              </a:rPr>
              <a:t>During Regulation Development SRCD Demonstrated Unique Circumstances in the Suisun Marsh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4981BD"/>
                </a:solidFill>
              </a:rPr>
              <a:t>Sought Exemption, which is Not Available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4981BD"/>
                </a:solidFill>
              </a:rPr>
              <a:t>Qualified for Alternative Compliance Plan  </a:t>
            </a:r>
          </a:p>
          <a:p>
            <a:r>
              <a:rPr lang="en-US" dirty="0" smtClean="0">
                <a:solidFill>
                  <a:srgbClr val="4981BD"/>
                </a:solidFill>
              </a:rPr>
              <a:t>SRCD Is Cooperating with </a:t>
            </a:r>
            <a:r>
              <a:rPr lang="en-US" dirty="0" err="1" smtClean="0">
                <a:solidFill>
                  <a:srgbClr val="4981BD"/>
                </a:solidFill>
              </a:rPr>
              <a:t>Watermaster</a:t>
            </a:r>
            <a:r>
              <a:rPr lang="en-US" dirty="0" smtClean="0">
                <a:solidFill>
                  <a:srgbClr val="4981BD"/>
                </a:solidFill>
              </a:rPr>
              <a:t> to Develop an ACP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4981BD"/>
                </a:solidFill>
              </a:rPr>
              <a:t>Flexible, Consistent and Compliant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4981BD"/>
                </a:solidFill>
              </a:rPr>
              <a:t>Will be Available as an “Umbrella” for All Diverters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4981BD"/>
                </a:solidFill>
              </a:rPr>
              <a:t>Requires Affirmative “Opt In” for Protection</a:t>
            </a:r>
          </a:p>
          <a:p>
            <a:r>
              <a:rPr lang="en-US" dirty="0" smtClean="0">
                <a:solidFill>
                  <a:srgbClr val="4981BD"/>
                </a:solidFill>
              </a:rPr>
              <a:t>Those Who Do Not Opt In Must Comply Individually</a:t>
            </a:r>
            <a:endParaRPr lang="en-US" dirty="0">
              <a:solidFill>
                <a:srgbClr val="49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66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60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03" y="14177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65F91"/>
                </a:solidFill>
              </a:rPr>
              <a:t>Emerging Elements of ACP</a:t>
            </a:r>
            <a:endParaRPr lang="en-US" b="1" dirty="0">
              <a:solidFill>
                <a:srgbClr val="365F9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003" y="116601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4981BD"/>
                </a:solidFill>
              </a:rPr>
              <a:t>Still in Development, so Input is Welcome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4981BD"/>
                </a:solidFill>
              </a:rPr>
              <a:t>Describes the Setting and Range of Diversion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4981BD"/>
                </a:solidFill>
              </a:rPr>
              <a:t>Establishes Infeasibility of Conventional Compliance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4981BD"/>
                </a:solidFill>
              </a:rPr>
              <a:t>Identifies Practical Strategies for Measurement, Monitoring and Reporting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4981BD"/>
                </a:solidFill>
              </a:rPr>
              <a:t>Consolidates Administration at the SRCD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4981BD"/>
                </a:solidFill>
              </a:rPr>
              <a:t>Requires Individuals to Opt In and Adhere to ACP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8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607</Words>
  <Application>Microsoft Office PowerPoint</Application>
  <PresentationFormat>On-screen Show (4:3)</PresentationFormat>
  <Paragraphs>103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Document</vt:lpstr>
      <vt:lpstr>Diversion Reporting and Measurement Regulation</vt:lpstr>
      <vt:lpstr>Reporting Requirements</vt:lpstr>
      <vt:lpstr>PowerPoint Presentation</vt:lpstr>
      <vt:lpstr>New Measurement Overview</vt:lpstr>
      <vt:lpstr>Measuring Devices</vt:lpstr>
      <vt:lpstr>Measurement Methods</vt:lpstr>
      <vt:lpstr>Enforcement</vt:lpstr>
      <vt:lpstr>Alternative Compliance Plan</vt:lpstr>
      <vt:lpstr>Emerging Elements of ACP</vt:lpstr>
      <vt:lpstr>Landowner Options</vt:lpstr>
      <vt:lpstr>Current Draft of Opt In Form</vt:lpstr>
      <vt:lpstr>Questions?</vt:lpstr>
    </vt:vector>
  </TitlesOfParts>
  <Company>SWRCB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Regulation</dc:title>
  <dc:creator>Barva, Lauren</dc:creator>
  <cp:lastModifiedBy>Barva, Lauren</cp:lastModifiedBy>
  <cp:revision>21</cp:revision>
  <dcterms:created xsi:type="dcterms:W3CDTF">2016-04-18T14:34:17Z</dcterms:created>
  <dcterms:modified xsi:type="dcterms:W3CDTF">2016-04-19T22:35:55Z</dcterms:modified>
</cp:coreProperties>
</file>