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75" r:id="rId3"/>
    <p:sldId id="273" r:id="rId4"/>
    <p:sldId id="272" r:id="rId5"/>
    <p:sldId id="258" r:id="rId6"/>
    <p:sldId id="270" r:id="rId7"/>
    <p:sldId id="257" r:id="rId8"/>
    <p:sldId id="259" r:id="rId9"/>
    <p:sldId id="260" r:id="rId10"/>
    <p:sldId id="261" r:id="rId11"/>
    <p:sldId id="262" r:id="rId12"/>
    <p:sldId id="263" r:id="rId13"/>
    <p:sldId id="264" r:id="rId14"/>
    <p:sldId id="265" r:id="rId15"/>
    <p:sldId id="268" r:id="rId16"/>
    <p:sldId id="269" r:id="rId17"/>
    <p:sldId id="286" r:id="rId18"/>
    <p:sldId id="279" r:id="rId19"/>
    <p:sldId id="277" r:id="rId20"/>
    <p:sldId id="276" r:id="rId21"/>
    <p:sldId id="280" r:id="rId22"/>
    <p:sldId id="281" r:id="rId23"/>
    <p:sldId id="282" r:id="rId24"/>
    <p:sldId id="284" r:id="rId25"/>
    <p:sldId id="278"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75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A9AEC96-14C5-4C7B-94C6-FC006CAFFB84}" type="datetimeFigureOut">
              <a:rPr lang="en-US" smtClean="0"/>
              <a:t>5/23/2013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FE74348-CE4F-4DD4-A6C5-CB658E8556B4}" type="slidenum">
              <a:rPr lang="en-US" smtClean="0"/>
              <a:t>‹#›</a:t>
            </a:fld>
            <a:endParaRPr lang="en-US" dirty="0"/>
          </a:p>
        </p:txBody>
      </p:sp>
    </p:spTree>
    <p:extLst>
      <p:ext uri="{BB962C8B-B14F-4D97-AF65-F5344CB8AC3E}">
        <p14:creationId xmlns:p14="http://schemas.microsoft.com/office/powerpoint/2010/main" val="3690799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96CFF0B-8343-461F-9402-871597BACF52}" type="datetimeFigureOut">
              <a:rPr lang="en-US" smtClean="0"/>
              <a:t>5/23/2013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A757F75-58C3-4398-8B70-B8F734980B3E}" type="slidenum">
              <a:rPr lang="en-US" smtClean="0"/>
              <a:t>‹#›</a:t>
            </a:fld>
            <a:endParaRPr lang="en-US" dirty="0"/>
          </a:p>
        </p:txBody>
      </p:sp>
    </p:spTree>
    <p:extLst>
      <p:ext uri="{BB962C8B-B14F-4D97-AF65-F5344CB8AC3E}">
        <p14:creationId xmlns:p14="http://schemas.microsoft.com/office/powerpoint/2010/main" val="839973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757F75-58C3-4398-8B70-B8F734980B3E}" type="slidenum">
              <a:rPr lang="en-US" smtClean="0"/>
              <a:t>18</a:t>
            </a:fld>
            <a:endParaRPr lang="en-US" dirty="0"/>
          </a:p>
        </p:txBody>
      </p:sp>
    </p:spTree>
    <p:extLst>
      <p:ext uri="{BB962C8B-B14F-4D97-AF65-F5344CB8AC3E}">
        <p14:creationId xmlns:p14="http://schemas.microsoft.com/office/powerpoint/2010/main" val="3577988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65267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45340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956271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3200"/>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600200"/>
            <a:ext cx="4038600" cy="3700463"/>
          </a:xfrm>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F4C7036F-4CB6-4CFB-A4BB-C751785D92BF}" type="datetimeFigureOut">
              <a:rPr lang="en-US" smtClean="0"/>
              <a:t>5/23/2013</a:t>
            </a:fld>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CBEFBC4-CB91-4DBD-8813-3E47882C342B}" type="slidenum">
              <a:rPr lang="en-US" smtClean="0"/>
              <a:t>‹#›</a:t>
            </a:fld>
            <a:endParaRPr lang="en-US" dirty="0"/>
          </a:p>
        </p:txBody>
      </p:sp>
    </p:spTree>
    <p:extLst>
      <p:ext uri="{BB962C8B-B14F-4D97-AF65-F5344CB8AC3E}">
        <p14:creationId xmlns:p14="http://schemas.microsoft.com/office/powerpoint/2010/main" val="1316716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4132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170784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18387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71758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232347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307022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4176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63A425-508B-476E-B33D-7044357C34AE}" type="datetimeFigureOut">
              <a:rPr lang="en-US" smtClean="0"/>
              <a:t>5/23/2013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C5E5DB-53C2-405F-AB4C-F178246CE2D7}" type="slidenum">
              <a:rPr lang="en-US" smtClean="0"/>
              <a:t>‹#›</a:t>
            </a:fld>
            <a:endParaRPr lang="en-US" dirty="0"/>
          </a:p>
        </p:txBody>
      </p:sp>
    </p:spTree>
    <p:extLst>
      <p:ext uri="{BB962C8B-B14F-4D97-AF65-F5344CB8AC3E}">
        <p14:creationId xmlns:p14="http://schemas.microsoft.com/office/powerpoint/2010/main" val="354025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bright="70000" contrast="-70000"/>
          </a:blip>
          <a:srcRect/>
          <a:stretch>
            <a:fillRect l="-12000" r="-1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63A425-508B-476E-B33D-7044357C34AE}" type="datetimeFigureOut">
              <a:rPr lang="en-US" smtClean="0"/>
              <a:t>5/23/2013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5E5DB-53C2-405F-AB4C-F178246CE2D7}" type="slidenum">
              <a:rPr lang="en-US" smtClean="0"/>
              <a:t>‹#›</a:t>
            </a:fld>
            <a:endParaRPr lang="en-US" dirty="0"/>
          </a:p>
        </p:txBody>
      </p:sp>
    </p:spTree>
    <p:extLst>
      <p:ext uri="{BB962C8B-B14F-4D97-AF65-F5344CB8AC3E}">
        <p14:creationId xmlns:p14="http://schemas.microsoft.com/office/powerpoint/2010/main" val="2317744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2.emf"/><Relationship Id="rId4" Type="http://schemas.openxmlformats.org/officeDocument/2006/relationships/package" Target="../embeddings/Microsoft_Word_Document1.docx"/></Relationships>
</file>

<file path=ppt/slides/_rels/slide18.xml.rels><?xml version="1.0" encoding="UTF-8" standalone="yes"?>
<Relationships xmlns="http://schemas.openxmlformats.org/package/2006/relationships"><Relationship Id="rId3" Type="http://schemas.openxmlformats.org/officeDocument/2006/relationships/hyperlink" Target="http://www.waterboards.ca.gov/rm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www.waterboards.ca.gov/water_issues/programs/ewrims/index.shtml" TargetMode="External"/><Relationship Id="rId2" Type="http://schemas.openxmlformats.org/officeDocument/2006/relationships/hyperlink" Target="mailto:ewrims@waterboards.ca.gov"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www.waterboards.ca.gov/waterrights/water_issues/programs/diversion_use/"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mailto:deltawatermaster@waterboards.ca.gov"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www.waterboards.ca.gov/waterrights/publications_forms/forms/docs/noticeofassgnform.pdf" TargetMode="External"/><Relationship Id="rId2" Type="http://schemas.openxmlformats.org/officeDocument/2006/relationships/hyperlink" Target="mailto:changerequest@waterboards.ca.gov"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hyperlink" Target="http://www.waterboards.ca.gov/waterrights/water_issues/programs/diversion_use/wm_alt_mthds.shtml"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hyperlink" Target="http://www.waterboards.ca.gov/waterrights/water_issues/programs/diversion_use/faqs.shtml"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hyperlink" Target="mailto:deltawatermaster@waterboards.ca.gov"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dirty="0" smtClean="0"/>
              <a:t>Supplemental Statements</a:t>
            </a:r>
            <a:br>
              <a:rPr lang="en-US" dirty="0" smtClean="0"/>
            </a:br>
            <a:r>
              <a:rPr lang="en-US" dirty="0" smtClean="0"/>
              <a:t>of Water Diversion and Use</a:t>
            </a:r>
            <a:endParaRPr lang="en-US" dirty="0"/>
          </a:p>
        </p:txBody>
      </p:sp>
      <p:sp>
        <p:nvSpPr>
          <p:cNvPr id="3" name="Subtitle 2"/>
          <p:cNvSpPr>
            <a:spLocks noGrp="1"/>
          </p:cNvSpPr>
          <p:nvPr>
            <p:ph type="subTitle" idx="1"/>
          </p:nvPr>
        </p:nvSpPr>
        <p:spPr>
          <a:xfrm>
            <a:off x="1371600" y="3200400"/>
            <a:ext cx="6400800" cy="1752600"/>
          </a:xfrm>
        </p:spPr>
        <p:txBody>
          <a:bodyPr/>
          <a:lstStyle/>
          <a:p>
            <a:r>
              <a:rPr lang="en-US" dirty="0" smtClean="0">
                <a:solidFill>
                  <a:schemeClr val="tx1">
                    <a:lumMod val="85000"/>
                    <a:lumOff val="15000"/>
                  </a:schemeClr>
                </a:solidFill>
              </a:rPr>
              <a:t>How to file the triennial reports</a:t>
            </a:r>
          </a:p>
          <a:p>
            <a:r>
              <a:rPr lang="en-US" dirty="0" smtClean="0">
                <a:solidFill>
                  <a:schemeClr val="tx1">
                    <a:lumMod val="85000"/>
                    <a:lumOff val="15000"/>
                  </a:schemeClr>
                </a:solidFill>
              </a:rPr>
              <a:t>New Part 3:  Monitoring Devices</a:t>
            </a:r>
            <a:endParaRPr lang="en-US" dirty="0">
              <a:solidFill>
                <a:schemeClr val="tx1">
                  <a:lumMod val="85000"/>
                  <a:lumOff val="15000"/>
                </a:schemeClr>
              </a:solidFill>
            </a:endParaRPr>
          </a:p>
        </p:txBody>
      </p:sp>
    </p:spTree>
    <p:extLst>
      <p:ext uri="{BB962C8B-B14F-4D97-AF65-F5344CB8AC3E}">
        <p14:creationId xmlns:p14="http://schemas.microsoft.com/office/powerpoint/2010/main" val="2731861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03381"/>
            <a:ext cx="5029200" cy="6726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7792" y="228600"/>
            <a:ext cx="6704283" cy="449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862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250"/>
                                  </p:stCondLst>
                                  <p:childTnLst>
                                    <p:set>
                                      <p:cBhvr>
                                        <p:cTn id="6" dur="1" fill="hold">
                                          <p:stCondLst>
                                            <p:cond delay="0"/>
                                          </p:stCondLst>
                                        </p:cTn>
                                        <p:tgtEl>
                                          <p:spTgt spid="5125"/>
                                        </p:tgtEl>
                                        <p:attrNameLst>
                                          <p:attrName>style.visibility</p:attrName>
                                        </p:attrNameLst>
                                      </p:cBhvr>
                                      <p:to>
                                        <p:strVal val="visible"/>
                                      </p:to>
                                    </p:set>
                                    <p:anim calcmode="lin" valueType="num">
                                      <p:cBhvr>
                                        <p:cTn id="7" dur="500" fill="hold"/>
                                        <p:tgtEl>
                                          <p:spTgt spid="5125"/>
                                        </p:tgtEl>
                                        <p:attrNameLst>
                                          <p:attrName>ppt_w</p:attrName>
                                        </p:attrNameLst>
                                      </p:cBhvr>
                                      <p:tavLst>
                                        <p:tav tm="0">
                                          <p:val>
                                            <p:fltVal val="0"/>
                                          </p:val>
                                        </p:tav>
                                        <p:tav tm="100000">
                                          <p:val>
                                            <p:strVal val="#ppt_w"/>
                                          </p:val>
                                        </p:tav>
                                      </p:tavLst>
                                    </p:anim>
                                    <p:anim calcmode="lin" valueType="num">
                                      <p:cBhvr>
                                        <p:cTn id="8" dur="500" fill="hold"/>
                                        <p:tgtEl>
                                          <p:spTgt spid="5125"/>
                                        </p:tgtEl>
                                        <p:attrNameLst>
                                          <p:attrName>ppt_h</p:attrName>
                                        </p:attrNameLst>
                                      </p:cBhvr>
                                      <p:tavLst>
                                        <p:tav tm="0">
                                          <p:val>
                                            <p:fltVal val="0"/>
                                          </p:val>
                                        </p:tav>
                                        <p:tav tm="100000">
                                          <p:val>
                                            <p:strVal val="#ppt_h"/>
                                          </p:val>
                                        </p:tav>
                                      </p:tavLst>
                                    </p:anim>
                                    <p:animEffect transition="in" filter="fade">
                                      <p:cBhvr>
                                        <p:cTn id="9"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2400"/>
            <a:ext cx="5181600" cy="649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599" y="222397"/>
            <a:ext cx="6781801" cy="2628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809874"/>
            <a:ext cx="6142620" cy="3997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373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250"/>
                                  </p:stCondLst>
                                  <p:childTnLst>
                                    <p:set>
                                      <p:cBhvr>
                                        <p:cTn id="6" dur="1" fill="hold">
                                          <p:stCondLst>
                                            <p:cond delay="0"/>
                                          </p:stCondLst>
                                        </p:cTn>
                                        <p:tgtEl>
                                          <p:spTgt spid="6147"/>
                                        </p:tgtEl>
                                        <p:attrNameLst>
                                          <p:attrName>style.visibility</p:attrName>
                                        </p:attrNameLst>
                                      </p:cBhvr>
                                      <p:to>
                                        <p:strVal val="visible"/>
                                      </p:to>
                                    </p:set>
                                    <p:anim calcmode="lin" valueType="num">
                                      <p:cBhvr>
                                        <p:cTn id="7" dur="250" fill="hold"/>
                                        <p:tgtEl>
                                          <p:spTgt spid="6147"/>
                                        </p:tgtEl>
                                        <p:attrNameLst>
                                          <p:attrName>ppt_w</p:attrName>
                                        </p:attrNameLst>
                                      </p:cBhvr>
                                      <p:tavLst>
                                        <p:tav tm="0">
                                          <p:val>
                                            <p:fltVal val="0"/>
                                          </p:val>
                                        </p:tav>
                                        <p:tav tm="100000">
                                          <p:val>
                                            <p:strVal val="#ppt_w"/>
                                          </p:val>
                                        </p:tav>
                                      </p:tavLst>
                                    </p:anim>
                                    <p:anim calcmode="lin" valueType="num">
                                      <p:cBhvr>
                                        <p:cTn id="8" dur="250" fill="hold"/>
                                        <p:tgtEl>
                                          <p:spTgt spid="6147"/>
                                        </p:tgtEl>
                                        <p:attrNameLst>
                                          <p:attrName>ppt_h</p:attrName>
                                        </p:attrNameLst>
                                      </p:cBhvr>
                                      <p:tavLst>
                                        <p:tav tm="0">
                                          <p:val>
                                            <p:fltVal val="0"/>
                                          </p:val>
                                        </p:tav>
                                        <p:tav tm="100000">
                                          <p:val>
                                            <p:strVal val="#ppt_h"/>
                                          </p:val>
                                        </p:tav>
                                      </p:tavLst>
                                    </p:anim>
                                    <p:animEffect transition="in" filter="fade">
                                      <p:cBhvr>
                                        <p:cTn id="9" dur="250"/>
                                        <p:tgtEl>
                                          <p:spTgt spid="6147"/>
                                        </p:tgtEl>
                                      </p:cBhvr>
                                    </p:animEffect>
                                  </p:childTnLst>
                                </p:cTn>
                              </p:par>
                              <p:par>
                                <p:cTn id="10" presetID="53" presetClass="entr" presetSubtype="16" fill="hold" nodeType="withEffect">
                                  <p:stCondLst>
                                    <p:cond delay="250"/>
                                  </p:stCondLst>
                                  <p:childTnLst>
                                    <p:set>
                                      <p:cBhvr>
                                        <p:cTn id="11" dur="1" fill="hold">
                                          <p:stCondLst>
                                            <p:cond delay="0"/>
                                          </p:stCondLst>
                                        </p:cTn>
                                        <p:tgtEl>
                                          <p:spTgt spid="6148"/>
                                        </p:tgtEl>
                                        <p:attrNameLst>
                                          <p:attrName>style.visibility</p:attrName>
                                        </p:attrNameLst>
                                      </p:cBhvr>
                                      <p:to>
                                        <p:strVal val="visible"/>
                                      </p:to>
                                    </p:set>
                                    <p:anim calcmode="lin" valueType="num">
                                      <p:cBhvr>
                                        <p:cTn id="12" dur="250" fill="hold"/>
                                        <p:tgtEl>
                                          <p:spTgt spid="6148"/>
                                        </p:tgtEl>
                                        <p:attrNameLst>
                                          <p:attrName>ppt_w</p:attrName>
                                        </p:attrNameLst>
                                      </p:cBhvr>
                                      <p:tavLst>
                                        <p:tav tm="0">
                                          <p:val>
                                            <p:fltVal val="0"/>
                                          </p:val>
                                        </p:tav>
                                        <p:tav tm="100000">
                                          <p:val>
                                            <p:strVal val="#ppt_w"/>
                                          </p:val>
                                        </p:tav>
                                      </p:tavLst>
                                    </p:anim>
                                    <p:anim calcmode="lin" valueType="num">
                                      <p:cBhvr>
                                        <p:cTn id="13" dur="250" fill="hold"/>
                                        <p:tgtEl>
                                          <p:spTgt spid="6148"/>
                                        </p:tgtEl>
                                        <p:attrNameLst>
                                          <p:attrName>ppt_h</p:attrName>
                                        </p:attrNameLst>
                                      </p:cBhvr>
                                      <p:tavLst>
                                        <p:tav tm="0">
                                          <p:val>
                                            <p:fltVal val="0"/>
                                          </p:val>
                                        </p:tav>
                                        <p:tav tm="100000">
                                          <p:val>
                                            <p:strVal val="#ppt_h"/>
                                          </p:val>
                                        </p:tav>
                                      </p:tavLst>
                                    </p:anim>
                                    <p:animEffect transition="in" filter="fade">
                                      <p:cBhvr>
                                        <p:cTn id="14" dur="25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75892"/>
            <a:ext cx="6858000" cy="6791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3950" y="583439"/>
            <a:ext cx="2209800" cy="34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4712695" y="5969306"/>
            <a:ext cx="1066800" cy="4117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7551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52400"/>
            <a:ext cx="4313424" cy="659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6142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2400"/>
            <a:ext cx="7592126"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2047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295275"/>
            <a:ext cx="8239125" cy="653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223092" y="2362199"/>
            <a:ext cx="2590800" cy="7515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304800" y="4876799"/>
            <a:ext cx="2438400" cy="6096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4419600" y="5715000"/>
            <a:ext cx="939028" cy="5526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9407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20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43000"/>
            <a:ext cx="8572500"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2208" b="15905"/>
          <a:stretch/>
        </p:blipFill>
        <p:spPr bwMode="auto">
          <a:xfrm>
            <a:off x="3648073" y="2065020"/>
            <a:ext cx="2676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6629400" y="3657600"/>
            <a:ext cx="2324100" cy="5389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6690680" y="4735646"/>
            <a:ext cx="2133600" cy="5198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6637662" y="4196508"/>
            <a:ext cx="2239637" cy="5483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2590800" y="1524000"/>
            <a:ext cx="685640" cy="4117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5516" y="2041745"/>
            <a:ext cx="2539734" cy="503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Oval 9"/>
          <p:cNvSpPr/>
          <p:nvPr/>
        </p:nvSpPr>
        <p:spPr>
          <a:xfrm>
            <a:off x="3529070" y="1963606"/>
            <a:ext cx="2397918" cy="6975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602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5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grpId="0" nodeType="withEffect">
                                  <p:stCondLst>
                                    <p:cond delay="175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Reporting Penalties</a:t>
            </a:r>
            <a:endParaRPr lang="en-US" sz="4000" dirty="0"/>
          </a:p>
        </p:txBody>
      </p:sp>
      <p:sp>
        <p:nvSpPr>
          <p:cNvPr id="3" name="Content Placeholder 2"/>
          <p:cNvSpPr>
            <a:spLocks noGrp="1"/>
          </p:cNvSpPr>
          <p:nvPr>
            <p:ph idx="1"/>
          </p:nvPr>
        </p:nvSpPr>
        <p:spPr>
          <a:xfrm>
            <a:off x="457200" y="1600200"/>
            <a:ext cx="8229600" cy="4800600"/>
          </a:xfrm>
        </p:spPr>
        <p:txBody>
          <a:bodyPr/>
          <a:lstStyle/>
          <a:p>
            <a:endParaRPr lang="en-US" sz="1600" dirty="0" smtClean="0"/>
          </a:p>
        </p:txBody>
      </p:sp>
      <p:graphicFrame>
        <p:nvGraphicFramePr>
          <p:cNvPr id="9" name="Object 8"/>
          <p:cNvGraphicFramePr>
            <a:graphicFrameLocks noChangeAspect="1"/>
          </p:cNvGraphicFramePr>
          <p:nvPr>
            <p:extLst>
              <p:ext uri="{D42A27DB-BD31-4B8C-83A1-F6EECF244321}">
                <p14:modId xmlns:p14="http://schemas.microsoft.com/office/powerpoint/2010/main" val="2005707636"/>
              </p:ext>
            </p:extLst>
          </p:nvPr>
        </p:nvGraphicFramePr>
        <p:xfrm>
          <a:off x="1295400" y="1905000"/>
          <a:ext cx="6324600" cy="4411931"/>
        </p:xfrm>
        <a:graphic>
          <a:graphicData uri="http://schemas.openxmlformats.org/presentationml/2006/ole">
            <mc:AlternateContent xmlns:mc="http://schemas.openxmlformats.org/markup-compatibility/2006">
              <mc:Choice xmlns:v="urn:schemas-microsoft-com:vml" Requires="v">
                <p:oleObj spid="_x0000_s1027" name="Document" r:id="rId4" imgW="6041902" imgH="4214563" progId="Word.Document.12">
                  <p:embed/>
                </p:oleObj>
              </mc:Choice>
              <mc:Fallback>
                <p:oleObj name="Document" r:id="rId4" imgW="6041902" imgH="4214563" progId="Word.Document.12">
                  <p:embed/>
                  <p:pic>
                    <p:nvPicPr>
                      <p:cNvPr id="0" name=""/>
                      <p:cNvPicPr/>
                      <p:nvPr/>
                    </p:nvPicPr>
                    <p:blipFill>
                      <a:blip r:embed="rId5"/>
                      <a:stretch>
                        <a:fillRect/>
                      </a:stretch>
                    </p:blipFill>
                    <p:spPr>
                      <a:xfrm>
                        <a:off x="1295400" y="1905000"/>
                        <a:ext cx="6324600" cy="4411931"/>
                      </a:xfrm>
                      <a:prstGeom prst="rect">
                        <a:avLst/>
                      </a:prstGeom>
                    </p:spPr>
                  </p:pic>
                </p:oleObj>
              </mc:Fallback>
            </mc:AlternateContent>
          </a:graphicData>
        </a:graphic>
      </p:graphicFrame>
    </p:spTree>
    <p:extLst>
      <p:ext uri="{BB962C8B-B14F-4D97-AF65-F5344CB8AC3E}">
        <p14:creationId xmlns:p14="http://schemas.microsoft.com/office/powerpoint/2010/main" val="3197242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Questions</a:t>
            </a:r>
            <a:endParaRPr lang="en-US" dirty="0"/>
          </a:p>
        </p:txBody>
      </p:sp>
      <p:sp>
        <p:nvSpPr>
          <p:cNvPr id="3" name="Text Placeholder 2"/>
          <p:cNvSpPr>
            <a:spLocks noGrp="1"/>
          </p:cNvSpPr>
          <p:nvPr>
            <p:ph type="body" sz="half" idx="1"/>
          </p:nvPr>
        </p:nvSpPr>
        <p:spPr>
          <a:xfrm>
            <a:off x="381000" y="1295400"/>
            <a:ext cx="8610600" cy="5257800"/>
          </a:xfrm>
        </p:spPr>
        <p:txBody>
          <a:bodyPr>
            <a:normAutofit/>
          </a:bodyPr>
          <a:lstStyle/>
          <a:p>
            <a:r>
              <a:rPr lang="en-US" sz="2700" dirty="0" smtClean="0"/>
              <a:t>How do I check the reporting status of my water right(s)? </a:t>
            </a:r>
          </a:p>
          <a:p>
            <a:pPr lvl="1"/>
            <a:r>
              <a:rPr lang="en-US" sz="2150" dirty="0" smtClean="0"/>
              <a:t>Go to the RMS login screen located at </a:t>
            </a:r>
            <a:r>
              <a:rPr lang="en-US" sz="2150" dirty="0" smtClean="0">
                <a:hlinkClick r:id="rId3"/>
              </a:rPr>
              <a:t>www.waterboards.ca.gov/rms</a:t>
            </a:r>
            <a:r>
              <a:rPr lang="en-US" sz="2150" dirty="0" smtClean="0"/>
              <a:t> and login with your water right User ID and password.  On the summary page, change the filter setting for the reports from “Show all reports” to “Show only reports currently due”.  Any reports that remain on the screen after this selection, will be the reports that need to be filed for the year for this water right.  “Show all reports” will include all reports, those filed in prior years and all reports due.</a:t>
            </a:r>
          </a:p>
          <a:p>
            <a:pPr lvl="1"/>
            <a:endParaRPr lang="en-US" sz="1200" dirty="0" smtClean="0"/>
          </a:p>
          <a:p>
            <a:pPr lvl="1"/>
            <a:r>
              <a:rPr lang="en-US" sz="2200" dirty="0" smtClean="0"/>
              <a:t>To check the status of a specific report, look at the Status column located in the reports table on the summary page.  If the “status” box contains the words “Not Started”, the report has yet to be begun.  If the “status” box contains the words “In Progress”, the report has been started, but not yet completed.  If the “status” box contains the words “Submitted”, then the report has been filed.</a:t>
            </a:r>
            <a:endParaRPr lang="en-US" dirty="0"/>
          </a:p>
          <a:p>
            <a:pPr lvl="1"/>
            <a:endParaRPr lang="en-US" dirty="0" smtClean="0"/>
          </a:p>
          <a:p>
            <a:pPr lvl="1"/>
            <a:endParaRPr lang="en-US" sz="2800" dirty="0">
              <a:ea typeface="+mn-ea"/>
              <a:cs typeface="+mn-cs"/>
            </a:endParaRPr>
          </a:p>
        </p:txBody>
      </p:sp>
    </p:spTree>
    <p:extLst>
      <p:ext uri="{BB962C8B-B14F-4D97-AF65-F5344CB8AC3E}">
        <p14:creationId xmlns:p14="http://schemas.microsoft.com/office/powerpoint/2010/main" val="1310629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81000" y="1295400"/>
            <a:ext cx="8382000" cy="5257800"/>
          </a:xfrm>
        </p:spPr>
        <p:txBody>
          <a:bodyPr/>
          <a:lstStyle/>
          <a:p>
            <a:r>
              <a:rPr lang="en-US" sz="2700" dirty="0" smtClean="0"/>
              <a:t>When I try to log into the RMS Reporting system, why does an error message appear?</a:t>
            </a:r>
          </a:p>
          <a:p>
            <a:pPr lvl="1"/>
            <a:r>
              <a:rPr lang="en-US" sz="2200" dirty="0" smtClean="0"/>
              <a:t>The system is undergoing routine maintenance, the public will not be able to access the system.  Wait one day to access the system.  If the issue persists, please send </a:t>
            </a:r>
            <a:r>
              <a:rPr lang="en-US" sz="2200" dirty="0"/>
              <a:t>an email to </a:t>
            </a:r>
            <a:r>
              <a:rPr lang="en-US" sz="2200" dirty="0">
                <a:hlinkClick r:id="rId2"/>
              </a:rPr>
              <a:t>ewrims@waterboards.ca.gov</a:t>
            </a:r>
            <a:r>
              <a:rPr lang="en-US" sz="2200" dirty="0"/>
              <a:t> </a:t>
            </a:r>
            <a:r>
              <a:rPr lang="en-US" sz="2200" dirty="0" smtClean="0"/>
              <a:t>.</a:t>
            </a:r>
          </a:p>
          <a:p>
            <a:pPr marL="0" indent="0">
              <a:buNone/>
            </a:pPr>
            <a:endParaRPr lang="en-US" sz="1200" dirty="0"/>
          </a:p>
          <a:p>
            <a:r>
              <a:rPr lang="en-US" sz="2700" dirty="0"/>
              <a:t>How </a:t>
            </a:r>
            <a:r>
              <a:rPr lang="en-US" sz="2700" dirty="0" smtClean="0"/>
              <a:t>do I obtain a copy of my water right or previous filed report?</a:t>
            </a:r>
            <a:endParaRPr lang="en-US" sz="2700" dirty="0"/>
          </a:p>
          <a:p>
            <a:pPr lvl="1"/>
            <a:r>
              <a:rPr lang="en-US" sz="2200" dirty="0" smtClean="0"/>
              <a:t>Previous filed reports may be viewed or printed from the RMS system.  Scanned copies of water rights are </a:t>
            </a:r>
            <a:r>
              <a:rPr lang="en-US" sz="2200" dirty="0"/>
              <a:t>available at </a:t>
            </a:r>
            <a:r>
              <a:rPr lang="en-US" sz="2200" dirty="0">
                <a:hlinkClick r:id="rId3"/>
              </a:rPr>
              <a:t>http://</a:t>
            </a:r>
            <a:r>
              <a:rPr lang="en-US" sz="2200" dirty="0" smtClean="0">
                <a:hlinkClick r:id="rId3"/>
              </a:rPr>
              <a:t>www.waterboards.ca.gov/water_issues/programs/ewrims/index.shtml</a:t>
            </a:r>
            <a:r>
              <a:rPr lang="en-US" sz="2200" dirty="0" smtClean="0"/>
              <a:t> .  To obtain copies of water rights not yet scanned, please contact the Records Unit at 916-341-5421.</a:t>
            </a:r>
          </a:p>
          <a:p>
            <a:pPr lvl="1"/>
            <a:endParaRPr lang="en-US" sz="2200" dirty="0"/>
          </a:p>
          <a:p>
            <a:pPr lvl="1"/>
            <a:endParaRPr lang="en-US" dirty="0" smtClean="0"/>
          </a:p>
          <a:p>
            <a:pPr lvl="1"/>
            <a:endParaRPr lang="en-US" sz="2800" dirty="0">
              <a:ea typeface="+mn-ea"/>
              <a:cs typeface="+mn-cs"/>
            </a:endParaRPr>
          </a:p>
        </p:txBody>
      </p:sp>
      <p:sp>
        <p:nvSpPr>
          <p:cNvPr id="5" name="Title 1"/>
          <p:cNvSpPr>
            <a:spLocks noGrp="1"/>
          </p:cNvSpPr>
          <p:nvPr>
            <p:ph type="title"/>
          </p:nvPr>
        </p:nvSpPr>
        <p:spPr>
          <a:xfrm>
            <a:off x="457200" y="274638"/>
            <a:ext cx="8229600" cy="1143000"/>
          </a:xfrm>
        </p:spPr>
        <p:txBody>
          <a:bodyPr/>
          <a:lstStyle/>
          <a:p>
            <a:r>
              <a:rPr lang="en-US" dirty="0" smtClean="0"/>
              <a:t>Reporting Questions</a:t>
            </a:r>
            <a:endParaRPr lang="en-US" dirty="0"/>
          </a:p>
        </p:txBody>
      </p:sp>
    </p:spTree>
    <p:extLst>
      <p:ext uri="{BB962C8B-B14F-4D97-AF65-F5344CB8AC3E}">
        <p14:creationId xmlns:p14="http://schemas.microsoft.com/office/powerpoint/2010/main" val="225900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2013 Supplemental Statement</a:t>
            </a:r>
            <a:endParaRPr lang="en-US" dirty="0"/>
          </a:p>
        </p:txBody>
      </p:sp>
      <p:sp>
        <p:nvSpPr>
          <p:cNvPr id="3" name="Text Placeholder 2"/>
          <p:cNvSpPr>
            <a:spLocks noGrp="1"/>
          </p:cNvSpPr>
          <p:nvPr>
            <p:ph type="body" sz="half" idx="1"/>
          </p:nvPr>
        </p:nvSpPr>
        <p:spPr>
          <a:xfrm>
            <a:off x="457200" y="1600200"/>
            <a:ext cx="8458200" cy="4800600"/>
          </a:xfrm>
        </p:spPr>
        <p:txBody>
          <a:bodyPr/>
          <a:lstStyle/>
          <a:p>
            <a:r>
              <a:rPr lang="en-US" dirty="0" smtClean="0"/>
              <a:t>Supplemental Statement form – January 1, 2013</a:t>
            </a:r>
          </a:p>
          <a:p>
            <a:pPr lvl="1"/>
            <a:r>
              <a:rPr lang="en-US" dirty="0" smtClean="0"/>
              <a:t>Triennial statement includes reporting years 2010-2012</a:t>
            </a:r>
          </a:p>
          <a:p>
            <a:pPr lvl="2"/>
            <a:r>
              <a:rPr lang="en-US" dirty="0"/>
              <a:t>C</a:t>
            </a:r>
            <a:r>
              <a:rPr lang="en-US" dirty="0" smtClean="0"/>
              <a:t>ontains the new measuring requirements</a:t>
            </a:r>
          </a:p>
          <a:p>
            <a:pPr lvl="2"/>
            <a:r>
              <a:rPr lang="en-US" dirty="0" smtClean="0"/>
              <a:t>Insertion of new Part 3 to Supplemental Statement Form</a:t>
            </a:r>
          </a:p>
          <a:p>
            <a:pPr lvl="1"/>
            <a:r>
              <a:rPr lang="en-US" dirty="0" smtClean="0"/>
              <a:t>July 21, 2011 workshop - guidance</a:t>
            </a:r>
          </a:p>
          <a:p>
            <a:pPr lvl="1"/>
            <a:r>
              <a:rPr lang="en-US" dirty="0" smtClean="0">
                <a:hlinkClick r:id="rId2"/>
              </a:rPr>
              <a:t>http</a:t>
            </a:r>
            <a:r>
              <a:rPr lang="en-US" dirty="0">
                <a:hlinkClick r:id="rId2"/>
              </a:rPr>
              <a:t>://www.waterboards.ca.gov/waterrights/water_issues/programs/diversion_use/</a:t>
            </a:r>
            <a:r>
              <a:rPr lang="en-US" dirty="0"/>
              <a:t>  </a:t>
            </a:r>
          </a:p>
          <a:p>
            <a:pPr lvl="2"/>
            <a:r>
              <a:rPr lang="en-US" dirty="0"/>
              <a:t>Examples of  measurement devices </a:t>
            </a:r>
          </a:p>
          <a:p>
            <a:pPr lvl="2"/>
            <a:r>
              <a:rPr lang="en-US" dirty="0"/>
              <a:t>Examples of alternative measuring methods</a:t>
            </a:r>
          </a:p>
          <a:p>
            <a:pPr lvl="2"/>
            <a:r>
              <a:rPr lang="en-US" dirty="0"/>
              <a:t>List of </a:t>
            </a:r>
            <a:r>
              <a:rPr lang="en-US" dirty="0" smtClean="0"/>
              <a:t>vendors/suppliers</a:t>
            </a:r>
            <a:endParaRPr lang="en-US" dirty="0"/>
          </a:p>
        </p:txBody>
      </p:sp>
    </p:spTree>
    <p:extLst>
      <p:ext uri="{BB962C8B-B14F-4D97-AF65-F5344CB8AC3E}">
        <p14:creationId xmlns:p14="http://schemas.microsoft.com/office/powerpoint/2010/main" val="274504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Questions</a:t>
            </a:r>
            <a:endParaRPr lang="en-US" dirty="0"/>
          </a:p>
        </p:txBody>
      </p:sp>
      <p:sp>
        <p:nvSpPr>
          <p:cNvPr id="3" name="Text Placeholder 2"/>
          <p:cNvSpPr>
            <a:spLocks noGrp="1"/>
          </p:cNvSpPr>
          <p:nvPr>
            <p:ph type="body" sz="half" idx="1"/>
          </p:nvPr>
        </p:nvSpPr>
        <p:spPr>
          <a:xfrm>
            <a:off x="381000" y="1447800"/>
            <a:ext cx="8610600" cy="5029200"/>
          </a:xfrm>
        </p:spPr>
        <p:txBody>
          <a:bodyPr>
            <a:normAutofit/>
          </a:bodyPr>
          <a:lstStyle/>
          <a:p>
            <a:r>
              <a:rPr lang="en-US" sz="2700" dirty="0" smtClean="0"/>
              <a:t>My password does not work.  What should I do?</a:t>
            </a:r>
          </a:p>
          <a:p>
            <a:pPr lvl="1"/>
            <a:r>
              <a:rPr lang="en-US" sz="2200" dirty="0" smtClean="0"/>
              <a:t>If you have an account, click on “Reset Password” located on the login screen.  For those without an account, double-check that the password relates to the correct water right ID.  If it does, send an email to </a:t>
            </a:r>
            <a:r>
              <a:rPr lang="en-US" sz="2200" dirty="0" smtClean="0">
                <a:hlinkClick r:id="rId2"/>
              </a:rPr>
              <a:t>deltawatermaster@waterboards.ca.gov</a:t>
            </a:r>
            <a:r>
              <a:rPr lang="en-US" sz="2200" dirty="0" smtClean="0"/>
              <a:t> requesting a reset.</a:t>
            </a:r>
          </a:p>
          <a:p>
            <a:pPr marL="0" indent="0">
              <a:buNone/>
            </a:pPr>
            <a:endParaRPr lang="en-US" sz="1200" dirty="0" smtClean="0"/>
          </a:p>
          <a:p>
            <a:r>
              <a:rPr lang="en-US" sz="2700" dirty="0" smtClean="0"/>
              <a:t>I </a:t>
            </a:r>
            <a:r>
              <a:rPr lang="en-US" sz="2700" dirty="0"/>
              <a:t>have logged out of the </a:t>
            </a:r>
            <a:r>
              <a:rPr lang="en-US" sz="2700" dirty="0" smtClean="0"/>
              <a:t>RMS system </a:t>
            </a:r>
            <a:r>
              <a:rPr lang="en-US" sz="2700" dirty="0"/>
              <a:t>and </a:t>
            </a:r>
            <a:r>
              <a:rPr lang="en-US" sz="2700" dirty="0" smtClean="0"/>
              <a:t>want to file a report for a different water right.  </a:t>
            </a:r>
            <a:r>
              <a:rPr lang="en-US" sz="2700" dirty="0"/>
              <a:t>Why does the </a:t>
            </a:r>
            <a:r>
              <a:rPr lang="en-US" sz="2700" dirty="0" smtClean="0"/>
              <a:t>screen </a:t>
            </a:r>
            <a:r>
              <a:rPr lang="en-US" sz="2700" dirty="0"/>
              <a:t>show the </a:t>
            </a:r>
            <a:r>
              <a:rPr lang="en-US" sz="2700" dirty="0" smtClean="0"/>
              <a:t>data </a:t>
            </a:r>
            <a:r>
              <a:rPr lang="en-US" sz="2700" dirty="0"/>
              <a:t>for the </a:t>
            </a:r>
            <a:r>
              <a:rPr lang="en-US" sz="2700" dirty="0" smtClean="0"/>
              <a:t>previous water right?</a:t>
            </a:r>
            <a:endParaRPr lang="en-US" sz="2700" dirty="0"/>
          </a:p>
          <a:p>
            <a:pPr lvl="1"/>
            <a:r>
              <a:rPr lang="en-US" sz="2200" dirty="0" smtClean="0"/>
              <a:t>The system still retains the record for the previous water right.  To </a:t>
            </a:r>
            <a:r>
              <a:rPr lang="en-US" sz="2200" dirty="0"/>
              <a:t>completely exit </a:t>
            </a:r>
            <a:r>
              <a:rPr lang="en-US" sz="2200" dirty="0" smtClean="0"/>
              <a:t>out of the system, log out </a:t>
            </a:r>
            <a:r>
              <a:rPr lang="en-US" sz="2200" dirty="0"/>
              <a:t>of the system and exit the browser or close the web page </a:t>
            </a:r>
            <a:r>
              <a:rPr lang="en-US" sz="2200" dirty="0" smtClean="0"/>
              <a:t>screen.  Return to the login screen and input the next water right ID and Password.</a:t>
            </a:r>
          </a:p>
          <a:p>
            <a:pPr lvl="1"/>
            <a:endParaRPr lang="en-US" dirty="0"/>
          </a:p>
          <a:p>
            <a:pPr lvl="1"/>
            <a:endParaRPr lang="en-US" dirty="0" smtClean="0"/>
          </a:p>
          <a:p>
            <a:pPr lvl="1"/>
            <a:endParaRPr lang="en-US" sz="2800" dirty="0">
              <a:ea typeface="+mn-ea"/>
              <a:cs typeface="+mn-cs"/>
            </a:endParaRPr>
          </a:p>
        </p:txBody>
      </p:sp>
    </p:spTree>
    <p:extLst>
      <p:ext uri="{BB962C8B-B14F-4D97-AF65-F5344CB8AC3E}">
        <p14:creationId xmlns:p14="http://schemas.microsoft.com/office/powerpoint/2010/main" val="31196046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Questions</a:t>
            </a:r>
            <a:endParaRPr lang="en-US" dirty="0"/>
          </a:p>
        </p:txBody>
      </p:sp>
      <p:sp>
        <p:nvSpPr>
          <p:cNvPr id="3" name="Text Placeholder 2"/>
          <p:cNvSpPr>
            <a:spLocks noGrp="1"/>
          </p:cNvSpPr>
          <p:nvPr>
            <p:ph type="body" sz="half" idx="1"/>
          </p:nvPr>
        </p:nvSpPr>
        <p:spPr>
          <a:xfrm>
            <a:off x="381000" y="1295400"/>
            <a:ext cx="8458200" cy="5410200"/>
          </a:xfrm>
        </p:spPr>
        <p:txBody>
          <a:bodyPr>
            <a:normAutofit lnSpcReduction="10000"/>
          </a:bodyPr>
          <a:lstStyle/>
          <a:p>
            <a:r>
              <a:rPr lang="en-US" sz="2650" dirty="0" smtClean="0"/>
              <a:t>I no longer divert water under a water right.  How do I notify the State Water Board?</a:t>
            </a:r>
          </a:p>
          <a:p>
            <a:pPr lvl="1"/>
            <a:r>
              <a:rPr lang="en-US" sz="2200" dirty="0" smtClean="0"/>
              <a:t>Please submit an email to </a:t>
            </a:r>
            <a:r>
              <a:rPr lang="en-US" sz="2200" dirty="0" smtClean="0">
                <a:hlinkClick r:id="rId2"/>
              </a:rPr>
              <a:t>changerequest@waterboards.ca.gov</a:t>
            </a:r>
            <a:r>
              <a:rPr lang="en-US" sz="2200" dirty="0" smtClean="0"/>
              <a:t> or letter to the State Water Board containing a request to cancel the water right, your name, and the associated water right number.</a:t>
            </a:r>
          </a:p>
          <a:p>
            <a:pPr marL="0" indent="0">
              <a:buNone/>
            </a:pPr>
            <a:endParaRPr lang="en-US" sz="1200" dirty="0" smtClean="0"/>
          </a:p>
          <a:p>
            <a:r>
              <a:rPr lang="en-US" sz="2650" dirty="0" smtClean="0"/>
              <a:t>I no longer own the property associated with a water right.  How do I notify the State Water Board of the new owner?</a:t>
            </a:r>
            <a:endParaRPr lang="en-US" sz="2650" dirty="0"/>
          </a:p>
          <a:p>
            <a:pPr lvl="1"/>
            <a:r>
              <a:rPr lang="en-US" sz="2200" dirty="0" smtClean="0"/>
              <a:t>Please complete an ownership </a:t>
            </a:r>
            <a:r>
              <a:rPr lang="en-US" sz="2200" dirty="0"/>
              <a:t>change request form </a:t>
            </a:r>
            <a:r>
              <a:rPr lang="en-US" sz="2200" dirty="0" smtClean="0"/>
              <a:t>located at (</a:t>
            </a:r>
            <a:r>
              <a:rPr lang="en-US" sz="2200" dirty="0" smtClean="0">
                <a:hlinkClick r:id="rId3"/>
              </a:rPr>
              <a:t>http</a:t>
            </a:r>
            <a:r>
              <a:rPr lang="en-US" sz="2200" dirty="0">
                <a:hlinkClick r:id="rId3"/>
              </a:rPr>
              <a:t>://</a:t>
            </a:r>
            <a:r>
              <a:rPr lang="en-US" sz="2200" dirty="0" smtClean="0">
                <a:hlinkClick r:id="rId3"/>
              </a:rPr>
              <a:t>www.waterboards.ca.gov/waterrights/publications_forms/forms/docs/noticeofassgnform.pdf</a:t>
            </a:r>
            <a:r>
              <a:rPr lang="en-US" sz="2200" dirty="0" smtClean="0"/>
              <a:t>) and email the form to </a:t>
            </a:r>
            <a:r>
              <a:rPr lang="en-US" sz="2200" dirty="0" smtClean="0">
                <a:hlinkClick r:id="rId2"/>
              </a:rPr>
              <a:t>changerequest@waterboards.ca.gov</a:t>
            </a:r>
            <a:r>
              <a:rPr lang="en-US" sz="2200" dirty="0" smtClean="0"/>
              <a:t> or send a letter to the State Water Board with the new owner’s information: name, address, and phone number, along with the associated water right number, and if available, the Assessor’s Parcels Number(s).</a:t>
            </a:r>
            <a:endParaRPr lang="en-US" dirty="0" smtClean="0"/>
          </a:p>
        </p:txBody>
      </p:sp>
    </p:spTree>
    <p:extLst>
      <p:ext uri="{BB962C8B-B14F-4D97-AF65-F5344CB8AC3E}">
        <p14:creationId xmlns:p14="http://schemas.microsoft.com/office/powerpoint/2010/main" val="10928475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81000" y="1295400"/>
            <a:ext cx="8534400" cy="5410200"/>
          </a:xfrm>
        </p:spPr>
        <p:txBody>
          <a:bodyPr>
            <a:normAutofit/>
          </a:bodyPr>
          <a:lstStyle/>
          <a:p>
            <a:r>
              <a:rPr lang="en-US" sz="2700" dirty="0" smtClean="0"/>
              <a:t>Why do I have to report  monthly measuring information about my water diversion?</a:t>
            </a:r>
          </a:p>
          <a:p>
            <a:pPr lvl="1"/>
            <a:r>
              <a:rPr lang="en-US" sz="2200" dirty="0" smtClean="0"/>
              <a:t>In 2009, the California Senate passed new measuring requirements that beginning in January 2012.  As a result, filers filing the supplemental statements in 2013 are required to include monthly measuring records made using monitoring devices or alternative measuring methods for the 2012 reporting year. </a:t>
            </a:r>
          </a:p>
          <a:p>
            <a:pPr marL="0" indent="0">
              <a:buNone/>
            </a:pPr>
            <a:endParaRPr lang="en-US" sz="1200" dirty="0"/>
          </a:p>
          <a:p>
            <a:r>
              <a:rPr lang="en-US" sz="2650" dirty="0" smtClean="0"/>
              <a:t>What if I do not have a measuring device for my diversion?</a:t>
            </a:r>
          </a:p>
          <a:p>
            <a:pPr lvl="1"/>
            <a:r>
              <a:rPr lang="en-US" sz="2200" dirty="0" smtClean="0"/>
              <a:t>You may use an alternative measuring method instead of direct measurement with a device.  Examples of and/or measuring methods are available on the State Water Board </a:t>
            </a:r>
            <a:r>
              <a:rPr lang="en-US" sz="2200" smtClean="0"/>
              <a:t>website at </a:t>
            </a:r>
            <a:r>
              <a:rPr lang="en-US" sz="2200" smtClean="0">
                <a:hlinkClick r:id="rId2"/>
              </a:rPr>
              <a:t>http</a:t>
            </a:r>
            <a:r>
              <a:rPr lang="en-US" sz="2200" dirty="0">
                <a:hlinkClick r:id="rId2"/>
              </a:rPr>
              <a:t>://</a:t>
            </a:r>
            <a:r>
              <a:rPr lang="en-US" sz="2200" dirty="0" smtClean="0">
                <a:hlinkClick r:id="rId2"/>
              </a:rPr>
              <a:t>www.waterboards.ca.gov/waterrights/water_issues/programs/diversion_use/wm_alt_mthds.shtml</a:t>
            </a:r>
            <a:r>
              <a:rPr lang="en-US" sz="2200" dirty="0" smtClean="0"/>
              <a:t> </a:t>
            </a:r>
            <a:endParaRPr lang="en-US" sz="2200" dirty="0"/>
          </a:p>
        </p:txBody>
      </p:sp>
      <p:sp>
        <p:nvSpPr>
          <p:cNvPr id="5" name="Title 1"/>
          <p:cNvSpPr>
            <a:spLocks noGrp="1"/>
          </p:cNvSpPr>
          <p:nvPr>
            <p:ph type="title"/>
          </p:nvPr>
        </p:nvSpPr>
        <p:spPr>
          <a:xfrm>
            <a:off x="457200" y="274638"/>
            <a:ext cx="8229600" cy="1143000"/>
          </a:xfrm>
        </p:spPr>
        <p:txBody>
          <a:bodyPr/>
          <a:lstStyle/>
          <a:p>
            <a:r>
              <a:rPr lang="en-US" dirty="0" smtClean="0"/>
              <a:t>Reporting Questions</a:t>
            </a:r>
            <a:endParaRPr lang="en-US" dirty="0"/>
          </a:p>
        </p:txBody>
      </p:sp>
    </p:spTree>
    <p:extLst>
      <p:ext uri="{BB962C8B-B14F-4D97-AF65-F5344CB8AC3E}">
        <p14:creationId xmlns:p14="http://schemas.microsoft.com/office/powerpoint/2010/main" val="4136968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81000" y="1295400"/>
            <a:ext cx="8534400" cy="5181600"/>
          </a:xfrm>
        </p:spPr>
        <p:txBody>
          <a:bodyPr>
            <a:normAutofit lnSpcReduction="10000"/>
          </a:bodyPr>
          <a:lstStyle/>
          <a:p>
            <a:r>
              <a:rPr lang="en-US" sz="2700" dirty="0" smtClean="0"/>
              <a:t>Why do I have to file the supplemental statement online when I filed the initial statement on paper?</a:t>
            </a:r>
          </a:p>
          <a:p>
            <a:pPr lvl="1"/>
            <a:r>
              <a:rPr lang="en-US" sz="2200" dirty="0" smtClean="0"/>
              <a:t>Initial Statements of Water Diversion and Use can only be filed </a:t>
            </a:r>
            <a:r>
              <a:rPr lang="en-US" sz="2200" dirty="0"/>
              <a:t>on paper (</a:t>
            </a:r>
            <a:r>
              <a:rPr lang="en-US" sz="2200" dirty="0">
                <a:hlinkClick r:id="rId2"/>
              </a:rPr>
              <a:t>http://</a:t>
            </a:r>
            <a:r>
              <a:rPr lang="en-US" sz="2200" dirty="0" smtClean="0">
                <a:hlinkClick r:id="rId2"/>
              </a:rPr>
              <a:t>www.waterboards.ca.gov/waterrights/water_issues/programs/diversion_use/faqs.shtml</a:t>
            </a:r>
            <a:r>
              <a:rPr lang="en-US" sz="2200" dirty="0" smtClean="0"/>
              <a:t>) .  The State Water Board adopted regulations in 2011 that require the annual and triennial reports to be filed electronically.</a:t>
            </a:r>
          </a:p>
          <a:p>
            <a:pPr marL="0" indent="0">
              <a:buNone/>
            </a:pPr>
            <a:endParaRPr lang="en-US" sz="1200" dirty="0"/>
          </a:p>
          <a:p>
            <a:r>
              <a:rPr lang="en-US" sz="2700" dirty="0" smtClean="0"/>
              <a:t>What do I do if I do not have a computer?</a:t>
            </a:r>
          </a:p>
          <a:p>
            <a:pPr lvl="1"/>
            <a:r>
              <a:rPr lang="en-US" sz="2200" dirty="0" smtClean="0"/>
              <a:t>You may have someone, such as a family member or neighbor file on your behalf.  Public libraries have computers available for the public to use.  You may also use one of the computers available for public use located in our Records Unit in Sacramento.  Contact our Records Unit at (916) 341-5421 to schedule an appointment.</a:t>
            </a:r>
            <a:endParaRPr lang="en-US" dirty="0" smtClean="0"/>
          </a:p>
          <a:p>
            <a:pPr lvl="1"/>
            <a:endParaRPr lang="en-US" sz="2800" dirty="0">
              <a:ea typeface="+mn-ea"/>
              <a:cs typeface="+mn-cs"/>
            </a:endParaRPr>
          </a:p>
        </p:txBody>
      </p:sp>
      <p:sp>
        <p:nvSpPr>
          <p:cNvPr id="5" name="Title 1"/>
          <p:cNvSpPr>
            <a:spLocks noGrp="1"/>
          </p:cNvSpPr>
          <p:nvPr>
            <p:ph type="title"/>
          </p:nvPr>
        </p:nvSpPr>
        <p:spPr>
          <a:xfrm>
            <a:off x="457200" y="274638"/>
            <a:ext cx="8229600" cy="1143000"/>
          </a:xfrm>
        </p:spPr>
        <p:txBody>
          <a:bodyPr/>
          <a:lstStyle/>
          <a:p>
            <a:r>
              <a:rPr lang="en-US" dirty="0" smtClean="0"/>
              <a:t>Reporting Questions</a:t>
            </a:r>
            <a:endParaRPr lang="en-US" dirty="0"/>
          </a:p>
        </p:txBody>
      </p:sp>
    </p:spTree>
    <p:extLst>
      <p:ext uri="{BB962C8B-B14F-4D97-AF65-F5344CB8AC3E}">
        <p14:creationId xmlns:p14="http://schemas.microsoft.com/office/powerpoint/2010/main" val="3003856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81000" y="1295400"/>
            <a:ext cx="8534400" cy="5181600"/>
          </a:xfrm>
        </p:spPr>
        <p:txBody>
          <a:bodyPr>
            <a:normAutofit/>
          </a:bodyPr>
          <a:lstStyle/>
          <a:p>
            <a:r>
              <a:rPr lang="en-US" sz="2700" dirty="0"/>
              <a:t>Are there any annual fees for statements?</a:t>
            </a:r>
          </a:p>
          <a:p>
            <a:pPr lvl="1"/>
            <a:r>
              <a:rPr lang="en-US" sz="2200" dirty="0"/>
              <a:t>No, there are none.  However, if you have a current water right on  file with the State Water Board, failure to file the required </a:t>
            </a:r>
            <a:r>
              <a:rPr lang="en-US" sz="2200" dirty="0" smtClean="0"/>
              <a:t>reports may </a:t>
            </a:r>
            <a:r>
              <a:rPr lang="en-US" sz="2200" dirty="0"/>
              <a:t>be subject to enforcement action.  For statements, there is an immediate </a:t>
            </a:r>
            <a:r>
              <a:rPr lang="en-US" sz="2200" dirty="0" smtClean="0"/>
              <a:t>penalty </a:t>
            </a:r>
            <a:r>
              <a:rPr lang="en-US" sz="2200" dirty="0"/>
              <a:t>for failure to file the triennial supplemental statements</a:t>
            </a:r>
            <a:r>
              <a:rPr lang="en-US" sz="2200" dirty="0" smtClean="0"/>
              <a:t>. </a:t>
            </a:r>
            <a:endParaRPr lang="en-US" sz="2200" dirty="0"/>
          </a:p>
          <a:p>
            <a:pPr marL="0" indent="0">
              <a:buNone/>
            </a:pPr>
            <a:endParaRPr lang="en-US" sz="2700" dirty="0" smtClean="0"/>
          </a:p>
          <a:p>
            <a:pPr lvl="1"/>
            <a:endParaRPr lang="en-US" sz="2800" dirty="0">
              <a:ea typeface="+mn-ea"/>
              <a:cs typeface="+mn-cs"/>
            </a:endParaRPr>
          </a:p>
        </p:txBody>
      </p:sp>
      <p:sp>
        <p:nvSpPr>
          <p:cNvPr id="5" name="Title 1"/>
          <p:cNvSpPr>
            <a:spLocks noGrp="1"/>
          </p:cNvSpPr>
          <p:nvPr>
            <p:ph type="title"/>
          </p:nvPr>
        </p:nvSpPr>
        <p:spPr>
          <a:xfrm>
            <a:off x="457200" y="274638"/>
            <a:ext cx="8229600" cy="1143000"/>
          </a:xfrm>
        </p:spPr>
        <p:txBody>
          <a:bodyPr/>
          <a:lstStyle/>
          <a:p>
            <a:r>
              <a:rPr lang="en-US" dirty="0" smtClean="0"/>
              <a:t>Reporting Questions</a:t>
            </a:r>
            <a:endParaRPr lang="en-US" dirty="0"/>
          </a:p>
        </p:txBody>
      </p:sp>
    </p:spTree>
    <p:extLst>
      <p:ext uri="{BB962C8B-B14F-4D97-AF65-F5344CB8AC3E}">
        <p14:creationId xmlns:p14="http://schemas.microsoft.com/office/powerpoint/2010/main" val="2423291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sz="half" idx="1"/>
          </p:nvPr>
        </p:nvSpPr>
        <p:spPr>
          <a:xfrm>
            <a:off x="457200" y="1600200"/>
            <a:ext cx="7696200" cy="4572000"/>
          </a:xfrm>
        </p:spPr>
        <p:txBody>
          <a:bodyPr/>
          <a:lstStyle/>
          <a:p>
            <a:r>
              <a:rPr lang="en-US" dirty="0" smtClean="0"/>
              <a:t>Please </a:t>
            </a:r>
            <a:r>
              <a:rPr lang="en-US" dirty="0"/>
              <a:t>email any questions </a:t>
            </a:r>
            <a:r>
              <a:rPr lang="en-US" dirty="0" smtClean="0"/>
              <a:t>and or comments to </a:t>
            </a:r>
            <a:r>
              <a:rPr lang="en-US" dirty="0">
                <a:hlinkClick r:id="rId2"/>
              </a:rPr>
              <a:t>deltawatermaster@waterboards.ca.gov</a:t>
            </a:r>
            <a:r>
              <a:rPr lang="en-US" dirty="0"/>
              <a:t> </a:t>
            </a:r>
            <a:r>
              <a:rPr lang="en-US" dirty="0" smtClean="0"/>
              <a:t>.</a:t>
            </a:r>
          </a:p>
          <a:p>
            <a:endParaRPr lang="en-US" sz="1200" dirty="0" smtClean="0"/>
          </a:p>
          <a:p>
            <a:pPr lvl="1"/>
            <a:endParaRPr lang="en-US" dirty="0" smtClean="0"/>
          </a:p>
          <a:p>
            <a:pPr lvl="1"/>
            <a:endParaRPr lang="en-US" dirty="0" smtClean="0"/>
          </a:p>
        </p:txBody>
      </p:sp>
    </p:spTree>
    <p:extLst>
      <p:ext uri="{BB962C8B-B14F-4D97-AF65-F5344CB8AC3E}">
        <p14:creationId xmlns:p14="http://schemas.microsoft.com/office/powerpoint/2010/main" val="2074361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8" y="190500"/>
            <a:ext cx="7666345" cy="6548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2971800" y="5958289"/>
            <a:ext cx="3352800" cy="7357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p:cNvSpPr/>
          <p:nvPr/>
        </p:nvSpPr>
        <p:spPr>
          <a:xfrm>
            <a:off x="1219200" y="5410199"/>
            <a:ext cx="2362200" cy="4117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512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2875"/>
            <a:ext cx="7165984"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2241962"/>
            <a:ext cx="609600" cy="15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2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7903" y="2596332"/>
            <a:ext cx="513779" cy="149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3713" y="296991"/>
            <a:ext cx="3179758" cy="2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5912666" y="2913961"/>
            <a:ext cx="685640" cy="4117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19346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fade">
                                      <p:cBhvr>
                                        <p:cTn id="7" dur="500"/>
                                        <p:tgtEl>
                                          <p:spTgt spid="13319"/>
                                        </p:tgtEl>
                                      </p:cBhvr>
                                    </p:animEffect>
                                  </p:childTnLst>
                                </p:cTn>
                              </p:par>
                              <p:par>
                                <p:cTn id="8" presetID="10" presetClass="entr" presetSubtype="0" fill="hold" nodeType="withEffect">
                                  <p:stCondLst>
                                    <p:cond delay="1000"/>
                                  </p:stCondLst>
                                  <p:childTnLst>
                                    <p:set>
                                      <p:cBhvr>
                                        <p:cTn id="9" dur="1" fill="hold">
                                          <p:stCondLst>
                                            <p:cond delay="0"/>
                                          </p:stCondLst>
                                        </p:cTn>
                                        <p:tgtEl>
                                          <p:spTgt spid="13320"/>
                                        </p:tgtEl>
                                        <p:attrNameLst>
                                          <p:attrName>style.visibility</p:attrName>
                                        </p:attrNameLst>
                                      </p:cBhvr>
                                      <p:to>
                                        <p:strVal val="visible"/>
                                      </p:to>
                                    </p:set>
                                    <p:animEffect transition="in" filter="fade">
                                      <p:cBhvr>
                                        <p:cTn id="10" dur="500"/>
                                        <p:tgtEl>
                                          <p:spTgt spid="13320"/>
                                        </p:tgtEl>
                                      </p:cBhvr>
                                    </p:animEffect>
                                  </p:childTnLst>
                                </p:cTn>
                              </p:par>
                              <p:par>
                                <p:cTn id="11" presetID="10" presetClass="entr" presetSubtype="0" fill="hold" grpId="0" nodeType="withEffect">
                                  <p:stCondLst>
                                    <p:cond delay="175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690563"/>
            <a:ext cx="8305800" cy="547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p:cNvSpPr/>
          <p:nvPr/>
        </p:nvSpPr>
        <p:spPr>
          <a:xfrm>
            <a:off x="7886700" y="4067175"/>
            <a:ext cx="838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323850" y="1857375"/>
            <a:ext cx="1600200" cy="5810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3107" y="2457335"/>
            <a:ext cx="2617778" cy="451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3581399" y="2309188"/>
            <a:ext cx="2189143" cy="7472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3474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667" y="152400"/>
            <a:ext cx="7120718" cy="658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p:nvPicPr>
        <p:blipFill rotWithShape="1">
          <a:blip r:embed="rId3">
            <a:extLst>
              <a:ext uri="{28A0092B-C50C-407E-A947-70E740481C1C}">
                <a14:useLocalDpi xmlns:a14="http://schemas.microsoft.com/office/drawing/2010/main" val="0"/>
              </a:ext>
            </a:extLst>
          </a:blip>
          <a:srcRect t="12666" b="11341"/>
          <a:stretch/>
        </p:blipFill>
        <p:spPr bwMode="auto">
          <a:xfrm>
            <a:off x="3143250" y="762000"/>
            <a:ext cx="3089594" cy="623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4800600"/>
            <a:ext cx="5758802" cy="378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7"/>
          <p:cNvSpPr/>
          <p:nvPr/>
        </p:nvSpPr>
        <p:spPr>
          <a:xfrm>
            <a:off x="4506926" y="6019800"/>
            <a:ext cx="979474"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4509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10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100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100" y="66675"/>
            <a:ext cx="4727016"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1" y="1481785"/>
            <a:ext cx="4038600" cy="170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Oval 15"/>
          <p:cNvSpPr/>
          <p:nvPr/>
        </p:nvSpPr>
        <p:spPr>
          <a:xfrm>
            <a:off x="3897033" y="6324600"/>
            <a:ext cx="773676"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9"/>
          <p:cNvPicPr>
            <a:picLocks noChangeAspect="1" noChangeArrowheads="1"/>
          </p:cNvPicPr>
          <p:nvPr/>
        </p:nvPicPr>
        <p:blipFill rotWithShape="1">
          <a:blip r:embed="rId4">
            <a:extLst>
              <a:ext uri="{28A0092B-C50C-407E-A947-70E740481C1C}">
                <a14:useLocalDpi xmlns:a14="http://schemas.microsoft.com/office/drawing/2010/main" val="0"/>
              </a:ext>
            </a:extLst>
          </a:blip>
          <a:srcRect t="12666" b="11341"/>
          <a:stretch/>
        </p:blipFill>
        <p:spPr bwMode="auto">
          <a:xfrm>
            <a:off x="5181600" y="762000"/>
            <a:ext cx="3048000" cy="614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84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53" presetClass="entr" presetSubtype="16" fill="hold" nodeType="withEffect">
                                  <p:stCondLst>
                                    <p:cond delay="500"/>
                                  </p:stCondLst>
                                  <p:childTnLst>
                                    <p:set>
                                      <p:cBhvr>
                                        <p:cTn id="9" dur="1" fill="hold">
                                          <p:stCondLst>
                                            <p:cond delay="0"/>
                                          </p:stCondLst>
                                        </p:cTn>
                                        <p:tgtEl>
                                          <p:spTgt spid="17"/>
                                        </p:tgtEl>
                                        <p:attrNameLst>
                                          <p:attrName>style.visibility</p:attrName>
                                        </p:attrNameLst>
                                      </p:cBhvr>
                                      <p:to>
                                        <p:strVal val="visible"/>
                                      </p:to>
                                    </p:set>
                                    <p:anim calcmode="lin" valueType="num">
                                      <p:cBhvr>
                                        <p:cTn id="10" dur="250" fill="hold"/>
                                        <p:tgtEl>
                                          <p:spTgt spid="17"/>
                                        </p:tgtEl>
                                        <p:attrNameLst>
                                          <p:attrName>ppt_w</p:attrName>
                                        </p:attrNameLst>
                                      </p:cBhvr>
                                      <p:tavLst>
                                        <p:tav tm="0">
                                          <p:val>
                                            <p:fltVal val="0"/>
                                          </p:val>
                                        </p:tav>
                                        <p:tav tm="100000">
                                          <p:val>
                                            <p:strVal val="#ppt_w"/>
                                          </p:val>
                                        </p:tav>
                                      </p:tavLst>
                                    </p:anim>
                                    <p:anim calcmode="lin" valueType="num">
                                      <p:cBhvr>
                                        <p:cTn id="11" dur="250" fill="hold"/>
                                        <p:tgtEl>
                                          <p:spTgt spid="17"/>
                                        </p:tgtEl>
                                        <p:attrNameLst>
                                          <p:attrName>ppt_h</p:attrName>
                                        </p:attrNameLst>
                                      </p:cBhvr>
                                      <p:tavLst>
                                        <p:tav tm="0">
                                          <p:val>
                                            <p:fltVal val="0"/>
                                          </p:val>
                                        </p:tav>
                                        <p:tav tm="100000">
                                          <p:val>
                                            <p:strVal val="#ppt_h"/>
                                          </p:val>
                                        </p:tav>
                                      </p:tavLst>
                                    </p:anim>
                                    <p:animEffect transition="in" filter="fade">
                                      <p:cBhvr>
                                        <p:cTn id="12" dur="250"/>
                                        <p:tgtEl>
                                          <p:spTgt spid="17"/>
                                        </p:tgtEl>
                                      </p:cBhvr>
                                    </p:animEffect>
                                  </p:childTnLst>
                                </p:cTn>
                              </p:par>
                              <p:par>
                                <p:cTn id="13" presetID="53" presetClass="entr" presetSubtype="16" fill="hold" nodeType="withEffect">
                                  <p:stCondLst>
                                    <p:cond delay="500"/>
                                  </p:stCondLst>
                                  <p:childTnLst>
                                    <p:set>
                                      <p:cBhvr>
                                        <p:cTn id="14" dur="1" fill="hold">
                                          <p:stCondLst>
                                            <p:cond delay="0"/>
                                          </p:stCondLst>
                                        </p:cTn>
                                        <p:tgtEl>
                                          <p:spTgt spid="1032"/>
                                        </p:tgtEl>
                                        <p:attrNameLst>
                                          <p:attrName>style.visibility</p:attrName>
                                        </p:attrNameLst>
                                      </p:cBhvr>
                                      <p:to>
                                        <p:strVal val="visible"/>
                                      </p:to>
                                    </p:set>
                                    <p:anim calcmode="lin" valueType="num">
                                      <p:cBhvr>
                                        <p:cTn id="15" dur="250" fill="hold"/>
                                        <p:tgtEl>
                                          <p:spTgt spid="1032"/>
                                        </p:tgtEl>
                                        <p:attrNameLst>
                                          <p:attrName>ppt_w</p:attrName>
                                        </p:attrNameLst>
                                      </p:cBhvr>
                                      <p:tavLst>
                                        <p:tav tm="0">
                                          <p:val>
                                            <p:fltVal val="0"/>
                                          </p:val>
                                        </p:tav>
                                        <p:tav tm="100000">
                                          <p:val>
                                            <p:strVal val="#ppt_w"/>
                                          </p:val>
                                        </p:tav>
                                      </p:tavLst>
                                    </p:anim>
                                    <p:anim calcmode="lin" valueType="num">
                                      <p:cBhvr>
                                        <p:cTn id="16" dur="250" fill="hold"/>
                                        <p:tgtEl>
                                          <p:spTgt spid="1032"/>
                                        </p:tgtEl>
                                        <p:attrNameLst>
                                          <p:attrName>ppt_h</p:attrName>
                                        </p:attrNameLst>
                                      </p:cBhvr>
                                      <p:tavLst>
                                        <p:tav tm="0">
                                          <p:val>
                                            <p:fltVal val="0"/>
                                          </p:val>
                                        </p:tav>
                                        <p:tav tm="100000">
                                          <p:val>
                                            <p:strVal val="#ppt_h"/>
                                          </p:val>
                                        </p:tav>
                                      </p:tavLst>
                                    </p:anim>
                                    <p:animEffect transition="in" filter="fade">
                                      <p:cBhvr>
                                        <p:cTn id="17" dur="25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7625"/>
            <a:ext cx="4836064" cy="681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52400"/>
            <a:ext cx="6837248" cy="122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3064" y="1905000"/>
            <a:ext cx="4419600" cy="3596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5791200"/>
            <a:ext cx="762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Oval 9"/>
          <p:cNvSpPr/>
          <p:nvPr/>
        </p:nvSpPr>
        <p:spPr>
          <a:xfrm>
            <a:off x="4237307" y="6324600"/>
            <a:ext cx="639493"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1976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53" presetClass="entr" presetSubtype="16" fill="hold" nodeType="withEffect">
                                  <p:stCondLst>
                                    <p:cond delay="500"/>
                                  </p:stCondLst>
                                  <p:childTnLst>
                                    <p:set>
                                      <p:cBhvr>
                                        <p:cTn id="9" dur="1" fill="hold">
                                          <p:stCondLst>
                                            <p:cond delay="0"/>
                                          </p:stCondLst>
                                        </p:cTn>
                                        <p:tgtEl>
                                          <p:spTgt spid="3077"/>
                                        </p:tgtEl>
                                        <p:attrNameLst>
                                          <p:attrName>style.visibility</p:attrName>
                                        </p:attrNameLst>
                                      </p:cBhvr>
                                      <p:to>
                                        <p:strVal val="visible"/>
                                      </p:to>
                                    </p:set>
                                    <p:anim calcmode="lin" valueType="num">
                                      <p:cBhvr>
                                        <p:cTn id="10" dur="250" fill="hold"/>
                                        <p:tgtEl>
                                          <p:spTgt spid="3077"/>
                                        </p:tgtEl>
                                        <p:attrNameLst>
                                          <p:attrName>ppt_w</p:attrName>
                                        </p:attrNameLst>
                                      </p:cBhvr>
                                      <p:tavLst>
                                        <p:tav tm="0">
                                          <p:val>
                                            <p:fltVal val="0"/>
                                          </p:val>
                                        </p:tav>
                                        <p:tav tm="100000">
                                          <p:val>
                                            <p:strVal val="#ppt_w"/>
                                          </p:val>
                                        </p:tav>
                                      </p:tavLst>
                                    </p:anim>
                                    <p:anim calcmode="lin" valueType="num">
                                      <p:cBhvr>
                                        <p:cTn id="11" dur="250" fill="hold"/>
                                        <p:tgtEl>
                                          <p:spTgt spid="3077"/>
                                        </p:tgtEl>
                                        <p:attrNameLst>
                                          <p:attrName>ppt_h</p:attrName>
                                        </p:attrNameLst>
                                      </p:cBhvr>
                                      <p:tavLst>
                                        <p:tav tm="0">
                                          <p:val>
                                            <p:fltVal val="0"/>
                                          </p:val>
                                        </p:tav>
                                        <p:tav tm="100000">
                                          <p:val>
                                            <p:strVal val="#ppt_h"/>
                                          </p:val>
                                        </p:tav>
                                      </p:tavLst>
                                    </p:anim>
                                    <p:animEffect transition="in" filter="fade">
                                      <p:cBhvr>
                                        <p:cTn id="12" dur="250"/>
                                        <p:tgtEl>
                                          <p:spTgt spid="3077"/>
                                        </p:tgtEl>
                                      </p:cBhvr>
                                    </p:animEffect>
                                  </p:childTnLst>
                                </p:cTn>
                              </p:par>
                              <p:par>
                                <p:cTn id="13" presetID="53" presetClass="entr" presetSubtype="16" fill="hold" nodeType="withEffect">
                                  <p:stCondLst>
                                    <p:cond delay="500"/>
                                  </p:stCondLst>
                                  <p:childTnLst>
                                    <p:set>
                                      <p:cBhvr>
                                        <p:cTn id="14" dur="1" fill="hold">
                                          <p:stCondLst>
                                            <p:cond delay="0"/>
                                          </p:stCondLst>
                                        </p:cTn>
                                        <p:tgtEl>
                                          <p:spTgt spid="3078"/>
                                        </p:tgtEl>
                                        <p:attrNameLst>
                                          <p:attrName>style.visibility</p:attrName>
                                        </p:attrNameLst>
                                      </p:cBhvr>
                                      <p:to>
                                        <p:strVal val="visible"/>
                                      </p:to>
                                    </p:set>
                                    <p:anim calcmode="lin" valueType="num">
                                      <p:cBhvr>
                                        <p:cTn id="15" dur="250" fill="hold"/>
                                        <p:tgtEl>
                                          <p:spTgt spid="3078"/>
                                        </p:tgtEl>
                                        <p:attrNameLst>
                                          <p:attrName>ppt_w</p:attrName>
                                        </p:attrNameLst>
                                      </p:cBhvr>
                                      <p:tavLst>
                                        <p:tav tm="0">
                                          <p:val>
                                            <p:fltVal val="0"/>
                                          </p:val>
                                        </p:tav>
                                        <p:tav tm="100000">
                                          <p:val>
                                            <p:strVal val="#ppt_w"/>
                                          </p:val>
                                        </p:tav>
                                      </p:tavLst>
                                    </p:anim>
                                    <p:anim calcmode="lin" valueType="num">
                                      <p:cBhvr>
                                        <p:cTn id="16" dur="250" fill="hold"/>
                                        <p:tgtEl>
                                          <p:spTgt spid="3078"/>
                                        </p:tgtEl>
                                        <p:attrNameLst>
                                          <p:attrName>ppt_h</p:attrName>
                                        </p:attrNameLst>
                                      </p:cBhvr>
                                      <p:tavLst>
                                        <p:tav tm="0">
                                          <p:val>
                                            <p:fltVal val="0"/>
                                          </p:val>
                                        </p:tav>
                                        <p:tav tm="100000">
                                          <p:val>
                                            <p:strVal val="#ppt_h"/>
                                          </p:val>
                                        </p:tav>
                                      </p:tavLst>
                                    </p:anim>
                                    <p:animEffect transition="in" filter="fade">
                                      <p:cBhvr>
                                        <p:cTn id="17" dur="250"/>
                                        <p:tgtEl>
                                          <p:spTgt spid="3078"/>
                                        </p:tgtEl>
                                      </p:cBhvr>
                                    </p:animEffect>
                                  </p:childTnLst>
                                </p:cTn>
                              </p:par>
                              <p:par>
                                <p:cTn id="18" presetID="10" presetClass="entr" presetSubtype="0" fill="hold" nodeType="withEffect">
                                  <p:stCondLst>
                                    <p:cond delay="750"/>
                                  </p:stCondLst>
                                  <p:childTnLst>
                                    <p:set>
                                      <p:cBhvr>
                                        <p:cTn id="19" dur="1" fill="hold">
                                          <p:stCondLst>
                                            <p:cond delay="0"/>
                                          </p:stCondLst>
                                        </p:cTn>
                                        <p:tgtEl>
                                          <p:spTgt spid="3079"/>
                                        </p:tgtEl>
                                        <p:attrNameLst>
                                          <p:attrName>style.visibility</p:attrName>
                                        </p:attrNameLst>
                                      </p:cBhvr>
                                      <p:to>
                                        <p:strVal val="visible"/>
                                      </p:to>
                                    </p:set>
                                    <p:animEffect transition="in" filter="fade">
                                      <p:cBhvr>
                                        <p:cTn id="20"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468630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6275" y="533400"/>
            <a:ext cx="46482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42925"/>
            <a:ext cx="30956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6790177" y="5867400"/>
            <a:ext cx="639493"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4319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750"/>
                                  </p:stCondLst>
                                  <p:childTnLst>
                                    <p:set>
                                      <p:cBhvr>
                                        <p:cTn id="6" dur="1" fill="hold">
                                          <p:stCondLst>
                                            <p:cond delay="999"/>
                                          </p:stCondLst>
                                        </p:cTn>
                                        <p:tgtEl>
                                          <p:spTgt spid="4101"/>
                                        </p:tgtEl>
                                        <p:attrNameLst>
                                          <p:attrName>style.visibility</p:attrName>
                                        </p:attrNameLst>
                                      </p:cBhvr>
                                      <p:to>
                                        <p:strVal val="visible"/>
                                      </p:to>
                                    </p:set>
                                  </p:childTnLst>
                                </p:cTn>
                              </p:par>
                              <p:par>
                                <p:cTn id="7" presetID="7" presetClass="emph" presetSubtype="2" fill="hold" nodeType="withEffect">
                                  <p:stCondLst>
                                    <p:cond delay="1000"/>
                                  </p:stCondLst>
                                  <p:childTnLst>
                                    <p:animClr clrSpc="rgb" dir="cw">
                                      <p:cBhvr>
                                        <p:cTn id="8" dur="500" fill="hold"/>
                                        <p:tgtEl>
                                          <p:spTgt spid="4101"/>
                                        </p:tgtEl>
                                        <p:attrNameLst>
                                          <p:attrName>stroke.color</p:attrName>
                                        </p:attrNameLst>
                                      </p:cBhvr>
                                      <p:to>
                                        <a:srgbClr val="FF0000"/>
                                      </p:to>
                                    </p:animClr>
                                    <p:set>
                                      <p:cBhvr>
                                        <p:cTn id="9" dur="500" fill="hold"/>
                                        <p:tgtEl>
                                          <p:spTgt spid="4101"/>
                                        </p:tgtEl>
                                        <p:attrNameLst>
                                          <p:attrName>stroke.on</p:attrName>
                                        </p:attrNameLst>
                                      </p:cBhvr>
                                      <p:to>
                                        <p:strVal val="true"/>
                                      </p:to>
                                    </p:set>
                                  </p:childTnLst>
                                </p:cTn>
                              </p:par>
                            </p:childTnLst>
                          </p:cTn>
                        </p:par>
                        <p:par>
                          <p:cTn id="10" fill="hold">
                            <p:stCondLst>
                              <p:cond delay="1750"/>
                            </p:stCondLst>
                            <p:childTnLst>
                              <p:par>
                                <p:cTn id="11" presetID="10" presetClass="entr" presetSubtype="0" fill="hold" grpId="0" nodeType="afterEffect">
                                  <p:stCondLst>
                                    <p:cond delay="1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TotalTime>
  <Words>985</Words>
  <Application>Microsoft Office PowerPoint</Application>
  <PresentationFormat>On-screen Show (4:3)</PresentationFormat>
  <Paragraphs>58</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Document</vt:lpstr>
      <vt:lpstr>Supplemental Statements of Water Diversion and Use</vt:lpstr>
      <vt:lpstr>2013 Supplemental Statement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Reporting Penalties</vt:lpstr>
      <vt:lpstr>Reporting Questions</vt:lpstr>
      <vt:lpstr>Reporting Questions</vt:lpstr>
      <vt:lpstr>Reporting Questions</vt:lpstr>
      <vt:lpstr>Reporting Questions</vt:lpstr>
      <vt:lpstr>Reporting Questions</vt:lpstr>
      <vt:lpstr>Reporting Questions</vt:lpstr>
      <vt:lpstr>Reporting Questions</vt:lpstr>
      <vt:lpstr>Questions?</vt:lpstr>
    </vt:vector>
  </TitlesOfParts>
  <Company>SWRCB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DS</dc:creator>
  <cp:lastModifiedBy>DS</cp:lastModifiedBy>
  <cp:revision>101</cp:revision>
  <cp:lastPrinted>2013-03-27T19:18:39Z</cp:lastPrinted>
  <dcterms:created xsi:type="dcterms:W3CDTF">2013-03-26T15:31:38Z</dcterms:created>
  <dcterms:modified xsi:type="dcterms:W3CDTF">2013-05-23T22:17:32Z</dcterms:modified>
</cp:coreProperties>
</file>