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70"/>
  </p:notesMasterIdLst>
  <p:handoutMasterIdLst>
    <p:handoutMasterId r:id="rId71"/>
  </p:handoutMasterIdLst>
  <p:sldIdLst>
    <p:sldId id="257" r:id="rId2"/>
    <p:sldId id="256" r:id="rId3"/>
    <p:sldId id="308" r:id="rId4"/>
    <p:sldId id="309" r:id="rId5"/>
    <p:sldId id="303" r:id="rId6"/>
    <p:sldId id="307" r:id="rId7"/>
    <p:sldId id="314" r:id="rId8"/>
    <p:sldId id="313" r:id="rId9"/>
    <p:sldId id="311" r:id="rId10"/>
    <p:sldId id="373" r:id="rId11"/>
    <p:sldId id="371" r:id="rId12"/>
    <p:sldId id="372" r:id="rId13"/>
    <p:sldId id="370" r:id="rId14"/>
    <p:sldId id="329" r:id="rId15"/>
    <p:sldId id="324" r:id="rId16"/>
    <p:sldId id="322" r:id="rId17"/>
    <p:sldId id="271" r:id="rId18"/>
    <p:sldId id="316" r:id="rId19"/>
    <p:sldId id="318" r:id="rId20"/>
    <p:sldId id="319" r:id="rId21"/>
    <p:sldId id="340" r:id="rId22"/>
    <p:sldId id="368" r:id="rId23"/>
    <p:sldId id="369" r:id="rId24"/>
    <p:sldId id="367" r:id="rId25"/>
    <p:sldId id="327" r:id="rId26"/>
    <p:sldId id="328" r:id="rId27"/>
    <p:sldId id="333" r:id="rId28"/>
    <p:sldId id="334" r:id="rId29"/>
    <p:sldId id="332" r:id="rId30"/>
    <p:sldId id="335" r:id="rId31"/>
    <p:sldId id="337" r:id="rId32"/>
    <p:sldId id="336" r:id="rId33"/>
    <p:sldId id="347" r:id="rId34"/>
    <p:sldId id="348" r:id="rId35"/>
    <p:sldId id="330" r:id="rId36"/>
    <p:sldId id="374" r:id="rId37"/>
    <p:sldId id="342" r:id="rId38"/>
    <p:sldId id="331" r:id="rId39"/>
    <p:sldId id="343" r:id="rId40"/>
    <p:sldId id="344" r:id="rId41"/>
    <p:sldId id="359" r:id="rId42"/>
    <p:sldId id="345" r:id="rId43"/>
    <p:sldId id="363" r:id="rId44"/>
    <p:sldId id="376" r:id="rId45"/>
    <p:sldId id="346" r:id="rId46"/>
    <p:sldId id="375" r:id="rId47"/>
    <p:sldId id="360" r:id="rId48"/>
    <p:sldId id="357" r:id="rId49"/>
    <p:sldId id="349" r:id="rId50"/>
    <p:sldId id="361" r:id="rId51"/>
    <p:sldId id="350" r:id="rId52"/>
    <p:sldId id="351" r:id="rId53"/>
    <p:sldId id="352" r:id="rId54"/>
    <p:sldId id="377" r:id="rId55"/>
    <p:sldId id="353" r:id="rId56"/>
    <p:sldId id="358" r:id="rId57"/>
    <p:sldId id="354" r:id="rId58"/>
    <p:sldId id="364" r:id="rId59"/>
    <p:sldId id="355" r:id="rId60"/>
    <p:sldId id="356" r:id="rId61"/>
    <p:sldId id="323" r:id="rId62"/>
    <p:sldId id="305" r:id="rId63"/>
    <p:sldId id="320" r:id="rId64"/>
    <p:sldId id="325" r:id="rId65"/>
    <p:sldId id="258" r:id="rId66"/>
    <p:sldId id="341" r:id="rId67"/>
    <p:sldId id="366" r:id="rId68"/>
    <p:sldId id="365" r:id="rId69"/>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22" autoAdjust="0"/>
    <p:restoredTop sz="94660"/>
  </p:normalViewPr>
  <p:slideViewPr>
    <p:cSldViewPr>
      <p:cViewPr varScale="1">
        <p:scale>
          <a:sx n="83" d="100"/>
          <a:sy n="83" d="100"/>
        </p:scale>
        <p:origin x="-60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72"/>
    </p:cViewPr>
  </p:sorterViewPr>
  <p:notesViewPr>
    <p:cSldViewPr>
      <p:cViewPr varScale="1">
        <p:scale>
          <a:sx n="58" d="100"/>
          <a:sy n="58" d="100"/>
        </p:scale>
        <p:origin x="-1812" y="-72"/>
      </p:cViewPr>
      <p:guideLst>
        <p:guide orient="horz" pos="2929"/>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82589" cy="465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76803" name="Rectangle 3"/>
          <p:cNvSpPr>
            <a:spLocks noGrp="1" noChangeArrowheads="1"/>
          </p:cNvSpPr>
          <p:nvPr>
            <p:ph type="dt" sz="quarter" idx="1"/>
          </p:nvPr>
        </p:nvSpPr>
        <p:spPr bwMode="auto">
          <a:xfrm>
            <a:off x="3899224" y="0"/>
            <a:ext cx="2982589" cy="465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defRPr sz="1200">
                <a:latin typeface="Times New Roman" pitchFamily="18" charset="0"/>
              </a:defRPr>
            </a:lvl1pPr>
          </a:lstStyle>
          <a:p>
            <a:pPr>
              <a:defRPr/>
            </a:pPr>
            <a:endParaRPr lang="en-US"/>
          </a:p>
        </p:txBody>
      </p:sp>
      <p:sp>
        <p:nvSpPr>
          <p:cNvPr id="76804" name="Rectangle 4"/>
          <p:cNvSpPr>
            <a:spLocks noGrp="1" noChangeArrowheads="1"/>
          </p:cNvSpPr>
          <p:nvPr>
            <p:ph type="ftr" sz="quarter" idx="2"/>
          </p:nvPr>
        </p:nvSpPr>
        <p:spPr bwMode="auto">
          <a:xfrm>
            <a:off x="0" y="8831043"/>
            <a:ext cx="2982589" cy="465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eaLnBrk="1" hangingPunct="1">
              <a:defRPr sz="1200">
                <a:latin typeface="Times New Roman" pitchFamily="18" charset="0"/>
              </a:defRPr>
            </a:lvl1pPr>
          </a:lstStyle>
          <a:p>
            <a:pPr>
              <a:defRPr/>
            </a:pPr>
            <a:endParaRPr lang="en-US"/>
          </a:p>
        </p:txBody>
      </p:sp>
      <p:sp>
        <p:nvSpPr>
          <p:cNvPr id="76805" name="Rectangle 5"/>
          <p:cNvSpPr>
            <a:spLocks noGrp="1" noChangeArrowheads="1"/>
          </p:cNvSpPr>
          <p:nvPr>
            <p:ph type="sldNum" sz="quarter" idx="3"/>
          </p:nvPr>
        </p:nvSpPr>
        <p:spPr bwMode="auto">
          <a:xfrm>
            <a:off x="3899224" y="8831043"/>
            <a:ext cx="2982589" cy="465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atin typeface="Times New Roman" pitchFamily="18" charset="0"/>
              </a:defRPr>
            </a:lvl1pPr>
          </a:lstStyle>
          <a:p>
            <a:pPr>
              <a:defRPr/>
            </a:pPr>
            <a:fld id="{C3211D17-FDAA-4251-8CAB-3357CB8B54A3}" type="slidenum">
              <a:rPr lang="en-US"/>
              <a:pPr>
                <a:defRPr/>
              </a:pPr>
              <a:t>‹#›</a:t>
            </a:fld>
            <a:endParaRPr lang="en-US"/>
          </a:p>
        </p:txBody>
      </p:sp>
    </p:spTree>
    <p:extLst>
      <p:ext uri="{BB962C8B-B14F-4D97-AF65-F5344CB8AC3E}">
        <p14:creationId xmlns:p14="http://schemas.microsoft.com/office/powerpoint/2010/main" val="3301397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0" y="0"/>
            <a:ext cx="2982589" cy="465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10595" name="Rectangle 3"/>
          <p:cNvSpPr>
            <a:spLocks noGrp="1" noChangeArrowheads="1"/>
          </p:cNvSpPr>
          <p:nvPr>
            <p:ph type="dt" idx="1"/>
          </p:nvPr>
        </p:nvSpPr>
        <p:spPr bwMode="auto">
          <a:xfrm>
            <a:off x="3896874" y="0"/>
            <a:ext cx="2983765" cy="465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17600" y="696913"/>
            <a:ext cx="4648200" cy="348773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0597" name="Rectangle 5"/>
          <p:cNvSpPr>
            <a:spLocks noGrp="1" noChangeArrowheads="1"/>
          </p:cNvSpPr>
          <p:nvPr>
            <p:ph type="body" sz="quarter" idx="3"/>
          </p:nvPr>
        </p:nvSpPr>
        <p:spPr bwMode="auto">
          <a:xfrm>
            <a:off x="688651" y="4415522"/>
            <a:ext cx="5505686" cy="4183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0598" name="Rectangle 6"/>
          <p:cNvSpPr>
            <a:spLocks noGrp="1" noChangeArrowheads="1"/>
          </p:cNvSpPr>
          <p:nvPr>
            <p:ph type="ftr" sz="quarter" idx="4"/>
          </p:nvPr>
        </p:nvSpPr>
        <p:spPr bwMode="auto">
          <a:xfrm>
            <a:off x="0" y="8828900"/>
            <a:ext cx="2982589" cy="465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10599" name="Rectangle 7"/>
          <p:cNvSpPr>
            <a:spLocks noGrp="1" noChangeArrowheads="1"/>
          </p:cNvSpPr>
          <p:nvPr>
            <p:ph type="sldNum" sz="quarter" idx="5"/>
          </p:nvPr>
        </p:nvSpPr>
        <p:spPr bwMode="auto">
          <a:xfrm>
            <a:off x="3896874" y="8828900"/>
            <a:ext cx="2983765" cy="465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4524F03-23E9-434C-BEA5-1D9B75C1D301}" type="slidenum">
              <a:rPr lang="en-US"/>
              <a:pPr>
                <a:defRPr/>
              </a:pPr>
              <a:t>‹#›</a:t>
            </a:fld>
            <a:endParaRPr lang="en-US"/>
          </a:p>
        </p:txBody>
      </p:sp>
    </p:spTree>
    <p:extLst>
      <p:ext uri="{BB962C8B-B14F-4D97-AF65-F5344CB8AC3E}">
        <p14:creationId xmlns:p14="http://schemas.microsoft.com/office/powerpoint/2010/main" val="8930697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p:spPr>
        <p:txBody>
          <a:bodyPr/>
          <a:lstStyle/>
          <a:p>
            <a:endParaRPr lang="en-US" smtClean="0"/>
          </a:p>
        </p:txBody>
      </p:sp>
      <p:sp>
        <p:nvSpPr>
          <p:cNvPr id="67588" name="Slide Number Placeholder 3"/>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9C71B5A-DE8B-4AA6-9446-4F80D0DE2491}" type="slidenum">
              <a:rPr lang="en-US" smtClean="0"/>
              <a:pPr/>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gd name="T0" fmla="*/ 5978 w 5740"/>
                <a:gd name="T1" fmla="*/ 0 h 4316"/>
                <a:gd name="T2" fmla="*/ 0 w 5740"/>
                <a:gd name="T3" fmla="*/ 0 h 4316"/>
                <a:gd name="T4" fmla="*/ 0 w 5740"/>
                <a:gd name="T5" fmla="*/ 0 h 4316"/>
                <a:gd name="T6" fmla="*/ 5978 w 5740"/>
                <a:gd name="T7" fmla="*/ 0 h 4316"/>
                <a:gd name="T8" fmla="*/ 5978 w 5740"/>
                <a:gd name="T9" fmla="*/ 0 h 4316"/>
                <a:gd name="T10" fmla="*/ 5978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62" name="Freeform 10"/>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3" name="Freeform 11"/>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4" name="Freeform 12"/>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5" name="Freeform 13"/>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6" name="Freeform 14"/>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47" name="Freeform 25"/>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48" name="Freeform 26"/>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49" name="Freeform 27"/>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50" name="Freeform 28"/>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51" name="Freeform 29"/>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30"/>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31"/>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54" name="Freeform 32"/>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55" name="Freeform 33"/>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56" name="Freeform 34"/>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3" name="Freeform 37"/>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4" name="Freeform 38"/>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5" name="Freeform 39"/>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6" name="Freeform 40"/>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7" name="Freeform 41"/>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8" name="Freeform 42"/>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9" name="Freeform 43"/>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44"/>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1" name="Freeform 45"/>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2" name="Freeform 46"/>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gd name="T0" fmla="*/ 222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22 w 382"/>
                  <a:gd name="T19" fmla="*/ 96 h 96"/>
                  <a:gd name="T20" fmla="*/ 276 w 382"/>
                  <a:gd name="T21" fmla="*/ 90 h 96"/>
                  <a:gd name="T22" fmla="*/ 324 w 382"/>
                  <a:gd name="T23" fmla="*/ 84 h 96"/>
                  <a:gd name="T24" fmla="*/ 365 w 382"/>
                  <a:gd name="T25" fmla="*/ 66 h 96"/>
                  <a:gd name="T26" fmla="*/ 395 w 382"/>
                  <a:gd name="T27" fmla="*/ 42 h 96"/>
                  <a:gd name="T28" fmla="*/ 389 w 382"/>
                  <a:gd name="T29" fmla="*/ 42 h 96"/>
                  <a:gd name="T30" fmla="*/ 359 w 382"/>
                  <a:gd name="T31" fmla="*/ 66 h 96"/>
                  <a:gd name="T32" fmla="*/ 318 w 382"/>
                  <a:gd name="T33" fmla="*/ 78 h 96"/>
                  <a:gd name="T34" fmla="*/ 276 w 382"/>
                  <a:gd name="T35" fmla="*/ 90 h 96"/>
                  <a:gd name="T36" fmla="*/ 222 w 382"/>
                  <a:gd name="T37" fmla="*/ 96 h 96"/>
                  <a:gd name="T38" fmla="*/ 222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55"/>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56"/>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7"/>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8"/>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9"/>
              <p:cNvSpPr>
                <a:spLocks/>
              </p:cNvSpPr>
              <p:nvPr/>
            </p:nvSpPr>
            <p:spPr bwMode="hidden">
              <a:xfrm>
                <a:off x="5489" y="3042"/>
                <a:ext cx="186" cy="210"/>
              </a:xfrm>
              <a:custGeom>
                <a:avLst/>
                <a:gdLst>
                  <a:gd name="T0" fmla="*/ 0 w 185"/>
                  <a:gd name="T1" fmla="*/ 6 h 210"/>
                  <a:gd name="T2" fmla="*/ 66 w 185"/>
                  <a:gd name="T3" fmla="*/ 12 h 210"/>
                  <a:gd name="T4" fmla="*/ 132 w 185"/>
                  <a:gd name="T5" fmla="*/ 36 h 210"/>
                  <a:gd name="T6" fmla="*/ 168 w 185"/>
                  <a:gd name="T7" fmla="*/ 72 h 210"/>
                  <a:gd name="T8" fmla="*/ 174 w 185"/>
                  <a:gd name="T9" fmla="*/ 90 h 210"/>
                  <a:gd name="T10" fmla="*/ 180 w 185"/>
                  <a:gd name="T11" fmla="*/ 114 h 210"/>
                  <a:gd name="T12" fmla="*/ 174 w 185"/>
                  <a:gd name="T13" fmla="*/ 138 h 210"/>
                  <a:gd name="T14" fmla="*/ 162 w 185"/>
                  <a:gd name="T15" fmla="*/ 162 h 210"/>
                  <a:gd name="T16" fmla="*/ 132 w 185"/>
                  <a:gd name="T17" fmla="*/ 180 h 210"/>
                  <a:gd name="T18" fmla="*/ 90 w 185"/>
                  <a:gd name="T19" fmla="*/ 198 h 210"/>
                  <a:gd name="T20" fmla="*/ 109 w 185"/>
                  <a:gd name="T21" fmla="*/ 210 h 210"/>
                  <a:gd name="T22" fmla="*/ 144 w 185"/>
                  <a:gd name="T23" fmla="*/ 192 h 210"/>
                  <a:gd name="T24" fmla="*/ 174 w 185"/>
                  <a:gd name="T25" fmla="*/ 168 h 210"/>
                  <a:gd name="T26" fmla="*/ 192 w 185"/>
                  <a:gd name="T27" fmla="*/ 144 h 210"/>
                  <a:gd name="T28" fmla="*/ 198 w 185"/>
                  <a:gd name="T29" fmla="*/ 114 h 210"/>
                  <a:gd name="T30" fmla="*/ 192 w 185"/>
                  <a:gd name="T31" fmla="*/ 90 h 210"/>
                  <a:gd name="T32" fmla="*/ 186 w 185"/>
                  <a:gd name="T33" fmla="*/ 66 h 210"/>
                  <a:gd name="T34" fmla="*/ 168 w 185"/>
                  <a:gd name="T35" fmla="*/ 48 h 210"/>
                  <a:gd name="T36" fmla="*/ 144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60"/>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grpSp>
      <p:sp>
        <p:nvSpPr>
          <p:cNvPr id="171074" name="Rectangle 66"/>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smtClean="0"/>
              <a:t>Click to edit Master title style</a:t>
            </a:r>
          </a:p>
        </p:txBody>
      </p:sp>
      <p:sp>
        <p:nvSpPr>
          <p:cNvPr id="171075"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endParaRPr lang="en-US"/>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pPr>
              <a:defRPr/>
            </a:pPr>
            <a:fld id="{7E1467CB-60A6-4990-8F0B-4352843FAC07}" type="slidenum">
              <a:rPr lang="en-US"/>
              <a:pPr>
                <a:defRPr/>
              </a:pPr>
              <a:t>‹#›</a:t>
            </a:fld>
            <a:endParaRPr lang="en-US"/>
          </a:p>
        </p:txBody>
      </p:sp>
    </p:spTree>
    <p:extLst>
      <p:ext uri="{BB962C8B-B14F-4D97-AF65-F5344CB8AC3E}">
        <p14:creationId xmlns:p14="http://schemas.microsoft.com/office/powerpoint/2010/main" val="46978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92357960-CB3D-4B41-BCA2-D1769A1BEB70}" type="slidenum">
              <a:rPr lang="en-US"/>
              <a:pPr>
                <a:defRPr/>
              </a:pPr>
              <a:t>‹#›</a:t>
            </a:fld>
            <a:endParaRPr lang="en-US"/>
          </a:p>
        </p:txBody>
      </p:sp>
    </p:spTree>
    <p:extLst>
      <p:ext uri="{BB962C8B-B14F-4D97-AF65-F5344CB8AC3E}">
        <p14:creationId xmlns:p14="http://schemas.microsoft.com/office/powerpoint/2010/main" val="4112314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34B8C759-E347-4EF1-8294-D085C8F2AFF2}" type="slidenum">
              <a:rPr lang="en-US"/>
              <a:pPr>
                <a:defRPr/>
              </a:pPr>
              <a:t>‹#›</a:t>
            </a:fld>
            <a:endParaRPr lang="en-US"/>
          </a:p>
        </p:txBody>
      </p:sp>
    </p:spTree>
    <p:extLst>
      <p:ext uri="{BB962C8B-B14F-4D97-AF65-F5344CB8AC3E}">
        <p14:creationId xmlns:p14="http://schemas.microsoft.com/office/powerpoint/2010/main" val="159293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D720772E-A946-4003-83BF-1D48692E3985}" type="slidenum">
              <a:rPr lang="en-US"/>
              <a:pPr>
                <a:defRPr/>
              </a:pPr>
              <a:t>‹#›</a:t>
            </a:fld>
            <a:endParaRPr lang="en-US"/>
          </a:p>
        </p:txBody>
      </p:sp>
    </p:spTree>
    <p:extLst>
      <p:ext uri="{BB962C8B-B14F-4D97-AF65-F5344CB8AC3E}">
        <p14:creationId xmlns:p14="http://schemas.microsoft.com/office/powerpoint/2010/main" val="3789357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9"/>
          <p:cNvSpPr>
            <a:spLocks noGrp="1" noChangeArrowheads="1"/>
          </p:cNvSpPr>
          <p:nvPr>
            <p:ph type="dt" sz="half" idx="10"/>
          </p:nvPr>
        </p:nvSpPr>
        <p:spPr>
          <a:ln/>
        </p:spPr>
        <p:txBody>
          <a:bodyPr/>
          <a:lstStyle>
            <a:lvl1pPr>
              <a:defRPr/>
            </a:lvl1pPr>
          </a:lstStyle>
          <a:p>
            <a:pPr>
              <a:defRPr/>
            </a:pPr>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C6C6752B-92C0-40BC-A9A1-B8B87D17093D}" type="slidenum">
              <a:rPr lang="en-US"/>
              <a:pPr>
                <a:defRPr/>
              </a:pPr>
              <a:t>‹#›</a:t>
            </a:fld>
            <a:endParaRPr lang="en-US"/>
          </a:p>
        </p:txBody>
      </p:sp>
    </p:spTree>
    <p:extLst>
      <p:ext uri="{BB962C8B-B14F-4D97-AF65-F5344CB8AC3E}">
        <p14:creationId xmlns:p14="http://schemas.microsoft.com/office/powerpoint/2010/main" val="3141912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7FB9CF40-F252-4BF8-AA00-C74036383855}" type="slidenum">
              <a:rPr lang="en-US"/>
              <a:pPr>
                <a:defRPr/>
              </a:pPr>
              <a:t>‹#›</a:t>
            </a:fld>
            <a:endParaRPr lang="en-US"/>
          </a:p>
        </p:txBody>
      </p:sp>
    </p:spTree>
    <p:extLst>
      <p:ext uri="{BB962C8B-B14F-4D97-AF65-F5344CB8AC3E}">
        <p14:creationId xmlns:p14="http://schemas.microsoft.com/office/powerpoint/2010/main" val="2266547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9"/>
          <p:cNvSpPr>
            <a:spLocks noGrp="1" noChangeArrowheads="1"/>
          </p:cNvSpPr>
          <p:nvPr>
            <p:ph type="dt" sz="half" idx="10"/>
          </p:nvPr>
        </p:nvSpPr>
        <p:spPr>
          <a:ln/>
        </p:spPr>
        <p:txBody>
          <a:bodyPr/>
          <a:lstStyle>
            <a:lvl1pPr>
              <a:defRPr/>
            </a:lvl1pPr>
          </a:lstStyle>
          <a:p>
            <a:pPr>
              <a:defRPr/>
            </a:pPr>
            <a:endParaRPr lang="en-US"/>
          </a:p>
        </p:txBody>
      </p:sp>
      <p:sp>
        <p:nvSpPr>
          <p:cNvPr id="8" name="Rectangle 70"/>
          <p:cNvSpPr>
            <a:spLocks noGrp="1" noChangeArrowheads="1"/>
          </p:cNvSpPr>
          <p:nvPr>
            <p:ph type="ftr" sz="quarter" idx="11"/>
          </p:nvPr>
        </p:nvSpPr>
        <p:spPr>
          <a:ln/>
        </p:spPr>
        <p:txBody>
          <a:bodyPr/>
          <a:lstStyle>
            <a:lvl1pPr>
              <a:defRPr/>
            </a:lvl1pPr>
          </a:lstStyle>
          <a:p>
            <a:pPr>
              <a:defRPr/>
            </a:pPr>
            <a:endParaRPr lang="en-US"/>
          </a:p>
        </p:txBody>
      </p:sp>
      <p:sp>
        <p:nvSpPr>
          <p:cNvPr id="9" name="Rectangle 71"/>
          <p:cNvSpPr>
            <a:spLocks noGrp="1" noChangeArrowheads="1"/>
          </p:cNvSpPr>
          <p:nvPr>
            <p:ph type="sldNum" sz="quarter" idx="12"/>
          </p:nvPr>
        </p:nvSpPr>
        <p:spPr>
          <a:ln/>
        </p:spPr>
        <p:txBody>
          <a:bodyPr/>
          <a:lstStyle>
            <a:lvl1pPr>
              <a:defRPr/>
            </a:lvl1pPr>
          </a:lstStyle>
          <a:p>
            <a:pPr>
              <a:defRPr/>
            </a:pPr>
            <a:fld id="{70967384-1F54-4EA0-8B1D-351550786E8C}" type="slidenum">
              <a:rPr lang="en-US"/>
              <a:pPr>
                <a:defRPr/>
              </a:pPr>
              <a:t>‹#›</a:t>
            </a:fld>
            <a:endParaRPr lang="en-US"/>
          </a:p>
        </p:txBody>
      </p:sp>
    </p:spTree>
    <p:extLst>
      <p:ext uri="{BB962C8B-B14F-4D97-AF65-F5344CB8AC3E}">
        <p14:creationId xmlns:p14="http://schemas.microsoft.com/office/powerpoint/2010/main" val="303336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9"/>
          <p:cNvSpPr>
            <a:spLocks noGrp="1" noChangeArrowheads="1"/>
          </p:cNvSpPr>
          <p:nvPr>
            <p:ph type="dt" sz="half" idx="10"/>
          </p:nvPr>
        </p:nvSpPr>
        <p:spPr>
          <a:ln/>
        </p:spPr>
        <p:txBody>
          <a:bodyPr/>
          <a:lstStyle>
            <a:lvl1pPr>
              <a:defRPr/>
            </a:lvl1pPr>
          </a:lstStyle>
          <a:p>
            <a:pPr>
              <a:defRPr/>
            </a:pPr>
            <a:endParaRPr lang="en-US"/>
          </a:p>
        </p:txBody>
      </p:sp>
      <p:sp>
        <p:nvSpPr>
          <p:cNvPr id="4" name="Rectangle 70"/>
          <p:cNvSpPr>
            <a:spLocks noGrp="1" noChangeArrowheads="1"/>
          </p:cNvSpPr>
          <p:nvPr>
            <p:ph type="ftr" sz="quarter" idx="11"/>
          </p:nvPr>
        </p:nvSpPr>
        <p:spPr>
          <a:ln/>
        </p:spPr>
        <p:txBody>
          <a:bodyPr/>
          <a:lstStyle>
            <a:lvl1pPr>
              <a:defRPr/>
            </a:lvl1pPr>
          </a:lstStyle>
          <a:p>
            <a:pPr>
              <a:defRPr/>
            </a:pPr>
            <a:endParaRPr lang="en-US"/>
          </a:p>
        </p:txBody>
      </p:sp>
      <p:sp>
        <p:nvSpPr>
          <p:cNvPr id="5" name="Rectangle 71"/>
          <p:cNvSpPr>
            <a:spLocks noGrp="1" noChangeArrowheads="1"/>
          </p:cNvSpPr>
          <p:nvPr>
            <p:ph type="sldNum" sz="quarter" idx="12"/>
          </p:nvPr>
        </p:nvSpPr>
        <p:spPr>
          <a:ln/>
        </p:spPr>
        <p:txBody>
          <a:bodyPr/>
          <a:lstStyle>
            <a:lvl1pPr>
              <a:defRPr/>
            </a:lvl1pPr>
          </a:lstStyle>
          <a:p>
            <a:pPr>
              <a:defRPr/>
            </a:pPr>
            <a:fld id="{22561EA9-73EB-49AE-BBFF-93CA900797F2}" type="slidenum">
              <a:rPr lang="en-US"/>
              <a:pPr>
                <a:defRPr/>
              </a:pPr>
              <a:t>‹#›</a:t>
            </a:fld>
            <a:endParaRPr lang="en-US"/>
          </a:p>
        </p:txBody>
      </p:sp>
    </p:spTree>
    <p:extLst>
      <p:ext uri="{BB962C8B-B14F-4D97-AF65-F5344CB8AC3E}">
        <p14:creationId xmlns:p14="http://schemas.microsoft.com/office/powerpoint/2010/main" val="2753628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endParaRPr lang="en-US"/>
          </a:p>
        </p:txBody>
      </p:sp>
      <p:sp>
        <p:nvSpPr>
          <p:cNvPr id="3" name="Rectangle 70"/>
          <p:cNvSpPr>
            <a:spLocks noGrp="1" noChangeArrowheads="1"/>
          </p:cNvSpPr>
          <p:nvPr>
            <p:ph type="ftr" sz="quarter" idx="11"/>
          </p:nvPr>
        </p:nvSpPr>
        <p:spPr>
          <a:ln/>
        </p:spPr>
        <p:txBody>
          <a:bodyPr/>
          <a:lstStyle>
            <a:lvl1pPr>
              <a:defRPr/>
            </a:lvl1pPr>
          </a:lstStyle>
          <a:p>
            <a:pPr>
              <a:defRPr/>
            </a:pPr>
            <a:endParaRPr lang="en-US"/>
          </a:p>
        </p:txBody>
      </p:sp>
      <p:sp>
        <p:nvSpPr>
          <p:cNvPr id="4" name="Rectangle 71"/>
          <p:cNvSpPr>
            <a:spLocks noGrp="1" noChangeArrowheads="1"/>
          </p:cNvSpPr>
          <p:nvPr>
            <p:ph type="sldNum" sz="quarter" idx="12"/>
          </p:nvPr>
        </p:nvSpPr>
        <p:spPr>
          <a:ln/>
        </p:spPr>
        <p:txBody>
          <a:bodyPr/>
          <a:lstStyle>
            <a:lvl1pPr>
              <a:defRPr/>
            </a:lvl1pPr>
          </a:lstStyle>
          <a:p>
            <a:pPr>
              <a:defRPr/>
            </a:pPr>
            <a:fld id="{5D10485F-C156-4614-99EF-E8E0176A5F27}" type="slidenum">
              <a:rPr lang="en-US"/>
              <a:pPr>
                <a:defRPr/>
              </a:pPr>
              <a:t>‹#›</a:t>
            </a:fld>
            <a:endParaRPr lang="en-US"/>
          </a:p>
        </p:txBody>
      </p:sp>
    </p:spTree>
    <p:extLst>
      <p:ext uri="{BB962C8B-B14F-4D97-AF65-F5344CB8AC3E}">
        <p14:creationId xmlns:p14="http://schemas.microsoft.com/office/powerpoint/2010/main" val="1150381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39D840C7-F0D1-422F-9AE7-400355B0D909}" type="slidenum">
              <a:rPr lang="en-US"/>
              <a:pPr>
                <a:defRPr/>
              </a:pPr>
              <a:t>‹#›</a:t>
            </a:fld>
            <a:endParaRPr lang="en-US"/>
          </a:p>
        </p:txBody>
      </p:sp>
    </p:spTree>
    <p:extLst>
      <p:ext uri="{BB962C8B-B14F-4D97-AF65-F5344CB8AC3E}">
        <p14:creationId xmlns:p14="http://schemas.microsoft.com/office/powerpoint/2010/main" val="1682351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4D3E3A0-779E-4289-9EDF-1E5A1A271A4F}" type="slidenum">
              <a:rPr lang="en-US"/>
              <a:pPr>
                <a:defRPr/>
              </a:pPr>
              <a:t>‹#›</a:t>
            </a:fld>
            <a:endParaRPr lang="en-US"/>
          </a:p>
        </p:txBody>
      </p:sp>
    </p:spTree>
    <p:extLst>
      <p:ext uri="{BB962C8B-B14F-4D97-AF65-F5344CB8AC3E}">
        <p14:creationId xmlns:p14="http://schemas.microsoft.com/office/powerpoint/2010/main" val="694017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9986" name="Freeform 2"/>
          <p:cNvSpPr>
            <a:spLocks/>
          </p:cNvSpPr>
          <p:nvPr/>
        </p:nvSpPr>
        <p:spPr bwMode="hidden">
          <a:xfrm>
            <a:off x="6627813" y="6429375"/>
            <a:ext cx="285750" cy="209550"/>
          </a:xfrm>
          <a:custGeom>
            <a:avLst/>
            <a:gdLst>
              <a:gd name="T0" fmla="*/ 0 w 179"/>
              <a:gd name="T1" fmla="*/ 132 h 132"/>
              <a:gd name="T2" fmla="*/ 29 w 179"/>
              <a:gd name="T3" fmla="*/ 132 h 132"/>
              <a:gd name="T4" fmla="*/ 77 w 179"/>
              <a:gd name="T5" fmla="*/ 108 h 132"/>
              <a:gd name="T6" fmla="*/ 119 w 179"/>
              <a:gd name="T7" fmla="*/ 78 h 132"/>
              <a:gd name="T8" fmla="*/ 155 w 179"/>
              <a:gd name="T9" fmla="*/ 48 h 132"/>
              <a:gd name="T10" fmla="*/ 179 w 179"/>
              <a:gd name="T11" fmla="*/ 12 h 132"/>
              <a:gd name="T12" fmla="*/ 173 w 179"/>
              <a:gd name="T13" fmla="*/ 6 h 132"/>
              <a:gd name="T14" fmla="*/ 167 w 179"/>
              <a:gd name="T15" fmla="*/ 0 h 132"/>
              <a:gd name="T16" fmla="*/ 137 w 179"/>
              <a:gd name="T17" fmla="*/ 42 h 132"/>
              <a:gd name="T18" fmla="*/ 101 w 179"/>
              <a:gd name="T19" fmla="*/ 78 h 132"/>
              <a:gd name="T20" fmla="*/ 53 w 179"/>
              <a:gd name="T21" fmla="*/ 108 h 132"/>
              <a:gd name="T22" fmla="*/ 0 w 179"/>
              <a:gd name="T23" fmla="*/ 132 h 132"/>
              <a:gd name="T24" fmla="*/ 0 w 179"/>
              <a:gd name="T25" fmla="*/ 13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27" name="Group 3"/>
          <p:cNvGrpSpPr>
            <a:grpSpLocks/>
          </p:cNvGrpSpPr>
          <p:nvPr/>
        </p:nvGrpSpPr>
        <p:grpSpPr bwMode="auto">
          <a:xfrm>
            <a:off x="3175" y="4267200"/>
            <a:ext cx="9140825" cy="2590800"/>
            <a:chOff x="2" y="2688"/>
            <a:chExt cx="5758" cy="1632"/>
          </a:xfrm>
        </p:grpSpPr>
        <p:sp>
          <p:nvSpPr>
            <p:cNvPr id="1033" name="Freeform 4"/>
            <p:cNvSpPr>
              <a:spLocks/>
            </p:cNvSpPr>
            <p:nvPr/>
          </p:nvSpPr>
          <p:spPr bwMode="hidden">
            <a:xfrm>
              <a:off x="2" y="2688"/>
              <a:ext cx="5758" cy="1632"/>
            </a:xfrm>
            <a:custGeom>
              <a:avLst/>
              <a:gdLst>
                <a:gd name="T0" fmla="*/ 5978 w 5740"/>
                <a:gd name="T1" fmla="*/ 0 h 4316"/>
                <a:gd name="T2" fmla="*/ 0 w 5740"/>
                <a:gd name="T3" fmla="*/ 0 h 4316"/>
                <a:gd name="T4" fmla="*/ 0 w 5740"/>
                <a:gd name="T5" fmla="*/ 0 h 4316"/>
                <a:gd name="T6" fmla="*/ 5978 w 5740"/>
                <a:gd name="T7" fmla="*/ 0 h 4316"/>
                <a:gd name="T8" fmla="*/ 5978 w 5740"/>
                <a:gd name="T9" fmla="*/ 0 h 4316"/>
                <a:gd name="T10" fmla="*/ 5978 w 5740"/>
                <a:gd name="T11" fmla="*/ 0 h 43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4316">
                  <a:moveTo>
                    <a:pt x="5740" y="4316"/>
                  </a:moveTo>
                  <a:lnTo>
                    <a:pt x="0" y="4316"/>
                  </a:lnTo>
                  <a:lnTo>
                    <a:pt x="0" y="0"/>
                  </a:lnTo>
                  <a:lnTo>
                    <a:pt x="5740" y="0"/>
                  </a:lnTo>
                  <a:lnTo>
                    <a:pt x="5740" y="431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34" name="Group 5"/>
            <p:cNvGrpSpPr>
              <a:grpSpLocks/>
            </p:cNvGrpSpPr>
            <p:nvPr userDrawn="1"/>
          </p:nvGrpSpPr>
          <p:grpSpPr bwMode="auto">
            <a:xfrm>
              <a:off x="3528" y="3715"/>
              <a:ext cx="792" cy="521"/>
              <a:chOff x="3527" y="3715"/>
              <a:chExt cx="792" cy="521"/>
            </a:xfrm>
          </p:grpSpPr>
          <p:sp>
            <p:nvSpPr>
              <p:cNvPr id="169990"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69991"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69992"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69993"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69994"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69995" name="Freeform 11"/>
              <p:cNvSpPr>
                <a:spLocks/>
              </p:cNvSpPr>
              <p:nvPr/>
            </p:nvSpPr>
            <p:spPr bwMode="hidden">
              <a:xfrm>
                <a:off x="3575" y="3715"/>
                <a:ext cx="383" cy="161"/>
              </a:xfrm>
              <a:custGeom>
                <a:avLst/>
                <a:gdLst>
                  <a:gd name="T0" fmla="*/ 376 w 382"/>
                  <a:gd name="T1" fmla="*/ 12 h 161"/>
                  <a:gd name="T2" fmla="*/ 257 w 382"/>
                  <a:gd name="T3" fmla="*/ 24 h 161"/>
                  <a:gd name="T4" fmla="*/ 149 w 382"/>
                  <a:gd name="T5" fmla="*/ 54 h 161"/>
                  <a:gd name="T6" fmla="*/ 101 w 382"/>
                  <a:gd name="T7" fmla="*/ 77 h 161"/>
                  <a:gd name="T8" fmla="*/ 59 w 382"/>
                  <a:gd name="T9" fmla="*/ 101 h 161"/>
                  <a:gd name="T10" fmla="*/ 24 w 382"/>
                  <a:gd name="T11" fmla="*/ 131 h 161"/>
                  <a:gd name="T12" fmla="*/ 0 w 382"/>
                  <a:gd name="T13" fmla="*/ 161 h 161"/>
                  <a:gd name="T14" fmla="*/ 0 w 382"/>
                  <a:gd name="T15" fmla="*/ 137 h 161"/>
                  <a:gd name="T16" fmla="*/ 29 w 382"/>
                  <a:gd name="T17" fmla="*/ 107 h 161"/>
                  <a:gd name="T18" fmla="*/ 65 w 382"/>
                  <a:gd name="T19" fmla="*/ 83 h 161"/>
                  <a:gd name="T20" fmla="*/ 155 w 382"/>
                  <a:gd name="T21" fmla="*/ 36 h 161"/>
                  <a:gd name="T22" fmla="*/ 257 w 382"/>
                  <a:gd name="T23" fmla="*/ 12 h 161"/>
                  <a:gd name="T24" fmla="*/ 376 w 382"/>
                  <a:gd name="T25" fmla="*/ 0 h 161"/>
                  <a:gd name="T26" fmla="*/ 376 w 382"/>
                  <a:gd name="T27" fmla="*/ 0 h 161"/>
                  <a:gd name="T28" fmla="*/ 382 w 382"/>
                  <a:gd name="T29" fmla="*/ 0 h 161"/>
                  <a:gd name="T30" fmla="*/ 382 w 382"/>
                  <a:gd name="T31" fmla="*/ 12 h 161"/>
                  <a:gd name="T32" fmla="*/ 376 w 382"/>
                  <a:gd name="T33" fmla="*/ 12 h 161"/>
                  <a:gd name="T34" fmla="*/ 376 w 382"/>
                  <a:gd name="T35" fmla="*/ 12 h 161"/>
                  <a:gd name="T36" fmla="*/ 376 w 382"/>
                  <a:gd name="T37" fmla="*/ 12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69996" name="Freeform 12"/>
              <p:cNvSpPr>
                <a:spLocks/>
              </p:cNvSpPr>
              <p:nvPr/>
            </p:nvSpPr>
            <p:spPr bwMode="hidden">
              <a:xfrm>
                <a:off x="3695" y="4170"/>
                <a:ext cx="444" cy="66"/>
              </a:xfrm>
              <a:custGeom>
                <a:avLst/>
                <a:gdLst>
                  <a:gd name="T0" fmla="*/ 257 w 443"/>
                  <a:gd name="T1" fmla="*/ 54 h 66"/>
                  <a:gd name="T2" fmla="*/ 353 w 443"/>
                  <a:gd name="T3" fmla="*/ 48 h 66"/>
                  <a:gd name="T4" fmla="*/ 443 w 443"/>
                  <a:gd name="T5" fmla="*/ 24 h 66"/>
                  <a:gd name="T6" fmla="*/ 443 w 443"/>
                  <a:gd name="T7" fmla="*/ 36 h 66"/>
                  <a:gd name="T8" fmla="*/ 353 w 443"/>
                  <a:gd name="T9" fmla="*/ 60 h 66"/>
                  <a:gd name="T10" fmla="*/ 257 w 443"/>
                  <a:gd name="T11" fmla="*/ 66 h 66"/>
                  <a:gd name="T12" fmla="*/ 186 w 443"/>
                  <a:gd name="T13" fmla="*/ 60 h 66"/>
                  <a:gd name="T14" fmla="*/ 120 w 443"/>
                  <a:gd name="T15" fmla="*/ 48 h 66"/>
                  <a:gd name="T16" fmla="*/ 60 w 443"/>
                  <a:gd name="T17" fmla="*/ 36 h 66"/>
                  <a:gd name="T18" fmla="*/ 0 w 443"/>
                  <a:gd name="T19" fmla="*/ 12 h 66"/>
                  <a:gd name="T20" fmla="*/ 0 w 443"/>
                  <a:gd name="T21" fmla="*/ 0 h 66"/>
                  <a:gd name="T22" fmla="*/ 54 w 443"/>
                  <a:gd name="T23" fmla="*/ 24 h 66"/>
                  <a:gd name="T24" fmla="*/ 120 w 443"/>
                  <a:gd name="T25" fmla="*/ 36 h 66"/>
                  <a:gd name="T26" fmla="*/ 186 w 443"/>
                  <a:gd name="T27" fmla="*/ 48 h 66"/>
                  <a:gd name="T28" fmla="*/ 257 w 443"/>
                  <a:gd name="T29" fmla="*/ 54 h 66"/>
                  <a:gd name="T30" fmla="*/ 257 w 443"/>
                  <a:gd name="T31" fmla="*/ 5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69997" name="Freeform 13"/>
              <p:cNvSpPr>
                <a:spLocks/>
              </p:cNvSpPr>
              <p:nvPr/>
            </p:nvSpPr>
            <p:spPr bwMode="hidden">
              <a:xfrm>
                <a:off x="3527" y="3906"/>
                <a:ext cx="89" cy="216"/>
              </a:xfrm>
              <a:custGeom>
                <a:avLst/>
                <a:gdLst>
                  <a:gd name="T0" fmla="*/ 12 w 89"/>
                  <a:gd name="T1" fmla="*/ 66 h 216"/>
                  <a:gd name="T2" fmla="*/ 18 w 89"/>
                  <a:gd name="T3" fmla="*/ 108 h 216"/>
                  <a:gd name="T4" fmla="*/ 36 w 89"/>
                  <a:gd name="T5" fmla="*/ 144 h 216"/>
                  <a:gd name="T6" fmla="*/ 60 w 89"/>
                  <a:gd name="T7" fmla="*/ 180 h 216"/>
                  <a:gd name="T8" fmla="*/ 89 w 89"/>
                  <a:gd name="T9" fmla="*/ 216 h 216"/>
                  <a:gd name="T10" fmla="*/ 72 w 89"/>
                  <a:gd name="T11" fmla="*/ 216 h 216"/>
                  <a:gd name="T12" fmla="*/ 42 w 89"/>
                  <a:gd name="T13" fmla="*/ 180 h 216"/>
                  <a:gd name="T14" fmla="*/ 18 w 89"/>
                  <a:gd name="T15" fmla="*/ 144 h 216"/>
                  <a:gd name="T16" fmla="*/ 6 w 89"/>
                  <a:gd name="T17" fmla="*/ 108 h 216"/>
                  <a:gd name="T18" fmla="*/ 0 w 89"/>
                  <a:gd name="T19" fmla="*/ 66 h 216"/>
                  <a:gd name="T20" fmla="*/ 0 w 89"/>
                  <a:gd name="T21" fmla="*/ 30 h 216"/>
                  <a:gd name="T22" fmla="*/ 12 w 89"/>
                  <a:gd name="T23" fmla="*/ 0 h 216"/>
                  <a:gd name="T24" fmla="*/ 30 w 89"/>
                  <a:gd name="T25" fmla="*/ 0 h 216"/>
                  <a:gd name="T26" fmla="*/ 18 w 89"/>
                  <a:gd name="T27" fmla="*/ 30 h 216"/>
                  <a:gd name="T28" fmla="*/ 12 w 89"/>
                  <a:gd name="T29" fmla="*/ 66 h 216"/>
                  <a:gd name="T30" fmla="*/ 12 w 89"/>
                  <a:gd name="T31" fmla="*/ 66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69998" name="Freeform 14"/>
              <p:cNvSpPr>
                <a:spLocks/>
              </p:cNvSpPr>
              <p:nvPr/>
            </p:nvSpPr>
            <p:spPr bwMode="hidden">
              <a:xfrm>
                <a:off x="3569" y="3745"/>
                <a:ext cx="750" cy="461"/>
              </a:xfrm>
              <a:custGeom>
                <a:avLst/>
                <a:gdLst>
                  <a:gd name="T0" fmla="*/ 382 w 747"/>
                  <a:gd name="T1" fmla="*/ 443 h 461"/>
                  <a:gd name="T2" fmla="*/ 311 w 747"/>
                  <a:gd name="T3" fmla="*/ 437 h 461"/>
                  <a:gd name="T4" fmla="*/ 245 w 747"/>
                  <a:gd name="T5" fmla="*/ 425 h 461"/>
                  <a:gd name="T6" fmla="*/ 185 w 747"/>
                  <a:gd name="T7" fmla="*/ 407 h 461"/>
                  <a:gd name="T8" fmla="*/ 131 w 747"/>
                  <a:gd name="T9" fmla="*/ 383 h 461"/>
                  <a:gd name="T10" fmla="*/ 83 w 747"/>
                  <a:gd name="T11" fmla="*/ 347 h 461"/>
                  <a:gd name="T12" fmla="*/ 53 w 747"/>
                  <a:gd name="T13" fmla="*/ 311 h 461"/>
                  <a:gd name="T14" fmla="*/ 30 w 747"/>
                  <a:gd name="T15" fmla="*/ 269 h 461"/>
                  <a:gd name="T16" fmla="*/ 24 w 747"/>
                  <a:gd name="T17" fmla="*/ 227 h 461"/>
                  <a:gd name="T18" fmla="*/ 30 w 747"/>
                  <a:gd name="T19" fmla="*/ 185 h 461"/>
                  <a:gd name="T20" fmla="*/ 53 w 747"/>
                  <a:gd name="T21" fmla="*/ 143 h 461"/>
                  <a:gd name="T22" fmla="*/ 83 w 747"/>
                  <a:gd name="T23" fmla="*/ 107 h 461"/>
                  <a:gd name="T24" fmla="*/ 131 w 747"/>
                  <a:gd name="T25" fmla="*/ 77 h 461"/>
                  <a:gd name="T26" fmla="*/ 185 w 747"/>
                  <a:gd name="T27" fmla="*/ 47 h 461"/>
                  <a:gd name="T28" fmla="*/ 245 w 747"/>
                  <a:gd name="T29" fmla="*/ 30 h 461"/>
                  <a:gd name="T30" fmla="*/ 311 w 747"/>
                  <a:gd name="T31" fmla="*/ 18 h 461"/>
                  <a:gd name="T32" fmla="*/ 382 w 747"/>
                  <a:gd name="T33" fmla="*/ 12 h 461"/>
                  <a:gd name="T34" fmla="*/ 478 w 747"/>
                  <a:gd name="T35" fmla="*/ 18 h 461"/>
                  <a:gd name="T36" fmla="*/ 562 w 747"/>
                  <a:gd name="T37" fmla="*/ 41 h 461"/>
                  <a:gd name="T38" fmla="*/ 562 w 747"/>
                  <a:gd name="T39" fmla="*/ 36 h 461"/>
                  <a:gd name="T40" fmla="*/ 562 w 747"/>
                  <a:gd name="T41" fmla="*/ 30 h 461"/>
                  <a:gd name="T42" fmla="*/ 478 w 747"/>
                  <a:gd name="T43" fmla="*/ 6 h 461"/>
                  <a:gd name="T44" fmla="*/ 382 w 747"/>
                  <a:gd name="T45" fmla="*/ 0 h 461"/>
                  <a:gd name="T46" fmla="*/ 305 w 747"/>
                  <a:gd name="T47" fmla="*/ 6 h 461"/>
                  <a:gd name="T48" fmla="*/ 233 w 747"/>
                  <a:gd name="T49" fmla="*/ 18 h 461"/>
                  <a:gd name="T50" fmla="*/ 167 w 747"/>
                  <a:gd name="T51" fmla="*/ 41 h 461"/>
                  <a:gd name="T52" fmla="*/ 113 w 747"/>
                  <a:gd name="T53" fmla="*/ 65 h 461"/>
                  <a:gd name="T54" fmla="*/ 65 w 747"/>
                  <a:gd name="T55" fmla="*/ 101 h 461"/>
                  <a:gd name="T56" fmla="*/ 30 w 747"/>
                  <a:gd name="T57" fmla="*/ 137 h 461"/>
                  <a:gd name="T58" fmla="*/ 6 w 747"/>
                  <a:gd name="T59" fmla="*/ 179 h 461"/>
                  <a:gd name="T60" fmla="*/ 0 w 747"/>
                  <a:gd name="T61" fmla="*/ 227 h 461"/>
                  <a:gd name="T62" fmla="*/ 6 w 747"/>
                  <a:gd name="T63" fmla="*/ 275 h 461"/>
                  <a:gd name="T64" fmla="*/ 30 w 747"/>
                  <a:gd name="T65" fmla="*/ 317 h 461"/>
                  <a:gd name="T66" fmla="*/ 65 w 747"/>
                  <a:gd name="T67" fmla="*/ 359 h 461"/>
                  <a:gd name="T68" fmla="*/ 113 w 747"/>
                  <a:gd name="T69" fmla="*/ 395 h 461"/>
                  <a:gd name="T70" fmla="*/ 167 w 747"/>
                  <a:gd name="T71" fmla="*/ 419 h 461"/>
                  <a:gd name="T72" fmla="*/ 233 w 747"/>
                  <a:gd name="T73" fmla="*/ 443 h 461"/>
                  <a:gd name="T74" fmla="*/ 305 w 747"/>
                  <a:gd name="T75" fmla="*/ 455 h 461"/>
                  <a:gd name="T76" fmla="*/ 382 w 747"/>
                  <a:gd name="T77" fmla="*/ 461 h 461"/>
                  <a:gd name="T78" fmla="*/ 448 w 747"/>
                  <a:gd name="T79" fmla="*/ 455 h 461"/>
                  <a:gd name="T80" fmla="*/ 508 w 747"/>
                  <a:gd name="T81" fmla="*/ 449 h 461"/>
                  <a:gd name="T82" fmla="*/ 609 w 747"/>
                  <a:gd name="T83" fmla="*/ 413 h 461"/>
                  <a:gd name="T84" fmla="*/ 657 w 747"/>
                  <a:gd name="T85" fmla="*/ 389 h 461"/>
                  <a:gd name="T86" fmla="*/ 693 w 747"/>
                  <a:gd name="T87" fmla="*/ 359 h 461"/>
                  <a:gd name="T88" fmla="*/ 723 w 747"/>
                  <a:gd name="T89" fmla="*/ 329 h 461"/>
                  <a:gd name="T90" fmla="*/ 747 w 747"/>
                  <a:gd name="T91" fmla="*/ 293 h 461"/>
                  <a:gd name="T92" fmla="*/ 741 w 747"/>
                  <a:gd name="T93" fmla="*/ 287 h 461"/>
                  <a:gd name="T94" fmla="*/ 729 w 747"/>
                  <a:gd name="T95" fmla="*/ 281 h 461"/>
                  <a:gd name="T96" fmla="*/ 711 w 747"/>
                  <a:gd name="T97" fmla="*/ 317 h 461"/>
                  <a:gd name="T98" fmla="*/ 681 w 747"/>
                  <a:gd name="T99" fmla="*/ 347 h 461"/>
                  <a:gd name="T100" fmla="*/ 645 w 747"/>
                  <a:gd name="T101" fmla="*/ 377 h 461"/>
                  <a:gd name="T102" fmla="*/ 604 w 747"/>
                  <a:gd name="T103" fmla="*/ 401 h 461"/>
                  <a:gd name="T104" fmla="*/ 502 w 747"/>
                  <a:gd name="T105" fmla="*/ 431 h 461"/>
                  <a:gd name="T106" fmla="*/ 442 w 747"/>
                  <a:gd name="T107" fmla="*/ 443 h 461"/>
                  <a:gd name="T108" fmla="*/ 382 w 747"/>
                  <a:gd name="T109" fmla="*/ 443 h 461"/>
                  <a:gd name="T110" fmla="*/ 382 w 747"/>
                  <a:gd name="T111" fmla="*/ 443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69999" name="Freeform 15"/>
              <p:cNvSpPr>
                <a:spLocks/>
              </p:cNvSpPr>
              <p:nvPr/>
            </p:nvSpPr>
            <p:spPr bwMode="hidden">
              <a:xfrm>
                <a:off x="4037" y="3721"/>
                <a:ext cx="96" cy="30"/>
              </a:xfrm>
              <a:custGeom>
                <a:avLst/>
                <a:gdLst>
                  <a:gd name="T0" fmla="*/ 0 w 96"/>
                  <a:gd name="T1" fmla="*/ 0 h 30"/>
                  <a:gd name="T2" fmla="*/ 0 w 96"/>
                  <a:gd name="T3" fmla="*/ 12 h 30"/>
                  <a:gd name="T4" fmla="*/ 48 w 96"/>
                  <a:gd name="T5" fmla="*/ 18 h 30"/>
                  <a:gd name="T6" fmla="*/ 96 w 96"/>
                  <a:gd name="T7" fmla="*/ 30 h 30"/>
                  <a:gd name="T8" fmla="*/ 96 w 96"/>
                  <a:gd name="T9" fmla="*/ 24 h 30"/>
                  <a:gd name="T10" fmla="*/ 96 w 96"/>
                  <a:gd name="T11" fmla="*/ 18 h 30"/>
                  <a:gd name="T12" fmla="*/ 48 w 96"/>
                  <a:gd name="T13" fmla="*/ 12 h 30"/>
                  <a:gd name="T14" fmla="*/ 0 w 96"/>
                  <a:gd name="T15" fmla="*/ 0 h 30"/>
                  <a:gd name="T16" fmla="*/ 0 w 96"/>
                  <a:gd name="T17"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00"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grpSp>
        <p:grpSp>
          <p:nvGrpSpPr>
            <p:cNvPr id="1035" name="Group 17"/>
            <p:cNvGrpSpPr>
              <a:grpSpLocks/>
            </p:cNvGrpSpPr>
            <p:nvPr userDrawn="1"/>
          </p:nvGrpSpPr>
          <p:grpSpPr bwMode="auto">
            <a:xfrm>
              <a:off x="1776" y="3631"/>
              <a:ext cx="1626" cy="683"/>
              <a:chOff x="1776" y="3631"/>
              <a:chExt cx="1626" cy="683"/>
            </a:xfrm>
          </p:grpSpPr>
          <p:sp>
            <p:nvSpPr>
              <p:cNvPr id="170002"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3"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4"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5"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6"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7"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8"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09"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10" name="Freeform 26"/>
              <p:cNvSpPr>
                <a:spLocks/>
              </p:cNvSpPr>
              <p:nvPr/>
            </p:nvSpPr>
            <p:spPr bwMode="hidden">
              <a:xfrm>
                <a:off x="2585" y="3822"/>
                <a:ext cx="449" cy="186"/>
              </a:xfrm>
              <a:custGeom>
                <a:avLst/>
                <a:gdLst>
                  <a:gd name="T0" fmla="*/ 6 w 448"/>
                  <a:gd name="T1" fmla="*/ 6 h 186"/>
                  <a:gd name="T2" fmla="*/ 78 w 448"/>
                  <a:gd name="T3" fmla="*/ 12 h 186"/>
                  <a:gd name="T4" fmla="*/ 150 w 448"/>
                  <a:gd name="T5" fmla="*/ 18 h 186"/>
                  <a:gd name="T6" fmla="*/ 215 w 448"/>
                  <a:gd name="T7" fmla="*/ 36 h 186"/>
                  <a:gd name="T8" fmla="*/ 275 w 448"/>
                  <a:gd name="T9" fmla="*/ 60 h 186"/>
                  <a:gd name="T10" fmla="*/ 329 w 448"/>
                  <a:gd name="T11" fmla="*/ 84 h 186"/>
                  <a:gd name="T12" fmla="*/ 377 w 448"/>
                  <a:gd name="T13" fmla="*/ 114 h 186"/>
                  <a:gd name="T14" fmla="*/ 419 w 448"/>
                  <a:gd name="T15" fmla="*/ 150 h 186"/>
                  <a:gd name="T16" fmla="*/ 448 w 448"/>
                  <a:gd name="T17" fmla="*/ 186 h 186"/>
                  <a:gd name="T18" fmla="*/ 448 w 448"/>
                  <a:gd name="T19" fmla="*/ 162 h 186"/>
                  <a:gd name="T20" fmla="*/ 413 w 448"/>
                  <a:gd name="T21" fmla="*/ 126 h 186"/>
                  <a:gd name="T22" fmla="*/ 371 w 448"/>
                  <a:gd name="T23" fmla="*/ 96 h 186"/>
                  <a:gd name="T24" fmla="*/ 323 w 448"/>
                  <a:gd name="T25" fmla="*/ 66 h 186"/>
                  <a:gd name="T26" fmla="*/ 269 w 448"/>
                  <a:gd name="T27" fmla="*/ 48 h 186"/>
                  <a:gd name="T28" fmla="*/ 144 w 448"/>
                  <a:gd name="T29" fmla="*/ 12 h 186"/>
                  <a:gd name="T30" fmla="*/ 78 w 448"/>
                  <a:gd name="T31" fmla="*/ 6 h 186"/>
                  <a:gd name="T32" fmla="*/ 6 w 448"/>
                  <a:gd name="T33" fmla="*/ 0 h 186"/>
                  <a:gd name="T34" fmla="*/ 0 w 448"/>
                  <a:gd name="T35" fmla="*/ 0 h 186"/>
                  <a:gd name="T36" fmla="*/ 0 w 448"/>
                  <a:gd name="T37" fmla="*/ 0 h 186"/>
                  <a:gd name="T38" fmla="*/ 0 w 448"/>
                  <a:gd name="T39" fmla="*/ 6 h 186"/>
                  <a:gd name="T40" fmla="*/ 0 w 448"/>
                  <a:gd name="T41" fmla="*/ 6 h 186"/>
                  <a:gd name="T42" fmla="*/ 6 w 448"/>
                  <a:gd name="T43" fmla="*/ 6 h 186"/>
                  <a:gd name="T44" fmla="*/ 6 w 448"/>
                  <a:gd name="T45" fmla="*/ 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11" name="Freeform 27"/>
              <p:cNvSpPr>
                <a:spLocks/>
              </p:cNvSpPr>
              <p:nvPr/>
            </p:nvSpPr>
            <p:spPr bwMode="hidden">
              <a:xfrm>
                <a:off x="2142" y="3852"/>
                <a:ext cx="892" cy="462"/>
              </a:xfrm>
              <a:custGeom>
                <a:avLst/>
                <a:gdLst>
                  <a:gd name="T0" fmla="*/ 23 w 890"/>
                  <a:gd name="T1" fmla="*/ 276 h 462"/>
                  <a:gd name="T2" fmla="*/ 29 w 890"/>
                  <a:gd name="T3" fmla="*/ 222 h 462"/>
                  <a:gd name="T4" fmla="*/ 59 w 890"/>
                  <a:gd name="T5" fmla="*/ 174 h 462"/>
                  <a:gd name="T6" fmla="*/ 95 w 890"/>
                  <a:gd name="T7" fmla="*/ 132 h 462"/>
                  <a:gd name="T8" fmla="*/ 149 w 890"/>
                  <a:gd name="T9" fmla="*/ 96 h 462"/>
                  <a:gd name="T10" fmla="*/ 209 w 890"/>
                  <a:gd name="T11" fmla="*/ 60 h 462"/>
                  <a:gd name="T12" fmla="*/ 281 w 890"/>
                  <a:gd name="T13" fmla="*/ 36 h 462"/>
                  <a:gd name="T14" fmla="*/ 364 w 890"/>
                  <a:gd name="T15" fmla="*/ 24 h 462"/>
                  <a:gd name="T16" fmla="*/ 448 w 890"/>
                  <a:gd name="T17" fmla="*/ 18 h 462"/>
                  <a:gd name="T18" fmla="*/ 532 w 890"/>
                  <a:gd name="T19" fmla="*/ 24 h 462"/>
                  <a:gd name="T20" fmla="*/ 609 w 890"/>
                  <a:gd name="T21" fmla="*/ 36 h 462"/>
                  <a:gd name="T22" fmla="*/ 681 w 890"/>
                  <a:gd name="T23" fmla="*/ 60 h 462"/>
                  <a:gd name="T24" fmla="*/ 741 w 890"/>
                  <a:gd name="T25" fmla="*/ 96 h 462"/>
                  <a:gd name="T26" fmla="*/ 795 w 890"/>
                  <a:gd name="T27" fmla="*/ 132 h 462"/>
                  <a:gd name="T28" fmla="*/ 831 w 890"/>
                  <a:gd name="T29" fmla="*/ 174 h 462"/>
                  <a:gd name="T30" fmla="*/ 861 w 890"/>
                  <a:gd name="T31" fmla="*/ 222 h 462"/>
                  <a:gd name="T32" fmla="*/ 867 w 890"/>
                  <a:gd name="T33" fmla="*/ 276 h 462"/>
                  <a:gd name="T34" fmla="*/ 855 w 890"/>
                  <a:gd name="T35" fmla="*/ 330 h 462"/>
                  <a:gd name="T36" fmla="*/ 831 w 890"/>
                  <a:gd name="T37" fmla="*/ 378 h 462"/>
                  <a:gd name="T38" fmla="*/ 783 w 890"/>
                  <a:gd name="T39" fmla="*/ 426 h 462"/>
                  <a:gd name="T40" fmla="*/ 723 w 890"/>
                  <a:gd name="T41" fmla="*/ 462 h 462"/>
                  <a:gd name="T42" fmla="*/ 765 w 890"/>
                  <a:gd name="T43" fmla="*/ 462 h 462"/>
                  <a:gd name="T44" fmla="*/ 819 w 890"/>
                  <a:gd name="T45" fmla="*/ 426 h 462"/>
                  <a:gd name="T46" fmla="*/ 855 w 890"/>
                  <a:gd name="T47" fmla="*/ 378 h 462"/>
                  <a:gd name="T48" fmla="*/ 884 w 890"/>
                  <a:gd name="T49" fmla="*/ 330 h 462"/>
                  <a:gd name="T50" fmla="*/ 890 w 890"/>
                  <a:gd name="T51" fmla="*/ 276 h 462"/>
                  <a:gd name="T52" fmla="*/ 884 w 890"/>
                  <a:gd name="T53" fmla="*/ 222 h 462"/>
                  <a:gd name="T54" fmla="*/ 855 w 890"/>
                  <a:gd name="T55" fmla="*/ 168 h 462"/>
                  <a:gd name="T56" fmla="*/ 813 w 890"/>
                  <a:gd name="T57" fmla="*/ 120 h 462"/>
                  <a:gd name="T58" fmla="*/ 759 w 890"/>
                  <a:gd name="T59" fmla="*/ 84 h 462"/>
                  <a:gd name="T60" fmla="*/ 693 w 890"/>
                  <a:gd name="T61" fmla="*/ 48 h 462"/>
                  <a:gd name="T62" fmla="*/ 621 w 890"/>
                  <a:gd name="T63" fmla="*/ 24 h 462"/>
                  <a:gd name="T64" fmla="*/ 538 w 890"/>
                  <a:gd name="T65" fmla="*/ 6 h 462"/>
                  <a:gd name="T66" fmla="*/ 448 w 890"/>
                  <a:gd name="T67" fmla="*/ 0 h 462"/>
                  <a:gd name="T68" fmla="*/ 358 w 890"/>
                  <a:gd name="T69" fmla="*/ 6 h 462"/>
                  <a:gd name="T70" fmla="*/ 275 w 890"/>
                  <a:gd name="T71" fmla="*/ 24 h 462"/>
                  <a:gd name="T72" fmla="*/ 197 w 890"/>
                  <a:gd name="T73" fmla="*/ 48 h 462"/>
                  <a:gd name="T74" fmla="*/ 131 w 890"/>
                  <a:gd name="T75" fmla="*/ 84 h 462"/>
                  <a:gd name="T76" fmla="*/ 77 w 890"/>
                  <a:gd name="T77" fmla="*/ 120 h 462"/>
                  <a:gd name="T78" fmla="*/ 35 w 890"/>
                  <a:gd name="T79" fmla="*/ 168 h 462"/>
                  <a:gd name="T80" fmla="*/ 12 w 890"/>
                  <a:gd name="T81" fmla="*/ 222 h 462"/>
                  <a:gd name="T82" fmla="*/ 0 w 890"/>
                  <a:gd name="T83" fmla="*/ 276 h 462"/>
                  <a:gd name="T84" fmla="*/ 6 w 890"/>
                  <a:gd name="T85" fmla="*/ 330 h 462"/>
                  <a:gd name="T86" fmla="*/ 35 w 890"/>
                  <a:gd name="T87" fmla="*/ 378 h 462"/>
                  <a:gd name="T88" fmla="*/ 71 w 890"/>
                  <a:gd name="T89" fmla="*/ 426 h 462"/>
                  <a:gd name="T90" fmla="*/ 125 w 890"/>
                  <a:gd name="T91" fmla="*/ 462 h 462"/>
                  <a:gd name="T92" fmla="*/ 167 w 890"/>
                  <a:gd name="T93" fmla="*/ 462 h 462"/>
                  <a:gd name="T94" fmla="*/ 107 w 890"/>
                  <a:gd name="T95" fmla="*/ 426 h 462"/>
                  <a:gd name="T96" fmla="*/ 59 w 890"/>
                  <a:gd name="T97" fmla="*/ 378 h 462"/>
                  <a:gd name="T98" fmla="*/ 35 w 890"/>
                  <a:gd name="T99" fmla="*/ 330 h 462"/>
                  <a:gd name="T100" fmla="*/ 23 w 890"/>
                  <a:gd name="T101" fmla="*/ 276 h 462"/>
                  <a:gd name="T102" fmla="*/ 23 w 890"/>
                  <a:gd name="T103" fmla="*/ 276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12" name="Freeform 28"/>
              <p:cNvSpPr>
                <a:spLocks/>
              </p:cNvSpPr>
              <p:nvPr/>
            </p:nvSpPr>
            <p:spPr bwMode="hidden">
              <a:xfrm>
                <a:off x="2082" y="3828"/>
                <a:ext cx="407" cy="486"/>
              </a:xfrm>
              <a:custGeom>
                <a:avLst/>
                <a:gdLst>
                  <a:gd name="T0" fmla="*/ 18 w 406"/>
                  <a:gd name="T1" fmla="*/ 300 h 486"/>
                  <a:gd name="T2" fmla="*/ 24 w 406"/>
                  <a:gd name="T3" fmla="*/ 246 h 486"/>
                  <a:gd name="T4" fmla="*/ 48 w 406"/>
                  <a:gd name="T5" fmla="*/ 198 h 486"/>
                  <a:gd name="T6" fmla="*/ 83 w 406"/>
                  <a:gd name="T7" fmla="*/ 150 h 486"/>
                  <a:gd name="T8" fmla="*/ 131 w 406"/>
                  <a:gd name="T9" fmla="*/ 108 h 486"/>
                  <a:gd name="T10" fmla="*/ 185 w 406"/>
                  <a:gd name="T11" fmla="*/ 72 h 486"/>
                  <a:gd name="T12" fmla="*/ 251 w 406"/>
                  <a:gd name="T13" fmla="*/ 42 h 486"/>
                  <a:gd name="T14" fmla="*/ 329 w 406"/>
                  <a:gd name="T15" fmla="*/ 24 h 486"/>
                  <a:gd name="T16" fmla="*/ 406 w 406"/>
                  <a:gd name="T17" fmla="*/ 6 h 486"/>
                  <a:gd name="T18" fmla="*/ 406 w 406"/>
                  <a:gd name="T19" fmla="*/ 0 h 486"/>
                  <a:gd name="T20" fmla="*/ 323 w 406"/>
                  <a:gd name="T21" fmla="*/ 12 h 486"/>
                  <a:gd name="T22" fmla="*/ 245 w 406"/>
                  <a:gd name="T23" fmla="*/ 36 h 486"/>
                  <a:gd name="T24" fmla="*/ 179 w 406"/>
                  <a:gd name="T25" fmla="*/ 66 h 486"/>
                  <a:gd name="T26" fmla="*/ 119 w 406"/>
                  <a:gd name="T27" fmla="*/ 102 h 486"/>
                  <a:gd name="T28" fmla="*/ 72 w 406"/>
                  <a:gd name="T29" fmla="*/ 144 h 486"/>
                  <a:gd name="T30" fmla="*/ 30 w 406"/>
                  <a:gd name="T31" fmla="*/ 192 h 486"/>
                  <a:gd name="T32" fmla="*/ 6 w 406"/>
                  <a:gd name="T33" fmla="*/ 246 h 486"/>
                  <a:gd name="T34" fmla="*/ 0 w 406"/>
                  <a:gd name="T35" fmla="*/ 300 h 486"/>
                  <a:gd name="T36" fmla="*/ 6 w 406"/>
                  <a:gd name="T37" fmla="*/ 348 h 486"/>
                  <a:gd name="T38" fmla="*/ 30 w 406"/>
                  <a:gd name="T39" fmla="*/ 396 h 486"/>
                  <a:gd name="T40" fmla="*/ 66 w 406"/>
                  <a:gd name="T41" fmla="*/ 444 h 486"/>
                  <a:gd name="T42" fmla="*/ 107 w 406"/>
                  <a:gd name="T43" fmla="*/ 486 h 486"/>
                  <a:gd name="T44" fmla="*/ 131 w 406"/>
                  <a:gd name="T45" fmla="*/ 486 h 486"/>
                  <a:gd name="T46" fmla="*/ 83 w 406"/>
                  <a:gd name="T47" fmla="*/ 450 h 486"/>
                  <a:gd name="T48" fmla="*/ 48 w 406"/>
                  <a:gd name="T49" fmla="*/ 402 h 486"/>
                  <a:gd name="T50" fmla="*/ 24 w 406"/>
                  <a:gd name="T51" fmla="*/ 354 h 486"/>
                  <a:gd name="T52" fmla="*/ 18 w 406"/>
                  <a:gd name="T53" fmla="*/ 300 h 486"/>
                  <a:gd name="T54" fmla="*/ 18 w 406"/>
                  <a:gd name="T55" fmla="*/ 300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13" name="Freeform 29"/>
              <p:cNvSpPr>
                <a:spLocks/>
              </p:cNvSpPr>
              <p:nvPr/>
            </p:nvSpPr>
            <p:spPr bwMode="hidden">
              <a:xfrm>
                <a:off x="2987" y="4044"/>
                <a:ext cx="108" cy="252"/>
              </a:xfrm>
              <a:custGeom>
                <a:avLst/>
                <a:gdLst>
                  <a:gd name="T0" fmla="*/ 89 w 107"/>
                  <a:gd name="T1" fmla="*/ 84 h 252"/>
                  <a:gd name="T2" fmla="*/ 83 w 107"/>
                  <a:gd name="T3" fmla="*/ 132 h 252"/>
                  <a:gd name="T4" fmla="*/ 65 w 107"/>
                  <a:gd name="T5" fmla="*/ 174 h 252"/>
                  <a:gd name="T6" fmla="*/ 36 w 107"/>
                  <a:gd name="T7" fmla="*/ 216 h 252"/>
                  <a:gd name="T8" fmla="*/ 0 w 107"/>
                  <a:gd name="T9" fmla="*/ 252 h 252"/>
                  <a:gd name="T10" fmla="*/ 18 w 107"/>
                  <a:gd name="T11" fmla="*/ 252 h 252"/>
                  <a:gd name="T12" fmla="*/ 53 w 107"/>
                  <a:gd name="T13" fmla="*/ 216 h 252"/>
                  <a:gd name="T14" fmla="*/ 83 w 107"/>
                  <a:gd name="T15" fmla="*/ 174 h 252"/>
                  <a:gd name="T16" fmla="*/ 101 w 107"/>
                  <a:gd name="T17" fmla="*/ 132 h 252"/>
                  <a:gd name="T18" fmla="*/ 107 w 107"/>
                  <a:gd name="T19" fmla="*/ 84 h 252"/>
                  <a:gd name="T20" fmla="*/ 101 w 107"/>
                  <a:gd name="T21" fmla="*/ 42 h 252"/>
                  <a:gd name="T22" fmla="*/ 89 w 107"/>
                  <a:gd name="T23" fmla="*/ 0 h 252"/>
                  <a:gd name="T24" fmla="*/ 65 w 107"/>
                  <a:gd name="T25" fmla="*/ 0 h 252"/>
                  <a:gd name="T26" fmla="*/ 83 w 107"/>
                  <a:gd name="T27" fmla="*/ 42 h 252"/>
                  <a:gd name="T28" fmla="*/ 89 w 107"/>
                  <a:gd name="T29" fmla="*/ 84 h 252"/>
                  <a:gd name="T30" fmla="*/ 89 w 107"/>
                  <a:gd name="T31" fmla="*/ 84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79" name="Freeform 30"/>
              <p:cNvSpPr>
                <a:spLocks/>
              </p:cNvSpPr>
              <p:nvPr/>
            </p:nvSpPr>
            <p:spPr bwMode="hidden">
              <a:xfrm>
                <a:off x="2068" y="3685"/>
                <a:ext cx="835" cy="150"/>
              </a:xfrm>
              <a:custGeom>
                <a:avLst/>
                <a:gdLst>
                  <a:gd name="T0" fmla="*/ 518 w 835"/>
                  <a:gd name="T1" fmla="*/ 18 h 150"/>
                  <a:gd name="T2" fmla="*/ 597 w 835"/>
                  <a:gd name="T3" fmla="*/ 24 h 150"/>
                  <a:gd name="T4" fmla="*/ 682 w 835"/>
                  <a:gd name="T5" fmla="*/ 30 h 150"/>
                  <a:gd name="T6" fmla="*/ 755 w 835"/>
                  <a:gd name="T7" fmla="*/ 42 h 150"/>
                  <a:gd name="T8" fmla="*/ 828 w 835"/>
                  <a:gd name="T9" fmla="*/ 60 h 150"/>
                  <a:gd name="T10" fmla="*/ 835 w 835"/>
                  <a:gd name="T11" fmla="*/ 42 h 150"/>
                  <a:gd name="T12" fmla="*/ 761 w 835"/>
                  <a:gd name="T13" fmla="*/ 24 h 150"/>
                  <a:gd name="T14" fmla="*/ 688 w 835"/>
                  <a:gd name="T15" fmla="*/ 12 h 150"/>
                  <a:gd name="T16" fmla="*/ 603 w 835"/>
                  <a:gd name="T17" fmla="*/ 6 h 150"/>
                  <a:gd name="T18" fmla="*/ 518 w 835"/>
                  <a:gd name="T19" fmla="*/ 0 h 150"/>
                  <a:gd name="T20" fmla="*/ 372 w 835"/>
                  <a:gd name="T21" fmla="*/ 12 h 150"/>
                  <a:gd name="T22" fmla="*/ 232 w 835"/>
                  <a:gd name="T23" fmla="*/ 36 h 150"/>
                  <a:gd name="T24" fmla="*/ 110 w 835"/>
                  <a:gd name="T25" fmla="*/ 78 h 150"/>
                  <a:gd name="T26" fmla="*/ 0 w 835"/>
                  <a:gd name="T27" fmla="*/ 132 h 150"/>
                  <a:gd name="T28" fmla="*/ 19 w 835"/>
                  <a:gd name="T29" fmla="*/ 150 h 150"/>
                  <a:gd name="T30" fmla="*/ 122 w 835"/>
                  <a:gd name="T31" fmla="*/ 96 h 150"/>
                  <a:gd name="T32" fmla="*/ 244 w 835"/>
                  <a:gd name="T33" fmla="*/ 54 h 150"/>
                  <a:gd name="T34" fmla="*/ 378 w 835"/>
                  <a:gd name="T35" fmla="*/ 30 h 150"/>
                  <a:gd name="T36" fmla="*/ 518 w 835"/>
                  <a:gd name="T37" fmla="*/ 18 h 150"/>
                  <a:gd name="T38" fmla="*/ 518 w 835"/>
                  <a:gd name="T39" fmla="*/ 18 h 15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0" name="Freeform 31"/>
              <p:cNvSpPr>
                <a:spLocks/>
              </p:cNvSpPr>
              <p:nvPr/>
            </p:nvSpPr>
            <p:spPr bwMode="hidden">
              <a:xfrm>
                <a:off x="1867" y="3853"/>
                <a:ext cx="171" cy="461"/>
              </a:xfrm>
              <a:custGeom>
                <a:avLst/>
                <a:gdLst>
                  <a:gd name="T0" fmla="*/ 31 w 171"/>
                  <a:gd name="T1" fmla="*/ 263 h 461"/>
                  <a:gd name="T2" fmla="*/ 43 w 171"/>
                  <a:gd name="T3" fmla="*/ 191 h 461"/>
                  <a:gd name="T4" fmla="*/ 67 w 171"/>
                  <a:gd name="T5" fmla="*/ 131 h 461"/>
                  <a:gd name="T6" fmla="*/ 116 w 171"/>
                  <a:gd name="T7" fmla="*/ 72 h 461"/>
                  <a:gd name="T8" fmla="*/ 171 w 171"/>
                  <a:gd name="T9" fmla="*/ 18 h 461"/>
                  <a:gd name="T10" fmla="*/ 153 w 171"/>
                  <a:gd name="T11" fmla="*/ 0 h 461"/>
                  <a:gd name="T12" fmla="*/ 86 w 171"/>
                  <a:gd name="T13" fmla="*/ 60 h 461"/>
                  <a:gd name="T14" fmla="*/ 43 w 171"/>
                  <a:gd name="T15" fmla="*/ 120 h 461"/>
                  <a:gd name="T16" fmla="*/ 13 w 171"/>
                  <a:gd name="T17" fmla="*/ 191 h 461"/>
                  <a:gd name="T18" fmla="*/ 0 w 171"/>
                  <a:gd name="T19" fmla="*/ 263 h 461"/>
                  <a:gd name="T20" fmla="*/ 6 w 171"/>
                  <a:gd name="T21" fmla="*/ 317 h 461"/>
                  <a:gd name="T22" fmla="*/ 25 w 171"/>
                  <a:gd name="T23" fmla="*/ 365 h 461"/>
                  <a:gd name="T24" fmla="*/ 49 w 171"/>
                  <a:gd name="T25" fmla="*/ 413 h 461"/>
                  <a:gd name="T26" fmla="*/ 86 w 171"/>
                  <a:gd name="T27" fmla="*/ 461 h 461"/>
                  <a:gd name="T28" fmla="*/ 122 w 171"/>
                  <a:gd name="T29" fmla="*/ 461 h 461"/>
                  <a:gd name="T30" fmla="*/ 86 w 171"/>
                  <a:gd name="T31" fmla="*/ 413 h 461"/>
                  <a:gd name="T32" fmla="*/ 55 w 171"/>
                  <a:gd name="T33" fmla="*/ 365 h 461"/>
                  <a:gd name="T34" fmla="*/ 37 w 171"/>
                  <a:gd name="T35" fmla="*/ 317 h 461"/>
                  <a:gd name="T36" fmla="*/ 31 w 171"/>
                  <a:gd name="T37" fmla="*/ 263 h 461"/>
                  <a:gd name="T38" fmla="*/ 31 w 171"/>
                  <a:gd name="T39" fmla="*/ 263 h 46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0016" name="Freeform 32"/>
              <p:cNvSpPr>
                <a:spLocks/>
              </p:cNvSpPr>
              <p:nvPr/>
            </p:nvSpPr>
            <p:spPr bwMode="hidden">
              <a:xfrm>
                <a:off x="2951" y="3751"/>
                <a:ext cx="360" cy="563"/>
              </a:xfrm>
              <a:custGeom>
                <a:avLst/>
                <a:gdLst>
                  <a:gd name="T0" fmla="*/ 360 w 360"/>
                  <a:gd name="T1" fmla="*/ 365 h 563"/>
                  <a:gd name="T2" fmla="*/ 353 w 360"/>
                  <a:gd name="T3" fmla="*/ 305 h 563"/>
                  <a:gd name="T4" fmla="*/ 335 w 360"/>
                  <a:gd name="T5" fmla="*/ 251 h 563"/>
                  <a:gd name="T6" fmla="*/ 305 w 360"/>
                  <a:gd name="T7" fmla="*/ 204 h 563"/>
                  <a:gd name="T8" fmla="*/ 262 w 360"/>
                  <a:gd name="T9" fmla="*/ 156 h 563"/>
                  <a:gd name="T10" fmla="*/ 213 w 360"/>
                  <a:gd name="T11" fmla="*/ 108 h 563"/>
                  <a:gd name="T12" fmla="*/ 159 w 360"/>
                  <a:gd name="T13" fmla="*/ 66 h 563"/>
                  <a:gd name="T14" fmla="*/ 92 w 360"/>
                  <a:gd name="T15" fmla="*/ 30 h 563"/>
                  <a:gd name="T16" fmla="*/ 19 w 360"/>
                  <a:gd name="T17" fmla="*/ 0 h 563"/>
                  <a:gd name="T18" fmla="*/ 0 w 360"/>
                  <a:gd name="T19" fmla="*/ 12 h 563"/>
                  <a:gd name="T20" fmla="*/ 67 w 360"/>
                  <a:gd name="T21" fmla="*/ 42 h 563"/>
                  <a:gd name="T22" fmla="*/ 134 w 360"/>
                  <a:gd name="T23" fmla="*/ 78 h 563"/>
                  <a:gd name="T24" fmla="*/ 189 w 360"/>
                  <a:gd name="T25" fmla="*/ 114 h 563"/>
                  <a:gd name="T26" fmla="*/ 238 w 360"/>
                  <a:gd name="T27" fmla="*/ 162 h 563"/>
                  <a:gd name="T28" fmla="*/ 274 w 360"/>
                  <a:gd name="T29" fmla="*/ 210 h 563"/>
                  <a:gd name="T30" fmla="*/ 299 w 360"/>
                  <a:gd name="T31" fmla="*/ 257 h 563"/>
                  <a:gd name="T32" fmla="*/ 317 w 360"/>
                  <a:gd name="T33" fmla="*/ 311 h 563"/>
                  <a:gd name="T34" fmla="*/ 323 w 360"/>
                  <a:gd name="T35" fmla="*/ 365 h 563"/>
                  <a:gd name="T36" fmla="*/ 317 w 360"/>
                  <a:gd name="T37" fmla="*/ 419 h 563"/>
                  <a:gd name="T38" fmla="*/ 299 w 360"/>
                  <a:gd name="T39" fmla="*/ 467 h 563"/>
                  <a:gd name="T40" fmla="*/ 274 w 360"/>
                  <a:gd name="T41" fmla="*/ 515 h 563"/>
                  <a:gd name="T42" fmla="*/ 238 w 360"/>
                  <a:gd name="T43" fmla="*/ 563 h 563"/>
                  <a:gd name="T44" fmla="*/ 268 w 360"/>
                  <a:gd name="T45" fmla="*/ 563 h 563"/>
                  <a:gd name="T46" fmla="*/ 311 w 360"/>
                  <a:gd name="T47" fmla="*/ 515 h 563"/>
                  <a:gd name="T48" fmla="*/ 335 w 360"/>
                  <a:gd name="T49" fmla="*/ 467 h 563"/>
                  <a:gd name="T50" fmla="*/ 353 w 360"/>
                  <a:gd name="T51" fmla="*/ 419 h 563"/>
                  <a:gd name="T52" fmla="*/ 360 w 360"/>
                  <a:gd name="T53" fmla="*/ 365 h 563"/>
                  <a:gd name="T54" fmla="*/ 360 w 360"/>
                  <a:gd name="T55" fmla="*/ 365 h 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17" name="Freeform 33"/>
              <p:cNvSpPr>
                <a:spLocks/>
              </p:cNvSpPr>
              <p:nvPr/>
            </p:nvSpPr>
            <p:spPr bwMode="hidden">
              <a:xfrm>
                <a:off x="2318" y="3631"/>
                <a:ext cx="1078" cy="425"/>
              </a:xfrm>
              <a:custGeom>
                <a:avLst/>
                <a:gdLst>
                  <a:gd name="T0" fmla="*/ 1053 w 1078"/>
                  <a:gd name="T1" fmla="*/ 425 h 425"/>
                  <a:gd name="T2" fmla="*/ 1078 w 1078"/>
                  <a:gd name="T3" fmla="*/ 419 h 425"/>
                  <a:gd name="T4" fmla="*/ 1066 w 1078"/>
                  <a:gd name="T5" fmla="*/ 377 h 425"/>
                  <a:gd name="T6" fmla="*/ 1047 w 1078"/>
                  <a:gd name="T7" fmla="*/ 336 h 425"/>
                  <a:gd name="T8" fmla="*/ 986 w 1078"/>
                  <a:gd name="T9" fmla="*/ 252 h 425"/>
                  <a:gd name="T10" fmla="*/ 907 w 1078"/>
                  <a:gd name="T11" fmla="*/ 180 h 425"/>
                  <a:gd name="T12" fmla="*/ 810 w 1078"/>
                  <a:gd name="T13" fmla="*/ 120 h 425"/>
                  <a:gd name="T14" fmla="*/ 694 w 1078"/>
                  <a:gd name="T15" fmla="*/ 72 h 425"/>
                  <a:gd name="T16" fmla="*/ 560 w 1078"/>
                  <a:gd name="T17" fmla="*/ 30 h 425"/>
                  <a:gd name="T18" fmla="*/ 420 w 1078"/>
                  <a:gd name="T19" fmla="*/ 6 h 425"/>
                  <a:gd name="T20" fmla="*/ 268 w 1078"/>
                  <a:gd name="T21" fmla="*/ 0 h 425"/>
                  <a:gd name="T22" fmla="*/ 134 w 1078"/>
                  <a:gd name="T23" fmla="*/ 6 h 425"/>
                  <a:gd name="T24" fmla="*/ 0 w 1078"/>
                  <a:gd name="T25" fmla="*/ 24 h 425"/>
                  <a:gd name="T26" fmla="*/ 12 w 1078"/>
                  <a:gd name="T27" fmla="*/ 36 h 425"/>
                  <a:gd name="T28" fmla="*/ 134 w 1078"/>
                  <a:gd name="T29" fmla="*/ 18 h 425"/>
                  <a:gd name="T30" fmla="*/ 268 w 1078"/>
                  <a:gd name="T31" fmla="*/ 12 h 425"/>
                  <a:gd name="T32" fmla="*/ 420 w 1078"/>
                  <a:gd name="T33" fmla="*/ 18 h 425"/>
                  <a:gd name="T34" fmla="*/ 554 w 1078"/>
                  <a:gd name="T35" fmla="*/ 42 h 425"/>
                  <a:gd name="T36" fmla="*/ 682 w 1078"/>
                  <a:gd name="T37" fmla="*/ 84 h 425"/>
                  <a:gd name="T38" fmla="*/ 798 w 1078"/>
                  <a:gd name="T39" fmla="*/ 132 h 425"/>
                  <a:gd name="T40" fmla="*/ 895 w 1078"/>
                  <a:gd name="T41" fmla="*/ 192 h 425"/>
                  <a:gd name="T42" fmla="*/ 968 w 1078"/>
                  <a:gd name="T43" fmla="*/ 264 h 425"/>
                  <a:gd name="T44" fmla="*/ 999 w 1078"/>
                  <a:gd name="T45" fmla="*/ 300 h 425"/>
                  <a:gd name="T46" fmla="*/ 1023 w 1078"/>
                  <a:gd name="T47" fmla="*/ 342 h 425"/>
                  <a:gd name="T48" fmla="*/ 1041 w 1078"/>
                  <a:gd name="T49" fmla="*/ 383 h 425"/>
                  <a:gd name="T50" fmla="*/ 1053 w 1078"/>
                  <a:gd name="T51" fmla="*/ 425 h 425"/>
                  <a:gd name="T52" fmla="*/ 1053 w 1078"/>
                  <a:gd name="T53" fmla="*/ 42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18" name="Freeform 34"/>
              <p:cNvSpPr>
                <a:spLocks/>
              </p:cNvSpPr>
              <p:nvPr/>
            </p:nvSpPr>
            <p:spPr bwMode="hidden">
              <a:xfrm>
                <a:off x="3304" y="4080"/>
                <a:ext cx="98" cy="234"/>
              </a:xfrm>
              <a:custGeom>
                <a:avLst/>
                <a:gdLst>
                  <a:gd name="T0" fmla="*/ 0 w 98"/>
                  <a:gd name="T1" fmla="*/ 234 h 234"/>
                  <a:gd name="T2" fmla="*/ 25 w 98"/>
                  <a:gd name="T3" fmla="*/ 234 h 234"/>
                  <a:gd name="T4" fmla="*/ 55 w 98"/>
                  <a:gd name="T5" fmla="*/ 186 h 234"/>
                  <a:gd name="T6" fmla="*/ 80 w 98"/>
                  <a:gd name="T7" fmla="*/ 138 h 234"/>
                  <a:gd name="T8" fmla="*/ 92 w 98"/>
                  <a:gd name="T9" fmla="*/ 90 h 234"/>
                  <a:gd name="T10" fmla="*/ 98 w 98"/>
                  <a:gd name="T11" fmla="*/ 36 h 234"/>
                  <a:gd name="T12" fmla="*/ 98 w 98"/>
                  <a:gd name="T13" fmla="*/ 0 h 234"/>
                  <a:gd name="T14" fmla="*/ 74 w 98"/>
                  <a:gd name="T15" fmla="*/ 0 h 234"/>
                  <a:gd name="T16" fmla="*/ 74 w 98"/>
                  <a:gd name="T17" fmla="*/ 36 h 234"/>
                  <a:gd name="T18" fmla="*/ 67 w 98"/>
                  <a:gd name="T19" fmla="*/ 90 h 234"/>
                  <a:gd name="T20" fmla="*/ 55 w 98"/>
                  <a:gd name="T21" fmla="*/ 138 h 234"/>
                  <a:gd name="T22" fmla="*/ 31 w 98"/>
                  <a:gd name="T23" fmla="*/ 186 h 234"/>
                  <a:gd name="T24" fmla="*/ 0 w 98"/>
                  <a:gd name="T25" fmla="*/ 234 h 234"/>
                  <a:gd name="T26" fmla="*/ 0 w 98"/>
                  <a:gd name="T27"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84" name="Freeform 35"/>
              <p:cNvSpPr>
                <a:spLocks/>
              </p:cNvSpPr>
              <p:nvPr/>
            </p:nvSpPr>
            <p:spPr bwMode="hidden">
              <a:xfrm>
                <a:off x="1776" y="3673"/>
                <a:ext cx="481" cy="641"/>
              </a:xfrm>
              <a:custGeom>
                <a:avLst/>
                <a:gdLst>
                  <a:gd name="T0" fmla="*/ 18 w 481"/>
                  <a:gd name="T1" fmla="*/ 443 h 641"/>
                  <a:gd name="T2" fmla="*/ 24 w 481"/>
                  <a:gd name="T3" fmla="*/ 371 h 641"/>
                  <a:gd name="T4" fmla="*/ 55 w 481"/>
                  <a:gd name="T5" fmla="*/ 305 h 641"/>
                  <a:gd name="T6" fmla="*/ 91 w 481"/>
                  <a:gd name="T7" fmla="*/ 246 h 641"/>
                  <a:gd name="T8" fmla="*/ 146 w 481"/>
                  <a:gd name="T9" fmla="*/ 186 h 641"/>
                  <a:gd name="T10" fmla="*/ 213 w 481"/>
                  <a:gd name="T11" fmla="*/ 132 h 641"/>
                  <a:gd name="T12" fmla="*/ 292 w 481"/>
                  <a:gd name="T13" fmla="*/ 84 h 641"/>
                  <a:gd name="T14" fmla="*/ 384 w 481"/>
                  <a:gd name="T15" fmla="*/ 48 h 641"/>
                  <a:gd name="T16" fmla="*/ 481 w 481"/>
                  <a:gd name="T17" fmla="*/ 12 h 641"/>
                  <a:gd name="T18" fmla="*/ 457 w 481"/>
                  <a:gd name="T19" fmla="*/ 0 h 641"/>
                  <a:gd name="T20" fmla="*/ 359 w 481"/>
                  <a:gd name="T21" fmla="*/ 36 h 641"/>
                  <a:gd name="T22" fmla="*/ 274 w 481"/>
                  <a:gd name="T23" fmla="*/ 78 h 641"/>
                  <a:gd name="T24" fmla="*/ 195 w 481"/>
                  <a:gd name="T25" fmla="*/ 126 h 641"/>
                  <a:gd name="T26" fmla="*/ 128 w 481"/>
                  <a:gd name="T27" fmla="*/ 180 h 641"/>
                  <a:gd name="T28" fmla="*/ 73 w 481"/>
                  <a:gd name="T29" fmla="*/ 240 h 641"/>
                  <a:gd name="T30" fmla="*/ 37 w 481"/>
                  <a:gd name="T31" fmla="*/ 305 h 641"/>
                  <a:gd name="T32" fmla="*/ 6 w 481"/>
                  <a:gd name="T33" fmla="*/ 371 h 641"/>
                  <a:gd name="T34" fmla="*/ 0 w 481"/>
                  <a:gd name="T35" fmla="*/ 443 h 641"/>
                  <a:gd name="T36" fmla="*/ 6 w 481"/>
                  <a:gd name="T37" fmla="*/ 497 h 641"/>
                  <a:gd name="T38" fmla="*/ 18 w 481"/>
                  <a:gd name="T39" fmla="*/ 545 h 641"/>
                  <a:gd name="T40" fmla="*/ 43 w 481"/>
                  <a:gd name="T41" fmla="*/ 593 h 641"/>
                  <a:gd name="T42" fmla="*/ 73 w 481"/>
                  <a:gd name="T43" fmla="*/ 641 h 641"/>
                  <a:gd name="T44" fmla="*/ 97 w 481"/>
                  <a:gd name="T45" fmla="*/ 641 h 641"/>
                  <a:gd name="T46" fmla="*/ 67 w 481"/>
                  <a:gd name="T47" fmla="*/ 593 h 641"/>
                  <a:gd name="T48" fmla="*/ 43 w 481"/>
                  <a:gd name="T49" fmla="*/ 545 h 641"/>
                  <a:gd name="T50" fmla="*/ 24 w 481"/>
                  <a:gd name="T51" fmla="*/ 497 h 641"/>
                  <a:gd name="T52" fmla="*/ 18 w 481"/>
                  <a:gd name="T53" fmla="*/ 443 h 641"/>
                  <a:gd name="T54" fmla="*/ 18 w 481"/>
                  <a:gd name="T55" fmla="*/ 443 h 641"/>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036" name="Group 36"/>
            <p:cNvGrpSpPr>
              <a:grpSpLocks/>
            </p:cNvGrpSpPr>
            <p:nvPr userDrawn="1"/>
          </p:nvGrpSpPr>
          <p:grpSpPr bwMode="auto">
            <a:xfrm>
              <a:off x="4128" y="3360"/>
              <a:ext cx="1351" cy="821"/>
              <a:chOff x="4128" y="3360"/>
              <a:chExt cx="1351" cy="821"/>
            </a:xfrm>
          </p:grpSpPr>
          <p:sp>
            <p:nvSpPr>
              <p:cNvPr id="170021" name="Freeform 37"/>
              <p:cNvSpPr>
                <a:spLocks noEditPoints="1"/>
              </p:cNvSpPr>
              <p:nvPr/>
            </p:nvSpPr>
            <p:spPr bwMode="hidden">
              <a:xfrm>
                <a:off x="4200" y="3402"/>
                <a:ext cx="1201" cy="731"/>
              </a:xfrm>
              <a:custGeom>
                <a:avLst/>
                <a:gdLst>
                  <a:gd name="T0" fmla="*/ 484 w 1201"/>
                  <a:gd name="T1" fmla="*/ 6 h 731"/>
                  <a:gd name="T2" fmla="*/ 263 w 1201"/>
                  <a:gd name="T3" fmla="*/ 60 h 731"/>
                  <a:gd name="T4" fmla="*/ 101 w 1201"/>
                  <a:gd name="T5" fmla="*/ 162 h 731"/>
                  <a:gd name="T6" fmla="*/ 12 w 1201"/>
                  <a:gd name="T7" fmla="*/ 294 h 731"/>
                  <a:gd name="T8" fmla="*/ 0 w 1201"/>
                  <a:gd name="T9" fmla="*/ 366 h 731"/>
                  <a:gd name="T10" fmla="*/ 12 w 1201"/>
                  <a:gd name="T11" fmla="*/ 437 h 731"/>
                  <a:gd name="T12" fmla="*/ 101 w 1201"/>
                  <a:gd name="T13" fmla="*/ 569 h 731"/>
                  <a:gd name="T14" fmla="*/ 263 w 1201"/>
                  <a:gd name="T15" fmla="*/ 671 h 731"/>
                  <a:gd name="T16" fmla="*/ 484 w 1201"/>
                  <a:gd name="T17" fmla="*/ 725 h 731"/>
                  <a:gd name="T18" fmla="*/ 723 w 1201"/>
                  <a:gd name="T19" fmla="*/ 725 h 731"/>
                  <a:gd name="T20" fmla="*/ 938 w 1201"/>
                  <a:gd name="T21" fmla="*/ 671 h 731"/>
                  <a:gd name="T22" fmla="*/ 1100 w 1201"/>
                  <a:gd name="T23" fmla="*/ 569 h 731"/>
                  <a:gd name="T24" fmla="*/ 1189 w 1201"/>
                  <a:gd name="T25" fmla="*/ 437 h 731"/>
                  <a:gd name="T26" fmla="*/ 1201 w 1201"/>
                  <a:gd name="T27" fmla="*/ 366 h 731"/>
                  <a:gd name="T28" fmla="*/ 1189 w 1201"/>
                  <a:gd name="T29" fmla="*/ 294 h 731"/>
                  <a:gd name="T30" fmla="*/ 1100 w 1201"/>
                  <a:gd name="T31" fmla="*/ 162 h 731"/>
                  <a:gd name="T32" fmla="*/ 938 w 1201"/>
                  <a:gd name="T33" fmla="*/ 60 h 731"/>
                  <a:gd name="T34" fmla="*/ 723 w 1201"/>
                  <a:gd name="T35" fmla="*/ 6 h 731"/>
                  <a:gd name="T36" fmla="*/ 604 w 1201"/>
                  <a:gd name="T37" fmla="*/ 0 h 731"/>
                  <a:gd name="T38" fmla="*/ 490 w 1201"/>
                  <a:gd name="T39" fmla="*/ 701 h 731"/>
                  <a:gd name="T40" fmla="*/ 287 w 1201"/>
                  <a:gd name="T41" fmla="*/ 647 h 731"/>
                  <a:gd name="T42" fmla="*/ 131 w 1201"/>
                  <a:gd name="T43" fmla="*/ 557 h 731"/>
                  <a:gd name="T44" fmla="*/ 48 w 1201"/>
                  <a:gd name="T45" fmla="*/ 437 h 731"/>
                  <a:gd name="T46" fmla="*/ 36 w 1201"/>
                  <a:gd name="T47" fmla="*/ 366 h 731"/>
                  <a:gd name="T48" fmla="*/ 48 w 1201"/>
                  <a:gd name="T49" fmla="*/ 300 h 731"/>
                  <a:gd name="T50" fmla="*/ 131 w 1201"/>
                  <a:gd name="T51" fmla="*/ 174 h 731"/>
                  <a:gd name="T52" fmla="*/ 287 w 1201"/>
                  <a:gd name="T53" fmla="*/ 84 h 731"/>
                  <a:gd name="T54" fmla="*/ 490 w 1201"/>
                  <a:gd name="T55" fmla="*/ 30 h 731"/>
                  <a:gd name="T56" fmla="*/ 717 w 1201"/>
                  <a:gd name="T57" fmla="*/ 30 h 731"/>
                  <a:gd name="T58" fmla="*/ 920 w 1201"/>
                  <a:gd name="T59" fmla="*/ 84 h 731"/>
                  <a:gd name="T60" fmla="*/ 1070 w 1201"/>
                  <a:gd name="T61" fmla="*/ 174 h 731"/>
                  <a:gd name="T62" fmla="*/ 1153 w 1201"/>
                  <a:gd name="T63" fmla="*/ 300 h 731"/>
                  <a:gd name="T64" fmla="*/ 1153 w 1201"/>
                  <a:gd name="T65" fmla="*/ 437 h 731"/>
                  <a:gd name="T66" fmla="*/ 1070 w 1201"/>
                  <a:gd name="T67" fmla="*/ 557 h 731"/>
                  <a:gd name="T68" fmla="*/ 920 w 1201"/>
                  <a:gd name="T69" fmla="*/ 647 h 731"/>
                  <a:gd name="T70" fmla="*/ 717 w 1201"/>
                  <a:gd name="T71" fmla="*/ 701 h 731"/>
                  <a:gd name="T72" fmla="*/ 604 w 1201"/>
                  <a:gd name="T73" fmla="*/ 707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22" name="Freeform 38"/>
              <p:cNvSpPr>
                <a:spLocks/>
              </p:cNvSpPr>
              <p:nvPr/>
            </p:nvSpPr>
            <p:spPr bwMode="hidden">
              <a:xfrm>
                <a:off x="4128" y="3366"/>
                <a:ext cx="544" cy="737"/>
              </a:xfrm>
              <a:custGeom>
                <a:avLst/>
                <a:gdLst>
                  <a:gd name="T0" fmla="*/ 24 w 544"/>
                  <a:gd name="T1" fmla="*/ 402 h 737"/>
                  <a:gd name="T2" fmla="*/ 36 w 544"/>
                  <a:gd name="T3" fmla="*/ 330 h 737"/>
                  <a:gd name="T4" fmla="*/ 66 w 544"/>
                  <a:gd name="T5" fmla="*/ 264 h 737"/>
                  <a:gd name="T6" fmla="*/ 108 w 544"/>
                  <a:gd name="T7" fmla="*/ 204 h 737"/>
                  <a:gd name="T8" fmla="*/ 173 w 544"/>
                  <a:gd name="T9" fmla="*/ 150 h 737"/>
                  <a:gd name="T10" fmla="*/ 251 w 544"/>
                  <a:gd name="T11" fmla="*/ 102 h 737"/>
                  <a:gd name="T12" fmla="*/ 335 w 544"/>
                  <a:gd name="T13" fmla="*/ 60 h 737"/>
                  <a:gd name="T14" fmla="*/ 436 w 544"/>
                  <a:gd name="T15" fmla="*/ 30 h 737"/>
                  <a:gd name="T16" fmla="*/ 544 w 544"/>
                  <a:gd name="T17" fmla="*/ 12 h 737"/>
                  <a:gd name="T18" fmla="*/ 544 w 544"/>
                  <a:gd name="T19" fmla="*/ 0 h 737"/>
                  <a:gd name="T20" fmla="*/ 430 w 544"/>
                  <a:gd name="T21" fmla="*/ 18 h 737"/>
                  <a:gd name="T22" fmla="*/ 329 w 544"/>
                  <a:gd name="T23" fmla="*/ 48 h 737"/>
                  <a:gd name="T24" fmla="*/ 233 w 544"/>
                  <a:gd name="T25" fmla="*/ 90 h 737"/>
                  <a:gd name="T26" fmla="*/ 155 w 544"/>
                  <a:gd name="T27" fmla="*/ 138 h 737"/>
                  <a:gd name="T28" fmla="*/ 90 w 544"/>
                  <a:gd name="T29" fmla="*/ 198 h 737"/>
                  <a:gd name="T30" fmla="*/ 42 w 544"/>
                  <a:gd name="T31" fmla="*/ 258 h 737"/>
                  <a:gd name="T32" fmla="*/ 12 w 544"/>
                  <a:gd name="T33" fmla="*/ 330 h 737"/>
                  <a:gd name="T34" fmla="*/ 0 w 544"/>
                  <a:gd name="T35" fmla="*/ 402 h 737"/>
                  <a:gd name="T36" fmla="*/ 6 w 544"/>
                  <a:gd name="T37" fmla="*/ 455 h 737"/>
                  <a:gd name="T38" fmla="*/ 18 w 544"/>
                  <a:gd name="T39" fmla="*/ 503 h 737"/>
                  <a:gd name="T40" fmla="*/ 42 w 544"/>
                  <a:gd name="T41" fmla="*/ 545 h 737"/>
                  <a:gd name="T42" fmla="*/ 78 w 544"/>
                  <a:gd name="T43" fmla="*/ 593 h 737"/>
                  <a:gd name="T44" fmla="*/ 114 w 544"/>
                  <a:gd name="T45" fmla="*/ 635 h 737"/>
                  <a:gd name="T46" fmla="*/ 161 w 544"/>
                  <a:gd name="T47" fmla="*/ 671 h 737"/>
                  <a:gd name="T48" fmla="*/ 221 w 544"/>
                  <a:gd name="T49" fmla="*/ 707 h 737"/>
                  <a:gd name="T50" fmla="*/ 281 w 544"/>
                  <a:gd name="T51" fmla="*/ 737 h 737"/>
                  <a:gd name="T52" fmla="*/ 323 w 544"/>
                  <a:gd name="T53" fmla="*/ 737 h 737"/>
                  <a:gd name="T54" fmla="*/ 257 w 544"/>
                  <a:gd name="T55" fmla="*/ 707 h 737"/>
                  <a:gd name="T56" fmla="*/ 203 w 544"/>
                  <a:gd name="T57" fmla="*/ 671 h 737"/>
                  <a:gd name="T58" fmla="*/ 149 w 544"/>
                  <a:gd name="T59" fmla="*/ 635 h 737"/>
                  <a:gd name="T60" fmla="*/ 108 w 544"/>
                  <a:gd name="T61" fmla="*/ 593 h 737"/>
                  <a:gd name="T62" fmla="*/ 72 w 544"/>
                  <a:gd name="T63" fmla="*/ 551 h 737"/>
                  <a:gd name="T64" fmla="*/ 48 w 544"/>
                  <a:gd name="T65" fmla="*/ 503 h 737"/>
                  <a:gd name="T66" fmla="*/ 30 w 544"/>
                  <a:gd name="T67" fmla="*/ 455 h 737"/>
                  <a:gd name="T68" fmla="*/ 24 w 544"/>
                  <a:gd name="T69" fmla="*/ 402 h 737"/>
                  <a:gd name="T70" fmla="*/ 24 w 544"/>
                  <a:gd name="T71" fmla="*/ 402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23" name="Freeform 39"/>
              <p:cNvSpPr>
                <a:spLocks/>
              </p:cNvSpPr>
              <p:nvPr/>
            </p:nvSpPr>
            <p:spPr bwMode="hidden">
              <a:xfrm>
                <a:off x="4792" y="3360"/>
                <a:ext cx="609" cy="252"/>
              </a:xfrm>
              <a:custGeom>
                <a:avLst/>
                <a:gdLst>
                  <a:gd name="T0" fmla="*/ 12 w 609"/>
                  <a:gd name="T1" fmla="*/ 12 h 252"/>
                  <a:gd name="T2" fmla="*/ 113 w 609"/>
                  <a:gd name="T3" fmla="*/ 18 h 252"/>
                  <a:gd name="T4" fmla="*/ 203 w 609"/>
                  <a:gd name="T5" fmla="*/ 30 h 252"/>
                  <a:gd name="T6" fmla="*/ 292 w 609"/>
                  <a:gd name="T7" fmla="*/ 48 h 252"/>
                  <a:gd name="T8" fmla="*/ 376 w 609"/>
                  <a:gd name="T9" fmla="*/ 78 h 252"/>
                  <a:gd name="T10" fmla="*/ 448 w 609"/>
                  <a:gd name="T11" fmla="*/ 114 h 252"/>
                  <a:gd name="T12" fmla="*/ 514 w 609"/>
                  <a:gd name="T13" fmla="*/ 156 h 252"/>
                  <a:gd name="T14" fmla="*/ 567 w 609"/>
                  <a:gd name="T15" fmla="*/ 198 h 252"/>
                  <a:gd name="T16" fmla="*/ 609 w 609"/>
                  <a:gd name="T17" fmla="*/ 252 h 252"/>
                  <a:gd name="T18" fmla="*/ 609 w 609"/>
                  <a:gd name="T19" fmla="*/ 216 h 252"/>
                  <a:gd name="T20" fmla="*/ 561 w 609"/>
                  <a:gd name="T21" fmla="*/ 168 h 252"/>
                  <a:gd name="T22" fmla="*/ 502 w 609"/>
                  <a:gd name="T23" fmla="*/ 126 h 252"/>
                  <a:gd name="T24" fmla="*/ 436 w 609"/>
                  <a:gd name="T25" fmla="*/ 90 h 252"/>
                  <a:gd name="T26" fmla="*/ 364 w 609"/>
                  <a:gd name="T27" fmla="*/ 60 h 252"/>
                  <a:gd name="T28" fmla="*/ 286 w 609"/>
                  <a:gd name="T29" fmla="*/ 36 h 252"/>
                  <a:gd name="T30" fmla="*/ 197 w 609"/>
                  <a:gd name="T31" fmla="*/ 18 h 252"/>
                  <a:gd name="T32" fmla="*/ 107 w 609"/>
                  <a:gd name="T33" fmla="*/ 6 h 252"/>
                  <a:gd name="T34" fmla="*/ 12 w 609"/>
                  <a:gd name="T35" fmla="*/ 0 h 252"/>
                  <a:gd name="T36" fmla="*/ 6 w 609"/>
                  <a:gd name="T37" fmla="*/ 0 h 252"/>
                  <a:gd name="T38" fmla="*/ 0 w 609"/>
                  <a:gd name="T39" fmla="*/ 0 h 252"/>
                  <a:gd name="T40" fmla="*/ 0 w 609"/>
                  <a:gd name="T41" fmla="*/ 12 h 252"/>
                  <a:gd name="T42" fmla="*/ 6 w 609"/>
                  <a:gd name="T43" fmla="*/ 12 h 252"/>
                  <a:gd name="T44" fmla="*/ 12 w 609"/>
                  <a:gd name="T45" fmla="*/ 12 h 252"/>
                  <a:gd name="T46" fmla="*/ 12 w 609"/>
                  <a:gd name="T47" fmla="*/ 12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24" name="Freeform 40"/>
              <p:cNvSpPr>
                <a:spLocks/>
              </p:cNvSpPr>
              <p:nvPr/>
            </p:nvSpPr>
            <p:spPr bwMode="hidden">
              <a:xfrm>
                <a:off x="5246" y="4007"/>
                <a:ext cx="72" cy="54"/>
              </a:xfrm>
              <a:custGeom>
                <a:avLst/>
                <a:gdLst>
                  <a:gd name="T0" fmla="*/ 72 w 72"/>
                  <a:gd name="T1" fmla="*/ 0 h 54"/>
                  <a:gd name="T2" fmla="*/ 36 w 72"/>
                  <a:gd name="T3" fmla="*/ 30 h 54"/>
                  <a:gd name="T4" fmla="*/ 0 w 72"/>
                  <a:gd name="T5" fmla="*/ 54 h 54"/>
                  <a:gd name="T6" fmla="*/ 36 w 72"/>
                  <a:gd name="T7" fmla="*/ 54 h 54"/>
                  <a:gd name="T8" fmla="*/ 54 w 72"/>
                  <a:gd name="T9" fmla="*/ 42 h 54"/>
                  <a:gd name="T10" fmla="*/ 72 w 72"/>
                  <a:gd name="T11" fmla="*/ 24 h 54"/>
                  <a:gd name="T12" fmla="*/ 72 w 72"/>
                  <a:gd name="T13" fmla="*/ 24 h 54"/>
                  <a:gd name="T14" fmla="*/ 72 w 72"/>
                  <a:gd name="T15" fmla="*/ 0 h 54"/>
                  <a:gd name="T16" fmla="*/ 72 w 7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25" name="Freeform 41"/>
              <p:cNvSpPr>
                <a:spLocks/>
              </p:cNvSpPr>
              <p:nvPr/>
            </p:nvSpPr>
            <p:spPr bwMode="hidden">
              <a:xfrm>
                <a:off x="4505" y="4073"/>
                <a:ext cx="705" cy="108"/>
              </a:xfrm>
              <a:custGeom>
                <a:avLst/>
                <a:gdLst>
                  <a:gd name="T0" fmla="*/ 299 w 705"/>
                  <a:gd name="T1" fmla="*/ 90 h 108"/>
                  <a:gd name="T2" fmla="*/ 221 w 705"/>
                  <a:gd name="T3" fmla="*/ 90 h 108"/>
                  <a:gd name="T4" fmla="*/ 143 w 705"/>
                  <a:gd name="T5" fmla="*/ 78 h 108"/>
                  <a:gd name="T6" fmla="*/ 0 w 705"/>
                  <a:gd name="T7" fmla="*/ 48 h 108"/>
                  <a:gd name="T8" fmla="*/ 0 w 705"/>
                  <a:gd name="T9" fmla="*/ 66 h 108"/>
                  <a:gd name="T10" fmla="*/ 143 w 705"/>
                  <a:gd name="T11" fmla="*/ 96 h 108"/>
                  <a:gd name="T12" fmla="*/ 221 w 705"/>
                  <a:gd name="T13" fmla="*/ 108 h 108"/>
                  <a:gd name="T14" fmla="*/ 299 w 705"/>
                  <a:gd name="T15" fmla="*/ 108 h 108"/>
                  <a:gd name="T16" fmla="*/ 412 w 705"/>
                  <a:gd name="T17" fmla="*/ 102 h 108"/>
                  <a:gd name="T18" fmla="*/ 520 w 705"/>
                  <a:gd name="T19" fmla="*/ 84 h 108"/>
                  <a:gd name="T20" fmla="*/ 615 w 705"/>
                  <a:gd name="T21" fmla="*/ 60 h 108"/>
                  <a:gd name="T22" fmla="*/ 705 w 705"/>
                  <a:gd name="T23" fmla="*/ 24 h 108"/>
                  <a:gd name="T24" fmla="*/ 705 w 705"/>
                  <a:gd name="T25" fmla="*/ 0 h 108"/>
                  <a:gd name="T26" fmla="*/ 615 w 705"/>
                  <a:gd name="T27" fmla="*/ 42 h 108"/>
                  <a:gd name="T28" fmla="*/ 520 w 705"/>
                  <a:gd name="T29" fmla="*/ 66 h 108"/>
                  <a:gd name="T30" fmla="*/ 412 w 705"/>
                  <a:gd name="T31" fmla="*/ 84 h 108"/>
                  <a:gd name="T32" fmla="*/ 299 w 705"/>
                  <a:gd name="T33" fmla="*/ 90 h 108"/>
                  <a:gd name="T34" fmla="*/ 299 w 705"/>
                  <a:gd name="T35" fmla="*/ 90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26" name="Freeform 42"/>
              <p:cNvSpPr>
                <a:spLocks/>
              </p:cNvSpPr>
              <p:nvPr/>
            </p:nvSpPr>
            <p:spPr bwMode="hidden">
              <a:xfrm>
                <a:off x="5336" y="3654"/>
                <a:ext cx="143" cy="341"/>
              </a:xfrm>
              <a:custGeom>
                <a:avLst/>
                <a:gdLst>
                  <a:gd name="T0" fmla="*/ 119 w 143"/>
                  <a:gd name="T1" fmla="*/ 114 h 341"/>
                  <a:gd name="T2" fmla="*/ 113 w 143"/>
                  <a:gd name="T3" fmla="*/ 173 h 341"/>
                  <a:gd name="T4" fmla="*/ 89 w 143"/>
                  <a:gd name="T5" fmla="*/ 239 h 341"/>
                  <a:gd name="T6" fmla="*/ 47 w 143"/>
                  <a:gd name="T7" fmla="*/ 293 h 341"/>
                  <a:gd name="T8" fmla="*/ 0 w 143"/>
                  <a:gd name="T9" fmla="*/ 341 h 341"/>
                  <a:gd name="T10" fmla="*/ 29 w 143"/>
                  <a:gd name="T11" fmla="*/ 341 h 341"/>
                  <a:gd name="T12" fmla="*/ 77 w 143"/>
                  <a:gd name="T13" fmla="*/ 287 h 341"/>
                  <a:gd name="T14" fmla="*/ 113 w 143"/>
                  <a:gd name="T15" fmla="*/ 233 h 341"/>
                  <a:gd name="T16" fmla="*/ 137 w 143"/>
                  <a:gd name="T17" fmla="*/ 173 h 341"/>
                  <a:gd name="T18" fmla="*/ 143 w 143"/>
                  <a:gd name="T19" fmla="*/ 114 h 341"/>
                  <a:gd name="T20" fmla="*/ 137 w 143"/>
                  <a:gd name="T21" fmla="*/ 60 h 341"/>
                  <a:gd name="T22" fmla="*/ 119 w 143"/>
                  <a:gd name="T23" fmla="*/ 0 h 341"/>
                  <a:gd name="T24" fmla="*/ 89 w 143"/>
                  <a:gd name="T25" fmla="*/ 0 h 341"/>
                  <a:gd name="T26" fmla="*/ 113 w 143"/>
                  <a:gd name="T27" fmla="*/ 60 h 341"/>
                  <a:gd name="T28" fmla="*/ 119 w 143"/>
                  <a:gd name="T29" fmla="*/ 114 h 341"/>
                  <a:gd name="T30" fmla="*/ 119 w 143"/>
                  <a:gd name="T31" fmla="*/ 11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27" name="Freeform 43"/>
              <p:cNvSpPr>
                <a:spLocks/>
              </p:cNvSpPr>
              <p:nvPr/>
            </p:nvSpPr>
            <p:spPr bwMode="hidden">
              <a:xfrm>
                <a:off x="5061" y="3624"/>
                <a:ext cx="83" cy="90"/>
              </a:xfrm>
              <a:custGeom>
                <a:avLst/>
                <a:gdLst>
                  <a:gd name="T0" fmla="*/ 59 w 83"/>
                  <a:gd name="T1" fmla="*/ 90 h 90"/>
                  <a:gd name="T2" fmla="*/ 83 w 83"/>
                  <a:gd name="T3" fmla="*/ 84 h 90"/>
                  <a:gd name="T4" fmla="*/ 71 w 83"/>
                  <a:gd name="T5" fmla="*/ 60 h 90"/>
                  <a:gd name="T6" fmla="*/ 53 w 83"/>
                  <a:gd name="T7" fmla="*/ 42 h 90"/>
                  <a:gd name="T8" fmla="*/ 6 w 83"/>
                  <a:gd name="T9" fmla="*/ 0 h 90"/>
                  <a:gd name="T10" fmla="*/ 0 w 83"/>
                  <a:gd name="T11" fmla="*/ 18 h 90"/>
                  <a:gd name="T12" fmla="*/ 35 w 83"/>
                  <a:gd name="T13" fmla="*/ 48 h 90"/>
                  <a:gd name="T14" fmla="*/ 59 w 83"/>
                  <a:gd name="T15" fmla="*/ 90 h 90"/>
                  <a:gd name="T16" fmla="*/ 59 w 83"/>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57" name="Freeform 44"/>
              <p:cNvSpPr>
                <a:spLocks/>
              </p:cNvSpPr>
              <p:nvPr/>
            </p:nvSpPr>
            <p:spPr bwMode="hidden">
              <a:xfrm>
                <a:off x="4445" y="3552"/>
                <a:ext cx="717" cy="431"/>
              </a:xfrm>
              <a:custGeom>
                <a:avLst/>
                <a:gdLst>
                  <a:gd name="T0" fmla="*/ 693 w 717"/>
                  <a:gd name="T1" fmla="*/ 216 h 431"/>
                  <a:gd name="T2" fmla="*/ 687 w 717"/>
                  <a:gd name="T3" fmla="*/ 257 h 431"/>
                  <a:gd name="T4" fmla="*/ 669 w 717"/>
                  <a:gd name="T5" fmla="*/ 293 h 431"/>
                  <a:gd name="T6" fmla="*/ 633 w 717"/>
                  <a:gd name="T7" fmla="*/ 329 h 431"/>
                  <a:gd name="T8" fmla="*/ 598 w 717"/>
                  <a:gd name="T9" fmla="*/ 359 h 431"/>
                  <a:gd name="T10" fmla="*/ 544 w 717"/>
                  <a:gd name="T11" fmla="*/ 383 h 431"/>
                  <a:gd name="T12" fmla="*/ 490 w 717"/>
                  <a:gd name="T13" fmla="*/ 401 h 431"/>
                  <a:gd name="T14" fmla="*/ 424 w 717"/>
                  <a:gd name="T15" fmla="*/ 413 h 431"/>
                  <a:gd name="T16" fmla="*/ 359 w 717"/>
                  <a:gd name="T17" fmla="*/ 419 h 431"/>
                  <a:gd name="T18" fmla="*/ 293 w 717"/>
                  <a:gd name="T19" fmla="*/ 413 h 431"/>
                  <a:gd name="T20" fmla="*/ 227 w 717"/>
                  <a:gd name="T21" fmla="*/ 401 h 431"/>
                  <a:gd name="T22" fmla="*/ 173 w 717"/>
                  <a:gd name="T23" fmla="*/ 383 h 431"/>
                  <a:gd name="T24" fmla="*/ 119 w 717"/>
                  <a:gd name="T25" fmla="*/ 359 h 431"/>
                  <a:gd name="T26" fmla="*/ 84 w 717"/>
                  <a:gd name="T27" fmla="*/ 329 h 431"/>
                  <a:gd name="T28" fmla="*/ 48 w 717"/>
                  <a:gd name="T29" fmla="*/ 293 h 431"/>
                  <a:gd name="T30" fmla="*/ 30 w 717"/>
                  <a:gd name="T31" fmla="*/ 257 h 431"/>
                  <a:gd name="T32" fmla="*/ 24 w 717"/>
                  <a:gd name="T33" fmla="*/ 216 h 431"/>
                  <a:gd name="T34" fmla="*/ 30 w 717"/>
                  <a:gd name="T35" fmla="*/ 174 h 431"/>
                  <a:gd name="T36" fmla="*/ 48 w 717"/>
                  <a:gd name="T37" fmla="*/ 138 h 431"/>
                  <a:gd name="T38" fmla="*/ 84 w 717"/>
                  <a:gd name="T39" fmla="*/ 102 h 431"/>
                  <a:gd name="T40" fmla="*/ 119 w 717"/>
                  <a:gd name="T41" fmla="*/ 72 h 431"/>
                  <a:gd name="T42" fmla="*/ 173 w 717"/>
                  <a:gd name="T43" fmla="*/ 48 h 431"/>
                  <a:gd name="T44" fmla="*/ 227 w 717"/>
                  <a:gd name="T45" fmla="*/ 30 h 431"/>
                  <a:gd name="T46" fmla="*/ 293 w 717"/>
                  <a:gd name="T47" fmla="*/ 18 h 431"/>
                  <a:gd name="T48" fmla="*/ 359 w 717"/>
                  <a:gd name="T49" fmla="*/ 12 h 431"/>
                  <a:gd name="T50" fmla="*/ 418 w 717"/>
                  <a:gd name="T51" fmla="*/ 18 h 431"/>
                  <a:gd name="T52" fmla="*/ 478 w 717"/>
                  <a:gd name="T53" fmla="*/ 30 h 431"/>
                  <a:gd name="T54" fmla="*/ 532 w 717"/>
                  <a:gd name="T55" fmla="*/ 48 h 431"/>
                  <a:gd name="T56" fmla="*/ 580 w 717"/>
                  <a:gd name="T57" fmla="*/ 66 h 431"/>
                  <a:gd name="T58" fmla="*/ 586 w 717"/>
                  <a:gd name="T59" fmla="*/ 48 h 431"/>
                  <a:gd name="T60" fmla="*/ 478 w 717"/>
                  <a:gd name="T61" fmla="*/ 12 h 431"/>
                  <a:gd name="T62" fmla="*/ 418 w 717"/>
                  <a:gd name="T63" fmla="*/ 6 h 431"/>
                  <a:gd name="T64" fmla="*/ 359 w 717"/>
                  <a:gd name="T65" fmla="*/ 0 h 431"/>
                  <a:gd name="T66" fmla="*/ 287 w 717"/>
                  <a:gd name="T67" fmla="*/ 6 h 431"/>
                  <a:gd name="T68" fmla="*/ 221 w 717"/>
                  <a:gd name="T69" fmla="*/ 18 h 431"/>
                  <a:gd name="T70" fmla="*/ 161 w 717"/>
                  <a:gd name="T71" fmla="*/ 36 h 431"/>
                  <a:gd name="T72" fmla="*/ 107 w 717"/>
                  <a:gd name="T73" fmla="*/ 66 h 431"/>
                  <a:gd name="T74" fmla="*/ 60 w 717"/>
                  <a:gd name="T75" fmla="*/ 96 h 431"/>
                  <a:gd name="T76" fmla="*/ 30 w 717"/>
                  <a:gd name="T77" fmla="*/ 132 h 431"/>
                  <a:gd name="T78" fmla="*/ 6 w 717"/>
                  <a:gd name="T79" fmla="*/ 174 h 431"/>
                  <a:gd name="T80" fmla="*/ 0 w 717"/>
                  <a:gd name="T81" fmla="*/ 216 h 431"/>
                  <a:gd name="T82" fmla="*/ 6 w 717"/>
                  <a:gd name="T83" fmla="*/ 257 h 431"/>
                  <a:gd name="T84" fmla="*/ 30 w 717"/>
                  <a:gd name="T85" fmla="*/ 299 h 431"/>
                  <a:gd name="T86" fmla="*/ 60 w 717"/>
                  <a:gd name="T87" fmla="*/ 335 h 431"/>
                  <a:gd name="T88" fmla="*/ 107 w 717"/>
                  <a:gd name="T89" fmla="*/ 371 h 431"/>
                  <a:gd name="T90" fmla="*/ 161 w 717"/>
                  <a:gd name="T91" fmla="*/ 395 h 431"/>
                  <a:gd name="T92" fmla="*/ 221 w 717"/>
                  <a:gd name="T93" fmla="*/ 413 h 431"/>
                  <a:gd name="T94" fmla="*/ 287 w 717"/>
                  <a:gd name="T95" fmla="*/ 425 h 431"/>
                  <a:gd name="T96" fmla="*/ 359 w 717"/>
                  <a:gd name="T97" fmla="*/ 431 h 431"/>
                  <a:gd name="T98" fmla="*/ 430 w 717"/>
                  <a:gd name="T99" fmla="*/ 425 h 431"/>
                  <a:gd name="T100" fmla="*/ 496 w 717"/>
                  <a:gd name="T101" fmla="*/ 413 h 431"/>
                  <a:gd name="T102" fmla="*/ 562 w 717"/>
                  <a:gd name="T103" fmla="*/ 395 h 431"/>
                  <a:gd name="T104" fmla="*/ 610 w 717"/>
                  <a:gd name="T105" fmla="*/ 371 h 431"/>
                  <a:gd name="T106" fmla="*/ 657 w 717"/>
                  <a:gd name="T107" fmla="*/ 335 h 431"/>
                  <a:gd name="T108" fmla="*/ 687 w 717"/>
                  <a:gd name="T109" fmla="*/ 299 h 431"/>
                  <a:gd name="T110" fmla="*/ 711 w 717"/>
                  <a:gd name="T111" fmla="*/ 257 h 431"/>
                  <a:gd name="T112" fmla="*/ 717 w 717"/>
                  <a:gd name="T113" fmla="*/ 216 h 431"/>
                  <a:gd name="T114" fmla="*/ 717 w 717"/>
                  <a:gd name="T115" fmla="*/ 204 h 431"/>
                  <a:gd name="T116" fmla="*/ 711 w 717"/>
                  <a:gd name="T117" fmla="*/ 192 h 431"/>
                  <a:gd name="T118" fmla="*/ 687 w 717"/>
                  <a:gd name="T119" fmla="*/ 198 h 431"/>
                  <a:gd name="T120" fmla="*/ 693 w 717"/>
                  <a:gd name="T121" fmla="*/ 210 h 431"/>
                  <a:gd name="T122" fmla="*/ 693 w 717"/>
                  <a:gd name="T123" fmla="*/ 216 h 431"/>
                  <a:gd name="T124" fmla="*/ 693 w 717"/>
                  <a:gd name="T125" fmla="*/ 216 h 43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0029" name="Freeform 45"/>
              <p:cNvSpPr>
                <a:spLocks/>
              </p:cNvSpPr>
              <p:nvPr/>
            </p:nvSpPr>
            <p:spPr bwMode="hidden">
              <a:xfrm>
                <a:off x="4349" y="3510"/>
                <a:ext cx="909" cy="533"/>
              </a:xfrm>
              <a:custGeom>
                <a:avLst/>
                <a:gdLst>
                  <a:gd name="T0" fmla="*/ 616 w 909"/>
                  <a:gd name="T1" fmla="*/ 0 h 533"/>
                  <a:gd name="T2" fmla="*/ 616 w 909"/>
                  <a:gd name="T3" fmla="*/ 18 h 533"/>
                  <a:gd name="T4" fmla="*/ 724 w 909"/>
                  <a:gd name="T5" fmla="*/ 60 h 533"/>
                  <a:gd name="T6" fmla="*/ 765 w 909"/>
                  <a:gd name="T7" fmla="*/ 84 h 533"/>
                  <a:gd name="T8" fmla="*/ 807 w 909"/>
                  <a:gd name="T9" fmla="*/ 114 h 533"/>
                  <a:gd name="T10" fmla="*/ 837 w 909"/>
                  <a:gd name="T11" fmla="*/ 144 h 533"/>
                  <a:gd name="T12" fmla="*/ 861 w 909"/>
                  <a:gd name="T13" fmla="*/ 180 h 533"/>
                  <a:gd name="T14" fmla="*/ 873 w 909"/>
                  <a:gd name="T15" fmla="*/ 216 h 533"/>
                  <a:gd name="T16" fmla="*/ 879 w 909"/>
                  <a:gd name="T17" fmla="*/ 258 h 533"/>
                  <a:gd name="T18" fmla="*/ 873 w 909"/>
                  <a:gd name="T19" fmla="*/ 311 h 533"/>
                  <a:gd name="T20" fmla="*/ 843 w 909"/>
                  <a:gd name="T21" fmla="*/ 359 h 533"/>
                  <a:gd name="T22" fmla="*/ 807 w 909"/>
                  <a:gd name="T23" fmla="*/ 401 h 533"/>
                  <a:gd name="T24" fmla="*/ 753 w 909"/>
                  <a:gd name="T25" fmla="*/ 443 h 533"/>
                  <a:gd name="T26" fmla="*/ 694 w 909"/>
                  <a:gd name="T27" fmla="*/ 473 h 533"/>
                  <a:gd name="T28" fmla="*/ 622 w 909"/>
                  <a:gd name="T29" fmla="*/ 497 h 533"/>
                  <a:gd name="T30" fmla="*/ 538 w 909"/>
                  <a:gd name="T31" fmla="*/ 509 h 533"/>
                  <a:gd name="T32" fmla="*/ 455 w 909"/>
                  <a:gd name="T33" fmla="*/ 515 h 533"/>
                  <a:gd name="T34" fmla="*/ 371 w 909"/>
                  <a:gd name="T35" fmla="*/ 509 h 533"/>
                  <a:gd name="T36" fmla="*/ 287 w 909"/>
                  <a:gd name="T37" fmla="*/ 497 h 533"/>
                  <a:gd name="T38" fmla="*/ 215 w 909"/>
                  <a:gd name="T39" fmla="*/ 473 h 533"/>
                  <a:gd name="T40" fmla="*/ 156 w 909"/>
                  <a:gd name="T41" fmla="*/ 443 h 533"/>
                  <a:gd name="T42" fmla="*/ 102 w 909"/>
                  <a:gd name="T43" fmla="*/ 401 h 533"/>
                  <a:gd name="T44" fmla="*/ 66 w 909"/>
                  <a:gd name="T45" fmla="*/ 359 h 533"/>
                  <a:gd name="T46" fmla="*/ 36 w 909"/>
                  <a:gd name="T47" fmla="*/ 311 h 533"/>
                  <a:gd name="T48" fmla="*/ 30 w 909"/>
                  <a:gd name="T49" fmla="*/ 258 h 533"/>
                  <a:gd name="T50" fmla="*/ 36 w 909"/>
                  <a:gd name="T51" fmla="*/ 222 h 533"/>
                  <a:gd name="T52" fmla="*/ 48 w 909"/>
                  <a:gd name="T53" fmla="*/ 186 h 533"/>
                  <a:gd name="T54" fmla="*/ 66 w 909"/>
                  <a:gd name="T55" fmla="*/ 156 h 533"/>
                  <a:gd name="T56" fmla="*/ 90 w 909"/>
                  <a:gd name="T57" fmla="*/ 126 h 533"/>
                  <a:gd name="T58" fmla="*/ 66 w 909"/>
                  <a:gd name="T59" fmla="*/ 114 h 533"/>
                  <a:gd name="T60" fmla="*/ 36 w 909"/>
                  <a:gd name="T61" fmla="*/ 144 h 533"/>
                  <a:gd name="T62" fmla="*/ 18 w 909"/>
                  <a:gd name="T63" fmla="*/ 180 h 533"/>
                  <a:gd name="T64" fmla="*/ 6 w 909"/>
                  <a:gd name="T65" fmla="*/ 216 h 533"/>
                  <a:gd name="T66" fmla="*/ 0 w 909"/>
                  <a:gd name="T67" fmla="*/ 258 h 533"/>
                  <a:gd name="T68" fmla="*/ 12 w 909"/>
                  <a:gd name="T69" fmla="*/ 311 h 533"/>
                  <a:gd name="T70" fmla="*/ 36 w 909"/>
                  <a:gd name="T71" fmla="*/ 365 h 533"/>
                  <a:gd name="T72" fmla="*/ 78 w 909"/>
                  <a:gd name="T73" fmla="*/ 413 h 533"/>
                  <a:gd name="T74" fmla="*/ 132 w 909"/>
                  <a:gd name="T75" fmla="*/ 449 h 533"/>
                  <a:gd name="T76" fmla="*/ 203 w 909"/>
                  <a:gd name="T77" fmla="*/ 485 h 533"/>
                  <a:gd name="T78" fmla="*/ 275 w 909"/>
                  <a:gd name="T79" fmla="*/ 509 h 533"/>
                  <a:gd name="T80" fmla="*/ 365 w 909"/>
                  <a:gd name="T81" fmla="*/ 527 h 533"/>
                  <a:gd name="T82" fmla="*/ 455 w 909"/>
                  <a:gd name="T83" fmla="*/ 533 h 533"/>
                  <a:gd name="T84" fmla="*/ 544 w 909"/>
                  <a:gd name="T85" fmla="*/ 527 h 533"/>
                  <a:gd name="T86" fmla="*/ 634 w 909"/>
                  <a:gd name="T87" fmla="*/ 509 h 533"/>
                  <a:gd name="T88" fmla="*/ 712 w 909"/>
                  <a:gd name="T89" fmla="*/ 485 h 533"/>
                  <a:gd name="T90" fmla="*/ 777 w 909"/>
                  <a:gd name="T91" fmla="*/ 449 h 533"/>
                  <a:gd name="T92" fmla="*/ 831 w 909"/>
                  <a:gd name="T93" fmla="*/ 413 h 533"/>
                  <a:gd name="T94" fmla="*/ 873 w 909"/>
                  <a:gd name="T95" fmla="*/ 365 h 533"/>
                  <a:gd name="T96" fmla="*/ 897 w 909"/>
                  <a:gd name="T97" fmla="*/ 311 h 533"/>
                  <a:gd name="T98" fmla="*/ 909 w 909"/>
                  <a:gd name="T99" fmla="*/ 258 h 533"/>
                  <a:gd name="T100" fmla="*/ 903 w 909"/>
                  <a:gd name="T101" fmla="*/ 216 h 533"/>
                  <a:gd name="T102" fmla="*/ 885 w 909"/>
                  <a:gd name="T103" fmla="*/ 174 h 533"/>
                  <a:gd name="T104" fmla="*/ 861 w 909"/>
                  <a:gd name="T105" fmla="*/ 132 h 533"/>
                  <a:gd name="T106" fmla="*/ 825 w 909"/>
                  <a:gd name="T107" fmla="*/ 102 h 533"/>
                  <a:gd name="T108" fmla="*/ 783 w 909"/>
                  <a:gd name="T109" fmla="*/ 66 h 533"/>
                  <a:gd name="T110" fmla="*/ 735 w 909"/>
                  <a:gd name="T111" fmla="*/ 42 h 533"/>
                  <a:gd name="T112" fmla="*/ 616 w 909"/>
                  <a:gd name="T113" fmla="*/ 0 h 533"/>
                  <a:gd name="T114" fmla="*/ 616 w 909"/>
                  <a:gd name="T115" fmla="*/ 0 h 5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30" name="Freeform 46"/>
              <p:cNvSpPr>
                <a:spLocks/>
              </p:cNvSpPr>
              <p:nvPr/>
            </p:nvSpPr>
            <p:spPr bwMode="hidden">
              <a:xfrm>
                <a:off x="4564" y="3492"/>
                <a:ext cx="365" cy="66"/>
              </a:xfrm>
              <a:custGeom>
                <a:avLst/>
                <a:gdLst>
                  <a:gd name="T0" fmla="*/ 240 w 365"/>
                  <a:gd name="T1" fmla="*/ 18 h 66"/>
                  <a:gd name="T2" fmla="*/ 299 w 365"/>
                  <a:gd name="T3" fmla="*/ 24 h 66"/>
                  <a:gd name="T4" fmla="*/ 359 w 365"/>
                  <a:gd name="T5" fmla="*/ 30 h 66"/>
                  <a:gd name="T6" fmla="*/ 365 w 365"/>
                  <a:gd name="T7" fmla="*/ 12 h 66"/>
                  <a:gd name="T8" fmla="*/ 305 w 365"/>
                  <a:gd name="T9" fmla="*/ 6 h 66"/>
                  <a:gd name="T10" fmla="*/ 240 w 365"/>
                  <a:gd name="T11" fmla="*/ 0 h 66"/>
                  <a:gd name="T12" fmla="*/ 174 w 365"/>
                  <a:gd name="T13" fmla="*/ 6 h 66"/>
                  <a:gd name="T14" fmla="*/ 114 w 365"/>
                  <a:gd name="T15" fmla="*/ 12 h 66"/>
                  <a:gd name="T16" fmla="*/ 0 w 365"/>
                  <a:gd name="T17" fmla="*/ 42 h 66"/>
                  <a:gd name="T18" fmla="*/ 0 w 365"/>
                  <a:gd name="T19" fmla="*/ 66 h 66"/>
                  <a:gd name="T20" fmla="*/ 54 w 365"/>
                  <a:gd name="T21" fmla="*/ 48 h 66"/>
                  <a:gd name="T22" fmla="*/ 114 w 365"/>
                  <a:gd name="T23" fmla="*/ 30 h 66"/>
                  <a:gd name="T24" fmla="*/ 174 w 365"/>
                  <a:gd name="T25" fmla="*/ 24 h 66"/>
                  <a:gd name="T26" fmla="*/ 240 w 365"/>
                  <a:gd name="T27" fmla="*/ 18 h 66"/>
                  <a:gd name="T28" fmla="*/ 240 w 365"/>
                  <a:gd name="T29" fmla="*/ 1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31" name="Freeform 47"/>
              <p:cNvSpPr>
                <a:spLocks/>
              </p:cNvSpPr>
              <p:nvPr/>
            </p:nvSpPr>
            <p:spPr bwMode="hidden">
              <a:xfrm>
                <a:off x="4463" y="3558"/>
                <a:ext cx="66" cy="48"/>
              </a:xfrm>
              <a:custGeom>
                <a:avLst/>
                <a:gdLst>
                  <a:gd name="T0" fmla="*/ 66 w 66"/>
                  <a:gd name="T1" fmla="*/ 18 h 48"/>
                  <a:gd name="T2" fmla="*/ 48 w 66"/>
                  <a:gd name="T3" fmla="*/ 0 h 48"/>
                  <a:gd name="T4" fmla="*/ 24 w 66"/>
                  <a:gd name="T5" fmla="*/ 12 h 48"/>
                  <a:gd name="T6" fmla="*/ 0 w 66"/>
                  <a:gd name="T7" fmla="*/ 30 h 48"/>
                  <a:gd name="T8" fmla="*/ 12 w 66"/>
                  <a:gd name="T9" fmla="*/ 48 h 48"/>
                  <a:gd name="T10" fmla="*/ 42 w 66"/>
                  <a:gd name="T11" fmla="*/ 30 h 48"/>
                  <a:gd name="T12" fmla="*/ 66 w 66"/>
                  <a:gd name="T13" fmla="*/ 18 h 48"/>
                  <a:gd name="T14" fmla="*/ 66 w 66"/>
                  <a:gd name="T15" fmla="*/ 1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70032"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33"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34"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35"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36"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sp>
            <p:nvSpPr>
              <p:cNvPr id="170037"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US"/>
              </a:p>
            </p:txBody>
          </p:sp>
        </p:grpSp>
        <p:grpSp>
          <p:nvGrpSpPr>
            <p:cNvPr id="1037" name="Group 54"/>
            <p:cNvGrpSpPr>
              <a:grpSpLocks/>
            </p:cNvGrpSpPr>
            <p:nvPr userDrawn="1"/>
          </p:nvGrpSpPr>
          <p:grpSpPr bwMode="auto">
            <a:xfrm>
              <a:off x="5280" y="3024"/>
              <a:ext cx="425" cy="258"/>
              <a:chOff x="5280" y="3024"/>
              <a:chExt cx="425" cy="258"/>
            </a:xfrm>
          </p:grpSpPr>
          <p:sp>
            <p:nvSpPr>
              <p:cNvPr id="1038" name="Freeform 55"/>
              <p:cNvSpPr>
                <a:spLocks/>
              </p:cNvSpPr>
              <p:nvPr/>
            </p:nvSpPr>
            <p:spPr bwMode="hidden">
              <a:xfrm>
                <a:off x="5280" y="3186"/>
                <a:ext cx="383" cy="96"/>
              </a:xfrm>
              <a:custGeom>
                <a:avLst/>
                <a:gdLst>
                  <a:gd name="T0" fmla="*/ 222 w 382"/>
                  <a:gd name="T1" fmla="*/ 96 h 96"/>
                  <a:gd name="T2" fmla="*/ 143 w 382"/>
                  <a:gd name="T3" fmla="*/ 90 h 96"/>
                  <a:gd name="T4" fmla="*/ 83 w 382"/>
                  <a:gd name="T5" fmla="*/ 66 h 96"/>
                  <a:gd name="T6" fmla="*/ 35 w 382"/>
                  <a:gd name="T7" fmla="*/ 36 h 96"/>
                  <a:gd name="T8" fmla="*/ 6 w 382"/>
                  <a:gd name="T9" fmla="*/ 0 h 96"/>
                  <a:gd name="T10" fmla="*/ 0 w 382"/>
                  <a:gd name="T11" fmla="*/ 6 h 96"/>
                  <a:gd name="T12" fmla="*/ 29 w 382"/>
                  <a:gd name="T13" fmla="*/ 42 h 96"/>
                  <a:gd name="T14" fmla="*/ 77 w 382"/>
                  <a:gd name="T15" fmla="*/ 72 h 96"/>
                  <a:gd name="T16" fmla="*/ 137 w 382"/>
                  <a:gd name="T17" fmla="*/ 90 h 96"/>
                  <a:gd name="T18" fmla="*/ 222 w 382"/>
                  <a:gd name="T19" fmla="*/ 96 h 96"/>
                  <a:gd name="T20" fmla="*/ 276 w 382"/>
                  <a:gd name="T21" fmla="*/ 90 h 96"/>
                  <a:gd name="T22" fmla="*/ 324 w 382"/>
                  <a:gd name="T23" fmla="*/ 84 h 96"/>
                  <a:gd name="T24" fmla="*/ 365 w 382"/>
                  <a:gd name="T25" fmla="*/ 66 h 96"/>
                  <a:gd name="T26" fmla="*/ 395 w 382"/>
                  <a:gd name="T27" fmla="*/ 42 h 96"/>
                  <a:gd name="T28" fmla="*/ 389 w 382"/>
                  <a:gd name="T29" fmla="*/ 42 h 96"/>
                  <a:gd name="T30" fmla="*/ 359 w 382"/>
                  <a:gd name="T31" fmla="*/ 66 h 96"/>
                  <a:gd name="T32" fmla="*/ 318 w 382"/>
                  <a:gd name="T33" fmla="*/ 78 h 96"/>
                  <a:gd name="T34" fmla="*/ 276 w 382"/>
                  <a:gd name="T35" fmla="*/ 90 h 96"/>
                  <a:gd name="T36" fmla="*/ 222 w 382"/>
                  <a:gd name="T37" fmla="*/ 96 h 96"/>
                  <a:gd name="T38" fmla="*/ 222 w 382"/>
                  <a:gd name="T39" fmla="*/ 96 h 9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56"/>
              <p:cNvSpPr>
                <a:spLocks/>
              </p:cNvSpPr>
              <p:nvPr/>
            </p:nvSpPr>
            <p:spPr bwMode="hidden">
              <a:xfrm>
                <a:off x="5315" y="3024"/>
                <a:ext cx="258" cy="54"/>
              </a:xfrm>
              <a:custGeom>
                <a:avLst/>
                <a:gdLst>
                  <a:gd name="T0" fmla="*/ 174 w 258"/>
                  <a:gd name="T1" fmla="*/ 0 h 54"/>
                  <a:gd name="T2" fmla="*/ 216 w 258"/>
                  <a:gd name="T3" fmla="*/ 6 h 54"/>
                  <a:gd name="T4" fmla="*/ 258 w 258"/>
                  <a:gd name="T5" fmla="*/ 12 h 54"/>
                  <a:gd name="T6" fmla="*/ 252 w 258"/>
                  <a:gd name="T7" fmla="*/ 6 h 54"/>
                  <a:gd name="T8" fmla="*/ 216 w 258"/>
                  <a:gd name="T9" fmla="*/ 0 h 54"/>
                  <a:gd name="T10" fmla="*/ 174 w 258"/>
                  <a:gd name="T11" fmla="*/ 0 h 54"/>
                  <a:gd name="T12" fmla="*/ 120 w 258"/>
                  <a:gd name="T13" fmla="*/ 6 h 54"/>
                  <a:gd name="T14" fmla="*/ 78 w 258"/>
                  <a:gd name="T15" fmla="*/ 12 h 54"/>
                  <a:gd name="T16" fmla="*/ 36 w 258"/>
                  <a:gd name="T17" fmla="*/ 30 h 54"/>
                  <a:gd name="T18" fmla="*/ 0 w 258"/>
                  <a:gd name="T19" fmla="*/ 48 h 54"/>
                  <a:gd name="T20" fmla="*/ 6 w 258"/>
                  <a:gd name="T21" fmla="*/ 54 h 54"/>
                  <a:gd name="T22" fmla="*/ 36 w 258"/>
                  <a:gd name="T23" fmla="*/ 36 h 54"/>
                  <a:gd name="T24" fmla="*/ 78 w 258"/>
                  <a:gd name="T25" fmla="*/ 18 h 54"/>
                  <a:gd name="T26" fmla="*/ 120 w 258"/>
                  <a:gd name="T27" fmla="*/ 6 h 54"/>
                  <a:gd name="T28" fmla="*/ 174 w 258"/>
                  <a:gd name="T29" fmla="*/ 0 h 54"/>
                  <a:gd name="T30" fmla="*/ 174 w 258"/>
                  <a:gd name="T31" fmla="*/ 0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57"/>
              <p:cNvSpPr>
                <a:spLocks/>
              </p:cNvSpPr>
              <p:nvPr/>
            </p:nvSpPr>
            <p:spPr bwMode="hidden">
              <a:xfrm>
                <a:off x="5645" y="3066"/>
                <a:ext cx="60" cy="156"/>
              </a:xfrm>
              <a:custGeom>
                <a:avLst/>
                <a:gdLst>
                  <a:gd name="T0" fmla="*/ 54 w 60"/>
                  <a:gd name="T1" fmla="*/ 90 h 156"/>
                  <a:gd name="T2" fmla="*/ 48 w 60"/>
                  <a:gd name="T3" fmla="*/ 126 h 156"/>
                  <a:gd name="T4" fmla="*/ 24 w 60"/>
                  <a:gd name="T5" fmla="*/ 156 h 156"/>
                  <a:gd name="T6" fmla="*/ 30 w 60"/>
                  <a:gd name="T7" fmla="*/ 156 h 156"/>
                  <a:gd name="T8" fmla="*/ 54 w 60"/>
                  <a:gd name="T9" fmla="*/ 126 h 156"/>
                  <a:gd name="T10" fmla="*/ 60 w 60"/>
                  <a:gd name="T11" fmla="*/ 90 h 156"/>
                  <a:gd name="T12" fmla="*/ 54 w 60"/>
                  <a:gd name="T13" fmla="*/ 66 h 156"/>
                  <a:gd name="T14" fmla="*/ 48 w 60"/>
                  <a:gd name="T15" fmla="*/ 42 h 156"/>
                  <a:gd name="T16" fmla="*/ 30 w 60"/>
                  <a:gd name="T17" fmla="*/ 18 h 156"/>
                  <a:gd name="T18" fmla="*/ 6 w 60"/>
                  <a:gd name="T19" fmla="*/ 0 h 156"/>
                  <a:gd name="T20" fmla="*/ 0 w 60"/>
                  <a:gd name="T21" fmla="*/ 6 h 156"/>
                  <a:gd name="T22" fmla="*/ 24 w 60"/>
                  <a:gd name="T23" fmla="*/ 24 h 156"/>
                  <a:gd name="T24" fmla="*/ 42 w 60"/>
                  <a:gd name="T25" fmla="*/ 42 h 156"/>
                  <a:gd name="T26" fmla="*/ 48 w 60"/>
                  <a:gd name="T27" fmla="*/ 66 h 156"/>
                  <a:gd name="T28" fmla="*/ 54 w 60"/>
                  <a:gd name="T29" fmla="*/ 90 h 156"/>
                  <a:gd name="T30" fmla="*/ 54 w 60"/>
                  <a:gd name="T31" fmla="*/ 90 h 15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1" name="Freeform 58"/>
              <p:cNvSpPr>
                <a:spLocks/>
              </p:cNvSpPr>
              <p:nvPr/>
            </p:nvSpPr>
            <p:spPr bwMode="hidden">
              <a:xfrm>
                <a:off x="5375" y="3246"/>
                <a:ext cx="192" cy="18"/>
              </a:xfrm>
              <a:custGeom>
                <a:avLst/>
                <a:gdLst>
                  <a:gd name="T0" fmla="*/ 114 w 192"/>
                  <a:gd name="T1" fmla="*/ 12 h 18"/>
                  <a:gd name="T2" fmla="*/ 72 w 192"/>
                  <a:gd name="T3" fmla="*/ 6 h 18"/>
                  <a:gd name="T4" fmla="*/ 30 w 192"/>
                  <a:gd name="T5" fmla="*/ 0 h 18"/>
                  <a:gd name="T6" fmla="*/ 0 w 192"/>
                  <a:gd name="T7" fmla="*/ 0 h 18"/>
                  <a:gd name="T8" fmla="*/ 54 w 192"/>
                  <a:gd name="T9" fmla="*/ 12 h 18"/>
                  <a:gd name="T10" fmla="*/ 114 w 192"/>
                  <a:gd name="T11" fmla="*/ 18 h 18"/>
                  <a:gd name="T12" fmla="*/ 156 w 192"/>
                  <a:gd name="T13" fmla="*/ 18 h 18"/>
                  <a:gd name="T14" fmla="*/ 192 w 192"/>
                  <a:gd name="T15" fmla="*/ 12 h 18"/>
                  <a:gd name="T16" fmla="*/ 186 w 192"/>
                  <a:gd name="T17" fmla="*/ 0 h 18"/>
                  <a:gd name="T18" fmla="*/ 150 w 192"/>
                  <a:gd name="T19" fmla="*/ 6 h 18"/>
                  <a:gd name="T20" fmla="*/ 114 w 192"/>
                  <a:gd name="T21" fmla="*/ 12 h 18"/>
                  <a:gd name="T22" fmla="*/ 114 w 192"/>
                  <a:gd name="T23" fmla="*/ 12 h 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59"/>
              <p:cNvSpPr>
                <a:spLocks/>
              </p:cNvSpPr>
              <p:nvPr/>
            </p:nvSpPr>
            <p:spPr bwMode="hidden">
              <a:xfrm>
                <a:off x="5304" y="3042"/>
                <a:ext cx="161" cy="186"/>
              </a:xfrm>
              <a:custGeom>
                <a:avLst/>
                <a:gdLst>
                  <a:gd name="T0" fmla="*/ 11 w 161"/>
                  <a:gd name="T1" fmla="*/ 114 h 186"/>
                  <a:gd name="T2" fmla="*/ 17 w 161"/>
                  <a:gd name="T3" fmla="*/ 96 h 186"/>
                  <a:gd name="T4" fmla="*/ 23 w 161"/>
                  <a:gd name="T5" fmla="*/ 78 h 186"/>
                  <a:gd name="T6" fmla="*/ 53 w 161"/>
                  <a:gd name="T7" fmla="*/ 42 h 186"/>
                  <a:gd name="T8" fmla="*/ 101 w 161"/>
                  <a:gd name="T9" fmla="*/ 18 h 186"/>
                  <a:gd name="T10" fmla="*/ 155 w 161"/>
                  <a:gd name="T11" fmla="*/ 6 h 186"/>
                  <a:gd name="T12" fmla="*/ 161 w 161"/>
                  <a:gd name="T13" fmla="*/ 0 h 186"/>
                  <a:gd name="T14" fmla="*/ 95 w 161"/>
                  <a:gd name="T15" fmla="*/ 12 h 186"/>
                  <a:gd name="T16" fmla="*/ 47 w 161"/>
                  <a:gd name="T17" fmla="*/ 36 h 186"/>
                  <a:gd name="T18" fmla="*/ 11 w 161"/>
                  <a:gd name="T19" fmla="*/ 72 h 186"/>
                  <a:gd name="T20" fmla="*/ 5 w 161"/>
                  <a:gd name="T21" fmla="*/ 90 h 186"/>
                  <a:gd name="T22" fmla="*/ 0 w 161"/>
                  <a:gd name="T23" fmla="*/ 114 h 186"/>
                  <a:gd name="T24" fmla="*/ 11 w 161"/>
                  <a:gd name="T25" fmla="*/ 150 h 186"/>
                  <a:gd name="T26" fmla="*/ 23 w 161"/>
                  <a:gd name="T27" fmla="*/ 168 h 186"/>
                  <a:gd name="T28" fmla="*/ 41 w 161"/>
                  <a:gd name="T29" fmla="*/ 186 h 186"/>
                  <a:gd name="T30" fmla="*/ 65 w 161"/>
                  <a:gd name="T31" fmla="*/ 186 h 186"/>
                  <a:gd name="T32" fmla="*/ 41 w 161"/>
                  <a:gd name="T33" fmla="*/ 168 h 186"/>
                  <a:gd name="T34" fmla="*/ 23 w 161"/>
                  <a:gd name="T35" fmla="*/ 150 h 186"/>
                  <a:gd name="T36" fmla="*/ 17 w 161"/>
                  <a:gd name="T37" fmla="*/ 132 h 186"/>
                  <a:gd name="T38" fmla="*/ 11 w 161"/>
                  <a:gd name="T39" fmla="*/ 114 h 186"/>
                  <a:gd name="T40" fmla="*/ 11 w 161"/>
                  <a:gd name="T41" fmla="*/ 114 h 1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60"/>
              <p:cNvSpPr>
                <a:spLocks/>
              </p:cNvSpPr>
              <p:nvPr/>
            </p:nvSpPr>
            <p:spPr bwMode="hidden">
              <a:xfrm>
                <a:off x="5489" y="3042"/>
                <a:ext cx="186" cy="210"/>
              </a:xfrm>
              <a:custGeom>
                <a:avLst/>
                <a:gdLst>
                  <a:gd name="T0" fmla="*/ 0 w 185"/>
                  <a:gd name="T1" fmla="*/ 6 h 210"/>
                  <a:gd name="T2" fmla="*/ 66 w 185"/>
                  <a:gd name="T3" fmla="*/ 12 h 210"/>
                  <a:gd name="T4" fmla="*/ 132 w 185"/>
                  <a:gd name="T5" fmla="*/ 36 h 210"/>
                  <a:gd name="T6" fmla="*/ 168 w 185"/>
                  <a:gd name="T7" fmla="*/ 72 h 210"/>
                  <a:gd name="T8" fmla="*/ 174 w 185"/>
                  <a:gd name="T9" fmla="*/ 90 h 210"/>
                  <a:gd name="T10" fmla="*/ 180 w 185"/>
                  <a:gd name="T11" fmla="*/ 114 h 210"/>
                  <a:gd name="T12" fmla="*/ 174 w 185"/>
                  <a:gd name="T13" fmla="*/ 138 h 210"/>
                  <a:gd name="T14" fmla="*/ 162 w 185"/>
                  <a:gd name="T15" fmla="*/ 162 h 210"/>
                  <a:gd name="T16" fmla="*/ 132 w 185"/>
                  <a:gd name="T17" fmla="*/ 180 h 210"/>
                  <a:gd name="T18" fmla="*/ 90 w 185"/>
                  <a:gd name="T19" fmla="*/ 198 h 210"/>
                  <a:gd name="T20" fmla="*/ 109 w 185"/>
                  <a:gd name="T21" fmla="*/ 210 h 210"/>
                  <a:gd name="T22" fmla="*/ 144 w 185"/>
                  <a:gd name="T23" fmla="*/ 192 h 210"/>
                  <a:gd name="T24" fmla="*/ 174 w 185"/>
                  <a:gd name="T25" fmla="*/ 168 h 210"/>
                  <a:gd name="T26" fmla="*/ 192 w 185"/>
                  <a:gd name="T27" fmla="*/ 144 h 210"/>
                  <a:gd name="T28" fmla="*/ 198 w 185"/>
                  <a:gd name="T29" fmla="*/ 114 h 210"/>
                  <a:gd name="T30" fmla="*/ 192 w 185"/>
                  <a:gd name="T31" fmla="*/ 90 h 210"/>
                  <a:gd name="T32" fmla="*/ 186 w 185"/>
                  <a:gd name="T33" fmla="*/ 66 h 210"/>
                  <a:gd name="T34" fmla="*/ 168 w 185"/>
                  <a:gd name="T35" fmla="*/ 48 h 210"/>
                  <a:gd name="T36" fmla="*/ 144 w 185"/>
                  <a:gd name="T37" fmla="*/ 30 h 210"/>
                  <a:gd name="T38" fmla="*/ 72 w 185"/>
                  <a:gd name="T39" fmla="*/ 6 h 210"/>
                  <a:gd name="T40" fmla="*/ 0 w 185"/>
                  <a:gd name="T41" fmla="*/ 0 h 210"/>
                  <a:gd name="T42" fmla="*/ 0 w 185"/>
                  <a:gd name="T43" fmla="*/ 6 h 210"/>
                  <a:gd name="T44" fmla="*/ 0 w 185"/>
                  <a:gd name="T45" fmla="*/ 6 h 210"/>
                  <a:gd name="T46" fmla="*/ 0 w 185"/>
                  <a:gd name="T47" fmla="*/ 6 h 21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rotWithShape="0">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Freeform 61"/>
              <p:cNvSpPr>
                <a:spLocks noEditPoints="1"/>
              </p:cNvSpPr>
              <p:nvPr/>
            </p:nvSpPr>
            <p:spPr bwMode="hidden">
              <a:xfrm>
                <a:off x="5345" y="3058"/>
                <a:ext cx="299" cy="186"/>
              </a:xfrm>
              <a:custGeom>
                <a:avLst/>
                <a:gdLst>
                  <a:gd name="T0" fmla="*/ 150 w 299"/>
                  <a:gd name="T1" fmla="*/ 0 h 186"/>
                  <a:gd name="T2" fmla="*/ 90 w 299"/>
                  <a:gd name="T3" fmla="*/ 6 h 186"/>
                  <a:gd name="T4" fmla="*/ 42 w 299"/>
                  <a:gd name="T5" fmla="*/ 30 h 186"/>
                  <a:gd name="T6" fmla="*/ 12 w 299"/>
                  <a:gd name="T7" fmla="*/ 54 h 186"/>
                  <a:gd name="T8" fmla="*/ 6 w 299"/>
                  <a:gd name="T9" fmla="*/ 72 h 186"/>
                  <a:gd name="T10" fmla="*/ 0 w 299"/>
                  <a:gd name="T11" fmla="*/ 90 h 186"/>
                  <a:gd name="T12" fmla="*/ 6 w 299"/>
                  <a:gd name="T13" fmla="*/ 108 h 186"/>
                  <a:gd name="T14" fmla="*/ 12 w 299"/>
                  <a:gd name="T15" fmla="*/ 126 h 186"/>
                  <a:gd name="T16" fmla="*/ 42 w 299"/>
                  <a:gd name="T17" fmla="*/ 156 h 186"/>
                  <a:gd name="T18" fmla="*/ 90 w 299"/>
                  <a:gd name="T19" fmla="*/ 180 h 186"/>
                  <a:gd name="T20" fmla="*/ 150 w 299"/>
                  <a:gd name="T21" fmla="*/ 186 h 186"/>
                  <a:gd name="T22" fmla="*/ 209 w 299"/>
                  <a:gd name="T23" fmla="*/ 180 h 186"/>
                  <a:gd name="T24" fmla="*/ 257 w 299"/>
                  <a:gd name="T25" fmla="*/ 156 h 186"/>
                  <a:gd name="T26" fmla="*/ 287 w 299"/>
                  <a:gd name="T27" fmla="*/ 126 h 186"/>
                  <a:gd name="T28" fmla="*/ 299 w 299"/>
                  <a:gd name="T29" fmla="*/ 108 h 186"/>
                  <a:gd name="T30" fmla="*/ 299 w 299"/>
                  <a:gd name="T31" fmla="*/ 90 h 186"/>
                  <a:gd name="T32" fmla="*/ 299 w 299"/>
                  <a:gd name="T33" fmla="*/ 72 h 186"/>
                  <a:gd name="T34" fmla="*/ 287 w 299"/>
                  <a:gd name="T35" fmla="*/ 54 h 186"/>
                  <a:gd name="T36" fmla="*/ 257 w 299"/>
                  <a:gd name="T37" fmla="*/ 30 h 186"/>
                  <a:gd name="T38" fmla="*/ 209 w 299"/>
                  <a:gd name="T39" fmla="*/ 6 h 186"/>
                  <a:gd name="T40" fmla="*/ 150 w 299"/>
                  <a:gd name="T41" fmla="*/ 0 h 186"/>
                  <a:gd name="T42" fmla="*/ 150 w 299"/>
                  <a:gd name="T43" fmla="*/ 0 h 186"/>
                  <a:gd name="T44" fmla="*/ 150 w 299"/>
                  <a:gd name="T45" fmla="*/ 180 h 186"/>
                  <a:gd name="T46" fmla="*/ 96 w 299"/>
                  <a:gd name="T47" fmla="*/ 174 h 186"/>
                  <a:gd name="T48" fmla="*/ 48 w 299"/>
                  <a:gd name="T49" fmla="*/ 156 h 186"/>
                  <a:gd name="T50" fmla="*/ 18 w 299"/>
                  <a:gd name="T51" fmla="*/ 126 h 186"/>
                  <a:gd name="T52" fmla="*/ 12 w 299"/>
                  <a:gd name="T53" fmla="*/ 108 h 186"/>
                  <a:gd name="T54" fmla="*/ 6 w 299"/>
                  <a:gd name="T55" fmla="*/ 90 h 186"/>
                  <a:gd name="T56" fmla="*/ 12 w 299"/>
                  <a:gd name="T57" fmla="*/ 72 h 186"/>
                  <a:gd name="T58" fmla="*/ 18 w 299"/>
                  <a:gd name="T59" fmla="*/ 54 h 186"/>
                  <a:gd name="T60" fmla="*/ 48 w 299"/>
                  <a:gd name="T61" fmla="*/ 30 h 186"/>
                  <a:gd name="T62" fmla="*/ 96 w 299"/>
                  <a:gd name="T63" fmla="*/ 12 h 186"/>
                  <a:gd name="T64" fmla="*/ 150 w 299"/>
                  <a:gd name="T65" fmla="*/ 6 h 186"/>
                  <a:gd name="T66" fmla="*/ 203 w 299"/>
                  <a:gd name="T67" fmla="*/ 12 h 186"/>
                  <a:gd name="T68" fmla="*/ 251 w 299"/>
                  <a:gd name="T69" fmla="*/ 30 h 186"/>
                  <a:gd name="T70" fmla="*/ 281 w 299"/>
                  <a:gd name="T71" fmla="*/ 54 h 186"/>
                  <a:gd name="T72" fmla="*/ 293 w 299"/>
                  <a:gd name="T73" fmla="*/ 72 h 186"/>
                  <a:gd name="T74" fmla="*/ 293 w 299"/>
                  <a:gd name="T75" fmla="*/ 90 h 186"/>
                  <a:gd name="T76" fmla="*/ 293 w 299"/>
                  <a:gd name="T77" fmla="*/ 108 h 186"/>
                  <a:gd name="T78" fmla="*/ 281 w 299"/>
                  <a:gd name="T79" fmla="*/ 126 h 186"/>
                  <a:gd name="T80" fmla="*/ 251 w 299"/>
                  <a:gd name="T81" fmla="*/ 156 h 186"/>
                  <a:gd name="T82" fmla="*/ 203 w 299"/>
                  <a:gd name="T83" fmla="*/ 174 h 186"/>
                  <a:gd name="T84" fmla="*/ 150 w 299"/>
                  <a:gd name="T85" fmla="*/ 180 h 186"/>
                  <a:gd name="T86" fmla="*/ 150 w 299"/>
                  <a:gd name="T87" fmla="*/ 180 h 18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45" name="Group 62"/>
              <p:cNvGrpSpPr>
                <a:grpSpLocks/>
              </p:cNvGrpSpPr>
              <p:nvPr/>
            </p:nvGrpSpPr>
            <p:grpSpPr bwMode="auto">
              <a:xfrm>
                <a:off x="5381" y="3085"/>
                <a:ext cx="227" cy="132"/>
                <a:chOff x="5381" y="3085"/>
                <a:chExt cx="227" cy="132"/>
              </a:xfrm>
            </p:grpSpPr>
            <p:sp>
              <p:nvSpPr>
                <p:cNvPr id="1046"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47"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48"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049"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grpSp>
      <p:sp>
        <p:nvSpPr>
          <p:cNvPr id="170051" name="Rectangle 67"/>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170052" name="Rectangle 6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0053" name="Rectangle 6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pPr>
              <a:defRPr/>
            </a:pPr>
            <a:endParaRPr lang="en-US"/>
          </a:p>
        </p:txBody>
      </p:sp>
      <p:sp>
        <p:nvSpPr>
          <p:cNvPr id="170054" name="Rectangle 7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pPr>
              <a:defRPr/>
            </a:pPr>
            <a:endParaRPr lang="en-US"/>
          </a:p>
        </p:txBody>
      </p:sp>
      <p:sp>
        <p:nvSpPr>
          <p:cNvPr id="170055" name="Rectangle 7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pPr>
              <a:defRPr/>
            </a:pPr>
            <a:fld id="{25C5B28A-B7F3-4ACC-A8FF-69023272740F}"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876"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0"/>
          <p:cNvSpPr>
            <a:spLocks noGrp="1" noChangeArrowheads="1"/>
          </p:cNvSpPr>
          <p:nvPr>
            <p:ph type="sldNum" sz="quarter" idx="12"/>
          </p:nvPr>
        </p:nvSpPr>
        <p:spPr/>
        <p:txBody>
          <a:bodyPr/>
          <a:lstStyle/>
          <a:p>
            <a:pPr>
              <a:defRPr/>
            </a:pPr>
            <a:fld id="{03177622-371B-43B0-AA4B-EC1D53B28220}" type="slidenum">
              <a:rPr lang="en-US"/>
              <a:pPr>
                <a:defRPr/>
              </a:pPr>
              <a:t>1</a:t>
            </a:fld>
            <a:endParaRPr lang="en-US"/>
          </a:p>
        </p:txBody>
      </p:sp>
      <p:sp>
        <p:nvSpPr>
          <p:cNvPr id="43010" name="Rectangle 2"/>
          <p:cNvSpPr>
            <a:spLocks noGrp="1" noChangeArrowheads="1"/>
          </p:cNvSpPr>
          <p:nvPr>
            <p:ph type="ctrTitle"/>
          </p:nvPr>
        </p:nvSpPr>
        <p:spPr>
          <a:xfrm>
            <a:off x="609600" y="381000"/>
            <a:ext cx="8077200" cy="3657600"/>
          </a:xfrm>
        </p:spPr>
        <p:txBody>
          <a:bodyPr/>
          <a:lstStyle/>
          <a:p>
            <a:pPr eaLnBrk="1" hangingPunct="1">
              <a:defRPr/>
            </a:pPr>
            <a:r>
              <a:rPr lang="en-US" sz="3600" dirty="0" smtClean="0"/>
              <a:t>State Water Resources Control Board</a:t>
            </a:r>
            <a:br>
              <a:rPr lang="en-US" sz="3600" dirty="0" smtClean="0"/>
            </a:br>
            <a:r>
              <a:rPr lang="en-US" sz="3600" dirty="0" smtClean="0"/>
              <a:t/>
            </a:r>
            <a:br>
              <a:rPr lang="en-US" sz="3600" dirty="0" smtClean="0"/>
            </a:br>
            <a:r>
              <a:rPr lang="en-US" sz="3600" dirty="0"/>
              <a:t/>
            </a:r>
            <a:br>
              <a:rPr lang="en-US" sz="3600" dirty="0"/>
            </a:br>
            <a:r>
              <a:rPr lang="en-US" sz="3200" dirty="0" smtClean="0"/>
              <a:t>Environmental Review Process </a:t>
            </a:r>
            <a:br>
              <a:rPr lang="en-US" sz="3200" dirty="0" smtClean="0"/>
            </a:br>
            <a:r>
              <a:rPr lang="en-US" sz="3200" dirty="0" smtClean="0"/>
              <a:t>for the </a:t>
            </a:r>
            <a:br>
              <a:rPr lang="en-US" sz="3200" dirty="0" smtClean="0"/>
            </a:br>
            <a:r>
              <a:rPr lang="en-US" sz="3200" dirty="0" smtClean="0"/>
              <a:t>Clean Water State Revolving Fund (CWSRF) Program</a:t>
            </a:r>
          </a:p>
        </p:txBody>
      </p:sp>
      <p:sp>
        <p:nvSpPr>
          <p:cNvPr id="43011" name="Rectangle 3"/>
          <p:cNvSpPr>
            <a:spLocks noGrp="1" noChangeArrowheads="1"/>
          </p:cNvSpPr>
          <p:nvPr>
            <p:ph type="subTitle" idx="1"/>
          </p:nvPr>
        </p:nvSpPr>
        <p:spPr>
          <a:xfrm>
            <a:off x="457200" y="4419600"/>
            <a:ext cx="7924800" cy="1060450"/>
          </a:xfrm>
        </p:spPr>
        <p:txBody>
          <a:bodyPr/>
          <a:lstStyle/>
          <a:p>
            <a:pPr eaLnBrk="1" hangingPunct="1">
              <a:lnSpc>
                <a:spcPct val="80000"/>
              </a:lnSpc>
              <a:defRPr/>
            </a:pPr>
            <a:r>
              <a:rPr lang="en-US" sz="2400" dirty="0" smtClean="0"/>
              <a:t> </a:t>
            </a:r>
          </a:p>
          <a:p>
            <a:pPr eaLnBrk="1" hangingPunct="1">
              <a:lnSpc>
                <a:spcPct val="80000"/>
              </a:lnSpc>
              <a:defRPr/>
            </a:pPr>
            <a:r>
              <a:rPr lang="en-US" sz="2400" dirty="0" smtClean="0"/>
              <a:t>Presented by </a:t>
            </a:r>
          </a:p>
          <a:p>
            <a:pPr eaLnBrk="1" hangingPunct="1">
              <a:lnSpc>
                <a:spcPct val="80000"/>
              </a:lnSpc>
              <a:defRPr/>
            </a:pPr>
            <a:r>
              <a:rPr lang="en-US" sz="2400" dirty="0" smtClean="0"/>
              <a:t>Lisa Lee, Environmental Review Unit</a:t>
            </a:r>
          </a:p>
          <a:p>
            <a:pPr eaLnBrk="1" hangingPunct="1">
              <a:lnSpc>
                <a:spcPct val="80000"/>
              </a:lnSpc>
              <a:defRPr/>
            </a:pPr>
            <a:r>
              <a:rPr lang="en-US" sz="2400" dirty="0" smtClean="0"/>
              <a:t>April 13, 2012</a:t>
            </a:r>
          </a:p>
          <a:p>
            <a:pPr eaLnBrk="1" hangingPunct="1">
              <a:lnSpc>
                <a:spcPct val="80000"/>
              </a:lnSpc>
              <a:defRPr/>
            </a:pPr>
            <a:endParaRPr lang="en-US" sz="2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r>
              <a:rPr lang="en-US" sz="3200" dirty="0" smtClean="0"/>
              <a:t>CEQA Review Process</a:t>
            </a:r>
            <a:endParaRPr lang="en-US" sz="3200" dirty="0"/>
          </a:p>
        </p:txBody>
      </p:sp>
      <p:sp>
        <p:nvSpPr>
          <p:cNvPr id="3" name="Content Placeholder 2"/>
          <p:cNvSpPr>
            <a:spLocks noGrp="1"/>
          </p:cNvSpPr>
          <p:nvPr>
            <p:ph idx="1"/>
          </p:nvPr>
        </p:nvSpPr>
        <p:spPr>
          <a:xfrm>
            <a:off x="533400" y="838200"/>
            <a:ext cx="8229600" cy="4525963"/>
          </a:xfrm>
        </p:spPr>
        <p:txBody>
          <a:bodyPr/>
          <a:lstStyle/>
          <a:p>
            <a:pPr marL="0" indent="0">
              <a:buNone/>
            </a:pPr>
            <a:endParaRPr lang="en-US" sz="2000" dirty="0" smtClean="0"/>
          </a:p>
          <a:p>
            <a:pPr marL="0" indent="0">
              <a:buNone/>
            </a:pPr>
            <a:endParaRPr lang="en-US" sz="2000" dirty="0" smtClean="0"/>
          </a:p>
          <a:p>
            <a:r>
              <a:rPr lang="en-US" sz="2000" dirty="0" smtClean="0"/>
              <a:t>If a Project is determined to be exempt from CEQA Requirements, the applicant/lead agency must file an NOE with the county clerk(s) and the SCH</a:t>
            </a:r>
          </a:p>
          <a:p>
            <a:pPr marL="0" indent="0">
              <a:buNone/>
            </a:pPr>
            <a:endParaRPr lang="en-US" sz="2000" dirty="0" smtClean="0"/>
          </a:p>
          <a:p>
            <a:r>
              <a:rPr lang="en-US" sz="2000" dirty="0" smtClean="0"/>
              <a:t>The NOE must contain the Project information, location, exemption type (categorical, statutory) and reasons why the Project is exempt</a:t>
            </a:r>
          </a:p>
          <a:p>
            <a:endParaRPr lang="en-US" sz="2000" dirty="0"/>
          </a:p>
          <a:p>
            <a:r>
              <a:rPr lang="en-US" sz="2000" dirty="0" smtClean="0"/>
              <a:t>Applicants are required to file the NOE with the SCH (a state agency) since the State Water Board is a state agency</a:t>
            </a:r>
          </a:p>
          <a:p>
            <a:pPr marL="0" indent="0">
              <a:buNone/>
            </a:pPr>
            <a:endParaRPr lang="en-US" sz="2000" dirty="0" smtClean="0"/>
          </a:p>
          <a:p>
            <a:r>
              <a:rPr lang="en-US" sz="2000" dirty="0" smtClean="0"/>
              <a:t>Applicants must provide a copy of the filed NOE containing both date stamps from the county clerk(s) and the SCH</a:t>
            </a:r>
          </a:p>
          <a:p>
            <a:pPr marL="0" indent="0">
              <a:buNone/>
            </a:pPr>
            <a:endParaRPr lang="en-US" sz="2400" dirty="0"/>
          </a:p>
        </p:txBody>
      </p:sp>
      <p:sp>
        <p:nvSpPr>
          <p:cNvPr id="4" name="Slide Number Placeholder 3"/>
          <p:cNvSpPr>
            <a:spLocks noGrp="1"/>
          </p:cNvSpPr>
          <p:nvPr>
            <p:ph type="sldNum" sz="quarter" idx="12"/>
          </p:nvPr>
        </p:nvSpPr>
        <p:spPr/>
        <p:txBody>
          <a:bodyPr/>
          <a:lstStyle/>
          <a:p>
            <a:pPr>
              <a:defRPr/>
            </a:pPr>
            <a:fld id="{D720772E-A946-4003-83BF-1D48692E3985}" type="slidenum">
              <a:rPr lang="en-US" smtClean="0"/>
              <a:pPr>
                <a:defRPr/>
              </a:pPr>
              <a:t>10</a:t>
            </a:fld>
            <a:endParaRPr lang="en-US"/>
          </a:p>
        </p:txBody>
      </p:sp>
    </p:spTree>
    <p:extLst>
      <p:ext uri="{BB962C8B-B14F-4D97-AF65-F5344CB8AC3E}">
        <p14:creationId xmlns:p14="http://schemas.microsoft.com/office/powerpoint/2010/main" val="1962773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560387"/>
          </a:xfrm>
        </p:spPr>
        <p:txBody>
          <a:bodyPr/>
          <a:lstStyle/>
          <a:p>
            <a:pPr>
              <a:defRPr/>
            </a:pPr>
            <a:r>
              <a:rPr lang="en-US" sz="2400" dirty="0" smtClean="0"/>
              <a:t>The CEQA Review Process, continued</a:t>
            </a:r>
            <a:endParaRPr lang="en-US" sz="2400" dirty="0"/>
          </a:p>
        </p:txBody>
      </p:sp>
      <p:sp>
        <p:nvSpPr>
          <p:cNvPr id="3" name="Content Placeholder 2"/>
          <p:cNvSpPr>
            <a:spLocks noGrp="1"/>
          </p:cNvSpPr>
          <p:nvPr>
            <p:ph idx="1"/>
          </p:nvPr>
        </p:nvSpPr>
        <p:spPr>
          <a:xfrm>
            <a:off x="457200" y="685800"/>
            <a:ext cx="8229600" cy="4525963"/>
          </a:xfrm>
        </p:spPr>
        <p:txBody>
          <a:bodyPr/>
          <a:lstStyle/>
          <a:p>
            <a:pPr>
              <a:defRPr/>
            </a:pPr>
            <a:r>
              <a:rPr lang="en-US" sz="2000" dirty="0" smtClean="0"/>
              <a:t>Lead, Responsible and Trustee Agencies coordinate with each other throughout the CEQA process to design the Project and develop the CEQA document</a:t>
            </a:r>
          </a:p>
          <a:p>
            <a:pPr>
              <a:defRPr/>
            </a:pPr>
            <a:r>
              <a:rPr lang="en-US" sz="2000" dirty="0" smtClean="0"/>
              <a:t>Pre-Project planning (scoping meetings with stakeholders, regulatory agencies and the public; issuing a Notice of Preparation (for EIRs); public meetings and etc.</a:t>
            </a:r>
          </a:p>
          <a:p>
            <a:pPr>
              <a:defRPr/>
            </a:pPr>
            <a:r>
              <a:rPr lang="en-US" sz="2000" dirty="0" smtClean="0"/>
              <a:t>Once a draft CEQA document is prepared (ND, MND and EIR), the CEQA document must be circulated to the public and be available for public review and comment through a public review process</a:t>
            </a:r>
          </a:p>
          <a:p>
            <a:pPr>
              <a:defRPr/>
            </a:pPr>
            <a:r>
              <a:rPr lang="en-US" sz="2000" dirty="0" smtClean="0"/>
              <a:t>Each governmental agency is required to establish guidelines on how to comply with CEQA; thus, local agencies will conducting a separate public review process along with the State Clearinghouse (SCH) review process.  </a:t>
            </a:r>
          </a:p>
          <a:p>
            <a:pPr>
              <a:defRPr/>
            </a:pPr>
            <a:r>
              <a:rPr lang="en-US" sz="2000" dirty="0" smtClean="0"/>
              <a:t>The State Water Board requires applicants to complete the SCH review process, since the State Water Board is a state agency </a:t>
            </a:r>
          </a:p>
          <a:p>
            <a:pPr>
              <a:defRPr/>
            </a:pPr>
            <a:endParaRPr lang="en-US" sz="1600" dirty="0" smtClean="0"/>
          </a:p>
          <a:p>
            <a:pPr>
              <a:defRPr/>
            </a:pPr>
            <a:endParaRPr lang="en-US" sz="2000" dirty="0" smtClean="0"/>
          </a:p>
          <a:p>
            <a:pPr>
              <a:defRPr/>
            </a:pPr>
            <a:endParaRPr lang="en-US" sz="2000" dirty="0" smtClean="0"/>
          </a:p>
          <a:p>
            <a:pPr>
              <a:defRPr/>
            </a:pPr>
            <a:endParaRPr lang="en-US" sz="2800" dirty="0"/>
          </a:p>
        </p:txBody>
      </p:sp>
      <p:sp>
        <p:nvSpPr>
          <p:cNvPr id="4" name="Slide Number Placeholder 3"/>
          <p:cNvSpPr>
            <a:spLocks noGrp="1"/>
          </p:cNvSpPr>
          <p:nvPr>
            <p:ph type="sldNum" sz="quarter" idx="12"/>
          </p:nvPr>
        </p:nvSpPr>
        <p:spPr/>
        <p:txBody>
          <a:bodyPr/>
          <a:lstStyle/>
          <a:p>
            <a:pPr>
              <a:defRPr/>
            </a:pPr>
            <a:fld id="{F6B34129-205C-4BEB-8DD9-21FC4C404D3E}"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r>
              <a:rPr lang="en-US" sz="3200" dirty="0" smtClean="0"/>
              <a:t>The CEQA Review Process, continued</a:t>
            </a:r>
            <a:endParaRPr lang="en-US" sz="3200" dirty="0"/>
          </a:p>
        </p:txBody>
      </p:sp>
      <p:sp>
        <p:nvSpPr>
          <p:cNvPr id="3" name="Content Placeholder 2"/>
          <p:cNvSpPr>
            <a:spLocks noGrp="1"/>
          </p:cNvSpPr>
          <p:nvPr>
            <p:ph idx="1"/>
          </p:nvPr>
        </p:nvSpPr>
        <p:spPr>
          <a:xfrm>
            <a:off x="457200" y="990600"/>
            <a:ext cx="8229600" cy="5334000"/>
          </a:xfrm>
        </p:spPr>
        <p:txBody>
          <a:bodyPr/>
          <a:lstStyle/>
          <a:p>
            <a:pPr>
              <a:defRPr/>
            </a:pPr>
            <a:r>
              <a:rPr lang="en-US" sz="2000" dirty="0"/>
              <a:t>During the public review process, the draft CEQA document is circulated to the public for commenting </a:t>
            </a:r>
            <a:r>
              <a:rPr lang="en-US" sz="2000" dirty="0" smtClean="0"/>
              <a:t>(public </a:t>
            </a:r>
            <a:r>
              <a:rPr lang="en-US" sz="2000" dirty="0"/>
              <a:t>input) during a specified time period</a:t>
            </a:r>
            <a:r>
              <a:rPr lang="en-US" sz="2000" dirty="0" smtClean="0"/>
              <a:t>.</a:t>
            </a:r>
            <a:endParaRPr lang="en-US" sz="2000" dirty="0"/>
          </a:p>
          <a:p>
            <a:pPr>
              <a:defRPr/>
            </a:pPr>
            <a:r>
              <a:rPr lang="en-US" sz="2000" dirty="0"/>
              <a:t>Following the public review period, Lead and Responsible Agencies must consider the comments and respond accordingly, including making any appropriate revisions to the draft CEQA document and incorporating the comments/responses and revisions into the final CEQA document</a:t>
            </a:r>
          </a:p>
          <a:p>
            <a:pPr>
              <a:defRPr/>
            </a:pPr>
            <a:r>
              <a:rPr lang="en-US" sz="2000" dirty="0"/>
              <a:t>Lead and Responsible Agencies must complete an action on the </a:t>
            </a:r>
            <a:r>
              <a:rPr lang="en-US" sz="2000" dirty="0" smtClean="0"/>
              <a:t>CEQA document (</a:t>
            </a:r>
            <a:r>
              <a:rPr lang="en-US" sz="2000" dirty="0"/>
              <a:t>certify/not certify; adopt/not </a:t>
            </a:r>
            <a:r>
              <a:rPr lang="en-US" sz="2000" dirty="0" smtClean="0"/>
              <a:t>adopt) as adequate for CEQA purposes, and/or the Project (approve/disapprove) including </a:t>
            </a:r>
            <a:r>
              <a:rPr lang="en-US" sz="2000" dirty="0"/>
              <a:t>any associated finding </a:t>
            </a:r>
            <a:r>
              <a:rPr lang="en-US" sz="2000" dirty="0" smtClean="0"/>
              <a:t>documents</a:t>
            </a:r>
          </a:p>
          <a:p>
            <a:pPr>
              <a:defRPr/>
            </a:pPr>
            <a:r>
              <a:rPr lang="en-US" sz="2000" dirty="0" smtClean="0"/>
              <a:t>Lead </a:t>
            </a:r>
            <a:r>
              <a:rPr lang="en-US" sz="2000" dirty="0"/>
              <a:t>and Responsible Agencies </a:t>
            </a:r>
            <a:r>
              <a:rPr lang="en-US" sz="2000" dirty="0" smtClean="0"/>
              <a:t>should file </a:t>
            </a:r>
            <a:r>
              <a:rPr lang="en-US" sz="2000" dirty="0"/>
              <a:t>a Notice of Determination with the county clerk(s) and the </a:t>
            </a:r>
            <a:r>
              <a:rPr lang="en-US" sz="2000" dirty="0" smtClean="0"/>
              <a:t>SCH (reduces the statutes of limitations for legal court challenges from 180 days to 30 days) </a:t>
            </a:r>
            <a:endParaRPr lang="en-US" sz="2000" dirty="0"/>
          </a:p>
          <a:p>
            <a:endParaRPr lang="en-US" sz="2400" dirty="0"/>
          </a:p>
        </p:txBody>
      </p:sp>
      <p:sp>
        <p:nvSpPr>
          <p:cNvPr id="4" name="Slide Number Placeholder 3"/>
          <p:cNvSpPr>
            <a:spLocks noGrp="1"/>
          </p:cNvSpPr>
          <p:nvPr>
            <p:ph type="sldNum" sz="quarter" idx="12"/>
          </p:nvPr>
        </p:nvSpPr>
        <p:spPr/>
        <p:txBody>
          <a:bodyPr/>
          <a:lstStyle/>
          <a:p>
            <a:pPr>
              <a:defRPr/>
            </a:pPr>
            <a:fld id="{D720772E-A946-4003-83BF-1D48692E3985}" type="slidenum">
              <a:rPr lang="en-US" smtClean="0"/>
              <a:pPr>
                <a:defRPr/>
              </a:pPr>
              <a:t>12</a:t>
            </a:fld>
            <a:endParaRPr lang="en-US"/>
          </a:p>
        </p:txBody>
      </p:sp>
    </p:spTree>
    <p:extLst>
      <p:ext uri="{BB962C8B-B14F-4D97-AF65-F5344CB8AC3E}">
        <p14:creationId xmlns:p14="http://schemas.microsoft.com/office/powerpoint/2010/main" val="1774018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sz="2400" dirty="0" smtClean="0"/>
              <a:t>State Clearinghouse (SCH) Public Review Process</a:t>
            </a:r>
            <a:endParaRPr lang="en-US" sz="2400" dirty="0"/>
          </a:p>
        </p:txBody>
      </p:sp>
      <p:sp>
        <p:nvSpPr>
          <p:cNvPr id="3" name="Content Placeholder 2"/>
          <p:cNvSpPr>
            <a:spLocks noGrp="1"/>
          </p:cNvSpPr>
          <p:nvPr>
            <p:ph idx="1"/>
          </p:nvPr>
        </p:nvSpPr>
        <p:spPr>
          <a:xfrm>
            <a:off x="457200" y="914400"/>
            <a:ext cx="8229600" cy="4525963"/>
          </a:xfrm>
        </p:spPr>
        <p:txBody>
          <a:bodyPr/>
          <a:lstStyle/>
          <a:p>
            <a:pPr>
              <a:defRPr/>
            </a:pPr>
            <a:r>
              <a:rPr lang="en-US" sz="2000" dirty="0" smtClean="0"/>
              <a:t>SCH distributes CEQA documents and maintains an online database (CEQAnet.ca.gov) of documents received (CEQA documents, NODs, NOEs)</a:t>
            </a:r>
          </a:p>
          <a:p>
            <a:pPr>
              <a:defRPr/>
            </a:pPr>
            <a:r>
              <a:rPr lang="en-US" sz="2000" dirty="0" smtClean="0"/>
              <a:t>Lead agencies provide the SCH with 15 copies of the draft CEQA document, for the SCH’s distribution to state agencies (some federal agencies) review</a:t>
            </a:r>
          </a:p>
          <a:p>
            <a:pPr>
              <a:defRPr/>
            </a:pPr>
            <a:r>
              <a:rPr lang="en-US" sz="2000" dirty="0" smtClean="0"/>
              <a:t>SCH will assign a special number (SCH number) for each project (but may assign multiple numbers – clerical errors?), and assign the appropriate public review period</a:t>
            </a:r>
          </a:p>
          <a:p>
            <a:pPr marL="0" indent="0">
              <a:buNone/>
              <a:defRPr/>
            </a:pPr>
            <a:endParaRPr lang="en-US" sz="2000" dirty="0" smtClean="0"/>
          </a:p>
          <a:p>
            <a:pPr>
              <a:defRPr/>
            </a:pPr>
            <a:r>
              <a:rPr lang="en-US" sz="2000" dirty="0" smtClean="0"/>
              <a:t>Review period: 30 days for NDs and MNDs, and 45 days for EIRs</a:t>
            </a:r>
          </a:p>
          <a:p>
            <a:pPr>
              <a:defRPr/>
            </a:pPr>
            <a:endParaRPr lang="en-US" sz="2000" dirty="0" smtClean="0"/>
          </a:p>
          <a:p>
            <a:pPr>
              <a:defRPr/>
            </a:pPr>
            <a:r>
              <a:rPr lang="en-US" sz="2000" dirty="0" smtClean="0"/>
              <a:t>The SCH will send a follow-up letter to the lead agency indicating the completion of the public review period and forward copies of any letters/comments received </a:t>
            </a:r>
          </a:p>
        </p:txBody>
      </p:sp>
      <p:sp>
        <p:nvSpPr>
          <p:cNvPr id="4" name="Slide Number Placeholder 3"/>
          <p:cNvSpPr>
            <a:spLocks noGrp="1"/>
          </p:cNvSpPr>
          <p:nvPr>
            <p:ph type="sldNum" sz="quarter" idx="12"/>
          </p:nvPr>
        </p:nvSpPr>
        <p:spPr/>
        <p:txBody>
          <a:bodyPr/>
          <a:lstStyle/>
          <a:p>
            <a:pPr>
              <a:defRPr/>
            </a:pPr>
            <a:fld id="{9E1F766A-FD43-4133-8EB2-399646EB6B97}" type="slidenum">
              <a:rPr lang="en-US" smtClean="0"/>
              <a:pPr>
                <a:defRPr/>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pPr>
              <a:defRPr/>
            </a:pPr>
            <a:r>
              <a:rPr lang="en-US" sz="3200" dirty="0" smtClean="0"/>
              <a:t>CWSRF Program</a:t>
            </a:r>
            <a:endParaRPr lang="en-US" sz="3200" dirty="0"/>
          </a:p>
        </p:txBody>
      </p:sp>
      <p:sp>
        <p:nvSpPr>
          <p:cNvPr id="3" name="Content Placeholder 2"/>
          <p:cNvSpPr>
            <a:spLocks noGrp="1"/>
          </p:cNvSpPr>
          <p:nvPr>
            <p:ph idx="1"/>
          </p:nvPr>
        </p:nvSpPr>
        <p:spPr>
          <a:xfrm>
            <a:off x="304800" y="838200"/>
            <a:ext cx="8534400" cy="5334000"/>
          </a:xfrm>
        </p:spPr>
        <p:txBody>
          <a:bodyPr/>
          <a:lstStyle/>
          <a:p>
            <a:pPr marL="0" indent="0">
              <a:buFont typeface="Wingdings" pitchFamily="2" charset="2"/>
              <a:buNone/>
              <a:defRPr/>
            </a:pPr>
            <a:r>
              <a:rPr lang="en-US" sz="2400" dirty="0" smtClean="0"/>
              <a:t>Title VI of the Clean Water Act, establishes the CWSRF Program, and Section 1452 of the Safe Drinking Water Act establishes the Drinking Water SRF</a:t>
            </a:r>
          </a:p>
          <a:p>
            <a:pPr marL="0" indent="0">
              <a:buFont typeface="Wingdings" pitchFamily="2" charset="2"/>
              <a:buNone/>
              <a:defRPr/>
            </a:pPr>
            <a:endParaRPr lang="en-US" sz="2400" dirty="0" smtClean="0"/>
          </a:p>
          <a:p>
            <a:pPr marL="0" indent="0">
              <a:buFont typeface="Wingdings" pitchFamily="2" charset="2"/>
              <a:buNone/>
              <a:defRPr/>
            </a:pPr>
            <a:r>
              <a:rPr lang="en-US" sz="2400" dirty="0" smtClean="0"/>
              <a:t>Funds projects associated with:</a:t>
            </a:r>
          </a:p>
          <a:p>
            <a:pPr>
              <a:defRPr/>
            </a:pPr>
            <a:r>
              <a:rPr lang="en-US" sz="2400" dirty="0"/>
              <a:t>T</a:t>
            </a:r>
            <a:r>
              <a:rPr lang="en-US" sz="2400" dirty="0" smtClean="0"/>
              <a:t>raditional Clean Water Act (CWA) Section 212 POTWs and the associated infrastructure</a:t>
            </a:r>
          </a:p>
          <a:p>
            <a:pPr>
              <a:defRPr/>
            </a:pPr>
            <a:r>
              <a:rPr lang="en-US" sz="2400" dirty="0"/>
              <a:t>N</a:t>
            </a:r>
            <a:r>
              <a:rPr lang="en-US" sz="2400" dirty="0" smtClean="0"/>
              <a:t>onpoint source management programs (Section 319 CWA)</a:t>
            </a:r>
          </a:p>
          <a:p>
            <a:pPr>
              <a:defRPr/>
            </a:pPr>
            <a:r>
              <a:rPr lang="en-US" sz="2400" dirty="0"/>
              <a:t>D</a:t>
            </a:r>
            <a:r>
              <a:rPr lang="en-US" sz="2400" dirty="0" smtClean="0"/>
              <a:t>evelopment and implementation of estuary conservation and management programs (Section 320 CWA, includes National Estuary Programs)</a:t>
            </a:r>
          </a:p>
          <a:p>
            <a:pPr>
              <a:defRPr/>
            </a:pPr>
            <a:r>
              <a:rPr lang="en-US" sz="2400" dirty="0" smtClean="0"/>
              <a:t>Other water quality improvement projects</a:t>
            </a:r>
            <a:endParaRPr lang="en-US" sz="1800" dirty="0" smtClean="0"/>
          </a:p>
          <a:p>
            <a:pPr marL="0" indent="0">
              <a:buFont typeface="Wingdings" pitchFamily="2" charset="2"/>
              <a:buNone/>
              <a:defRPr/>
            </a:pPr>
            <a:endParaRPr lang="en-US" sz="1800" dirty="0"/>
          </a:p>
        </p:txBody>
      </p:sp>
      <p:sp>
        <p:nvSpPr>
          <p:cNvPr id="4" name="Slide Number Placeholder 3"/>
          <p:cNvSpPr>
            <a:spLocks noGrp="1"/>
          </p:cNvSpPr>
          <p:nvPr>
            <p:ph type="sldNum" sz="quarter" idx="12"/>
          </p:nvPr>
        </p:nvSpPr>
        <p:spPr/>
        <p:txBody>
          <a:bodyPr/>
          <a:lstStyle/>
          <a:p>
            <a:pPr>
              <a:defRPr/>
            </a:pPr>
            <a:fld id="{DB36618C-FA86-44F0-965C-36D3E9D9A0A2}"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dirty="0" smtClean="0"/>
              <a:t>CWSRF Application Process</a:t>
            </a:r>
            <a:r>
              <a:rPr lang="en-US" baseline="30000" dirty="0" smtClean="0"/>
              <a:t>1</a:t>
            </a:r>
            <a:endParaRPr lang="en-US" baseline="30000" dirty="0"/>
          </a:p>
        </p:txBody>
      </p:sp>
      <p:sp>
        <p:nvSpPr>
          <p:cNvPr id="3" name="Content Placeholder 2"/>
          <p:cNvSpPr>
            <a:spLocks noGrp="1"/>
          </p:cNvSpPr>
          <p:nvPr>
            <p:ph idx="1"/>
          </p:nvPr>
        </p:nvSpPr>
        <p:spPr>
          <a:xfrm>
            <a:off x="457200" y="914400"/>
            <a:ext cx="8229600" cy="4953000"/>
          </a:xfrm>
        </p:spPr>
        <p:txBody>
          <a:bodyPr/>
          <a:lstStyle/>
          <a:p>
            <a:pPr>
              <a:defRPr/>
            </a:pPr>
            <a:r>
              <a:rPr lang="en-US" sz="2000" dirty="0" smtClean="0"/>
              <a:t>Applicant’s must submit an application through the Financial Assistance Application Submittal Tool (FAAST) to be on the CWSRF priority list. </a:t>
            </a:r>
          </a:p>
          <a:p>
            <a:pPr>
              <a:defRPr/>
            </a:pPr>
            <a:r>
              <a:rPr lang="en-US" sz="2000" dirty="0" smtClean="0"/>
              <a:t>The CWSRF application is separate from the FAAST application.  An applicant submits a CWSRF application to apply for CWSRF financing.  </a:t>
            </a:r>
          </a:p>
          <a:p>
            <a:pPr>
              <a:defRPr/>
            </a:pPr>
            <a:r>
              <a:rPr lang="en-US" sz="2000" dirty="0" smtClean="0"/>
              <a:t>Plans for using FAAST as a CWSRF application submittal tool in process</a:t>
            </a:r>
          </a:p>
          <a:p>
            <a:pPr marL="0" indent="0">
              <a:buFont typeface="Wingdings" pitchFamily="2" charset="2"/>
              <a:buNone/>
              <a:defRPr/>
            </a:pPr>
            <a:endParaRPr lang="en-US" sz="2000" dirty="0" smtClean="0"/>
          </a:p>
          <a:p>
            <a:pPr>
              <a:defRPr/>
            </a:pPr>
            <a:r>
              <a:rPr lang="en-US" sz="2000" dirty="0" smtClean="0"/>
              <a:t>Four different components:</a:t>
            </a:r>
          </a:p>
          <a:p>
            <a:pPr marL="514350" indent="-514350">
              <a:buFont typeface="+mj-lt"/>
              <a:buAutoNum type="arabicPeriod"/>
              <a:defRPr/>
            </a:pPr>
            <a:r>
              <a:rPr lang="en-US" sz="2000" dirty="0" smtClean="0"/>
              <a:t>Environmental Review</a:t>
            </a:r>
          </a:p>
          <a:p>
            <a:pPr marL="514350" indent="-514350">
              <a:buFont typeface="+mj-lt"/>
              <a:buAutoNum type="arabicPeriod"/>
              <a:defRPr/>
            </a:pPr>
            <a:r>
              <a:rPr lang="en-US" sz="2000" dirty="0" smtClean="0"/>
              <a:t>Technical Review</a:t>
            </a:r>
          </a:p>
          <a:p>
            <a:pPr marL="514350" indent="-514350">
              <a:buFont typeface="+mj-lt"/>
              <a:buAutoNum type="arabicPeriod"/>
              <a:defRPr/>
            </a:pPr>
            <a:r>
              <a:rPr lang="en-US" sz="2000" dirty="0" smtClean="0"/>
              <a:t>Credit Review</a:t>
            </a:r>
          </a:p>
          <a:p>
            <a:pPr marL="514350" indent="-514350">
              <a:buFont typeface="+mj-lt"/>
              <a:buAutoNum type="arabicPeriod"/>
              <a:defRPr/>
            </a:pPr>
            <a:r>
              <a:rPr lang="en-US" sz="2000" dirty="0" smtClean="0"/>
              <a:t>Legal Review</a:t>
            </a:r>
          </a:p>
          <a:p>
            <a:pPr marL="0" indent="0">
              <a:buFont typeface="Wingdings" pitchFamily="2" charset="2"/>
              <a:buNone/>
              <a:defRPr/>
            </a:pPr>
            <a:endParaRPr lang="en-US" sz="2000" dirty="0"/>
          </a:p>
        </p:txBody>
      </p:sp>
      <p:sp>
        <p:nvSpPr>
          <p:cNvPr id="4" name="Slide Number Placeholder 3"/>
          <p:cNvSpPr>
            <a:spLocks noGrp="1"/>
          </p:cNvSpPr>
          <p:nvPr>
            <p:ph type="sldNum" sz="quarter" idx="12"/>
          </p:nvPr>
        </p:nvSpPr>
        <p:spPr/>
        <p:txBody>
          <a:bodyPr/>
          <a:lstStyle/>
          <a:p>
            <a:pPr>
              <a:defRPr/>
            </a:pPr>
            <a:fld id="{7AF65314-C8F7-4EF4-A1E2-BED587B7F84B}" type="slidenum">
              <a:rPr lang="en-US" smtClean="0"/>
              <a:pPr>
                <a:defRPr/>
              </a:pPr>
              <a:t>15</a:t>
            </a:fld>
            <a:endParaRPr lang="en-US" dirty="0"/>
          </a:p>
        </p:txBody>
      </p:sp>
      <p:sp>
        <p:nvSpPr>
          <p:cNvPr id="5" name="Footer Placeholder 4"/>
          <p:cNvSpPr>
            <a:spLocks noGrp="1"/>
          </p:cNvSpPr>
          <p:nvPr>
            <p:ph type="ftr" sz="quarter" idx="11"/>
          </p:nvPr>
        </p:nvSpPr>
        <p:spPr>
          <a:xfrm>
            <a:off x="76200" y="5867400"/>
            <a:ext cx="8001000" cy="704850"/>
          </a:xfrm>
        </p:spPr>
        <p:txBody>
          <a:bodyPr/>
          <a:lstStyle/>
          <a:p>
            <a:pPr algn="l">
              <a:defRPr/>
            </a:pPr>
            <a:endParaRPr lang="en-US" i="1" baseline="30000" dirty="0" smtClean="0"/>
          </a:p>
          <a:p>
            <a:pPr algn="l">
              <a:defRPr/>
            </a:pPr>
            <a:r>
              <a:rPr lang="en-US" i="1" baseline="30000" dirty="0" smtClean="0"/>
              <a:t>_____________________________________________________________________________________________________________________</a:t>
            </a:r>
            <a:endParaRPr lang="en-US" i="1" baseline="30000" dirty="0"/>
          </a:p>
          <a:p>
            <a:pPr algn="l">
              <a:defRPr/>
            </a:pPr>
            <a:r>
              <a:rPr lang="en-US" i="1" baseline="30000" dirty="0" smtClean="0"/>
              <a:t>1</a:t>
            </a:r>
            <a:r>
              <a:rPr lang="en-US" i="1" dirty="0" smtClean="0"/>
              <a:t>Policy for Implementing the Clean Water State Revolving Fund For Construction of Wastewater Treatment Facilities, Amended March 2009</a:t>
            </a:r>
            <a:endParaRPr lang="en-US"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eaLnBrk="1" hangingPunct="1">
              <a:defRPr/>
            </a:pPr>
            <a:r>
              <a:rPr lang="en-US" dirty="0" smtClean="0"/>
              <a:t>Why do we use CEQA instead of NEPA?</a:t>
            </a:r>
          </a:p>
        </p:txBody>
      </p:sp>
      <p:sp>
        <p:nvSpPr>
          <p:cNvPr id="3" name="Content Placeholder 2"/>
          <p:cNvSpPr>
            <a:spLocks noGrp="1"/>
          </p:cNvSpPr>
          <p:nvPr>
            <p:ph idx="1"/>
          </p:nvPr>
        </p:nvSpPr>
        <p:spPr/>
        <p:txBody>
          <a:bodyPr/>
          <a:lstStyle/>
          <a:p>
            <a:pPr eaLnBrk="1" hangingPunct="1">
              <a:defRPr/>
            </a:pPr>
            <a:r>
              <a:rPr lang="en-US" sz="2400" dirty="0" smtClean="0"/>
              <a:t>Its NEPA-like, but it is not NEPA</a:t>
            </a:r>
          </a:p>
          <a:p>
            <a:pPr eaLnBrk="1" hangingPunct="1">
              <a:defRPr/>
            </a:pPr>
            <a:endParaRPr lang="en-US" sz="2400" dirty="0" smtClean="0"/>
          </a:p>
          <a:p>
            <a:pPr eaLnBrk="1" hangingPunct="1">
              <a:defRPr/>
            </a:pPr>
            <a:r>
              <a:rPr lang="en-US" sz="2400" dirty="0" smtClean="0"/>
              <a:t>The State Water Board’s CWSRF Policy is based on the  Operating Agreement with the USEPA</a:t>
            </a:r>
            <a:r>
              <a:rPr lang="en-US" sz="2400" baseline="30000" dirty="0" smtClean="0"/>
              <a:t>1</a:t>
            </a:r>
            <a:r>
              <a:rPr lang="en-US" sz="2400" dirty="0" smtClean="0"/>
              <a:t>, and allows the State Water Board to use the state environmental review process (CEQA) and compliance with federal laws and regulations to satisfy the CWSRF Program environmental requirements. </a:t>
            </a:r>
          </a:p>
          <a:p>
            <a:pPr marL="0" indent="0" eaLnBrk="1" hangingPunct="1">
              <a:buFont typeface="Wingdings" pitchFamily="2" charset="2"/>
              <a:buNone/>
              <a:defRPr/>
            </a:pPr>
            <a:r>
              <a:rPr lang="en-US" sz="2400" dirty="0" smtClean="0"/>
              <a:t> </a:t>
            </a:r>
          </a:p>
          <a:p>
            <a:pPr eaLnBrk="1" hangingPunct="1">
              <a:defRPr/>
            </a:pPr>
            <a:r>
              <a:rPr lang="en-US" sz="2400" dirty="0" smtClean="0"/>
              <a:t>Thus, we use the term “CEQA-Plus”</a:t>
            </a:r>
          </a:p>
          <a:p>
            <a:pPr marL="0" indent="0" eaLnBrk="1" hangingPunct="1">
              <a:buFont typeface="Wingdings" pitchFamily="2" charset="2"/>
              <a:buNone/>
              <a:defRPr/>
            </a:pPr>
            <a:r>
              <a:rPr lang="en-US" sz="2400" dirty="0" smtClean="0"/>
              <a:t>_____________________________</a:t>
            </a:r>
          </a:p>
          <a:p>
            <a:pPr marL="0" indent="0" eaLnBrk="1" hangingPunct="1">
              <a:buFont typeface="Wingdings" pitchFamily="2" charset="2"/>
              <a:buNone/>
              <a:defRPr/>
            </a:pPr>
            <a:r>
              <a:rPr lang="en-US" sz="1400" dirty="0" smtClean="0"/>
              <a:t>1. </a:t>
            </a:r>
            <a:r>
              <a:rPr lang="en-US" sz="1400" i="1" dirty="0"/>
              <a:t>Operating Agreement for Activities and Functions in Managing the State Water Pollution Control Revolving Fund Program Between the State of California and the United States Environmental Protection Agency Region IX, revised June 20, 2001</a:t>
            </a:r>
          </a:p>
          <a:p>
            <a:pPr marL="0" indent="0" eaLnBrk="1" hangingPunct="1">
              <a:buFont typeface="Wingdings" pitchFamily="2" charset="2"/>
              <a:buNone/>
              <a:defRPr/>
            </a:pPr>
            <a:endParaRPr lang="en-US" sz="2400" dirty="0" smtClean="0"/>
          </a:p>
        </p:txBody>
      </p:sp>
      <p:sp>
        <p:nvSpPr>
          <p:cNvPr id="4" name="Slide Number Placeholder 3"/>
          <p:cNvSpPr>
            <a:spLocks noGrp="1"/>
          </p:cNvSpPr>
          <p:nvPr>
            <p:ph type="sldNum" sz="quarter" idx="12"/>
          </p:nvPr>
        </p:nvSpPr>
        <p:spPr/>
        <p:txBody>
          <a:bodyPr/>
          <a:lstStyle/>
          <a:p>
            <a:pPr>
              <a:defRPr/>
            </a:pPr>
            <a:fld id="{0C9F08B2-1A92-4313-9BB6-BB6D52EBE1D8}" type="slidenum">
              <a:rPr lang="en-US"/>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3C400DB-BBA6-40D6-B20D-5E788C1C5308}" type="slidenum">
              <a:rPr lang="en-US"/>
              <a:pPr>
                <a:defRPr/>
              </a:pPr>
              <a:t>17</a:t>
            </a:fld>
            <a:endParaRPr lang="en-US"/>
          </a:p>
        </p:txBody>
      </p:sp>
      <p:sp>
        <p:nvSpPr>
          <p:cNvPr id="70658" name="Rectangle 2"/>
          <p:cNvSpPr>
            <a:spLocks noGrp="1" noChangeArrowheads="1"/>
          </p:cNvSpPr>
          <p:nvPr>
            <p:ph type="title"/>
          </p:nvPr>
        </p:nvSpPr>
        <p:spPr>
          <a:xfrm>
            <a:off x="1524000" y="0"/>
            <a:ext cx="5943600" cy="762000"/>
          </a:xfrm>
        </p:spPr>
        <p:txBody>
          <a:bodyPr/>
          <a:lstStyle/>
          <a:p>
            <a:pPr eaLnBrk="1" hangingPunct="1">
              <a:defRPr/>
            </a:pPr>
            <a:r>
              <a:rPr lang="en-US" sz="3200" dirty="0" smtClean="0"/>
              <a:t>The ERU’s </a:t>
            </a:r>
            <a:r>
              <a:rPr lang="en-US" sz="3200" dirty="0"/>
              <a:t>R</a:t>
            </a:r>
            <a:r>
              <a:rPr lang="en-US" sz="3200" dirty="0" smtClean="0"/>
              <a:t>ole</a:t>
            </a:r>
          </a:p>
        </p:txBody>
      </p:sp>
      <p:sp>
        <p:nvSpPr>
          <p:cNvPr id="70659" name="Rectangle 3"/>
          <p:cNvSpPr>
            <a:spLocks noGrp="1" noChangeArrowheads="1"/>
          </p:cNvSpPr>
          <p:nvPr>
            <p:ph type="body" idx="1"/>
          </p:nvPr>
        </p:nvSpPr>
        <p:spPr>
          <a:xfrm>
            <a:off x="381000" y="838200"/>
            <a:ext cx="8229600" cy="5181600"/>
          </a:xfrm>
        </p:spPr>
        <p:txBody>
          <a:bodyPr/>
          <a:lstStyle/>
          <a:p>
            <a:pPr marL="0" indent="0" eaLnBrk="1" hangingPunct="1">
              <a:lnSpc>
                <a:spcPct val="80000"/>
              </a:lnSpc>
              <a:buFont typeface="Wingdings" pitchFamily="2" charset="2"/>
              <a:buNone/>
              <a:defRPr/>
            </a:pPr>
            <a:r>
              <a:rPr lang="en-US" sz="2400" dirty="0" smtClean="0"/>
              <a:t>Under CEQA, Lead, Responsible and Trustee Agencies are required to adopt CEQA “findings” for a project.</a:t>
            </a:r>
          </a:p>
          <a:p>
            <a:pPr marL="0" indent="0" eaLnBrk="1" hangingPunct="1">
              <a:lnSpc>
                <a:spcPct val="80000"/>
              </a:lnSpc>
              <a:buFont typeface="Wingdings" pitchFamily="2" charset="2"/>
              <a:buNone/>
              <a:defRPr/>
            </a:pPr>
            <a:endParaRPr lang="en-US" sz="2400" dirty="0" smtClean="0"/>
          </a:p>
          <a:p>
            <a:pPr marL="0" indent="0" eaLnBrk="1" hangingPunct="1">
              <a:lnSpc>
                <a:spcPct val="80000"/>
              </a:lnSpc>
              <a:buFont typeface="Wingdings" pitchFamily="2" charset="2"/>
              <a:buNone/>
              <a:defRPr/>
            </a:pPr>
            <a:r>
              <a:rPr lang="en-US" sz="2400" dirty="0" smtClean="0"/>
              <a:t>The State Water Board as a responsible agency must consider the CEQA document prepared by the Lead Agency when funding a project.  </a:t>
            </a:r>
          </a:p>
          <a:p>
            <a:pPr marL="0" indent="0" eaLnBrk="1" hangingPunct="1">
              <a:lnSpc>
                <a:spcPct val="80000"/>
              </a:lnSpc>
              <a:buFont typeface="Wingdings" pitchFamily="2" charset="2"/>
              <a:buNone/>
              <a:defRPr/>
            </a:pPr>
            <a:endParaRPr lang="en-US" sz="2400" dirty="0" smtClean="0"/>
          </a:p>
          <a:p>
            <a:pPr marL="0" indent="0" eaLnBrk="1" hangingPunct="1">
              <a:lnSpc>
                <a:spcPct val="80000"/>
              </a:lnSpc>
              <a:buFont typeface="Wingdings" pitchFamily="2" charset="2"/>
              <a:buNone/>
              <a:defRPr/>
            </a:pPr>
            <a:r>
              <a:rPr lang="en-US" sz="2400" dirty="0" smtClean="0"/>
              <a:t>The ERU’s role is to review and consider the project environmental documents and document environmental compliance on behalf of the State Water Board (due to the State Water Board’s funding action). </a:t>
            </a:r>
          </a:p>
          <a:p>
            <a:pPr marL="0" indent="0" eaLnBrk="1" hangingPunct="1">
              <a:lnSpc>
                <a:spcPct val="80000"/>
              </a:lnSpc>
              <a:buFont typeface="Wingdings" pitchFamily="2" charset="2"/>
              <a:buNone/>
              <a:defRPr/>
            </a:pPr>
            <a:endParaRPr lang="en-US" sz="2400" dirty="0"/>
          </a:p>
          <a:p>
            <a:pPr marL="0" indent="0" eaLnBrk="1" hangingPunct="1">
              <a:lnSpc>
                <a:spcPct val="80000"/>
              </a:lnSpc>
              <a:buFont typeface="Wingdings" pitchFamily="2" charset="2"/>
              <a:buNone/>
              <a:defRPr/>
            </a:pPr>
            <a:r>
              <a:rPr lang="en-US" sz="2400" dirty="0" smtClean="0"/>
              <a:t>The State Water Board does not adopt, approve or certify the CEQA documents.  Its only action is the funding decision and approval of its own the environmental findings. </a:t>
            </a:r>
          </a:p>
          <a:p>
            <a:pPr marL="0" indent="0" eaLnBrk="1" hangingPunct="1">
              <a:lnSpc>
                <a:spcPct val="80000"/>
              </a:lnSpc>
              <a:buFont typeface="Wingdings" pitchFamily="2" charset="2"/>
              <a:buNone/>
              <a:defRPr/>
            </a:pPr>
            <a:endParaRPr lang="en-US" sz="2400" dirty="0" smtClean="0"/>
          </a:p>
          <a:p>
            <a:pPr marL="0" indent="0" eaLnBrk="1" hangingPunct="1">
              <a:lnSpc>
                <a:spcPct val="80000"/>
              </a:lnSpc>
              <a:buFont typeface="Wingdings" pitchFamily="2" charset="2"/>
              <a:buNone/>
              <a:defRPr/>
            </a:pPr>
            <a:endParaRPr lang="en-US" sz="2400" dirty="0" smtClean="0"/>
          </a:p>
          <a:p>
            <a:pPr marL="0" indent="0" eaLnBrk="1" hangingPunct="1">
              <a:lnSpc>
                <a:spcPct val="80000"/>
              </a:lnSpc>
              <a:buFont typeface="Wingdings" pitchFamily="2" charset="2"/>
              <a:buNone/>
              <a:defRPr/>
            </a:pPr>
            <a:endParaRPr lang="en-US" sz="2400" dirty="0" smtClean="0"/>
          </a:p>
          <a:p>
            <a:pPr marL="0" indent="0" eaLnBrk="1" hangingPunct="1">
              <a:lnSpc>
                <a:spcPct val="80000"/>
              </a:lnSpc>
              <a:buFont typeface="Wingdings" pitchFamily="2" charset="2"/>
              <a:buNone/>
              <a:defRPr/>
            </a:pPr>
            <a:endParaRPr lang="en-US" sz="20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655E68D-081B-4F81-B1F4-AF23D224E6F0}" type="slidenum">
              <a:rPr lang="en-US"/>
              <a:pPr>
                <a:defRPr/>
              </a:pPr>
              <a:t>18</a:t>
            </a:fld>
            <a:endParaRPr lang="en-US"/>
          </a:p>
        </p:txBody>
      </p:sp>
      <p:sp>
        <p:nvSpPr>
          <p:cNvPr id="187394" name="Rectangle 2"/>
          <p:cNvSpPr>
            <a:spLocks noGrp="1" noChangeArrowheads="1"/>
          </p:cNvSpPr>
          <p:nvPr>
            <p:ph type="title"/>
          </p:nvPr>
        </p:nvSpPr>
        <p:spPr>
          <a:xfrm>
            <a:off x="152400" y="277813"/>
            <a:ext cx="8534400" cy="1139825"/>
          </a:xfrm>
        </p:spPr>
        <p:txBody>
          <a:bodyPr/>
          <a:lstStyle/>
          <a:p>
            <a:pPr algn="l" eaLnBrk="1" hangingPunct="1">
              <a:defRPr/>
            </a:pPr>
            <a:r>
              <a:rPr lang="en-US" sz="2400" dirty="0" smtClean="0"/>
              <a:t>CWSRF Environmental Review Process – ERU responsible for making adequacy and completeness determinations: </a:t>
            </a:r>
          </a:p>
        </p:txBody>
      </p:sp>
      <p:sp>
        <p:nvSpPr>
          <p:cNvPr id="187395" name="Rectangle 3"/>
          <p:cNvSpPr>
            <a:spLocks noGrp="1" noChangeArrowheads="1"/>
          </p:cNvSpPr>
          <p:nvPr>
            <p:ph type="body" idx="1"/>
          </p:nvPr>
        </p:nvSpPr>
        <p:spPr>
          <a:xfrm>
            <a:off x="457200" y="1447800"/>
            <a:ext cx="8229600" cy="4876800"/>
          </a:xfrm>
        </p:spPr>
        <p:txBody>
          <a:bodyPr/>
          <a:lstStyle/>
          <a:p>
            <a:pPr marL="609600" indent="-609600" eaLnBrk="1" hangingPunct="1">
              <a:buFont typeface="Wingdings" pitchFamily="2" charset="2"/>
              <a:buNone/>
              <a:defRPr/>
            </a:pPr>
            <a:r>
              <a:rPr lang="en-US" sz="2800" u="sng" dirty="0" smtClean="0"/>
              <a:t>Adequacy:</a:t>
            </a:r>
            <a:r>
              <a:rPr lang="en-US" sz="2800" dirty="0" smtClean="0"/>
              <a:t> </a:t>
            </a:r>
          </a:p>
          <a:p>
            <a:pPr marL="609600" indent="-609600" eaLnBrk="1" hangingPunct="1">
              <a:buFontTx/>
              <a:buChar char="-"/>
              <a:defRPr/>
            </a:pPr>
            <a:r>
              <a:rPr lang="en-US" sz="2000" dirty="0" smtClean="0"/>
              <a:t>All required information is sufficient to support the environmental findings. </a:t>
            </a:r>
          </a:p>
          <a:p>
            <a:pPr marL="609600" indent="-609600" eaLnBrk="1" hangingPunct="1">
              <a:buFontTx/>
              <a:buChar char="-"/>
              <a:defRPr/>
            </a:pPr>
            <a:r>
              <a:rPr lang="en-US" sz="2000" dirty="0" smtClean="0"/>
              <a:t>Includes resolution of all concerns</a:t>
            </a:r>
          </a:p>
          <a:p>
            <a:pPr marL="609600" indent="-609600" eaLnBrk="1" hangingPunct="1">
              <a:buFontTx/>
              <a:buChar char="-"/>
              <a:defRPr/>
            </a:pPr>
            <a:r>
              <a:rPr lang="en-US" sz="2000" dirty="0" smtClean="0"/>
              <a:t>Are the documents adequate for the State Water Board to make CEQA findings? </a:t>
            </a:r>
          </a:p>
          <a:p>
            <a:pPr marL="609600" indent="-609600" eaLnBrk="1" hangingPunct="1">
              <a:buFontTx/>
              <a:buChar char="-"/>
              <a:defRPr/>
            </a:pPr>
            <a:r>
              <a:rPr lang="en-US" sz="2000" dirty="0" smtClean="0"/>
              <a:t>Have all the concerns been addressed?</a:t>
            </a:r>
          </a:p>
          <a:p>
            <a:pPr marL="609600" indent="-609600" eaLnBrk="1" hangingPunct="1">
              <a:buFont typeface="Wingdings" pitchFamily="2" charset="2"/>
              <a:buNone/>
              <a:defRPr/>
            </a:pPr>
            <a:r>
              <a:rPr lang="en-US" sz="2800" u="sng" dirty="0" smtClean="0"/>
              <a:t>Completeness</a:t>
            </a:r>
            <a:r>
              <a:rPr lang="en-US" sz="2800" dirty="0" smtClean="0"/>
              <a:t>:  </a:t>
            </a:r>
          </a:p>
          <a:p>
            <a:pPr marL="609600" indent="-609600" eaLnBrk="1" hangingPunct="1">
              <a:buFontTx/>
              <a:buChar char="-"/>
              <a:defRPr/>
            </a:pPr>
            <a:r>
              <a:rPr lang="en-US" sz="2000" dirty="0" smtClean="0"/>
              <a:t>All required environmental documents and information have been received</a:t>
            </a:r>
          </a:p>
          <a:p>
            <a:pPr marL="609600" indent="-609600" eaLnBrk="1" hangingPunct="1">
              <a:buFontTx/>
              <a:buChar char="-"/>
              <a:defRPr/>
            </a:pPr>
            <a:r>
              <a:rPr lang="en-US" sz="2000" dirty="0" smtClean="0"/>
              <a:t>Did the applicant submit all the applicable required CEQA document and supporting documentation, in accord with the Environmental Package Checklist for Applicant?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398FB800-986C-4ED1-94D3-DA9E98BB613D}" type="slidenum">
              <a:rPr lang="en-US"/>
              <a:pPr>
                <a:defRPr/>
              </a:pPr>
              <a:t>19</a:t>
            </a:fld>
            <a:endParaRPr lang="en-US"/>
          </a:p>
        </p:txBody>
      </p:sp>
      <p:sp>
        <p:nvSpPr>
          <p:cNvPr id="189442" name="Rectangle 2"/>
          <p:cNvSpPr>
            <a:spLocks noGrp="1" noChangeArrowheads="1"/>
          </p:cNvSpPr>
          <p:nvPr>
            <p:ph type="title"/>
          </p:nvPr>
        </p:nvSpPr>
        <p:spPr>
          <a:xfrm>
            <a:off x="457200" y="277813"/>
            <a:ext cx="8229600" cy="712787"/>
          </a:xfrm>
        </p:spPr>
        <p:txBody>
          <a:bodyPr/>
          <a:lstStyle/>
          <a:p>
            <a:pPr algn="l" eaLnBrk="1" hangingPunct="1">
              <a:defRPr/>
            </a:pPr>
            <a:r>
              <a:rPr lang="en-US" sz="3200" dirty="0" smtClean="0"/>
              <a:t>Required CEQA Documents</a:t>
            </a:r>
          </a:p>
        </p:txBody>
      </p:sp>
      <p:sp>
        <p:nvSpPr>
          <p:cNvPr id="189443" name="Rectangle 3"/>
          <p:cNvSpPr>
            <a:spLocks noGrp="1" noChangeArrowheads="1"/>
          </p:cNvSpPr>
          <p:nvPr>
            <p:ph type="body" idx="1"/>
          </p:nvPr>
        </p:nvSpPr>
        <p:spPr>
          <a:xfrm>
            <a:off x="381000" y="1143000"/>
            <a:ext cx="8229600" cy="4525963"/>
          </a:xfrm>
        </p:spPr>
        <p:txBody>
          <a:bodyPr/>
          <a:lstStyle/>
          <a:p>
            <a:pPr marL="609600" indent="-609600" eaLnBrk="1" hangingPunct="1">
              <a:lnSpc>
                <a:spcPct val="80000"/>
              </a:lnSpc>
              <a:defRPr/>
            </a:pPr>
            <a:r>
              <a:rPr lang="en-US" sz="2400" u="sng" dirty="0" smtClean="0"/>
              <a:t>Notice of Exemption</a:t>
            </a:r>
            <a:r>
              <a:rPr lang="en-US" sz="2400" dirty="0" smtClean="0"/>
              <a:t> – </a:t>
            </a:r>
            <a:r>
              <a:rPr lang="en-US" sz="2000" dirty="0" smtClean="0"/>
              <a:t>Copy of filed NOE containing the local county clerk(-s) and OPR date stamps, plus any supporting documents (such as BMP information and incorporated measures)</a:t>
            </a:r>
          </a:p>
          <a:p>
            <a:pPr marL="609600" indent="-609600" eaLnBrk="1" hangingPunct="1">
              <a:lnSpc>
                <a:spcPct val="80000"/>
              </a:lnSpc>
              <a:buFont typeface="Wingdings" pitchFamily="2" charset="2"/>
              <a:buNone/>
              <a:defRPr/>
            </a:pPr>
            <a:endParaRPr lang="en-US" sz="2000" dirty="0" smtClean="0"/>
          </a:p>
          <a:p>
            <a:pPr marL="609600" indent="-609600" eaLnBrk="1" hangingPunct="1">
              <a:lnSpc>
                <a:spcPct val="80000"/>
              </a:lnSpc>
              <a:defRPr/>
            </a:pPr>
            <a:r>
              <a:rPr lang="en-US" sz="2400" u="sng" dirty="0" smtClean="0"/>
              <a:t>Initial Study and Negative Declaration or Mitigated Negative Declaration</a:t>
            </a:r>
          </a:p>
          <a:p>
            <a:pPr marL="609600" indent="-609600" eaLnBrk="1" hangingPunct="1">
              <a:lnSpc>
                <a:spcPct val="80000"/>
              </a:lnSpc>
              <a:defRPr/>
            </a:pPr>
            <a:endParaRPr lang="en-US" sz="2000" u="sng" dirty="0" smtClean="0"/>
          </a:p>
          <a:p>
            <a:pPr marL="609600" indent="-609600" eaLnBrk="1" hangingPunct="1">
              <a:lnSpc>
                <a:spcPct val="80000"/>
              </a:lnSpc>
              <a:buFont typeface="Wingdings" pitchFamily="2" charset="2"/>
              <a:buAutoNum type="arabicPeriod"/>
              <a:defRPr/>
            </a:pPr>
            <a:r>
              <a:rPr lang="en-US" sz="2000" dirty="0" smtClean="0"/>
              <a:t>Draft and Final IS/ND or IS/MND</a:t>
            </a:r>
          </a:p>
          <a:p>
            <a:pPr marL="609600" indent="-609600" eaLnBrk="1" hangingPunct="1">
              <a:lnSpc>
                <a:spcPct val="80000"/>
              </a:lnSpc>
              <a:buFont typeface="Wingdings" pitchFamily="2" charset="2"/>
              <a:buAutoNum type="arabicPeriod"/>
              <a:defRPr/>
            </a:pPr>
            <a:r>
              <a:rPr lang="en-US" sz="2000" dirty="0" smtClean="0"/>
              <a:t>Resolution adopting the IS/ND or IS/MND, any applicable Mitigation Monitoring and Reporting Program (if using IS/MND), and making CEQA findings</a:t>
            </a:r>
          </a:p>
          <a:p>
            <a:pPr marL="609600" indent="-609600" eaLnBrk="1" hangingPunct="1">
              <a:lnSpc>
                <a:spcPct val="80000"/>
              </a:lnSpc>
              <a:buFont typeface="Wingdings" pitchFamily="2" charset="2"/>
              <a:buAutoNum type="arabicPeriod"/>
              <a:defRPr/>
            </a:pPr>
            <a:r>
              <a:rPr lang="en-US" sz="2000" dirty="0" smtClean="0"/>
              <a:t>Comment letters and response to comments</a:t>
            </a:r>
          </a:p>
          <a:p>
            <a:pPr marL="609600" indent="-609600" eaLnBrk="1" hangingPunct="1">
              <a:lnSpc>
                <a:spcPct val="80000"/>
              </a:lnSpc>
              <a:buFont typeface="Wingdings" pitchFamily="2" charset="2"/>
              <a:buAutoNum type="arabicPeriod"/>
              <a:defRPr/>
            </a:pPr>
            <a:r>
              <a:rPr lang="en-US" sz="2000" dirty="0" smtClean="0"/>
              <a:t>Notice of Determination filed with the county clerk(-s) and OPR</a:t>
            </a:r>
          </a:p>
          <a:p>
            <a:pPr marL="609600" indent="-609600" eaLnBrk="1" hangingPunct="1">
              <a:lnSpc>
                <a:spcPct val="80000"/>
              </a:lnSpc>
              <a:buFont typeface="Wingdings" pitchFamily="2" charset="2"/>
              <a:buAutoNum type="arabicPeriod"/>
              <a:defRPr/>
            </a:pPr>
            <a:r>
              <a:rPr lang="en-US" sz="2000" dirty="0" smtClean="0"/>
              <a:t>Supporting documents (including permits, BOs, etc.)</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A055838-F896-42E9-88D7-524873AC49DE}" type="slidenum">
              <a:rPr lang="en-US"/>
              <a:pPr>
                <a:defRPr/>
              </a:pPr>
              <a:t>2</a:t>
            </a:fld>
            <a:endParaRPr lang="en-US"/>
          </a:p>
        </p:txBody>
      </p:sp>
      <p:sp>
        <p:nvSpPr>
          <p:cNvPr id="41986" name="Rectangle 2"/>
          <p:cNvSpPr>
            <a:spLocks noGrp="1" noChangeArrowheads="1"/>
          </p:cNvSpPr>
          <p:nvPr>
            <p:ph type="title"/>
          </p:nvPr>
        </p:nvSpPr>
        <p:spPr/>
        <p:txBody>
          <a:bodyPr/>
          <a:lstStyle/>
          <a:p>
            <a:pPr eaLnBrk="1" hangingPunct="1">
              <a:defRPr/>
            </a:pPr>
            <a:r>
              <a:rPr lang="en-US" smtClean="0"/>
              <a:t>Topics We Will Cover Today</a:t>
            </a:r>
          </a:p>
        </p:txBody>
      </p:sp>
      <p:sp>
        <p:nvSpPr>
          <p:cNvPr id="41987" name="Rectangle 3"/>
          <p:cNvSpPr>
            <a:spLocks noGrp="1" noChangeArrowheads="1"/>
          </p:cNvSpPr>
          <p:nvPr>
            <p:ph type="body" idx="1"/>
          </p:nvPr>
        </p:nvSpPr>
        <p:spPr>
          <a:xfrm>
            <a:off x="457200" y="1828800"/>
            <a:ext cx="8229600" cy="3048000"/>
          </a:xfrm>
        </p:spPr>
        <p:txBody>
          <a:bodyPr/>
          <a:lstStyle/>
          <a:p>
            <a:pPr eaLnBrk="1" hangingPunct="1">
              <a:defRPr/>
            </a:pPr>
            <a:r>
              <a:rPr lang="en-US" sz="2400" dirty="0" smtClean="0"/>
              <a:t>Quick CEQA overview</a:t>
            </a:r>
          </a:p>
          <a:p>
            <a:pPr eaLnBrk="1" hangingPunct="1">
              <a:defRPr/>
            </a:pPr>
            <a:r>
              <a:rPr lang="en-US" sz="2400" dirty="0" smtClean="0"/>
              <a:t>CWSRF Program</a:t>
            </a:r>
          </a:p>
          <a:p>
            <a:pPr eaLnBrk="1" hangingPunct="1">
              <a:defRPr/>
            </a:pPr>
            <a:r>
              <a:rPr lang="en-US" sz="2400" dirty="0" smtClean="0"/>
              <a:t>Environmental Review Unit Role</a:t>
            </a:r>
          </a:p>
          <a:p>
            <a:pPr eaLnBrk="1" hangingPunct="1">
              <a:defRPr/>
            </a:pPr>
            <a:r>
              <a:rPr lang="en-US" sz="2400" dirty="0" smtClean="0"/>
              <a:t>CWSRF Program Federal Cross-cutters Requirements</a:t>
            </a:r>
          </a:p>
          <a:p>
            <a:pPr eaLnBrk="1" hangingPunct="1">
              <a:defRPr/>
            </a:pPr>
            <a:r>
              <a:rPr lang="en-US" sz="2400" dirty="0" smtClean="0"/>
              <a:t>CWSRF </a:t>
            </a:r>
            <a:r>
              <a:rPr lang="en-US" sz="2400" dirty="0"/>
              <a:t>Program Environmental </a:t>
            </a:r>
            <a:r>
              <a:rPr lang="en-US" sz="2400" dirty="0" smtClean="0"/>
              <a:t>Review Process</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BA446DEE-6A92-4E2F-9105-B463A106B13E}" type="slidenum">
              <a:rPr lang="en-US"/>
              <a:pPr>
                <a:defRPr/>
              </a:pPr>
              <a:t>20</a:t>
            </a:fld>
            <a:endParaRPr lang="en-US"/>
          </a:p>
        </p:txBody>
      </p:sp>
      <p:sp>
        <p:nvSpPr>
          <p:cNvPr id="190466" name="Rectangle 2"/>
          <p:cNvSpPr>
            <a:spLocks noGrp="1" noChangeArrowheads="1"/>
          </p:cNvSpPr>
          <p:nvPr>
            <p:ph type="title"/>
          </p:nvPr>
        </p:nvSpPr>
        <p:spPr>
          <a:xfrm>
            <a:off x="457200" y="277813"/>
            <a:ext cx="8229600" cy="712787"/>
          </a:xfrm>
        </p:spPr>
        <p:txBody>
          <a:bodyPr/>
          <a:lstStyle/>
          <a:p>
            <a:pPr algn="l" eaLnBrk="1" hangingPunct="1">
              <a:defRPr/>
            </a:pPr>
            <a:r>
              <a:rPr lang="en-US" sz="2800" dirty="0" smtClean="0"/>
              <a:t>Required CEQA Documents, continued.</a:t>
            </a:r>
          </a:p>
        </p:txBody>
      </p:sp>
      <p:sp>
        <p:nvSpPr>
          <p:cNvPr id="190467" name="Rectangle 3"/>
          <p:cNvSpPr>
            <a:spLocks noGrp="1" noChangeArrowheads="1"/>
          </p:cNvSpPr>
          <p:nvPr>
            <p:ph type="body" idx="1"/>
          </p:nvPr>
        </p:nvSpPr>
        <p:spPr>
          <a:xfrm>
            <a:off x="381000" y="1066800"/>
            <a:ext cx="8229600" cy="4525963"/>
          </a:xfrm>
        </p:spPr>
        <p:txBody>
          <a:bodyPr/>
          <a:lstStyle/>
          <a:p>
            <a:pPr marL="0" indent="0" eaLnBrk="1" hangingPunct="1">
              <a:lnSpc>
                <a:spcPct val="80000"/>
              </a:lnSpc>
              <a:buFont typeface="Wingdings" pitchFamily="2" charset="2"/>
              <a:buNone/>
              <a:defRPr/>
            </a:pPr>
            <a:endParaRPr lang="en-US" sz="2400" dirty="0" smtClean="0"/>
          </a:p>
          <a:p>
            <a:pPr marL="0" indent="0" eaLnBrk="1" hangingPunct="1">
              <a:lnSpc>
                <a:spcPct val="80000"/>
              </a:lnSpc>
              <a:buFont typeface="Wingdings" pitchFamily="2" charset="2"/>
              <a:buNone/>
              <a:defRPr/>
            </a:pPr>
            <a:r>
              <a:rPr lang="en-US" sz="2400" u="sng" dirty="0" smtClean="0"/>
              <a:t>Environmental Impact Report (EIR)</a:t>
            </a:r>
          </a:p>
          <a:p>
            <a:pPr marL="609600" indent="-609600" eaLnBrk="1" hangingPunct="1">
              <a:lnSpc>
                <a:spcPct val="80000"/>
              </a:lnSpc>
              <a:buFont typeface="Wingdings" pitchFamily="2" charset="2"/>
              <a:buNone/>
              <a:defRPr/>
            </a:pPr>
            <a:endParaRPr lang="en-US" dirty="0" smtClean="0"/>
          </a:p>
          <a:p>
            <a:pPr marL="609600" indent="-609600" eaLnBrk="1" hangingPunct="1">
              <a:lnSpc>
                <a:spcPct val="80000"/>
              </a:lnSpc>
              <a:buFont typeface="Wingdings" pitchFamily="2" charset="2"/>
              <a:buAutoNum type="arabicPeriod"/>
              <a:defRPr/>
            </a:pPr>
            <a:r>
              <a:rPr lang="en-US" sz="2400" dirty="0" smtClean="0"/>
              <a:t>Draft and Final EIR</a:t>
            </a:r>
          </a:p>
          <a:p>
            <a:pPr marL="609600" indent="-609600" eaLnBrk="1" hangingPunct="1">
              <a:lnSpc>
                <a:spcPct val="80000"/>
              </a:lnSpc>
              <a:buFont typeface="Wingdings" pitchFamily="2" charset="2"/>
              <a:buAutoNum type="arabicPeriod"/>
              <a:defRPr/>
            </a:pPr>
            <a:r>
              <a:rPr lang="en-US" sz="2400" dirty="0" smtClean="0"/>
              <a:t>Resolution certifying the final EIR, adopting an MMRP and an applicable SOC, and making CEQA findings</a:t>
            </a:r>
          </a:p>
          <a:p>
            <a:pPr marL="609600" indent="-609600" eaLnBrk="1" hangingPunct="1">
              <a:lnSpc>
                <a:spcPct val="80000"/>
              </a:lnSpc>
              <a:buFont typeface="Wingdings" pitchFamily="2" charset="2"/>
              <a:buAutoNum type="arabicPeriod"/>
              <a:defRPr/>
            </a:pPr>
            <a:r>
              <a:rPr lang="en-US" sz="2400" dirty="0" smtClean="0"/>
              <a:t>Comment letters and response to comments</a:t>
            </a:r>
          </a:p>
          <a:p>
            <a:pPr marL="609600" indent="-609600" eaLnBrk="1" hangingPunct="1">
              <a:lnSpc>
                <a:spcPct val="80000"/>
              </a:lnSpc>
              <a:buFont typeface="Wingdings" pitchFamily="2" charset="2"/>
              <a:buAutoNum type="arabicPeriod"/>
              <a:defRPr/>
            </a:pPr>
            <a:r>
              <a:rPr lang="en-US" sz="2400" dirty="0" smtClean="0"/>
              <a:t>Notice of Determination filed with the local county clerk(-s) and OPR</a:t>
            </a:r>
          </a:p>
          <a:p>
            <a:pPr marL="609600" indent="-609600" eaLnBrk="1" hangingPunct="1">
              <a:lnSpc>
                <a:spcPct val="80000"/>
              </a:lnSpc>
              <a:buFont typeface="Wingdings" pitchFamily="2" charset="2"/>
              <a:buAutoNum type="arabicPeriod"/>
              <a:defRPr/>
            </a:pPr>
            <a:r>
              <a:rPr lang="en-US" sz="2400" dirty="0" smtClean="0"/>
              <a:t>Supporting documents (including permits, BO, etc.)</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pPr>
              <a:defRPr/>
            </a:pPr>
            <a:r>
              <a:rPr lang="en-US" sz="2800" dirty="0" smtClean="0"/>
              <a:t>Required CEQA Documents, continued</a:t>
            </a:r>
            <a:endParaRPr lang="en-US" sz="2800" dirty="0"/>
          </a:p>
        </p:txBody>
      </p:sp>
      <p:sp>
        <p:nvSpPr>
          <p:cNvPr id="3" name="Content Placeholder 2"/>
          <p:cNvSpPr>
            <a:spLocks noGrp="1"/>
          </p:cNvSpPr>
          <p:nvPr>
            <p:ph idx="1"/>
          </p:nvPr>
        </p:nvSpPr>
        <p:spPr>
          <a:xfrm>
            <a:off x="457200" y="1066800"/>
            <a:ext cx="8229600" cy="5181600"/>
          </a:xfrm>
        </p:spPr>
        <p:txBody>
          <a:bodyPr/>
          <a:lstStyle/>
          <a:p>
            <a:pPr marL="0" indent="0">
              <a:buFont typeface="Wingdings" pitchFamily="2" charset="2"/>
              <a:buNone/>
              <a:defRPr/>
            </a:pPr>
            <a:r>
              <a:rPr lang="en-US" dirty="0" smtClean="0"/>
              <a:t>Addendum, Supplemental and Subsequent CEQA documents</a:t>
            </a:r>
            <a:endParaRPr lang="en-US" dirty="0">
              <a:effectLst/>
            </a:endParaRPr>
          </a:p>
          <a:p>
            <a:pPr>
              <a:defRPr/>
            </a:pPr>
            <a:r>
              <a:rPr lang="en-US" sz="2000" dirty="0" smtClean="0">
                <a:effectLst/>
              </a:rPr>
              <a:t>Required if an applicant’s CEQA document is old (environmental information is outdated), and/or not CWSRF application project-specific. </a:t>
            </a:r>
          </a:p>
          <a:p>
            <a:pPr marL="0" indent="0">
              <a:buFont typeface="Wingdings" pitchFamily="2" charset="2"/>
              <a:buNone/>
              <a:defRPr/>
            </a:pPr>
            <a:endParaRPr lang="en-US" sz="2000" dirty="0" smtClean="0">
              <a:effectLst/>
            </a:endParaRPr>
          </a:p>
          <a:p>
            <a:pPr>
              <a:defRPr/>
            </a:pPr>
            <a:r>
              <a:rPr lang="en-US" sz="2000" dirty="0" smtClean="0">
                <a:effectLst/>
              </a:rPr>
              <a:t>The CWSRF Policy requires that applicant’s provide a project-specific document</a:t>
            </a:r>
          </a:p>
          <a:p>
            <a:pPr marL="0" indent="0">
              <a:buFont typeface="Wingdings" pitchFamily="2" charset="2"/>
              <a:buNone/>
              <a:defRPr/>
            </a:pPr>
            <a:endParaRPr lang="en-US" sz="2000" dirty="0" smtClean="0">
              <a:effectLst/>
            </a:endParaRPr>
          </a:p>
          <a:p>
            <a:pPr>
              <a:defRPr/>
            </a:pPr>
            <a:r>
              <a:rPr lang="en-US" sz="2000" dirty="0" smtClean="0">
                <a:effectLst/>
              </a:rPr>
              <a:t>Also, if the Addendum, Supplemental or Subsequent CEQA document tiers from a Master or Program EIR and includes references and/or measures identified in the Master or Program EIR, then the CWSRF applicant must </a:t>
            </a:r>
            <a:r>
              <a:rPr lang="en-US" sz="2000" b="1" dirty="0" smtClean="0">
                <a:effectLst/>
              </a:rPr>
              <a:t>also submit the Master and Program EIR to the State Water Board. </a:t>
            </a:r>
            <a:endParaRPr lang="en-US" sz="2000" b="1" dirty="0">
              <a:effectLst/>
            </a:endParaRPr>
          </a:p>
        </p:txBody>
      </p:sp>
      <p:sp>
        <p:nvSpPr>
          <p:cNvPr id="4" name="Slide Number Placeholder 3"/>
          <p:cNvSpPr>
            <a:spLocks noGrp="1"/>
          </p:cNvSpPr>
          <p:nvPr>
            <p:ph type="sldNum" sz="quarter" idx="12"/>
          </p:nvPr>
        </p:nvSpPr>
        <p:spPr/>
        <p:txBody>
          <a:bodyPr/>
          <a:lstStyle/>
          <a:p>
            <a:pPr>
              <a:defRPr/>
            </a:pPr>
            <a:fld id="{D9324AA5-79E1-4A82-9432-092DBA1959BD}"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533400"/>
          </a:xfrm>
        </p:spPr>
        <p:txBody>
          <a:bodyPr/>
          <a:lstStyle/>
          <a:p>
            <a:pPr>
              <a:defRPr/>
            </a:pPr>
            <a:r>
              <a:rPr lang="en-US" sz="3200" dirty="0" smtClean="0"/>
              <a:t>Routine vs. Non-Routine </a:t>
            </a:r>
            <a:endParaRPr lang="en-US" sz="3200" dirty="0"/>
          </a:p>
        </p:txBody>
      </p:sp>
      <p:sp>
        <p:nvSpPr>
          <p:cNvPr id="3" name="Content Placeholder 2"/>
          <p:cNvSpPr>
            <a:spLocks noGrp="1"/>
          </p:cNvSpPr>
          <p:nvPr>
            <p:ph idx="1"/>
          </p:nvPr>
        </p:nvSpPr>
        <p:spPr>
          <a:xfrm>
            <a:off x="457200" y="914400"/>
            <a:ext cx="8229600" cy="5257800"/>
          </a:xfrm>
        </p:spPr>
        <p:txBody>
          <a:bodyPr/>
          <a:lstStyle/>
          <a:p>
            <a:pPr marL="0" indent="0">
              <a:buFont typeface="Wingdings" pitchFamily="2" charset="2"/>
              <a:buNone/>
              <a:defRPr/>
            </a:pPr>
            <a:r>
              <a:rPr lang="en-US" sz="2000" dirty="0" smtClean="0">
                <a:effectLst/>
              </a:rPr>
              <a:t>Routine (noun): </a:t>
            </a:r>
          </a:p>
          <a:p>
            <a:pPr marL="0" indent="0">
              <a:buFont typeface="Wingdings" pitchFamily="2" charset="2"/>
              <a:buNone/>
              <a:defRPr/>
            </a:pPr>
            <a:r>
              <a:rPr lang="en-US" sz="1800" dirty="0" smtClean="0">
                <a:effectLst/>
              </a:rPr>
              <a:t>1. A </a:t>
            </a:r>
            <a:r>
              <a:rPr lang="en-US" sz="1800" dirty="0">
                <a:effectLst/>
              </a:rPr>
              <a:t>customary</a:t>
            </a:r>
            <a:r>
              <a:rPr lang="en-US" sz="1800" dirty="0" smtClean="0">
                <a:effectLst/>
              </a:rPr>
              <a:t> or regular course of procedure; </a:t>
            </a:r>
          </a:p>
          <a:p>
            <a:pPr marL="0" indent="0">
              <a:buFont typeface="Wingdings" pitchFamily="2" charset="2"/>
              <a:buNone/>
              <a:defRPr/>
            </a:pPr>
            <a:r>
              <a:rPr lang="en-US" sz="1800" dirty="0" smtClean="0">
                <a:effectLst/>
              </a:rPr>
              <a:t>2. </a:t>
            </a:r>
            <a:r>
              <a:rPr lang="en-US" sz="1800" dirty="0">
                <a:effectLst/>
              </a:rPr>
              <a:t>C</a:t>
            </a:r>
            <a:r>
              <a:rPr lang="en-US" sz="1800" dirty="0" smtClean="0">
                <a:effectLst/>
              </a:rPr>
              <a:t>ommonplace </a:t>
            </a:r>
            <a:r>
              <a:rPr lang="en-US" sz="1800" dirty="0">
                <a:effectLst/>
              </a:rPr>
              <a:t>tasks,</a:t>
            </a:r>
            <a:r>
              <a:rPr lang="en-US" sz="1800" dirty="0" smtClean="0">
                <a:effectLst/>
              </a:rPr>
              <a:t> </a:t>
            </a:r>
            <a:r>
              <a:rPr lang="en-US" sz="1800" dirty="0">
                <a:effectLst/>
              </a:rPr>
              <a:t>chores,</a:t>
            </a:r>
            <a:r>
              <a:rPr lang="en-US" sz="1800" dirty="0" smtClean="0">
                <a:effectLst/>
              </a:rPr>
              <a:t> or duties as must be </a:t>
            </a:r>
            <a:r>
              <a:rPr lang="en-US" sz="1800" dirty="0">
                <a:effectLst/>
              </a:rPr>
              <a:t>done</a:t>
            </a:r>
            <a:r>
              <a:rPr lang="en-US" sz="1800" dirty="0" smtClean="0">
                <a:effectLst/>
              </a:rPr>
              <a:t> </a:t>
            </a:r>
            <a:r>
              <a:rPr lang="en-US" sz="1800" dirty="0">
                <a:effectLst/>
              </a:rPr>
              <a:t>regularly</a:t>
            </a:r>
            <a:r>
              <a:rPr lang="en-US" sz="1800" dirty="0" smtClean="0">
                <a:effectLst/>
              </a:rPr>
              <a:t> or at </a:t>
            </a:r>
            <a:r>
              <a:rPr lang="en-US" sz="1800" dirty="0">
                <a:effectLst/>
              </a:rPr>
              <a:t>specified</a:t>
            </a:r>
            <a:r>
              <a:rPr lang="en-US" sz="1800" dirty="0" smtClean="0">
                <a:effectLst/>
              </a:rPr>
              <a:t> </a:t>
            </a:r>
            <a:r>
              <a:rPr lang="en-US" sz="1800" dirty="0">
                <a:effectLst/>
              </a:rPr>
              <a:t>intervals;</a:t>
            </a:r>
            <a:r>
              <a:rPr lang="en-US" sz="1800" dirty="0" smtClean="0">
                <a:effectLst/>
              </a:rPr>
              <a:t> typical or </a:t>
            </a:r>
            <a:r>
              <a:rPr lang="en-US" sz="1800" dirty="0">
                <a:effectLst/>
              </a:rPr>
              <a:t>everyday</a:t>
            </a:r>
            <a:r>
              <a:rPr lang="en-US" sz="1800" dirty="0" smtClean="0">
                <a:effectLst/>
              </a:rPr>
              <a:t> </a:t>
            </a:r>
            <a:r>
              <a:rPr lang="en-US" sz="1800" dirty="0">
                <a:effectLst/>
              </a:rPr>
              <a:t>activity</a:t>
            </a:r>
            <a:endParaRPr lang="en-US" sz="1800" dirty="0" smtClean="0">
              <a:effectLst/>
            </a:endParaRPr>
          </a:p>
          <a:p>
            <a:pPr marL="0" indent="0">
              <a:buFont typeface="Wingdings" pitchFamily="2" charset="2"/>
              <a:buNone/>
              <a:defRPr/>
            </a:pPr>
            <a:endParaRPr lang="en-US" sz="2400" dirty="0" smtClean="0">
              <a:effectLst/>
            </a:endParaRPr>
          </a:p>
          <a:p>
            <a:pPr marL="0" indent="0">
              <a:buFont typeface="Wingdings" pitchFamily="2" charset="2"/>
              <a:buNone/>
              <a:defRPr/>
            </a:pPr>
            <a:r>
              <a:rPr lang="en-US" sz="2000" dirty="0" smtClean="0">
                <a:effectLst/>
              </a:rPr>
              <a:t>Non-routine</a:t>
            </a:r>
            <a:r>
              <a:rPr lang="en-US" sz="2000" dirty="0">
                <a:effectLst/>
              </a:rPr>
              <a:t>: </a:t>
            </a:r>
            <a:r>
              <a:rPr lang="en-US" sz="1800" dirty="0" smtClean="0">
                <a:effectLst/>
              </a:rPr>
              <a:t>Projects </a:t>
            </a:r>
            <a:r>
              <a:rPr lang="en-US" sz="1800" dirty="0">
                <a:effectLst/>
              </a:rPr>
              <a:t>that do not meet all the CWSRF application requirements, including the environmental requirements.  This includes completing processes that are out of the norm from normal business </a:t>
            </a:r>
            <a:r>
              <a:rPr lang="en-US" sz="1800" dirty="0" smtClean="0">
                <a:effectLst/>
              </a:rPr>
              <a:t>practices.  </a:t>
            </a:r>
          </a:p>
          <a:p>
            <a:pPr marL="0" indent="0">
              <a:buFont typeface="Wingdings" pitchFamily="2" charset="2"/>
              <a:buNone/>
              <a:defRPr/>
            </a:pPr>
            <a:r>
              <a:rPr lang="en-US" sz="1800" dirty="0" smtClean="0">
                <a:effectLst/>
              </a:rPr>
              <a:t>Examples </a:t>
            </a:r>
            <a:r>
              <a:rPr lang="en-US" sz="1800" dirty="0">
                <a:effectLst/>
              </a:rPr>
              <a:t>of non-routine include:  </a:t>
            </a:r>
          </a:p>
          <a:p>
            <a:pPr>
              <a:defRPr/>
            </a:pPr>
            <a:r>
              <a:rPr lang="en-US" sz="1800" dirty="0">
                <a:effectLst/>
              </a:rPr>
              <a:t>Approval of an air conformity analysis for projects that would exceed federal air quality significance thresholds for federal criteria pollutants.  </a:t>
            </a:r>
          </a:p>
          <a:p>
            <a:pPr>
              <a:defRPr/>
            </a:pPr>
            <a:r>
              <a:rPr lang="en-US" sz="1800" dirty="0">
                <a:effectLst/>
              </a:rPr>
              <a:t>Requests for waivers from complying with certain CWSRF </a:t>
            </a:r>
            <a:r>
              <a:rPr lang="en-US" sz="1800" dirty="0" smtClean="0">
                <a:effectLst/>
              </a:rPr>
              <a:t>Program application requirements, including certain environmental procedures. </a:t>
            </a:r>
            <a:endParaRPr lang="en-US" sz="1800" dirty="0">
              <a:effectLst/>
            </a:endParaRPr>
          </a:p>
          <a:p>
            <a:pPr>
              <a:defRPr/>
            </a:pPr>
            <a:r>
              <a:rPr lang="en-US" sz="1800" dirty="0">
                <a:effectLst/>
              </a:rPr>
              <a:t>Significant unavoidable water quality impacts</a:t>
            </a:r>
            <a:r>
              <a:rPr lang="en-US" sz="1800" dirty="0" smtClean="0">
                <a:effectLst/>
              </a:rPr>
              <a:t>.</a:t>
            </a:r>
            <a:endParaRPr lang="en-US" sz="1800" dirty="0">
              <a:effectLst/>
            </a:endParaRPr>
          </a:p>
          <a:p>
            <a:pPr>
              <a:defRPr/>
            </a:pPr>
            <a:r>
              <a:rPr lang="en-US" sz="1800" dirty="0">
                <a:effectLst/>
              </a:rPr>
              <a:t>Significant  comments made on significant unavoidable environmental impacts as identified in draft environmental documents</a:t>
            </a:r>
          </a:p>
          <a:p>
            <a:pPr marL="0" indent="0">
              <a:buFont typeface="Wingdings" pitchFamily="2" charset="2"/>
              <a:buNone/>
              <a:defRPr/>
            </a:pPr>
            <a:endParaRPr lang="en-US" dirty="0"/>
          </a:p>
        </p:txBody>
      </p:sp>
      <p:sp>
        <p:nvSpPr>
          <p:cNvPr id="4" name="Slide Number Placeholder 3"/>
          <p:cNvSpPr>
            <a:spLocks noGrp="1"/>
          </p:cNvSpPr>
          <p:nvPr>
            <p:ph type="sldNum" sz="quarter" idx="12"/>
          </p:nvPr>
        </p:nvSpPr>
        <p:spPr/>
        <p:txBody>
          <a:bodyPr/>
          <a:lstStyle/>
          <a:p>
            <a:pPr>
              <a:defRPr/>
            </a:pPr>
            <a:fld id="{BD959B6F-2DA3-4339-9D13-0AC01D5FD50D}"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865187"/>
          </a:xfrm>
        </p:spPr>
        <p:txBody>
          <a:bodyPr/>
          <a:lstStyle/>
          <a:p>
            <a:pPr>
              <a:defRPr/>
            </a:pPr>
            <a:r>
              <a:rPr lang="en-US" sz="4000" dirty="0" smtClean="0"/>
              <a:t>Non-Controversial vs. Controversial</a:t>
            </a:r>
            <a:endParaRPr lang="en-US" sz="4000" dirty="0"/>
          </a:p>
        </p:txBody>
      </p:sp>
      <p:sp>
        <p:nvSpPr>
          <p:cNvPr id="3" name="Content Placeholder 2"/>
          <p:cNvSpPr>
            <a:spLocks noGrp="1"/>
          </p:cNvSpPr>
          <p:nvPr>
            <p:ph idx="1"/>
          </p:nvPr>
        </p:nvSpPr>
        <p:spPr>
          <a:xfrm>
            <a:off x="381000" y="1219200"/>
            <a:ext cx="8229600" cy="4525963"/>
          </a:xfrm>
        </p:spPr>
        <p:txBody>
          <a:bodyPr/>
          <a:lstStyle/>
          <a:p>
            <a:pPr marL="0" indent="0">
              <a:buFont typeface="Wingdings" pitchFamily="2" charset="2"/>
              <a:buNone/>
              <a:defRPr/>
            </a:pPr>
            <a:r>
              <a:rPr lang="en-US" sz="2400" dirty="0" smtClean="0"/>
              <a:t>Non-Controversial (adjective): </a:t>
            </a:r>
            <a:r>
              <a:rPr lang="en-US" sz="2000" dirty="0" smtClean="0"/>
              <a:t>Not subject to controversy</a:t>
            </a:r>
          </a:p>
          <a:p>
            <a:pPr marL="0" indent="0">
              <a:buFont typeface="Wingdings" pitchFamily="2" charset="2"/>
              <a:buNone/>
              <a:defRPr/>
            </a:pPr>
            <a:r>
              <a:rPr lang="en-US" sz="2400" dirty="0" smtClean="0"/>
              <a:t>Controversy (noun): </a:t>
            </a:r>
            <a:r>
              <a:rPr lang="en-US" sz="2000" dirty="0">
                <a:effectLst>
                  <a:outerShdw blurRad="38100" dist="38100" dir="2700000" algn="tl">
                    <a:srgbClr val="000000">
                      <a:alpha val="43137"/>
                    </a:srgbClr>
                  </a:outerShdw>
                </a:effectLst>
              </a:rPr>
              <a:t>is a state of prolonged public dispute or debate, usually concerning a matter of </a:t>
            </a:r>
            <a:r>
              <a:rPr lang="en-US" sz="2000" dirty="0" smtClean="0">
                <a:effectLst>
                  <a:outerShdw blurRad="38100" dist="38100" dir="2700000" algn="tl">
                    <a:srgbClr val="000000">
                      <a:alpha val="43137"/>
                    </a:srgbClr>
                  </a:outerShdw>
                </a:effectLst>
              </a:rPr>
              <a:t>opinion </a:t>
            </a:r>
          </a:p>
          <a:p>
            <a:pPr marL="0" indent="0">
              <a:buFont typeface="Wingdings" pitchFamily="2" charset="2"/>
              <a:buNone/>
              <a:defRPr/>
            </a:pPr>
            <a:r>
              <a:rPr lang="en-US" sz="2400" dirty="0" smtClean="0"/>
              <a:t>Controversial (adjective): </a:t>
            </a:r>
          </a:p>
          <a:p>
            <a:pPr marL="0" indent="0">
              <a:buFont typeface="Wingdings" pitchFamily="2" charset="2"/>
              <a:buNone/>
              <a:defRPr/>
            </a:pPr>
            <a:r>
              <a:rPr lang="en-US" sz="1800" dirty="0" smtClean="0">
                <a:effectLst/>
              </a:rPr>
              <a:t>1. Of</a:t>
            </a:r>
            <a:r>
              <a:rPr lang="en-US" sz="1800" dirty="0">
                <a:effectLst/>
              </a:rPr>
              <a:t>,</a:t>
            </a:r>
            <a:r>
              <a:rPr lang="en-US" sz="1800" dirty="0" smtClean="0">
                <a:effectLst/>
              </a:rPr>
              <a:t> </a:t>
            </a:r>
            <a:r>
              <a:rPr lang="en-US" sz="1800" dirty="0">
                <a:effectLst/>
              </a:rPr>
              <a:t>pertaining</a:t>
            </a:r>
            <a:r>
              <a:rPr lang="en-US" sz="1800" dirty="0" smtClean="0">
                <a:effectLst/>
              </a:rPr>
              <a:t> to, or characteristic of controversy </a:t>
            </a:r>
          </a:p>
          <a:p>
            <a:pPr marL="0" indent="0">
              <a:buFont typeface="Wingdings" pitchFamily="2" charset="2"/>
              <a:buNone/>
              <a:defRPr/>
            </a:pPr>
            <a:r>
              <a:rPr lang="en-US" sz="1800" dirty="0" smtClean="0">
                <a:effectLst/>
              </a:rPr>
              <a:t>2. Subject to controversy; debatable</a:t>
            </a:r>
            <a:endParaRPr lang="en-US" sz="2400" dirty="0">
              <a:effectLst/>
            </a:endParaRPr>
          </a:p>
          <a:p>
            <a:pPr marL="0" indent="0">
              <a:buFont typeface="Wingdings" pitchFamily="2" charset="2"/>
              <a:buNone/>
              <a:defRPr/>
            </a:pPr>
            <a:r>
              <a:rPr lang="en-US" sz="1800" dirty="0" smtClean="0">
                <a:effectLst/>
              </a:rPr>
              <a:t>Projects </a:t>
            </a:r>
            <a:r>
              <a:rPr lang="en-US" sz="1800" dirty="0">
                <a:effectLst/>
              </a:rPr>
              <a:t>with out of the norm local public and/or regulatory opposition or concerns.  </a:t>
            </a:r>
            <a:r>
              <a:rPr lang="en-US" sz="1800" dirty="0" smtClean="0">
                <a:effectLst/>
              </a:rPr>
              <a:t>ERU staff </a:t>
            </a:r>
            <a:r>
              <a:rPr lang="en-US" sz="1800" dirty="0">
                <a:effectLst/>
              </a:rPr>
              <a:t>must document the controversial issues in the project files.  The information must be made available to provide briefings to the Board.  </a:t>
            </a:r>
            <a:endParaRPr lang="en-US" sz="1800" dirty="0" smtClean="0">
              <a:effectLst/>
            </a:endParaRPr>
          </a:p>
          <a:p>
            <a:pPr marL="0" indent="0">
              <a:buFont typeface="Wingdings" pitchFamily="2" charset="2"/>
              <a:buNone/>
              <a:defRPr/>
            </a:pPr>
            <a:endParaRPr lang="en-US" sz="1800" dirty="0" smtClean="0">
              <a:effectLst/>
            </a:endParaRPr>
          </a:p>
          <a:p>
            <a:pPr marL="0" indent="0">
              <a:buFont typeface="Wingdings" pitchFamily="2" charset="2"/>
              <a:buNone/>
              <a:defRPr/>
            </a:pPr>
            <a:r>
              <a:rPr lang="en-US" sz="1800" dirty="0" smtClean="0">
                <a:effectLst/>
              </a:rPr>
              <a:t>Examples </a:t>
            </a:r>
            <a:r>
              <a:rPr lang="en-US" sz="1800" dirty="0">
                <a:effectLst/>
              </a:rPr>
              <a:t>of controversial include</a:t>
            </a:r>
            <a:r>
              <a:rPr lang="en-US" sz="1800" dirty="0" smtClean="0">
                <a:effectLst/>
              </a:rPr>
              <a:t>:</a:t>
            </a:r>
            <a:r>
              <a:rPr lang="en-US" sz="1800" dirty="0">
                <a:effectLst/>
              </a:rPr>
              <a:t> </a:t>
            </a:r>
          </a:p>
          <a:p>
            <a:pPr>
              <a:defRPr/>
            </a:pPr>
            <a:r>
              <a:rPr lang="en-US" sz="1800" dirty="0">
                <a:effectLst/>
              </a:rPr>
              <a:t>Legal challenges </a:t>
            </a:r>
            <a:r>
              <a:rPr lang="en-US" sz="1800" dirty="0" smtClean="0">
                <a:effectLst/>
              </a:rPr>
              <a:t> to an applicant’s CEQA document</a:t>
            </a:r>
            <a:endParaRPr lang="en-US" sz="1800" dirty="0">
              <a:effectLst/>
            </a:endParaRPr>
          </a:p>
          <a:p>
            <a:pPr>
              <a:defRPr/>
            </a:pPr>
            <a:r>
              <a:rPr lang="en-US" sz="1800" dirty="0">
                <a:effectLst/>
              </a:rPr>
              <a:t>Out of the norm and/or significant public opposition towards a project </a:t>
            </a:r>
          </a:p>
          <a:p>
            <a:pPr marL="0" indent="0">
              <a:buFont typeface="Wingdings" pitchFamily="2" charset="2"/>
              <a:buNone/>
              <a:defRPr/>
            </a:pPr>
            <a:endParaRPr lang="en-US" sz="2400" dirty="0"/>
          </a:p>
        </p:txBody>
      </p:sp>
      <p:sp>
        <p:nvSpPr>
          <p:cNvPr id="4" name="Slide Number Placeholder 3"/>
          <p:cNvSpPr>
            <a:spLocks noGrp="1"/>
          </p:cNvSpPr>
          <p:nvPr>
            <p:ph type="sldNum" sz="quarter" idx="12"/>
          </p:nvPr>
        </p:nvSpPr>
        <p:spPr/>
        <p:txBody>
          <a:bodyPr/>
          <a:lstStyle/>
          <a:p>
            <a:pPr>
              <a:defRPr/>
            </a:pPr>
            <a:fld id="{683A22E3-0872-4B61-988D-7FC20A273982}" type="slidenum">
              <a:rPr lang="en-US" smtClean="0"/>
              <a:pPr>
                <a:defRPr/>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69CBF3D-91F7-4257-99D4-114BDDF16142}" type="slidenum">
              <a:rPr lang="en-US"/>
              <a:pPr>
                <a:defRPr/>
              </a:pPr>
              <a:t>24</a:t>
            </a:fld>
            <a:endParaRPr lang="en-US"/>
          </a:p>
        </p:txBody>
      </p:sp>
      <p:sp>
        <p:nvSpPr>
          <p:cNvPr id="188418" name="Rectangle 2"/>
          <p:cNvSpPr>
            <a:spLocks noGrp="1" noChangeArrowheads="1"/>
          </p:cNvSpPr>
          <p:nvPr>
            <p:ph type="title"/>
          </p:nvPr>
        </p:nvSpPr>
        <p:spPr/>
        <p:txBody>
          <a:bodyPr/>
          <a:lstStyle/>
          <a:p>
            <a:pPr eaLnBrk="1" hangingPunct="1">
              <a:defRPr/>
            </a:pPr>
            <a:r>
              <a:rPr lang="en-US" sz="3600" dirty="0" smtClean="0"/>
              <a:t>Issues to Consider</a:t>
            </a:r>
          </a:p>
        </p:txBody>
      </p:sp>
      <p:sp>
        <p:nvSpPr>
          <p:cNvPr id="188419" name="Rectangle 3"/>
          <p:cNvSpPr>
            <a:spLocks noGrp="1" noChangeArrowheads="1"/>
          </p:cNvSpPr>
          <p:nvPr>
            <p:ph type="body" idx="1"/>
          </p:nvPr>
        </p:nvSpPr>
        <p:spPr>
          <a:xfrm>
            <a:off x="228600" y="1600200"/>
            <a:ext cx="8458200" cy="4525963"/>
          </a:xfrm>
        </p:spPr>
        <p:txBody>
          <a:bodyPr/>
          <a:lstStyle/>
          <a:p>
            <a:pPr eaLnBrk="1" hangingPunct="1">
              <a:lnSpc>
                <a:spcPct val="80000"/>
              </a:lnSpc>
              <a:buFont typeface="Wingdings" pitchFamily="2" charset="2"/>
              <a:buChar char="§"/>
              <a:defRPr/>
            </a:pPr>
            <a:r>
              <a:rPr lang="en-US" sz="2000" dirty="0" smtClean="0"/>
              <a:t>Projects that will result in unavoidable significant adverse water quality impacts</a:t>
            </a:r>
          </a:p>
          <a:p>
            <a:pPr eaLnBrk="1" hangingPunct="1">
              <a:lnSpc>
                <a:spcPct val="80000"/>
              </a:lnSpc>
              <a:buFont typeface="Wingdings" pitchFamily="2" charset="2"/>
              <a:buNone/>
              <a:defRPr/>
            </a:pPr>
            <a:r>
              <a:rPr lang="en-US" sz="2000" dirty="0" smtClean="0"/>
              <a:t>		-    Statements of Overriding Consideration (SOC)</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Char char="§"/>
              <a:defRPr/>
            </a:pPr>
            <a:r>
              <a:rPr lang="en-US" sz="2000" dirty="0" smtClean="0"/>
              <a:t>Controversial and non-routine projects</a:t>
            </a:r>
          </a:p>
          <a:p>
            <a:pPr eaLnBrk="1" hangingPunct="1">
              <a:lnSpc>
                <a:spcPct val="80000"/>
              </a:lnSpc>
              <a:buFont typeface="Wingdings" pitchFamily="2" charset="2"/>
              <a:buNone/>
              <a:defRPr/>
            </a:pPr>
            <a:r>
              <a:rPr lang="en-US" sz="2000" dirty="0" smtClean="0"/>
              <a:t>		-    Litigation</a:t>
            </a:r>
          </a:p>
          <a:p>
            <a:pPr eaLnBrk="1" hangingPunct="1">
              <a:lnSpc>
                <a:spcPct val="80000"/>
              </a:lnSpc>
              <a:buFont typeface="Wingdings" pitchFamily="2" charset="2"/>
              <a:buNone/>
              <a:defRPr/>
            </a:pPr>
            <a:r>
              <a:rPr lang="en-US" sz="2000" dirty="0" smtClean="0"/>
              <a:t>		-    Public controversy</a:t>
            </a:r>
          </a:p>
          <a:p>
            <a:pPr eaLnBrk="1" hangingPunct="1">
              <a:lnSpc>
                <a:spcPct val="80000"/>
              </a:lnSpc>
              <a:buFont typeface="Wingdings" pitchFamily="2" charset="2"/>
              <a:buNone/>
              <a:defRPr/>
            </a:pPr>
            <a:r>
              <a:rPr lang="en-US" sz="2000" dirty="0" smtClean="0"/>
              <a:t>		-    Projects that are ‘out of the norm’</a:t>
            </a:r>
          </a:p>
          <a:p>
            <a:pPr eaLnBrk="1" hangingPunct="1">
              <a:lnSpc>
                <a:spcPct val="80000"/>
              </a:lnSpc>
              <a:buFont typeface="Wingdings" pitchFamily="2" charset="2"/>
              <a:buChar char="§"/>
              <a:defRPr/>
            </a:pPr>
            <a:endParaRPr lang="en-US" sz="2000" dirty="0" smtClean="0"/>
          </a:p>
          <a:p>
            <a:pPr eaLnBrk="1" hangingPunct="1">
              <a:lnSpc>
                <a:spcPct val="80000"/>
              </a:lnSpc>
              <a:buFont typeface="Wingdings" pitchFamily="2" charset="2"/>
              <a:buChar char="§"/>
              <a:defRPr/>
            </a:pPr>
            <a:r>
              <a:rPr lang="en-US" sz="2000" dirty="0" smtClean="0"/>
              <a:t>Potential changes in the scope of work due to resource agency consultations </a:t>
            </a:r>
          </a:p>
          <a:p>
            <a:pPr eaLnBrk="1" hangingPunct="1">
              <a:lnSpc>
                <a:spcPct val="80000"/>
              </a:lnSpc>
              <a:buFont typeface="Wingdings" pitchFamily="2" charset="2"/>
              <a:buNone/>
              <a:defRPr/>
            </a:pPr>
            <a:endParaRPr lang="en-US" sz="2000" dirty="0" smtClean="0"/>
          </a:p>
          <a:p>
            <a:pPr eaLnBrk="1" hangingPunct="1">
              <a:lnSpc>
                <a:spcPct val="80000"/>
              </a:lnSpc>
              <a:buFont typeface="Wingdings" pitchFamily="2" charset="2"/>
              <a:buNone/>
              <a:defRPr/>
            </a:pPr>
            <a:r>
              <a:rPr lang="en-US" sz="2000" dirty="0" smtClean="0"/>
              <a:t>		-    Permitting (404/401, DFG SAA)</a:t>
            </a:r>
          </a:p>
          <a:p>
            <a:pPr eaLnBrk="1" hangingPunct="1">
              <a:lnSpc>
                <a:spcPct val="80000"/>
              </a:lnSpc>
              <a:buFont typeface="Wingdings" pitchFamily="2" charset="2"/>
              <a:buNone/>
              <a:defRPr/>
            </a:pPr>
            <a:r>
              <a:rPr lang="en-US" sz="2000" dirty="0" smtClean="0"/>
              <a:t>		-    State and Federal Agency consultations</a:t>
            </a:r>
          </a:p>
          <a:p>
            <a:pPr eaLnBrk="1" hangingPunct="1">
              <a:lnSpc>
                <a:spcPct val="80000"/>
              </a:lnSpc>
              <a:buFontTx/>
              <a:buNone/>
              <a:defRPr/>
            </a:pPr>
            <a:r>
              <a:rPr lang="en-US" sz="2000" dirty="0" smtClean="0"/>
              <a:t>			 * DFG, California Coastal Commission</a:t>
            </a:r>
          </a:p>
          <a:p>
            <a:pPr eaLnBrk="1" hangingPunct="1">
              <a:lnSpc>
                <a:spcPct val="80000"/>
              </a:lnSpc>
              <a:buFontTx/>
              <a:buNone/>
              <a:defRPr/>
            </a:pPr>
            <a:r>
              <a:rPr lang="en-US" sz="2000" dirty="0" smtClean="0"/>
              <a:t>			 * USACOE, USFWS, SHPO</a:t>
            </a:r>
          </a:p>
          <a:p>
            <a:pPr eaLnBrk="1" hangingPunct="1">
              <a:lnSpc>
                <a:spcPct val="80000"/>
              </a:lnSpc>
              <a:defRPr/>
            </a:pPr>
            <a:endParaRPr lang="en-US" sz="20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pPr>
              <a:defRPr/>
            </a:pPr>
            <a:r>
              <a:rPr lang="en-US" sz="2400" dirty="0" smtClean="0"/>
              <a:t>CWSRF Program Federal Environmental Cross-cutters</a:t>
            </a:r>
            <a:endParaRPr lang="en-US" sz="2400" dirty="0"/>
          </a:p>
        </p:txBody>
      </p:sp>
      <p:sp>
        <p:nvSpPr>
          <p:cNvPr id="3" name="Content Placeholder 2"/>
          <p:cNvSpPr>
            <a:spLocks noGrp="1"/>
          </p:cNvSpPr>
          <p:nvPr>
            <p:ph idx="1"/>
          </p:nvPr>
        </p:nvSpPr>
        <p:spPr>
          <a:xfrm>
            <a:off x="457200" y="990600"/>
            <a:ext cx="8229600" cy="5334000"/>
          </a:xfrm>
        </p:spPr>
        <p:txBody>
          <a:bodyPr/>
          <a:lstStyle/>
          <a:p>
            <a:pPr>
              <a:defRPr/>
            </a:pPr>
            <a:r>
              <a:rPr lang="en-US" sz="1800" dirty="0" smtClean="0"/>
              <a:t>40 CFR Section 35.3145 establishes the environmental requirements under the CWSRF regulations</a:t>
            </a:r>
          </a:p>
          <a:p>
            <a:pPr>
              <a:defRPr/>
            </a:pPr>
            <a:r>
              <a:rPr lang="en-US" sz="1800" dirty="0" smtClean="0"/>
              <a:t>The State Water Board is required to comply with federal environmental laws and regulations when it funds a project</a:t>
            </a:r>
          </a:p>
          <a:p>
            <a:pPr marL="0" indent="0">
              <a:buFont typeface="Wingdings" pitchFamily="2" charset="2"/>
              <a:buNone/>
              <a:defRPr/>
            </a:pPr>
            <a:endParaRPr lang="en-US" sz="1800" dirty="0" smtClean="0"/>
          </a:p>
          <a:p>
            <a:pPr>
              <a:defRPr/>
            </a:pPr>
            <a:r>
              <a:rPr lang="en-US" sz="1800" dirty="0" smtClean="0"/>
              <a:t>The State Water Board must document environmental compliance with a specified set of federal laws and regulations under the CWSRF Program Operating Agreement between the State Water Board and the USEPA</a:t>
            </a:r>
            <a:r>
              <a:rPr lang="en-US" sz="1800" baseline="30000" dirty="0" smtClean="0"/>
              <a:t>1 </a:t>
            </a:r>
            <a:r>
              <a:rPr lang="en-US" sz="1800" dirty="0" smtClean="0"/>
              <a:t>and the Cross-cutting Federal Authorities Handbook</a:t>
            </a:r>
            <a:r>
              <a:rPr lang="en-US" sz="1800" baseline="30000" dirty="0" smtClean="0"/>
              <a:t>2</a:t>
            </a:r>
          </a:p>
          <a:p>
            <a:pPr marL="0" indent="0">
              <a:buFont typeface="Wingdings" pitchFamily="2" charset="2"/>
              <a:buNone/>
              <a:defRPr/>
            </a:pPr>
            <a:endParaRPr lang="en-US" sz="1800" baseline="30000" dirty="0"/>
          </a:p>
          <a:p>
            <a:pPr marL="0" indent="0">
              <a:buFont typeface="Wingdings" pitchFamily="2" charset="2"/>
              <a:buNone/>
              <a:defRPr/>
            </a:pPr>
            <a:endParaRPr lang="en-US" sz="1800" baseline="30000" dirty="0" smtClean="0"/>
          </a:p>
          <a:p>
            <a:pPr marL="0" indent="0">
              <a:buFont typeface="Wingdings" pitchFamily="2" charset="2"/>
              <a:buNone/>
              <a:defRPr/>
            </a:pPr>
            <a:endParaRPr lang="en-US" sz="1800" baseline="30000" dirty="0" smtClean="0"/>
          </a:p>
          <a:p>
            <a:pPr marL="0" indent="0">
              <a:buFont typeface="Wingdings" pitchFamily="2" charset="2"/>
              <a:buNone/>
              <a:defRPr/>
            </a:pPr>
            <a:r>
              <a:rPr lang="en-US" sz="2000" dirty="0" smtClean="0"/>
              <a:t>_____________________________________</a:t>
            </a:r>
            <a:endParaRPr lang="en-US" sz="2000" dirty="0"/>
          </a:p>
          <a:p>
            <a:pPr marL="457200" indent="-457200">
              <a:buFont typeface="Wingdings" pitchFamily="2" charset="2"/>
              <a:buAutoNum type="arabicPeriod"/>
              <a:defRPr/>
            </a:pPr>
            <a:r>
              <a:rPr lang="en-US" sz="1600" i="1" dirty="0" smtClean="0"/>
              <a:t>Operating Agreement for Activities and Functions in Managing the State Water Pollution Control Revolving Fund Program Between the State of California and the United States Environmental Protection Agency Region IX, revised June 20, 2001</a:t>
            </a:r>
          </a:p>
          <a:p>
            <a:pPr marL="457200" indent="-457200">
              <a:buFont typeface="Wingdings" pitchFamily="2" charset="2"/>
              <a:buAutoNum type="arabicPeriod"/>
              <a:defRPr/>
            </a:pPr>
            <a:r>
              <a:rPr lang="en-US" sz="1600" i="1" dirty="0" smtClean="0"/>
              <a:t>Cross-cutting Federal Authorities: A Handbook on Their Application in the Clean Water And Drinking Water State Revolving Fund Programs,  October 2003</a:t>
            </a:r>
            <a:endParaRPr lang="en-US" sz="1600" i="1" dirty="0"/>
          </a:p>
        </p:txBody>
      </p:sp>
      <p:sp>
        <p:nvSpPr>
          <p:cNvPr id="4" name="Slide Number Placeholder 3"/>
          <p:cNvSpPr>
            <a:spLocks noGrp="1"/>
          </p:cNvSpPr>
          <p:nvPr>
            <p:ph type="sldNum" sz="quarter" idx="12"/>
          </p:nvPr>
        </p:nvSpPr>
        <p:spPr/>
        <p:txBody>
          <a:bodyPr/>
          <a:lstStyle/>
          <a:p>
            <a:pPr>
              <a:defRPr/>
            </a:pPr>
            <a:fld id="{A427686B-2B7D-4990-9914-389B7056BE5E}" type="slidenum">
              <a:rPr lang="en-US" smtClean="0"/>
              <a:pPr>
                <a:defRPr/>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CWSRF Program Federal Environmental Cross-cutters </a:t>
            </a:r>
            <a:endParaRPr lang="en-US" dirty="0"/>
          </a:p>
        </p:txBody>
      </p:sp>
      <p:sp>
        <p:nvSpPr>
          <p:cNvPr id="3" name="Content Placeholder 2"/>
          <p:cNvSpPr>
            <a:spLocks noGrp="1"/>
          </p:cNvSpPr>
          <p:nvPr>
            <p:ph idx="1"/>
          </p:nvPr>
        </p:nvSpPr>
        <p:spPr/>
        <p:txBody>
          <a:bodyPr/>
          <a:lstStyle/>
          <a:p>
            <a:pPr marL="514350" indent="-514350">
              <a:buFont typeface="+mj-lt"/>
              <a:buAutoNum type="arabicPeriod"/>
              <a:defRPr/>
            </a:pPr>
            <a:r>
              <a:rPr lang="en-US" sz="1600" dirty="0" smtClean="0"/>
              <a:t>Section 7 of the federal Endangered Species Act</a:t>
            </a:r>
          </a:p>
          <a:p>
            <a:pPr marL="514350" indent="-514350">
              <a:buFont typeface="+mj-lt"/>
              <a:buAutoNum type="arabicPeriod"/>
              <a:defRPr/>
            </a:pPr>
            <a:r>
              <a:rPr lang="en-US" sz="1600" dirty="0" smtClean="0"/>
              <a:t>Section 106 of the National Historic Preservation Act (includes Archaeological and Historic Preservation Act)</a:t>
            </a:r>
          </a:p>
          <a:p>
            <a:pPr marL="514350" indent="-514350">
              <a:buFont typeface="+mj-lt"/>
              <a:buAutoNum type="arabicPeriod"/>
              <a:defRPr/>
            </a:pPr>
            <a:r>
              <a:rPr lang="en-US" sz="1600" dirty="0" smtClean="0"/>
              <a:t>Federal Clean Air Act</a:t>
            </a:r>
          </a:p>
          <a:p>
            <a:pPr marL="514350" indent="-514350">
              <a:buFont typeface="+mj-lt"/>
              <a:buAutoNum type="arabicPeriod"/>
              <a:defRPr/>
            </a:pPr>
            <a:r>
              <a:rPr lang="en-US" sz="1600" dirty="0" smtClean="0"/>
              <a:t>Protection of Wetlands, Executive Order No. 11990, amended by Executive Order No. 12608 (1997)</a:t>
            </a:r>
          </a:p>
          <a:p>
            <a:pPr marL="514350" indent="-514350">
              <a:buFont typeface="+mj-lt"/>
              <a:buAutoNum type="arabicPeriod"/>
              <a:defRPr/>
            </a:pPr>
            <a:r>
              <a:rPr lang="en-US" sz="1600" dirty="0"/>
              <a:t>Migratory Bird Treaty </a:t>
            </a:r>
            <a:r>
              <a:rPr lang="en-US" sz="1600" dirty="0" smtClean="0"/>
              <a:t>Act</a:t>
            </a:r>
          </a:p>
          <a:p>
            <a:pPr marL="514350" indent="-514350">
              <a:buFont typeface="+mj-lt"/>
              <a:buAutoNum type="arabicPeriod"/>
              <a:defRPr/>
            </a:pPr>
            <a:r>
              <a:rPr lang="en-US" sz="1600" dirty="0" smtClean="0"/>
              <a:t>Magnuson-Stevens Fishery Conservation and Management Act</a:t>
            </a:r>
          </a:p>
          <a:p>
            <a:pPr marL="514350" indent="-514350">
              <a:buFont typeface="+mj-lt"/>
              <a:buAutoNum type="arabicPeriod"/>
              <a:defRPr/>
            </a:pPr>
            <a:r>
              <a:rPr lang="en-US" sz="1600" dirty="0" smtClean="0"/>
              <a:t>Flood Plain Management, Executive Order No. 11988, amended by Executive Order No. 12148 (1979)</a:t>
            </a:r>
          </a:p>
          <a:p>
            <a:pPr marL="514350" indent="-514350">
              <a:buFont typeface="+mj-lt"/>
              <a:buAutoNum type="arabicPeriod"/>
              <a:defRPr/>
            </a:pPr>
            <a:r>
              <a:rPr lang="en-US" sz="1600" dirty="0" smtClean="0"/>
              <a:t>Farmland Protection Policy Act</a:t>
            </a:r>
          </a:p>
          <a:p>
            <a:pPr marL="514350" indent="-514350">
              <a:buFont typeface="+mj-lt"/>
              <a:buAutoNum type="arabicPeriod"/>
              <a:defRPr/>
            </a:pPr>
            <a:r>
              <a:rPr lang="en-US" sz="1600" dirty="0" smtClean="0"/>
              <a:t>Coastal Zone Management Act</a:t>
            </a:r>
          </a:p>
          <a:p>
            <a:pPr marL="514350" indent="-514350">
              <a:buFont typeface="+mj-lt"/>
              <a:buAutoNum type="arabicPeriod"/>
              <a:defRPr/>
            </a:pPr>
            <a:r>
              <a:rPr lang="en-US" sz="1600" dirty="0" smtClean="0"/>
              <a:t>Wild and Scenic Rivers Act</a:t>
            </a:r>
          </a:p>
          <a:p>
            <a:pPr marL="514350" indent="-514350">
              <a:buFont typeface="+mj-lt"/>
              <a:buAutoNum type="arabicPeriod"/>
              <a:defRPr/>
            </a:pPr>
            <a:r>
              <a:rPr lang="en-US" sz="1600" dirty="0" smtClean="0"/>
              <a:t>Safe Drinking Water Act, Sole Source Aquifer Protection </a:t>
            </a:r>
          </a:p>
          <a:p>
            <a:pPr marL="514350" indent="-514350">
              <a:buFont typeface="+mj-lt"/>
              <a:buAutoNum type="arabicPeriod"/>
              <a:defRPr/>
            </a:pPr>
            <a:r>
              <a:rPr lang="en-US" sz="1600" dirty="0" smtClean="0"/>
              <a:t>Coastal Barriers Resources Act</a:t>
            </a:r>
          </a:p>
          <a:p>
            <a:pPr marL="514350" indent="-514350">
              <a:buFont typeface="+mj-lt"/>
              <a:buAutoNum type="arabicPeriod"/>
              <a:defRPr/>
            </a:pPr>
            <a:r>
              <a:rPr lang="en-US" sz="1600" dirty="0" smtClean="0"/>
              <a:t>Environmental Justice, Executive Order No. 12898 (February 11, 1994)</a:t>
            </a:r>
          </a:p>
          <a:p>
            <a:pPr marL="514350" indent="-514350">
              <a:buFont typeface="+mj-lt"/>
              <a:buAutoNum type="arabicPeriod"/>
              <a:defRPr/>
            </a:pPr>
            <a:endParaRPr lang="en-US" sz="1800" dirty="0" smtClean="0"/>
          </a:p>
          <a:p>
            <a:pPr marL="514350" indent="-514350">
              <a:buFont typeface="+mj-lt"/>
              <a:buAutoNum type="arabicPeriod"/>
              <a:defRPr/>
            </a:pPr>
            <a:endParaRPr lang="en-US" dirty="0" smtClean="0"/>
          </a:p>
          <a:p>
            <a:pPr>
              <a:defRPr/>
            </a:pP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5E994A47-CACF-4E9E-947D-663451E9F6A4}"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sz="2800" dirty="0" smtClean="0"/>
              <a:t>Federal Endangered Species Act (ESA)</a:t>
            </a:r>
            <a:endParaRPr lang="en-US" sz="2800" dirty="0"/>
          </a:p>
        </p:txBody>
      </p:sp>
      <p:sp>
        <p:nvSpPr>
          <p:cNvPr id="3" name="Content Placeholder 2"/>
          <p:cNvSpPr>
            <a:spLocks noGrp="1"/>
          </p:cNvSpPr>
          <p:nvPr>
            <p:ph idx="1"/>
          </p:nvPr>
        </p:nvSpPr>
        <p:spPr>
          <a:xfrm>
            <a:off x="381000" y="838200"/>
            <a:ext cx="8229600" cy="5715000"/>
          </a:xfrm>
        </p:spPr>
        <p:txBody>
          <a:bodyPr/>
          <a:lstStyle/>
          <a:p>
            <a:pPr>
              <a:defRPr/>
            </a:pPr>
            <a:endParaRPr lang="en-US" sz="1800" dirty="0" smtClean="0"/>
          </a:p>
          <a:p>
            <a:pPr>
              <a:defRPr/>
            </a:pPr>
            <a:r>
              <a:rPr lang="en-US" sz="2000" dirty="0" smtClean="0"/>
              <a:t>Passed in 1973, “to conserve the ecosystems upon which endangered and threatened species depend and to conserve and recover listed species”</a:t>
            </a:r>
          </a:p>
          <a:p>
            <a:pPr marL="0" indent="0">
              <a:buFont typeface="Wingdings" pitchFamily="2" charset="2"/>
              <a:buNone/>
              <a:defRPr/>
            </a:pPr>
            <a:endParaRPr lang="en-US" sz="2000" dirty="0" smtClean="0"/>
          </a:p>
          <a:p>
            <a:pPr>
              <a:defRPr/>
            </a:pPr>
            <a:r>
              <a:rPr lang="en-US" sz="2000" dirty="0" smtClean="0"/>
              <a:t>Sections 7 (federal public governmental agencies) and 10(a)(b)(non-federal governmental agencies and individuals)</a:t>
            </a:r>
          </a:p>
          <a:p>
            <a:pPr marL="0" indent="0">
              <a:buFont typeface="Wingdings" pitchFamily="2" charset="2"/>
              <a:buNone/>
              <a:defRPr/>
            </a:pPr>
            <a:endParaRPr lang="en-US" sz="2000" dirty="0" smtClean="0"/>
          </a:p>
          <a:p>
            <a:pPr>
              <a:defRPr/>
            </a:pPr>
            <a:r>
              <a:rPr lang="en-US" sz="2000" dirty="0" smtClean="0"/>
              <a:t>ESA administered by the United States Department of the Interior, Fish and Wildlife Service (USFWS) and the United States Department of Commerce National Oceanic and Atmospheric Administration, National Marine Fisheries Service (NMFS)</a:t>
            </a:r>
          </a:p>
          <a:p>
            <a:pPr>
              <a:defRPr/>
            </a:pPr>
            <a:endParaRPr lang="en-US" sz="2000" dirty="0"/>
          </a:p>
          <a:p>
            <a:pPr>
              <a:defRPr/>
            </a:pPr>
            <a:r>
              <a:rPr lang="en-US" sz="2000" dirty="0"/>
              <a:t>Differs from the California ESA; more restrictions under CESA</a:t>
            </a:r>
          </a:p>
          <a:p>
            <a:pPr>
              <a:defRPr/>
            </a:pPr>
            <a:endParaRPr lang="en-US" sz="1800" dirty="0" smtClean="0"/>
          </a:p>
          <a:p>
            <a:pPr marL="0" indent="0">
              <a:buFont typeface="Wingdings" pitchFamily="2" charset="2"/>
              <a:buNone/>
              <a:defRPr/>
            </a:pPr>
            <a:endParaRPr lang="en-US" sz="1800" dirty="0" smtClean="0"/>
          </a:p>
          <a:p>
            <a:pPr>
              <a:defRPr/>
            </a:pPr>
            <a:endParaRPr lang="en-US" sz="2000" dirty="0" smtClean="0"/>
          </a:p>
        </p:txBody>
      </p:sp>
      <p:sp>
        <p:nvSpPr>
          <p:cNvPr id="4" name="Slide Number Placeholder 3"/>
          <p:cNvSpPr>
            <a:spLocks noGrp="1"/>
          </p:cNvSpPr>
          <p:nvPr>
            <p:ph type="sldNum" sz="quarter" idx="12"/>
          </p:nvPr>
        </p:nvSpPr>
        <p:spPr/>
        <p:txBody>
          <a:bodyPr/>
          <a:lstStyle/>
          <a:p>
            <a:pPr>
              <a:defRPr/>
            </a:pPr>
            <a:fld id="{8AD1ACFF-6CAE-4D0E-B600-5A5BDCE7B924}" type="slidenum">
              <a:rPr lang="en-US" smtClean="0"/>
              <a:pPr>
                <a:defRPr/>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sz="2400" dirty="0" smtClean="0"/>
              <a:t>Section 7 Federal ESA, continued</a:t>
            </a:r>
            <a:endParaRPr lang="en-US" sz="2400" dirty="0"/>
          </a:p>
        </p:txBody>
      </p:sp>
      <p:sp>
        <p:nvSpPr>
          <p:cNvPr id="3" name="Content Placeholder 2"/>
          <p:cNvSpPr>
            <a:spLocks noGrp="1"/>
          </p:cNvSpPr>
          <p:nvPr>
            <p:ph idx="1"/>
          </p:nvPr>
        </p:nvSpPr>
        <p:spPr>
          <a:xfrm>
            <a:off x="381000" y="762000"/>
            <a:ext cx="8229600" cy="5486400"/>
          </a:xfrm>
        </p:spPr>
        <p:txBody>
          <a:bodyPr/>
          <a:lstStyle/>
          <a:p>
            <a:pPr marL="0" indent="0">
              <a:buNone/>
              <a:defRPr/>
            </a:pPr>
            <a:endParaRPr lang="en-US" sz="1800" dirty="0" smtClean="0"/>
          </a:p>
          <a:p>
            <a:pPr marL="0" indent="0">
              <a:buNone/>
              <a:defRPr/>
            </a:pPr>
            <a:r>
              <a:rPr lang="en-US" sz="1800" dirty="0" smtClean="0"/>
              <a:t>Requires all federal agencies to conduct programs for conserving listed species, and ensure that actions they authorize, fund or carry out are not likely to jeopardize the continued existence of listed species or adversely modify critical habitat</a:t>
            </a:r>
            <a:endParaRPr lang="en-US" sz="2000" dirty="0" smtClean="0"/>
          </a:p>
          <a:p>
            <a:pPr>
              <a:defRPr/>
            </a:pPr>
            <a:r>
              <a:rPr lang="en-US" sz="1800" dirty="0"/>
              <a:t>M</a:t>
            </a:r>
            <a:r>
              <a:rPr lang="en-US" sz="1800" dirty="0" smtClean="0"/>
              <a:t>ust consult with the USFWS and NMFS if a project may affect a listed species and designated critical habitat</a:t>
            </a:r>
          </a:p>
          <a:p>
            <a:pPr marL="0" indent="0">
              <a:buFont typeface="Wingdings" pitchFamily="2" charset="2"/>
              <a:buNone/>
              <a:defRPr/>
            </a:pPr>
            <a:endParaRPr lang="en-US" sz="1800" dirty="0" smtClean="0"/>
          </a:p>
          <a:p>
            <a:pPr>
              <a:defRPr/>
            </a:pPr>
            <a:r>
              <a:rPr lang="en-US" sz="1800" dirty="0" smtClean="0"/>
              <a:t>USFWS and NMFS work with agencies to plan and modify projects to minimize impacts on listed species and their habitat, including identifying conservation measures</a:t>
            </a:r>
          </a:p>
          <a:p>
            <a:pPr>
              <a:defRPr/>
            </a:pPr>
            <a:endParaRPr lang="en-US" sz="2000" dirty="0"/>
          </a:p>
          <a:p>
            <a:pPr>
              <a:defRPr/>
            </a:pPr>
            <a:r>
              <a:rPr lang="en-US" sz="2000" dirty="0"/>
              <a:t>USFWS -</a:t>
            </a:r>
            <a:r>
              <a:rPr lang="en-US" sz="2000" dirty="0" smtClean="0"/>
              <a:t> </a:t>
            </a:r>
            <a:r>
              <a:rPr lang="en-US" sz="2000" dirty="0"/>
              <a:t>terrestrial and freshwater species and compiling and managing ESA species list</a:t>
            </a:r>
          </a:p>
          <a:p>
            <a:pPr>
              <a:defRPr/>
            </a:pPr>
            <a:endParaRPr lang="en-US" sz="2000" dirty="0"/>
          </a:p>
          <a:p>
            <a:pPr>
              <a:defRPr/>
            </a:pPr>
            <a:r>
              <a:rPr lang="en-US" sz="2000" dirty="0"/>
              <a:t>NMFS </a:t>
            </a:r>
            <a:r>
              <a:rPr lang="en-US" sz="2000" dirty="0" smtClean="0"/>
              <a:t>- marine </a:t>
            </a:r>
            <a:r>
              <a:rPr lang="en-US" sz="2000" dirty="0"/>
              <a:t>species, including anadromous fish species (federal ESA listed salmon, steelhead and sturgeon species)</a:t>
            </a:r>
          </a:p>
          <a:p>
            <a:pPr marL="0" indent="0">
              <a:buNone/>
              <a:defRPr/>
            </a:pPr>
            <a:endParaRPr lang="en-US" sz="2000" dirty="0" smtClean="0"/>
          </a:p>
          <a:p>
            <a:pPr marL="0" indent="0">
              <a:buFont typeface="Wingdings" pitchFamily="2" charset="2"/>
              <a:buNone/>
              <a:defRPr/>
            </a:pPr>
            <a:endParaRPr lang="en-US" sz="2000" dirty="0"/>
          </a:p>
        </p:txBody>
      </p:sp>
      <p:sp>
        <p:nvSpPr>
          <p:cNvPr id="4" name="Slide Number Placeholder 3"/>
          <p:cNvSpPr>
            <a:spLocks noGrp="1"/>
          </p:cNvSpPr>
          <p:nvPr>
            <p:ph type="sldNum" sz="quarter" idx="12"/>
          </p:nvPr>
        </p:nvSpPr>
        <p:spPr/>
        <p:txBody>
          <a:bodyPr/>
          <a:lstStyle/>
          <a:p>
            <a:pPr>
              <a:defRPr/>
            </a:pPr>
            <a:fld id="{832881BA-533E-4B73-8D06-D370655CCCD7}"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lstStyle/>
          <a:p>
            <a:pPr>
              <a:defRPr/>
            </a:pPr>
            <a:r>
              <a:rPr lang="en-US" sz="3600" dirty="0" smtClean="0"/>
              <a:t>Section 7 Federal ESA </a:t>
            </a:r>
            <a:br>
              <a:rPr lang="en-US" sz="3600" dirty="0" smtClean="0"/>
            </a:br>
            <a:r>
              <a:rPr lang="en-US" sz="2000" dirty="0" smtClean="0"/>
              <a:t>Listing Definitions</a:t>
            </a:r>
            <a:endParaRPr lang="en-US" dirty="0"/>
          </a:p>
        </p:txBody>
      </p:sp>
      <p:sp>
        <p:nvSpPr>
          <p:cNvPr id="3" name="Content Placeholder 2"/>
          <p:cNvSpPr>
            <a:spLocks noGrp="1"/>
          </p:cNvSpPr>
          <p:nvPr>
            <p:ph idx="1"/>
          </p:nvPr>
        </p:nvSpPr>
        <p:spPr>
          <a:xfrm>
            <a:off x="457200" y="1219200"/>
            <a:ext cx="8229600" cy="4525963"/>
          </a:xfrm>
        </p:spPr>
        <p:txBody>
          <a:bodyPr/>
          <a:lstStyle/>
          <a:p>
            <a:pPr>
              <a:defRPr/>
            </a:pPr>
            <a:r>
              <a:rPr lang="en-US" sz="2000" u="sng" dirty="0" smtClean="0"/>
              <a:t>Threatened</a:t>
            </a:r>
            <a:r>
              <a:rPr lang="en-US" sz="2000" dirty="0" smtClean="0"/>
              <a:t>:  Any species likely to become endangered in the foreseeable future</a:t>
            </a:r>
          </a:p>
          <a:p>
            <a:pPr>
              <a:defRPr/>
            </a:pPr>
            <a:endParaRPr lang="en-US" sz="2000" u="sng" dirty="0" smtClean="0"/>
          </a:p>
          <a:p>
            <a:pPr>
              <a:defRPr/>
            </a:pPr>
            <a:r>
              <a:rPr lang="en-US" sz="2000" u="sng" dirty="0" smtClean="0"/>
              <a:t>Endangered</a:t>
            </a:r>
            <a:r>
              <a:rPr lang="en-US" sz="2000" dirty="0" smtClean="0"/>
              <a:t>:  Any species in danger of extinction throughout all or a significant portion of its range</a:t>
            </a:r>
          </a:p>
          <a:p>
            <a:pPr>
              <a:defRPr/>
            </a:pPr>
            <a:endParaRPr lang="en-US" sz="2000" u="sng" dirty="0" smtClean="0"/>
          </a:p>
          <a:p>
            <a:pPr>
              <a:defRPr/>
            </a:pPr>
            <a:r>
              <a:rPr lang="en-US" sz="2000" u="sng" dirty="0" smtClean="0"/>
              <a:t>Candidate Species</a:t>
            </a:r>
            <a:r>
              <a:rPr lang="en-US" sz="2000" dirty="0" smtClean="0"/>
              <a:t>:  Species is being considered for ESA listing</a:t>
            </a:r>
          </a:p>
          <a:p>
            <a:pPr>
              <a:defRPr/>
            </a:pPr>
            <a:endParaRPr lang="en-US" sz="2000" u="sng" dirty="0" smtClean="0"/>
          </a:p>
          <a:p>
            <a:pPr>
              <a:defRPr/>
            </a:pPr>
            <a:r>
              <a:rPr lang="en-US" sz="2000" u="sng" dirty="0" smtClean="0"/>
              <a:t>Species of Concern</a:t>
            </a:r>
            <a:r>
              <a:rPr lang="en-US" sz="2000" dirty="0" smtClean="0"/>
              <a:t>:  Species is declining or appear to be in need of conservation, but is not being considered for ESA listing</a:t>
            </a:r>
          </a:p>
          <a:p>
            <a:pPr>
              <a:defRPr/>
            </a:pPr>
            <a:endParaRPr lang="en-US" sz="2000" u="sng" dirty="0" smtClean="0"/>
          </a:p>
          <a:p>
            <a:pPr>
              <a:defRPr/>
            </a:pPr>
            <a:r>
              <a:rPr lang="en-US" sz="2000" u="sng" dirty="0" smtClean="0"/>
              <a:t>Critical Habitat</a:t>
            </a:r>
            <a:r>
              <a:rPr lang="en-US" sz="2000" dirty="0" smtClean="0"/>
              <a:t>:  Specific geographic areas with physical and biological features essential to the conservation of a listed species</a:t>
            </a:r>
          </a:p>
        </p:txBody>
      </p:sp>
      <p:sp>
        <p:nvSpPr>
          <p:cNvPr id="4" name="Slide Number Placeholder 3"/>
          <p:cNvSpPr>
            <a:spLocks noGrp="1"/>
          </p:cNvSpPr>
          <p:nvPr>
            <p:ph type="sldNum" sz="quarter" idx="12"/>
          </p:nvPr>
        </p:nvSpPr>
        <p:spPr/>
        <p:txBody>
          <a:bodyPr/>
          <a:lstStyle/>
          <a:p>
            <a:pPr>
              <a:defRPr/>
            </a:pPr>
            <a:fld id="{934078BD-23B1-44EE-9919-12EF9746EFA8}" type="slidenum">
              <a:rPr lang="en-US" smtClean="0"/>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pPr>
              <a:defRPr/>
            </a:pPr>
            <a:fld id="{BC18BB81-3B52-4769-9F2E-4BDD24D8684C}" type="slidenum">
              <a:rPr lang="en-US"/>
              <a:pPr>
                <a:defRPr/>
              </a:pPr>
              <a:t>3</a:t>
            </a:fld>
            <a:endParaRPr lang="en-US"/>
          </a:p>
        </p:txBody>
      </p:sp>
      <p:sp>
        <p:nvSpPr>
          <p:cNvPr id="179202" name="Rectangle 2"/>
          <p:cNvSpPr>
            <a:spLocks noGrp="1" noChangeArrowheads="1"/>
          </p:cNvSpPr>
          <p:nvPr>
            <p:ph type="title"/>
          </p:nvPr>
        </p:nvSpPr>
        <p:spPr>
          <a:xfrm>
            <a:off x="457200" y="811213"/>
            <a:ext cx="8229600" cy="606425"/>
          </a:xfrm>
        </p:spPr>
        <p:txBody>
          <a:bodyPr/>
          <a:lstStyle/>
          <a:p>
            <a:pPr eaLnBrk="1" hangingPunct="1">
              <a:defRPr/>
            </a:pPr>
            <a:r>
              <a:rPr lang="en-US" smtClean="0"/>
              <a:t>What is CEQA?</a:t>
            </a:r>
          </a:p>
        </p:txBody>
      </p:sp>
      <p:sp>
        <p:nvSpPr>
          <p:cNvPr id="179203" name="Rectangle 3"/>
          <p:cNvSpPr>
            <a:spLocks noGrp="1" noChangeArrowheads="1"/>
          </p:cNvSpPr>
          <p:nvPr>
            <p:ph type="body" sz="half" idx="1"/>
          </p:nvPr>
        </p:nvSpPr>
        <p:spPr>
          <a:xfrm>
            <a:off x="457200" y="1600200"/>
            <a:ext cx="2743200" cy="4525963"/>
          </a:xfrm>
        </p:spPr>
        <p:txBody>
          <a:bodyPr/>
          <a:lstStyle/>
          <a:p>
            <a:pPr eaLnBrk="1" hangingPunct="1">
              <a:buFont typeface="Wingdings" pitchFamily="2" charset="2"/>
              <a:buNone/>
              <a:defRPr/>
            </a:pPr>
            <a:endParaRPr lang="en-US" smtClean="0"/>
          </a:p>
          <a:p>
            <a:pPr eaLnBrk="1" hangingPunct="1">
              <a:buFont typeface="Wingdings" pitchFamily="2" charset="2"/>
              <a:buNone/>
              <a:defRPr/>
            </a:pPr>
            <a:r>
              <a:rPr lang="en-US" sz="4400" b="1" smtClean="0"/>
              <a:t>C</a:t>
            </a:r>
            <a:r>
              <a:rPr lang="en-US" smtClean="0"/>
              <a:t>alifornia</a:t>
            </a:r>
          </a:p>
          <a:p>
            <a:pPr eaLnBrk="1" hangingPunct="1">
              <a:buFont typeface="Wingdings" pitchFamily="2" charset="2"/>
              <a:buNone/>
              <a:defRPr/>
            </a:pPr>
            <a:r>
              <a:rPr lang="en-US" sz="4400" b="1" smtClean="0"/>
              <a:t>E</a:t>
            </a:r>
            <a:r>
              <a:rPr lang="en-US" smtClean="0"/>
              <a:t>nvironmental</a:t>
            </a:r>
          </a:p>
          <a:p>
            <a:pPr eaLnBrk="1" hangingPunct="1">
              <a:buFont typeface="Wingdings" pitchFamily="2" charset="2"/>
              <a:buNone/>
              <a:defRPr/>
            </a:pPr>
            <a:r>
              <a:rPr lang="en-US" sz="4400" b="1" smtClean="0"/>
              <a:t>Q</a:t>
            </a:r>
            <a:r>
              <a:rPr lang="en-US" smtClean="0"/>
              <a:t>uality</a:t>
            </a:r>
          </a:p>
          <a:p>
            <a:pPr eaLnBrk="1" hangingPunct="1">
              <a:buFont typeface="Wingdings" pitchFamily="2" charset="2"/>
              <a:buNone/>
              <a:defRPr/>
            </a:pPr>
            <a:r>
              <a:rPr lang="en-US" sz="4400" b="1" smtClean="0"/>
              <a:t>A</a:t>
            </a:r>
            <a:r>
              <a:rPr lang="en-US" smtClean="0"/>
              <a:t>ct</a:t>
            </a:r>
          </a:p>
        </p:txBody>
      </p:sp>
      <p:sp>
        <p:nvSpPr>
          <p:cNvPr id="179204" name="Rectangle 4"/>
          <p:cNvSpPr>
            <a:spLocks noGrp="1" noChangeArrowheads="1"/>
          </p:cNvSpPr>
          <p:nvPr>
            <p:ph type="body" sz="half" idx="2"/>
          </p:nvPr>
        </p:nvSpPr>
        <p:spPr>
          <a:xfrm>
            <a:off x="3200400" y="2362200"/>
            <a:ext cx="5408613" cy="3200400"/>
          </a:xfrm>
        </p:spPr>
        <p:txBody>
          <a:bodyPr/>
          <a:lstStyle/>
          <a:p>
            <a:pPr marL="0" indent="0" eaLnBrk="1" hangingPunct="1">
              <a:buFont typeface="Wingdings" pitchFamily="2" charset="2"/>
              <a:buNone/>
              <a:defRPr/>
            </a:pPr>
            <a:r>
              <a:rPr lang="en-US" dirty="0" smtClean="0"/>
              <a:t>CEQA was enacted in 1970 to ensure that </a:t>
            </a:r>
            <a:r>
              <a:rPr lang="en-US" b="1" dirty="0" smtClean="0"/>
              <a:t>state and local public governmental agencies</a:t>
            </a:r>
            <a:r>
              <a:rPr lang="en-US" dirty="0" smtClean="0"/>
              <a:t> consider the environmental impact of their decisions when approving a project.</a:t>
            </a:r>
          </a:p>
          <a:p>
            <a:pPr marL="0" indent="0" eaLnBrk="1" hangingPunct="1">
              <a:buFont typeface="Wingdings" pitchFamily="2" charset="2"/>
              <a:buNone/>
              <a:defRPr/>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dirty="0" smtClean="0"/>
              <a:t>Section 7 Federal ESA, continued</a:t>
            </a:r>
            <a:endParaRPr lang="en-US" sz="4000" dirty="0"/>
          </a:p>
        </p:txBody>
      </p:sp>
      <p:sp>
        <p:nvSpPr>
          <p:cNvPr id="3" name="Content Placeholder 2"/>
          <p:cNvSpPr>
            <a:spLocks noGrp="1"/>
          </p:cNvSpPr>
          <p:nvPr>
            <p:ph idx="1"/>
          </p:nvPr>
        </p:nvSpPr>
        <p:spPr/>
        <p:txBody>
          <a:bodyPr/>
          <a:lstStyle/>
          <a:p>
            <a:pPr>
              <a:defRPr/>
            </a:pPr>
            <a:r>
              <a:rPr lang="en-US" dirty="0" smtClean="0"/>
              <a:t>Three possible ESA findings:</a:t>
            </a:r>
          </a:p>
          <a:p>
            <a:pPr marL="0" indent="0">
              <a:buFont typeface="Wingdings" pitchFamily="2" charset="2"/>
              <a:buNone/>
              <a:defRPr/>
            </a:pPr>
            <a:endParaRPr lang="en-US" dirty="0" smtClean="0"/>
          </a:p>
          <a:p>
            <a:pPr marL="514350" indent="-514350">
              <a:buFont typeface="+mj-lt"/>
              <a:buAutoNum type="arabicPeriod"/>
              <a:defRPr/>
            </a:pPr>
            <a:r>
              <a:rPr lang="en-US" sz="2400" dirty="0" smtClean="0"/>
              <a:t>No Effect </a:t>
            </a:r>
            <a:endParaRPr lang="en-US" sz="2400" dirty="0"/>
          </a:p>
          <a:p>
            <a:pPr marL="514350" indent="-514350">
              <a:buFont typeface="+mj-lt"/>
              <a:buAutoNum type="arabicPeriod" startAt="2"/>
              <a:defRPr/>
            </a:pPr>
            <a:endParaRPr lang="en-US" sz="2400" dirty="0" smtClean="0"/>
          </a:p>
          <a:p>
            <a:pPr marL="514350" indent="-514350">
              <a:buFont typeface="+mj-lt"/>
              <a:buAutoNum type="arabicPeriod" startAt="2"/>
              <a:defRPr/>
            </a:pPr>
            <a:r>
              <a:rPr lang="en-US" sz="2400" dirty="0" smtClean="0"/>
              <a:t>May Affect, But is Not likely to Adversely Affect (NLAA)</a:t>
            </a:r>
          </a:p>
          <a:p>
            <a:pPr marL="514350" indent="-514350">
              <a:buFont typeface="+mj-lt"/>
              <a:buAutoNum type="arabicPeriod" startAt="3"/>
              <a:defRPr/>
            </a:pPr>
            <a:endParaRPr lang="en-US" sz="2400" dirty="0" smtClean="0"/>
          </a:p>
          <a:p>
            <a:pPr marL="514350" indent="-514350">
              <a:buFont typeface="+mj-lt"/>
              <a:buAutoNum type="arabicPeriod" startAt="3"/>
              <a:defRPr/>
            </a:pPr>
            <a:r>
              <a:rPr lang="en-US" sz="2400" dirty="0" smtClean="0"/>
              <a:t>May Affect, and Likely to Adversely Affect (LAA)</a:t>
            </a:r>
            <a:endParaRPr lang="en-US" sz="2400" dirty="0"/>
          </a:p>
        </p:txBody>
      </p:sp>
      <p:sp>
        <p:nvSpPr>
          <p:cNvPr id="4" name="Slide Number Placeholder 3"/>
          <p:cNvSpPr>
            <a:spLocks noGrp="1"/>
          </p:cNvSpPr>
          <p:nvPr>
            <p:ph type="sldNum" sz="quarter" idx="12"/>
          </p:nvPr>
        </p:nvSpPr>
        <p:spPr/>
        <p:txBody>
          <a:bodyPr/>
          <a:lstStyle/>
          <a:p>
            <a:pPr>
              <a:defRPr/>
            </a:pPr>
            <a:fld id="{76A23AD5-6D10-4228-99CC-5DFF29664F84}" type="slidenum">
              <a:rPr lang="en-US" smtClean="0"/>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pPr>
              <a:defRPr/>
            </a:pPr>
            <a:r>
              <a:rPr lang="en-US" sz="3600" dirty="0" smtClean="0"/>
              <a:t/>
            </a:r>
            <a:br>
              <a:rPr lang="en-US" sz="3600" dirty="0" smtClean="0"/>
            </a:br>
            <a:r>
              <a:rPr lang="en-US" sz="3600" dirty="0"/>
              <a:t/>
            </a:r>
            <a:br>
              <a:rPr lang="en-US" sz="3600" dirty="0"/>
            </a:br>
            <a:r>
              <a:rPr lang="en-US" sz="3600" dirty="0" smtClean="0"/>
              <a:t/>
            </a:r>
            <a:br>
              <a:rPr lang="en-US" sz="3600" dirty="0" smtClean="0"/>
            </a:br>
            <a:r>
              <a:rPr lang="en-US" sz="3600" dirty="0" smtClean="0"/>
              <a:t>Section 7 Federal ESA, continued</a:t>
            </a:r>
            <a:r>
              <a:rPr lang="en-US" sz="3600" dirty="0"/>
              <a:t/>
            </a:r>
            <a:br>
              <a:rPr lang="en-US" sz="3600" dirty="0"/>
            </a:br>
            <a:r>
              <a:rPr lang="en-US" sz="3600" dirty="0"/>
              <a:t/>
            </a:r>
            <a:br>
              <a:rPr lang="en-US" sz="3600" dirty="0"/>
            </a:br>
            <a:r>
              <a:rPr lang="en-US" sz="3600" dirty="0" smtClean="0"/>
              <a:t/>
            </a:r>
            <a:br>
              <a:rPr lang="en-US" sz="3600" dirty="0" smtClean="0"/>
            </a:br>
            <a:endParaRPr lang="en-US" sz="3600" dirty="0"/>
          </a:p>
        </p:txBody>
      </p:sp>
      <p:sp>
        <p:nvSpPr>
          <p:cNvPr id="3" name="Content Placeholder 2"/>
          <p:cNvSpPr>
            <a:spLocks noGrp="1"/>
          </p:cNvSpPr>
          <p:nvPr>
            <p:ph idx="1"/>
          </p:nvPr>
        </p:nvSpPr>
        <p:spPr>
          <a:xfrm>
            <a:off x="381000" y="914400"/>
            <a:ext cx="8229600" cy="4525963"/>
          </a:xfrm>
        </p:spPr>
        <p:txBody>
          <a:bodyPr/>
          <a:lstStyle/>
          <a:p>
            <a:pPr marL="0" indent="0">
              <a:buFont typeface="Wingdings" pitchFamily="2" charset="2"/>
              <a:buNone/>
              <a:defRPr/>
            </a:pPr>
            <a:endParaRPr lang="en-US" dirty="0" smtClean="0"/>
          </a:p>
          <a:p>
            <a:pPr marL="0" indent="0">
              <a:buFont typeface="Wingdings" pitchFamily="2" charset="2"/>
              <a:buNone/>
              <a:defRPr/>
            </a:pPr>
            <a:r>
              <a:rPr lang="en-US" dirty="0" smtClean="0"/>
              <a:t>No Effect:</a:t>
            </a:r>
          </a:p>
          <a:p>
            <a:pPr>
              <a:defRPr/>
            </a:pPr>
            <a:r>
              <a:rPr lang="en-US" sz="2800" dirty="0" smtClean="0"/>
              <a:t>No effect whatsoever, not even a beneficial effect</a:t>
            </a:r>
          </a:p>
          <a:p>
            <a:pPr marL="0" indent="0">
              <a:buFont typeface="Wingdings" pitchFamily="2" charset="2"/>
              <a:buNone/>
              <a:defRPr/>
            </a:pPr>
            <a:endParaRPr lang="en-US" sz="2800" dirty="0" smtClean="0"/>
          </a:p>
          <a:p>
            <a:pPr>
              <a:defRPr/>
            </a:pPr>
            <a:r>
              <a:rPr lang="en-US" sz="2800" dirty="0" smtClean="0"/>
              <a:t>No USFWS and NMFS consultation required, unless USFWS and NMFS does not concur with a federal agency’s no effect finding</a:t>
            </a:r>
          </a:p>
          <a:p>
            <a:pPr marL="0" indent="0">
              <a:buFont typeface="Wingdings" pitchFamily="2" charset="2"/>
              <a:buNone/>
              <a:defRPr/>
            </a:pPr>
            <a:endParaRPr lang="en-US" dirty="0" smtClean="0"/>
          </a:p>
          <a:p>
            <a:pPr>
              <a:defRPr/>
            </a:pPr>
            <a:endParaRPr lang="en-US" dirty="0"/>
          </a:p>
        </p:txBody>
      </p:sp>
      <p:sp>
        <p:nvSpPr>
          <p:cNvPr id="4" name="Slide Number Placeholder 3"/>
          <p:cNvSpPr>
            <a:spLocks noGrp="1"/>
          </p:cNvSpPr>
          <p:nvPr>
            <p:ph type="sldNum" sz="quarter" idx="12"/>
          </p:nvPr>
        </p:nvSpPr>
        <p:spPr/>
        <p:txBody>
          <a:bodyPr/>
          <a:lstStyle/>
          <a:p>
            <a:pPr>
              <a:defRPr/>
            </a:pPr>
            <a:fld id="{1A07015B-DB42-427C-8641-4E80420A9314}" type="slidenum">
              <a:rPr lang="en-US" smtClean="0"/>
              <a:pPr>
                <a:defRPr/>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609600"/>
          </a:xfrm>
        </p:spPr>
        <p:txBody>
          <a:bodyPr/>
          <a:lstStyle/>
          <a:p>
            <a:pPr>
              <a:defRPr/>
            </a:pPr>
            <a:r>
              <a:rPr lang="en-US" sz="2400" dirty="0" smtClean="0"/>
              <a:t/>
            </a:r>
            <a:br>
              <a:rPr lang="en-US" sz="2400" dirty="0" smtClean="0"/>
            </a:br>
            <a:r>
              <a:rPr lang="en-US" sz="2400" dirty="0" smtClean="0"/>
              <a:t>Section 7 Federal ESA, continued</a:t>
            </a:r>
            <a:br>
              <a:rPr lang="en-US" sz="2400" dirty="0" smtClean="0"/>
            </a:br>
            <a:r>
              <a:rPr lang="en-US" sz="1600" dirty="0" smtClean="0"/>
              <a:t/>
            </a:r>
            <a:br>
              <a:rPr lang="en-US" sz="1600" dirty="0" smtClean="0"/>
            </a:br>
            <a:endParaRPr lang="en-US" sz="1600" dirty="0"/>
          </a:p>
        </p:txBody>
      </p:sp>
      <p:sp>
        <p:nvSpPr>
          <p:cNvPr id="3" name="Content Placeholder 2"/>
          <p:cNvSpPr>
            <a:spLocks noGrp="1"/>
          </p:cNvSpPr>
          <p:nvPr>
            <p:ph idx="1"/>
          </p:nvPr>
        </p:nvSpPr>
        <p:spPr>
          <a:xfrm>
            <a:off x="304800" y="685800"/>
            <a:ext cx="8229600" cy="5029200"/>
          </a:xfrm>
        </p:spPr>
        <p:txBody>
          <a:bodyPr/>
          <a:lstStyle/>
          <a:p>
            <a:pPr marL="0" indent="0">
              <a:buFont typeface="Wingdings" pitchFamily="2" charset="2"/>
              <a:buNone/>
              <a:defRPr/>
            </a:pPr>
            <a:r>
              <a:rPr lang="en-US" sz="1800" dirty="0" smtClean="0">
                <a:effectLst>
                  <a:outerShdw blurRad="38100" dist="38100" dir="2700000" algn="tl">
                    <a:srgbClr val="000000">
                      <a:alpha val="43137"/>
                    </a:srgbClr>
                  </a:outerShdw>
                </a:effectLst>
              </a:rPr>
              <a:t>May Affect</a:t>
            </a:r>
            <a:r>
              <a:rPr lang="en-US" sz="1800" dirty="0">
                <a:effectLst>
                  <a:outerShdw blurRad="38100" dist="38100" dir="2700000" algn="tl">
                    <a:srgbClr val="000000">
                      <a:alpha val="43137"/>
                    </a:srgbClr>
                  </a:outerShdw>
                </a:effectLst>
              </a:rPr>
              <a:t> </a:t>
            </a:r>
            <a:r>
              <a:rPr lang="en-US" sz="1800" dirty="0" smtClean="0">
                <a:effectLst>
                  <a:outerShdw blurRad="38100" dist="38100" dir="2700000" algn="tl">
                    <a:srgbClr val="000000">
                      <a:alpha val="43137"/>
                    </a:srgbClr>
                  </a:outerShdw>
                </a:effectLst>
              </a:rPr>
              <a:t>= Listed species or designated critical habitat is exposed to a stressor generated or caused by an action, or interrelated and/or interdependent actions</a:t>
            </a:r>
          </a:p>
          <a:p>
            <a:pPr>
              <a:defRPr/>
            </a:pPr>
            <a:r>
              <a:rPr lang="en-US" sz="2000" dirty="0" smtClean="0">
                <a:effectLst>
                  <a:outerShdw blurRad="38100" dist="38100" dir="2700000" algn="tl">
                    <a:srgbClr val="000000">
                      <a:alpha val="43137"/>
                    </a:srgbClr>
                  </a:outerShdw>
                </a:effectLst>
              </a:rPr>
              <a:t>Must consider project effects and interrelated and interdependent actions, including beneficial, direct and indirect impacts (growth inducing impacts)</a:t>
            </a:r>
          </a:p>
          <a:p>
            <a:pPr marL="0" indent="0">
              <a:buNone/>
              <a:defRPr/>
            </a:pPr>
            <a:endParaRPr lang="en-US" sz="2000" dirty="0" smtClean="0">
              <a:effectLst>
                <a:outerShdw blurRad="38100" dist="38100" dir="2700000" algn="tl">
                  <a:srgbClr val="000000">
                    <a:alpha val="43137"/>
                  </a:srgbClr>
                </a:outerShdw>
              </a:effectLst>
            </a:endParaRPr>
          </a:p>
          <a:p>
            <a:pPr>
              <a:defRPr/>
            </a:pPr>
            <a:r>
              <a:rPr lang="en-US" sz="2000" dirty="0" smtClean="0">
                <a:effectLst>
                  <a:outerShdw blurRad="38100" dist="38100" dir="2700000" algn="tl">
                    <a:srgbClr val="000000">
                      <a:alpha val="43137"/>
                    </a:srgbClr>
                  </a:outerShdw>
                </a:effectLst>
              </a:rPr>
              <a:t>NLAA if  impacts to a species or its designated critical habitat are likely to be discountable, wholly beneficial, and insignificant (never rises to the level of take). </a:t>
            </a:r>
            <a:r>
              <a:rPr lang="en-US" sz="2000" dirty="0">
                <a:effectLst>
                  <a:outerShdw blurRad="38100" dist="38100" dir="2700000" algn="tl">
                    <a:srgbClr val="000000">
                      <a:alpha val="43137"/>
                    </a:srgbClr>
                  </a:outerShdw>
                </a:effectLst>
              </a:rPr>
              <a:t>Must initiate </a:t>
            </a:r>
            <a:r>
              <a:rPr lang="en-US" sz="2000" b="1" dirty="0">
                <a:effectLst>
                  <a:outerShdw blurRad="38100" dist="38100" dir="2700000" algn="tl">
                    <a:srgbClr val="000000">
                      <a:alpha val="43137"/>
                    </a:srgbClr>
                  </a:outerShdw>
                </a:effectLst>
              </a:rPr>
              <a:t>INFORMAL CONSULTATION </a:t>
            </a:r>
            <a:r>
              <a:rPr lang="en-US" sz="2000" dirty="0">
                <a:effectLst>
                  <a:outerShdw blurRad="38100" dist="38100" dir="2700000" algn="tl">
                    <a:srgbClr val="000000">
                      <a:alpha val="43137"/>
                    </a:srgbClr>
                  </a:outerShdw>
                </a:effectLst>
              </a:rPr>
              <a:t>and obtain written concurrence from USFWS and </a:t>
            </a:r>
            <a:r>
              <a:rPr lang="en-US" sz="2000" dirty="0" smtClean="0">
                <a:effectLst>
                  <a:outerShdw blurRad="38100" dist="38100" dir="2700000" algn="tl">
                    <a:srgbClr val="000000">
                      <a:alpha val="43137"/>
                    </a:srgbClr>
                  </a:outerShdw>
                </a:effectLst>
              </a:rPr>
              <a:t>NMFS before proceeding with project construction</a:t>
            </a:r>
          </a:p>
          <a:p>
            <a:pPr>
              <a:defRPr/>
            </a:pPr>
            <a:endParaRPr lang="en-US" sz="2000" dirty="0" smtClean="0">
              <a:effectLst>
                <a:outerShdw blurRad="38100" dist="38100" dir="2700000" algn="tl">
                  <a:srgbClr val="000000">
                    <a:alpha val="43137"/>
                  </a:srgbClr>
                </a:outerShdw>
              </a:effectLst>
            </a:endParaRPr>
          </a:p>
          <a:p>
            <a:pPr>
              <a:defRPr/>
            </a:pPr>
            <a:r>
              <a:rPr lang="en-US" sz="2000" dirty="0" smtClean="0">
                <a:effectLst>
                  <a:outerShdw blurRad="38100" dist="38100" dir="2700000" algn="tl">
                    <a:srgbClr val="000000">
                      <a:alpha val="43137"/>
                    </a:srgbClr>
                  </a:outerShdw>
                </a:effectLst>
              </a:rPr>
              <a:t>LAA if the project will directly or indirectly have an adverse affect to a listed species or its designated critical habitat.  Must initiate </a:t>
            </a:r>
            <a:r>
              <a:rPr lang="en-US" sz="2000" b="1" dirty="0" smtClean="0">
                <a:effectLst>
                  <a:outerShdw blurRad="38100" dist="38100" dir="2700000" algn="tl">
                    <a:srgbClr val="000000">
                      <a:alpha val="43137"/>
                    </a:srgbClr>
                  </a:outerShdw>
                </a:effectLst>
              </a:rPr>
              <a:t>FORMAL CONSULTATION </a:t>
            </a:r>
            <a:r>
              <a:rPr lang="en-US" sz="2000" dirty="0" smtClean="0">
                <a:effectLst>
                  <a:outerShdw blurRad="38100" dist="38100" dir="2700000" algn="tl">
                    <a:srgbClr val="000000">
                      <a:alpha val="43137"/>
                    </a:srgbClr>
                  </a:outerShdw>
                </a:effectLst>
              </a:rPr>
              <a:t>with USFWS and NMFS, and obtain a Biological Opinion before proceeding with project construction</a:t>
            </a:r>
            <a:endParaRPr lang="en-US" sz="2000" dirty="0">
              <a:effectLst>
                <a:outerShdw blurRad="38100" dist="38100" dir="2700000" algn="tl">
                  <a:srgbClr val="000000">
                    <a:alpha val="43137"/>
                  </a:srgbClr>
                </a:outerShdw>
              </a:effectLst>
            </a:endParaRPr>
          </a:p>
          <a:p>
            <a:pPr marL="0" indent="0">
              <a:buFont typeface="Wingdings" pitchFamily="2" charset="2"/>
              <a:buNone/>
              <a:defRPr/>
            </a:pPr>
            <a:r>
              <a:rPr lang="en-US" sz="1400" dirty="0" smtClean="0"/>
              <a:t>_________________________</a:t>
            </a:r>
          </a:p>
          <a:p>
            <a:pPr marL="0" indent="0">
              <a:buFont typeface="Wingdings" pitchFamily="2" charset="2"/>
              <a:buNone/>
              <a:defRPr/>
            </a:pPr>
            <a:r>
              <a:rPr lang="en-US" sz="1400" i="1" dirty="0" smtClean="0"/>
              <a:t>Daniel Russell, Division Chief, USFWS Introduction to the Endangered Species Act, May 2008</a:t>
            </a:r>
          </a:p>
        </p:txBody>
      </p:sp>
      <p:sp>
        <p:nvSpPr>
          <p:cNvPr id="4" name="Slide Number Placeholder 3"/>
          <p:cNvSpPr>
            <a:spLocks noGrp="1"/>
          </p:cNvSpPr>
          <p:nvPr>
            <p:ph type="sldNum" sz="quarter" idx="12"/>
          </p:nvPr>
        </p:nvSpPr>
        <p:spPr/>
        <p:txBody>
          <a:bodyPr/>
          <a:lstStyle/>
          <a:p>
            <a:pPr>
              <a:defRPr/>
            </a:pPr>
            <a:fld id="{CDB788D0-715F-4A2E-BD60-4CB173C18DE3}" type="slidenum">
              <a:rPr lang="en-US" smtClean="0"/>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pPr>
              <a:defRPr/>
            </a:pPr>
            <a:r>
              <a:rPr lang="en-US" sz="3200" dirty="0" smtClean="0"/>
              <a:t>Section 7 Federal ESA, continued</a:t>
            </a:r>
            <a:endParaRPr lang="en-US" sz="3200" dirty="0"/>
          </a:p>
        </p:txBody>
      </p:sp>
      <p:sp>
        <p:nvSpPr>
          <p:cNvPr id="3" name="Content Placeholder 2"/>
          <p:cNvSpPr>
            <a:spLocks noGrp="1"/>
          </p:cNvSpPr>
          <p:nvPr>
            <p:ph idx="1"/>
          </p:nvPr>
        </p:nvSpPr>
        <p:spPr>
          <a:xfrm>
            <a:off x="381000" y="1219200"/>
            <a:ext cx="8229600" cy="4525963"/>
          </a:xfrm>
        </p:spPr>
        <p:txBody>
          <a:bodyPr/>
          <a:lstStyle/>
          <a:p>
            <a:pPr>
              <a:defRPr/>
            </a:pPr>
            <a:r>
              <a:rPr lang="en-US" sz="2000" dirty="0" smtClean="0"/>
              <a:t>May Affect but NLAA: When effects on a listed species or critical habitat is </a:t>
            </a:r>
            <a:r>
              <a:rPr lang="en-US" sz="2000" u="sng" dirty="0" smtClean="0"/>
              <a:t>discountable,</a:t>
            </a:r>
            <a:r>
              <a:rPr lang="en-US" sz="2000" dirty="0" smtClean="0"/>
              <a:t> </a:t>
            </a:r>
            <a:r>
              <a:rPr lang="en-US" sz="2000" u="sng" dirty="0" smtClean="0"/>
              <a:t>insignificant, </a:t>
            </a:r>
            <a:r>
              <a:rPr lang="en-US" sz="2000" dirty="0" smtClean="0"/>
              <a:t>or completely </a:t>
            </a:r>
            <a:r>
              <a:rPr lang="en-US" sz="2000" u="sng" dirty="0" smtClean="0"/>
              <a:t>beneficial</a:t>
            </a:r>
          </a:p>
          <a:p>
            <a:pPr marL="0" indent="0">
              <a:buFont typeface="Wingdings" pitchFamily="2" charset="2"/>
              <a:buNone/>
              <a:defRPr/>
            </a:pPr>
            <a:endParaRPr lang="en-US" sz="2000" u="sng" dirty="0" smtClean="0"/>
          </a:p>
          <a:p>
            <a:pPr>
              <a:defRPr/>
            </a:pPr>
            <a:r>
              <a:rPr lang="en-US" sz="2000" u="sng" dirty="0" smtClean="0"/>
              <a:t>Beneficial effects</a:t>
            </a:r>
            <a:r>
              <a:rPr lang="en-US" sz="2000" dirty="0" smtClean="0"/>
              <a:t>:  Contemporaneous positive effects without any adverse effects</a:t>
            </a:r>
          </a:p>
          <a:p>
            <a:pPr>
              <a:defRPr/>
            </a:pPr>
            <a:endParaRPr lang="en-US" sz="2000" u="sng" dirty="0" smtClean="0"/>
          </a:p>
          <a:p>
            <a:pPr>
              <a:defRPr/>
            </a:pPr>
            <a:r>
              <a:rPr lang="en-US" sz="2000" u="sng" dirty="0" smtClean="0"/>
              <a:t>Insignificant effects</a:t>
            </a:r>
            <a:r>
              <a:rPr lang="en-US" sz="2000" dirty="0" smtClean="0"/>
              <a:t>:  Relate to the size of the impact and should never reach the scale where take would occur</a:t>
            </a:r>
          </a:p>
          <a:p>
            <a:pPr>
              <a:defRPr/>
            </a:pPr>
            <a:endParaRPr lang="en-US" sz="2000" u="sng" dirty="0" smtClean="0"/>
          </a:p>
          <a:p>
            <a:pPr>
              <a:defRPr/>
            </a:pPr>
            <a:r>
              <a:rPr lang="en-US" sz="2000" u="sng" dirty="0" smtClean="0"/>
              <a:t>Discountable effects</a:t>
            </a:r>
            <a:r>
              <a:rPr lang="en-US" sz="2000" dirty="0" smtClean="0"/>
              <a:t>: Those that are extremely unlikely to occur.  Based on best judgment, a person would not: 1) be able to meaningfully measure, detect, or evaluate insignificant effects; or   2) expect discountable effects to occur</a:t>
            </a:r>
          </a:p>
          <a:p>
            <a:pPr marL="0" indent="0">
              <a:buFont typeface="Wingdings" pitchFamily="2" charset="2"/>
              <a:buNone/>
              <a:defRPr/>
            </a:pPr>
            <a:endParaRPr lang="en-US" dirty="0"/>
          </a:p>
        </p:txBody>
      </p:sp>
      <p:sp>
        <p:nvSpPr>
          <p:cNvPr id="4" name="Slide Number Placeholder 3"/>
          <p:cNvSpPr>
            <a:spLocks noGrp="1"/>
          </p:cNvSpPr>
          <p:nvPr>
            <p:ph type="sldNum" sz="quarter" idx="12"/>
          </p:nvPr>
        </p:nvSpPr>
        <p:spPr/>
        <p:txBody>
          <a:bodyPr/>
          <a:lstStyle/>
          <a:p>
            <a:pPr>
              <a:defRPr/>
            </a:pPr>
            <a:fld id="{84346933-D3EB-45E0-B243-4A5A0C5BA45D}" type="slidenum">
              <a:rPr lang="en-US" smtClean="0"/>
              <a:pPr>
                <a:defRPr/>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sz="2800" dirty="0" smtClean="0"/>
              <a:t>Section 7 Federal ESA, continued</a:t>
            </a:r>
            <a:endParaRPr lang="en-US" sz="2800" dirty="0"/>
          </a:p>
        </p:txBody>
      </p:sp>
      <p:sp>
        <p:nvSpPr>
          <p:cNvPr id="3" name="Content Placeholder 2"/>
          <p:cNvSpPr>
            <a:spLocks noGrp="1"/>
          </p:cNvSpPr>
          <p:nvPr>
            <p:ph idx="1"/>
          </p:nvPr>
        </p:nvSpPr>
        <p:spPr>
          <a:xfrm>
            <a:off x="381000" y="838200"/>
            <a:ext cx="8229600" cy="5105400"/>
          </a:xfrm>
        </p:spPr>
        <p:txBody>
          <a:bodyPr/>
          <a:lstStyle/>
          <a:p>
            <a:pPr marL="0" indent="0">
              <a:buFont typeface="Wingdings" pitchFamily="2" charset="2"/>
              <a:buNone/>
              <a:defRPr/>
            </a:pPr>
            <a:r>
              <a:rPr lang="en-US" sz="2000" dirty="0" smtClean="0"/>
              <a:t>Effects Analysis includes an assessment of:</a:t>
            </a:r>
            <a:endParaRPr lang="en-US" sz="1800" dirty="0" smtClean="0"/>
          </a:p>
          <a:p>
            <a:pPr>
              <a:defRPr/>
            </a:pPr>
            <a:r>
              <a:rPr lang="en-US" sz="1800" b="1" dirty="0" smtClean="0"/>
              <a:t>Direct and Indirect effects </a:t>
            </a:r>
            <a:r>
              <a:rPr lang="en-US" sz="1800" dirty="0" smtClean="0"/>
              <a:t>(includes stressors and benefits) of:</a:t>
            </a:r>
          </a:p>
          <a:p>
            <a:pPr marL="457200" indent="-457200">
              <a:buFont typeface="+mj-lt"/>
              <a:buAutoNum type="arabicPeriod"/>
              <a:defRPr/>
            </a:pPr>
            <a:r>
              <a:rPr lang="en-US" sz="1800" dirty="0"/>
              <a:t>A</a:t>
            </a:r>
            <a:r>
              <a:rPr lang="en-US" sz="1800" dirty="0" smtClean="0"/>
              <a:t> federal action</a:t>
            </a:r>
          </a:p>
          <a:p>
            <a:pPr marL="457200" indent="-457200">
              <a:buFont typeface="+mj-lt"/>
              <a:buAutoNum type="arabicPeriod"/>
              <a:defRPr/>
            </a:pPr>
            <a:r>
              <a:rPr lang="en-US" sz="1800" dirty="0" smtClean="0"/>
              <a:t>An applicant’s action</a:t>
            </a:r>
          </a:p>
          <a:p>
            <a:pPr marL="457200" indent="-457200">
              <a:buFont typeface="+mj-lt"/>
              <a:buAutoNum type="arabicPeriod"/>
              <a:defRPr/>
            </a:pPr>
            <a:r>
              <a:rPr lang="en-US" sz="1800" dirty="0" smtClean="0"/>
              <a:t>Interrelated or interdependent actions</a:t>
            </a:r>
          </a:p>
          <a:p>
            <a:pPr marL="457200" indent="-457200">
              <a:buFont typeface="+mj-lt"/>
              <a:buAutoNum type="arabicPeriod"/>
              <a:defRPr/>
            </a:pPr>
            <a:r>
              <a:rPr lang="en-US" sz="1800" dirty="0"/>
              <a:t>C</a:t>
            </a:r>
            <a:r>
              <a:rPr lang="en-US" sz="1800" dirty="0" smtClean="0"/>
              <a:t>onservation and minimization measures</a:t>
            </a:r>
          </a:p>
          <a:p>
            <a:pPr marL="0" indent="0">
              <a:buNone/>
              <a:defRPr/>
            </a:pPr>
            <a:r>
              <a:rPr lang="en-US" sz="1800" b="1" u="sng" dirty="0" smtClean="0">
                <a:latin typeface="+mj-lt"/>
              </a:rPr>
              <a:t>Interrelated (adj.)</a:t>
            </a:r>
            <a:r>
              <a:rPr lang="en-US" sz="1800" dirty="0" smtClean="0">
                <a:latin typeface="+mj-lt"/>
              </a:rPr>
              <a:t>: </a:t>
            </a:r>
            <a:r>
              <a:rPr lang="en-US" sz="1800" dirty="0">
                <a:effectLst/>
              </a:rPr>
              <a:t>1) influenced by one another</a:t>
            </a:r>
            <a:r>
              <a:rPr lang="en-US" sz="1800" b="1" dirty="0">
                <a:effectLst/>
              </a:rPr>
              <a:t>; </a:t>
            </a:r>
            <a:r>
              <a:rPr lang="en-US" sz="1800" dirty="0">
                <a:effectLst/>
              </a:rPr>
              <a:t>2) in a relationship in which each depends on or is affected by the other(s); 3) reciprocally or mutually </a:t>
            </a:r>
            <a:r>
              <a:rPr lang="en-US" sz="1800" dirty="0" smtClean="0">
                <a:effectLst/>
              </a:rPr>
              <a:t>related</a:t>
            </a:r>
            <a:endParaRPr lang="en-US" sz="1800" b="1" u="sng" dirty="0" smtClean="0">
              <a:latin typeface="+mj-lt"/>
            </a:endParaRPr>
          </a:p>
          <a:p>
            <a:pPr marL="0" indent="0">
              <a:buNone/>
              <a:defRPr/>
            </a:pPr>
            <a:r>
              <a:rPr lang="en-US" sz="1800" b="1" u="sng" dirty="0" smtClean="0">
                <a:latin typeface="+mj-lt"/>
              </a:rPr>
              <a:t>Interdependent (adj.)</a:t>
            </a:r>
            <a:r>
              <a:rPr lang="en-US" sz="1800" dirty="0" smtClean="0">
                <a:latin typeface="+mj-lt"/>
              </a:rPr>
              <a:t>: 1) </a:t>
            </a:r>
            <a:r>
              <a:rPr lang="en-US" sz="1800" dirty="0">
                <a:effectLst/>
                <a:latin typeface="+mj-lt"/>
              </a:rPr>
              <a:t>unable to exist or survive without each </a:t>
            </a:r>
            <a:r>
              <a:rPr lang="en-US" sz="1800" dirty="0" smtClean="0">
                <a:effectLst/>
                <a:latin typeface="+mj-lt"/>
              </a:rPr>
              <a:t>other;           2) relying </a:t>
            </a:r>
            <a:r>
              <a:rPr lang="en-US" sz="1800" dirty="0">
                <a:effectLst/>
                <a:latin typeface="+mj-lt"/>
              </a:rPr>
              <a:t>on mutual assistance, support, cooperation, or interaction among constituent parts or </a:t>
            </a:r>
            <a:r>
              <a:rPr lang="en-US" sz="1800" dirty="0" smtClean="0">
                <a:effectLst/>
                <a:latin typeface="+mj-lt"/>
              </a:rPr>
              <a:t>members</a:t>
            </a:r>
          </a:p>
          <a:p>
            <a:pPr marL="0" indent="0">
              <a:buNone/>
              <a:defRPr/>
            </a:pPr>
            <a:endParaRPr lang="en-US" sz="1800" dirty="0" smtClean="0"/>
          </a:p>
          <a:p>
            <a:pPr marL="0" indent="0">
              <a:buFont typeface="Wingdings" pitchFamily="2" charset="2"/>
              <a:buNone/>
              <a:defRPr/>
            </a:pPr>
            <a:r>
              <a:rPr lang="en-US" sz="1800" b="1" u="sng" dirty="0" smtClean="0"/>
              <a:t>Direct:</a:t>
            </a:r>
            <a:r>
              <a:rPr lang="en-US" sz="1800" b="1" dirty="0" smtClean="0"/>
              <a:t>  </a:t>
            </a:r>
            <a:r>
              <a:rPr lang="en-US" sz="1800" dirty="0" smtClean="0"/>
              <a:t>Those effects that are caused by the action(s) and occur at the time of the action(s)</a:t>
            </a:r>
          </a:p>
          <a:p>
            <a:pPr marL="0" indent="0">
              <a:buFont typeface="Wingdings" pitchFamily="2" charset="2"/>
              <a:buNone/>
              <a:defRPr/>
            </a:pPr>
            <a:r>
              <a:rPr lang="en-US" sz="1800" b="1" u="sng" dirty="0" smtClean="0"/>
              <a:t>Indirect:</a:t>
            </a:r>
            <a:r>
              <a:rPr lang="en-US" sz="1800" dirty="0" smtClean="0"/>
              <a:t>  Those effects that are caused by the action(s) and are later in time, but are still reasonable certain to occur</a:t>
            </a:r>
            <a:endParaRPr lang="en-US" sz="1800" dirty="0"/>
          </a:p>
        </p:txBody>
      </p:sp>
      <p:sp>
        <p:nvSpPr>
          <p:cNvPr id="4" name="Slide Number Placeholder 3"/>
          <p:cNvSpPr>
            <a:spLocks noGrp="1"/>
          </p:cNvSpPr>
          <p:nvPr>
            <p:ph type="sldNum" sz="quarter" idx="12"/>
          </p:nvPr>
        </p:nvSpPr>
        <p:spPr/>
        <p:txBody>
          <a:bodyPr/>
          <a:lstStyle/>
          <a:p>
            <a:pPr>
              <a:defRPr/>
            </a:pPr>
            <a:fld id="{94DCDAAC-B787-45C2-B651-4D4B4F1CA374}" type="slidenum">
              <a:rPr lang="en-US" smtClean="0"/>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6588"/>
          </a:xfrm>
        </p:spPr>
        <p:txBody>
          <a:bodyPr/>
          <a:lstStyle/>
          <a:p>
            <a:pPr>
              <a:defRPr/>
            </a:pPr>
            <a:r>
              <a:rPr lang="en-US" sz="2400" dirty="0" smtClean="0"/>
              <a:t>Section 7 Federal ESA, continued</a:t>
            </a:r>
            <a:endParaRPr lang="en-US" sz="2400" dirty="0"/>
          </a:p>
        </p:txBody>
      </p:sp>
      <p:sp>
        <p:nvSpPr>
          <p:cNvPr id="3" name="Content Placeholder 2"/>
          <p:cNvSpPr>
            <a:spLocks noGrp="1"/>
          </p:cNvSpPr>
          <p:nvPr>
            <p:ph idx="1"/>
          </p:nvPr>
        </p:nvSpPr>
        <p:spPr>
          <a:xfrm>
            <a:off x="457200" y="685800"/>
            <a:ext cx="8229600" cy="5867400"/>
          </a:xfrm>
        </p:spPr>
        <p:txBody>
          <a:bodyPr/>
          <a:lstStyle/>
          <a:p>
            <a:pPr marL="0" indent="0">
              <a:buFont typeface="Wingdings" pitchFamily="2" charset="2"/>
              <a:buNone/>
              <a:defRPr/>
            </a:pPr>
            <a:r>
              <a:rPr lang="en-US" sz="2000" b="1" dirty="0" smtClean="0"/>
              <a:t>Informal Consultation (No Effect, NLAA):</a:t>
            </a:r>
          </a:p>
          <a:p>
            <a:pPr>
              <a:defRPr/>
            </a:pPr>
            <a:r>
              <a:rPr lang="en-US" sz="1800" dirty="0" smtClean="0"/>
              <a:t>USEPA designated the State Water Board to act as the non-federal lead to initiate </a:t>
            </a:r>
            <a:r>
              <a:rPr lang="en-US" sz="1800" b="1" dirty="0" smtClean="0"/>
              <a:t>informal consultation </a:t>
            </a:r>
            <a:r>
              <a:rPr lang="en-US" sz="1800" dirty="0" smtClean="0"/>
              <a:t>with the USFWS and prepare Biological Assessments or biological evaluations.  </a:t>
            </a:r>
          </a:p>
          <a:p>
            <a:pPr>
              <a:defRPr/>
            </a:pPr>
            <a:r>
              <a:rPr lang="en-US" sz="1800" dirty="0" smtClean="0"/>
              <a:t>State Water Board must also coordinate with the USEPA if initiating informal consultation with the NMFS</a:t>
            </a:r>
          </a:p>
          <a:p>
            <a:pPr>
              <a:defRPr/>
            </a:pPr>
            <a:r>
              <a:rPr lang="en-US" sz="1800" dirty="0" smtClean="0"/>
              <a:t>USFWS and NMFS must issue written concurrence before CWSRF financing approval</a:t>
            </a:r>
          </a:p>
          <a:p>
            <a:pPr marL="0" indent="0">
              <a:buNone/>
              <a:defRPr/>
            </a:pPr>
            <a:endParaRPr lang="en-US" sz="2000" dirty="0" smtClean="0"/>
          </a:p>
          <a:p>
            <a:pPr marL="0" indent="0">
              <a:buFont typeface="Wingdings" pitchFamily="2" charset="2"/>
              <a:buNone/>
              <a:defRPr/>
            </a:pPr>
            <a:r>
              <a:rPr lang="en-US" sz="2000" b="1" dirty="0" smtClean="0">
                <a:effectLst/>
              </a:rPr>
              <a:t>Formal Consultation (LAA):</a:t>
            </a:r>
          </a:p>
          <a:p>
            <a:pPr>
              <a:defRPr/>
            </a:pPr>
            <a:r>
              <a:rPr lang="en-US" sz="2000" b="1" dirty="0" smtClean="0"/>
              <a:t>Must </a:t>
            </a:r>
            <a:r>
              <a:rPr lang="en-US" sz="2000" dirty="0" smtClean="0"/>
              <a:t>be coordinated with the USEPA.  </a:t>
            </a:r>
          </a:p>
          <a:p>
            <a:pPr>
              <a:defRPr/>
            </a:pPr>
            <a:r>
              <a:rPr lang="en-US" sz="2000" dirty="0" smtClean="0"/>
              <a:t>USEPA will request formal Section 7 ESA consultation with  USFWS and NMFS</a:t>
            </a:r>
          </a:p>
          <a:p>
            <a:pPr>
              <a:defRPr/>
            </a:pPr>
            <a:r>
              <a:rPr lang="en-US" sz="2000" dirty="0" smtClean="0"/>
              <a:t>USFWS and NMFS issues a Biological Opinion and may prescribe additional protective measures (conservation measures)</a:t>
            </a:r>
          </a:p>
        </p:txBody>
      </p:sp>
      <p:sp>
        <p:nvSpPr>
          <p:cNvPr id="4" name="Slide Number Placeholder 3"/>
          <p:cNvSpPr>
            <a:spLocks noGrp="1"/>
          </p:cNvSpPr>
          <p:nvPr>
            <p:ph type="sldNum" sz="quarter" idx="12"/>
          </p:nvPr>
        </p:nvSpPr>
        <p:spPr/>
        <p:txBody>
          <a:bodyPr/>
          <a:lstStyle/>
          <a:p>
            <a:pPr>
              <a:defRPr/>
            </a:pPr>
            <a:fld id="{56268BF9-4751-4451-B4C3-BA0A8ED984BE}"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r>
              <a:rPr lang="en-US" sz="3200" dirty="0" smtClean="0"/>
              <a:t>Section 7 ESA, continued</a:t>
            </a:r>
            <a:endParaRPr lang="en-US" sz="3200" dirty="0"/>
          </a:p>
        </p:txBody>
      </p:sp>
      <p:sp>
        <p:nvSpPr>
          <p:cNvPr id="3" name="Content Placeholder 2"/>
          <p:cNvSpPr>
            <a:spLocks noGrp="1"/>
          </p:cNvSpPr>
          <p:nvPr>
            <p:ph idx="1"/>
          </p:nvPr>
        </p:nvSpPr>
        <p:spPr>
          <a:xfrm>
            <a:off x="457200" y="1143000"/>
            <a:ext cx="8229600" cy="4525963"/>
          </a:xfrm>
        </p:spPr>
        <p:txBody>
          <a:bodyPr/>
          <a:lstStyle/>
          <a:p>
            <a:pPr marL="0" indent="0">
              <a:buNone/>
              <a:defRPr/>
            </a:pPr>
            <a:r>
              <a:rPr lang="en-US" sz="2800" b="1" dirty="0" smtClean="0"/>
              <a:t>Formal Consultation (LAA)</a:t>
            </a:r>
          </a:p>
          <a:p>
            <a:pPr marL="0" indent="0">
              <a:buNone/>
              <a:defRPr/>
            </a:pPr>
            <a:r>
              <a:rPr lang="en-US" sz="2800" dirty="0" smtClean="0"/>
              <a:t>USFWS </a:t>
            </a:r>
            <a:r>
              <a:rPr lang="en-US" sz="2800" dirty="0"/>
              <a:t>and NMFS determinations may include:</a:t>
            </a:r>
          </a:p>
          <a:p>
            <a:pPr marL="0" indent="0">
              <a:buNone/>
              <a:defRPr/>
            </a:pPr>
            <a:endParaRPr lang="en-US" sz="2400" dirty="0" smtClean="0"/>
          </a:p>
          <a:p>
            <a:pPr marL="0" indent="0">
              <a:buNone/>
              <a:defRPr/>
            </a:pPr>
            <a:r>
              <a:rPr lang="en-US" sz="2400" dirty="0" smtClean="0"/>
              <a:t>Species</a:t>
            </a:r>
            <a:r>
              <a:rPr lang="en-US" sz="2400" dirty="0"/>
              <a:t>:</a:t>
            </a:r>
          </a:p>
          <a:p>
            <a:pPr marL="457200" indent="-457200">
              <a:buFont typeface="+mj-lt"/>
              <a:buAutoNum type="arabicPeriod"/>
              <a:defRPr/>
            </a:pPr>
            <a:r>
              <a:rPr lang="en-US" sz="2400" dirty="0"/>
              <a:t>Likely to Jeopardize the Continued Existence</a:t>
            </a:r>
          </a:p>
          <a:p>
            <a:pPr marL="457200" indent="-457200">
              <a:buFont typeface="+mj-lt"/>
              <a:buAutoNum type="arabicPeriod"/>
              <a:defRPr/>
            </a:pPr>
            <a:r>
              <a:rPr lang="en-US" sz="2400" dirty="0"/>
              <a:t>Not Likely to Jeopardize the Continued Existence</a:t>
            </a:r>
          </a:p>
          <a:p>
            <a:pPr marL="0" indent="0">
              <a:buNone/>
              <a:defRPr/>
            </a:pPr>
            <a:endParaRPr lang="en-US" sz="2400" dirty="0" smtClean="0"/>
          </a:p>
          <a:p>
            <a:pPr marL="0" indent="0">
              <a:buNone/>
              <a:defRPr/>
            </a:pPr>
            <a:r>
              <a:rPr lang="en-US" sz="2400" dirty="0" smtClean="0"/>
              <a:t>Critical </a:t>
            </a:r>
            <a:r>
              <a:rPr lang="en-US" sz="2400" dirty="0"/>
              <a:t>Habitat:</a:t>
            </a:r>
          </a:p>
          <a:p>
            <a:pPr>
              <a:buFont typeface="+mj-lt"/>
              <a:buAutoNum type="arabicPeriod"/>
              <a:defRPr/>
            </a:pPr>
            <a:r>
              <a:rPr lang="en-US" sz="2400" dirty="0"/>
              <a:t>Likely to Destroy or Adversely Modify</a:t>
            </a:r>
          </a:p>
          <a:p>
            <a:pPr>
              <a:buFont typeface="+mj-lt"/>
              <a:buAutoNum type="arabicPeriod"/>
              <a:defRPr/>
            </a:pPr>
            <a:r>
              <a:rPr lang="en-US" sz="2400" dirty="0"/>
              <a:t>Not Likely to Destroy or Adversely Modify</a:t>
            </a:r>
          </a:p>
          <a:p>
            <a:endParaRPr lang="en-US" sz="2400" dirty="0"/>
          </a:p>
        </p:txBody>
      </p:sp>
      <p:sp>
        <p:nvSpPr>
          <p:cNvPr id="4" name="Slide Number Placeholder 3"/>
          <p:cNvSpPr>
            <a:spLocks noGrp="1"/>
          </p:cNvSpPr>
          <p:nvPr>
            <p:ph type="sldNum" sz="quarter" idx="12"/>
          </p:nvPr>
        </p:nvSpPr>
        <p:spPr/>
        <p:txBody>
          <a:bodyPr/>
          <a:lstStyle/>
          <a:p>
            <a:pPr>
              <a:defRPr/>
            </a:pPr>
            <a:fld id="{D720772E-A946-4003-83BF-1D48692E3985}" type="slidenum">
              <a:rPr lang="en-US" smtClean="0"/>
              <a:pPr>
                <a:defRPr/>
              </a:pPr>
              <a:t>36</a:t>
            </a:fld>
            <a:endParaRPr lang="en-US" dirty="0"/>
          </a:p>
        </p:txBody>
      </p:sp>
    </p:spTree>
    <p:extLst>
      <p:ext uri="{BB962C8B-B14F-4D97-AF65-F5344CB8AC3E}">
        <p14:creationId xmlns:p14="http://schemas.microsoft.com/office/powerpoint/2010/main" val="41694633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pPr>
              <a:defRPr/>
            </a:pPr>
            <a:r>
              <a:rPr lang="en-US" sz="2400" dirty="0" smtClean="0"/>
              <a:t>Section 7 Federal ESA, continued</a:t>
            </a:r>
            <a:endParaRPr lang="en-US" sz="2400" dirty="0"/>
          </a:p>
        </p:txBody>
      </p:sp>
      <p:sp>
        <p:nvSpPr>
          <p:cNvPr id="3" name="Content Placeholder 2"/>
          <p:cNvSpPr>
            <a:spLocks noGrp="1"/>
          </p:cNvSpPr>
          <p:nvPr>
            <p:ph idx="1"/>
          </p:nvPr>
        </p:nvSpPr>
        <p:spPr>
          <a:xfrm>
            <a:off x="381000" y="762000"/>
            <a:ext cx="8229600" cy="5638800"/>
          </a:xfrm>
        </p:spPr>
        <p:txBody>
          <a:bodyPr/>
          <a:lstStyle/>
          <a:p>
            <a:pPr marL="0" indent="0">
              <a:buFont typeface="Wingdings" pitchFamily="2" charset="2"/>
              <a:buNone/>
              <a:defRPr/>
            </a:pPr>
            <a:r>
              <a:rPr lang="en-US" sz="1800" dirty="0" smtClean="0"/>
              <a:t>What to look for and types of documents you should review:</a:t>
            </a:r>
          </a:p>
          <a:p>
            <a:pPr>
              <a:defRPr/>
            </a:pPr>
            <a:r>
              <a:rPr lang="en-US" sz="2000" dirty="0" smtClean="0"/>
              <a:t>Review current (less than six months old) USFWS species lists, as well as a California Department of Fish and Game California Natural Diversity Database species list for the project area</a:t>
            </a:r>
          </a:p>
          <a:p>
            <a:pPr>
              <a:defRPr/>
            </a:pPr>
            <a:r>
              <a:rPr lang="en-US" sz="2000" dirty="0" smtClean="0"/>
              <a:t>Review recent focused and Biological Surveys for the project area.  </a:t>
            </a:r>
          </a:p>
          <a:p>
            <a:pPr>
              <a:defRPr/>
            </a:pPr>
            <a:r>
              <a:rPr lang="en-US" sz="2000" dirty="0" smtClean="0"/>
              <a:t>Biological Survey should include: </a:t>
            </a:r>
          </a:p>
          <a:p>
            <a:pPr marL="457200" indent="-457200">
              <a:buFont typeface="+mj-lt"/>
              <a:buAutoNum type="arabicPeriod"/>
              <a:defRPr/>
            </a:pPr>
            <a:r>
              <a:rPr lang="en-US" sz="1600" dirty="0" smtClean="0"/>
              <a:t>Location and Project description</a:t>
            </a:r>
          </a:p>
          <a:p>
            <a:pPr marL="457200" indent="-457200">
              <a:buFont typeface="+mj-lt"/>
              <a:buAutoNum type="arabicPeriod"/>
              <a:defRPr/>
            </a:pPr>
            <a:r>
              <a:rPr lang="en-US" sz="1600" dirty="0"/>
              <a:t>V</a:t>
            </a:r>
            <a:r>
              <a:rPr lang="en-US" sz="1600" dirty="0" smtClean="0"/>
              <a:t>egetation and wildlife</a:t>
            </a:r>
          </a:p>
          <a:p>
            <a:pPr marL="457200" indent="-457200">
              <a:buFont typeface="+mj-lt"/>
              <a:buAutoNum type="arabicPeriod"/>
              <a:defRPr/>
            </a:pPr>
            <a:r>
              <a:rPr lang="en-US" sz="1600" dirty="0"/>
              <a:t>E</a:t>
            </a:r>
            <a:r>
              <a:rPr lang="en-US" sz="1600" dirty="0" smtClean="0"/>
              <a:t>xisting regulatory laws, including any existing approved Habitat Conservation Plan/Natural Community Conservation Planning that covers the project area</a:t>
            </a:r>
          </a:p>
          <a:p>
            <a:pPr marL="457200" indent="-457200">
              <a:buFont typeface="+mj-lt"/>
              <a:buAutoNum type="arabicPeriod"/>
              <a:defRPr/>
            </a:pPr>
            <a:r>
              <a:rPr lang="en-US" sz="1600" dirty="0"/>
              <a:t>S</a:t>
            </a:r>
            <a:r>
              <a:rPr lang="en-US" sz="1600" dirty="0" smtClean="0"/>
              <a:t>pecies accounts (species lists), and species expected to be in the project area and type of suitable habitat </a:t>
            </a:r>
          </a:p>
          <a:p>
            <a:pPr marL="457200" indent="-457200">
              <a:buFont typeface="+mj-lt"/>
              <a:buAutoNum type="arabicPeriod"/>
              <a:defRPr/>
            </a:pPr>
            <a:r>
              <a:rPr lang="en-US" sz="1600" dirty="0" smtClean="0"/>
              <a:t>Identification of designation critical habitat and known species range</a:t>
            </a:r>
          </a:p>
          <a:p>
            <a:pPr marL="457200" indent="-457200">
              <a:buFont typeface="+mj-lt"/>
              <a:buAutoNum type="arabicPeriod"/>
              <a:defRPr/>
            </a:pPr>
            <a:r>
              <a:rPr lang="en-US" sz="1600" dirty="0" smtClean="0"/>
              <a:t>Analysis of potential species impacts</a:t>
            </a:r>
          </a:p>
          <a:p>
            <a:pPr marL="457200" indent="-457200">
              <a:buFont typeface="+mj-lt"/>
              <a:buAutoNum type="arabicPeriod"/>
              <a:defRPr/>
            </a:pPr>
            <a:r>
              <a:rPr lang="en-US" sz="1600" dirty="0"/>
              <a:t>I</a:t>
            </a:r>
            <a:r>
              <a:rPr lang="en-US" sz="1600" dirty="0" smtClean="0"/>
              <a:t>dentification of measures to reduce, avoid and minimize impacts</a:t>
            </a:r>
          </a:p>
          <a:p>
            <a:pPr marL="457200" indent="-457200">
              <a:buFont typeface="+mj-lt"/>
              <a:buAutoNum type="arabicPeriod"/>
              <a:defRPr/>
            </a:pPr>
            <a:r>
              <a:rPr lang="en-US" sz="1600" dirty="0"/>
              <a:t>A</a:t>
            </a:r>
            <a:r>
              <a:rPr lang="en-US" sz="1600" dirty="0" smtClean="0"/>
              <a:t>ny recommendations (including initiating USFWS consultations)</a:t>
            </a:r>
          </a:p>
          <a:p>
            <a:pPr marL="457200" indent="-457200">
              <a:buFont typeface="+mj-lt"/>
              <a:buAutoNum type="arabicPeriod"/>
              <a:defRPr/>
            </a:pPr>
            <a:r>
              <a:rPr lang="en-US" sz="1600" dirty="0" smtClean="0"/>
              <a:t>References , literature reviewed, expert opinion etc.</a:t>
            </a:r>
            <a:endParaRPr lang="en-US" sz="1600" dirty="0"/>
          </a:p>
          <a:p>
            <a:pPr>
              <a:defRPr/>
            </a:pPr>
            <a:endParaRPr lang="en-US" sz="2000" dirty="0" smtClean="0"/>
          </a:p>
          <a:p>
            <a:pPr>
              <a:defRPr/>
            </a:pPr>
            <a:endParaRPr lang="en-US" sz="2000" dirty="0" smtClean="0"/>
          </a:p>
          <a:p>
            <a:pPr>
              <a:defRPr/>
            </a:pPr>
            <a:endParaRPr lang="en-US" sz="2000" dirty="0" smtClean="0"/>
          </a:p>
          <a:p>
            <a:pPr>
              <a:defRPr/>
            </a:pPr>
            <a:endParaRPr lang="en-US" dirty="0"/>
          </a:p>
          <a:p>
            <a:pPr>
              <a:defRPr/>
            </a:pPr>
            <a:endParaRPr lang="en-US" dirty="0"/>
          </a:p>
        </p:txBody>
      </p:sp>
      <p:sp>
        <p:nvSpPr>
          <p:cNvPr id="4" name="Slide Number Placeholder 3"/>
          <p:cNvSpPr>
            <a:spLocks noGrp="1"/>
          </p:cNvSpPr>
          <p:nvPr>
            <p:ph type="sldNum" sz="quarter" idx="12"/>
          </p:nvPr>
        </p:nvSpPr>
        <p:spPr/>
        <p:txBody>
          <a:bodyPr/>
          <a:lstStyle/>
          <a:p>
            <a:pPr>
              <a:defRPr/>
            </a:pPr>
            <a:fld id="{B1BB361E-4817-4374-A0DC-15F390BB0DA1}"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57200"/>
          </a:xfrm>
        </p:spPr>
        <p:txBody>
          <a:bodyPr/>
          <a:lstStyle/>
          <a:p>
            <a:pPr>
              <a:defRPr/>
            </a:pPr>
            <a:r>
              <a:rPr lang="en-US" sz="2800" dirty="0" smtClean="0"/>
              <a:t>Section 7 Federal ESA, continued</a:t>
            </a:r>
            <a:endParaRPr lang="en-US" sz="2800" dirty="0"/>
          </a:p>
        </p:txBody>
      </p:sp>
      <p:sp>
        <p:nvSpPr>
          <p:cNvPr id="3" name="Content Placeholder 2"/>
          <p:cNvSpPr>
            <a:spLocks noGrp="1"/>
          </p:cNvSpPr>
          <p:nvPr>
            <p:ph idx="1"/>
          </p:nvPr>
        </p:nvSpPr>
        <p:spPr>
          <a:xfrm>
            <a:off x="381000" y="609600"/>
            <a:ext cx="8229600" cy="5867400"/>
          </a:xfrm>
        </p:spPr>
        <p:txBody>
          <a:bodyPr/>
          <a:lstStyle/>
          <a:p>
            <a:pPr marL="0" indent="0">
              <a:buFont typeface="Wingdings" pitchFamily="2" charset="2"/>
              <a:buNone/>
              <a:defRPr/>
            </a:pPr>
            <a:r>
              <a:rPr lang="en-US" sz="2000" dirty="0" smtClean="0"/>
              <a:t>Informal consultation:</a:t>
            </a:r>
          </a:p>
          <a:p>
            <a:pPr>
              <a:defRPr/>
            </a:pPr>
            <a:r>
              <a:rPr lang="en-US" sz="1600" dirty="0" smtClean="0"/>
              <a:t>ERU staff must develop a letter requesting Section 7 Informal Consultation with the USFWS . The letter should include:</a:t>
            </a:r>
          </a:p>
          <a:p>
            <a:pPr marL="457200" indent="-457200">
              <a:buFont typeface="+mj-lt"/>
              <a:buAutoNum type="arabicPeriod"/>
              <a:defRPr/>
            </a:pPr>
            <a:r>
              <a:rPr lang="en-US" sz="1600" dirty="0" smtClean="0"/>
              <a:t>Background information on the CWSRF Program and the federal nexus (CWSRF capitalization grant funding), as well as USEPA’s delegated authority to the State Water Board for informal Section 7 consultation</a:t>
            </a:r>
          </a:p>
          <a:p>
            <a:pPr marL="457200" indent="-457200">
              <a:buFont typeface="+mj-lt"/>
              <a:buAutoNum type="arabicPeriod"/>
              <a:defRPr/>
            </a:pPr>
            <a:r>
              <a:rPr lang="en-US" sz="1600" dirty="0" smtClean="0"/>
              <a:t>State Water Board’s Section 7 ESA finding for each species (No Effect; NLAA)</a:t>
            </a:r>
          </a:p>
          <a:p>
            <a:pPr marL="457200" indent="-457200">
              <a:buFont typeface="+mj-lt"/>
              <a:buAutoNum type="arabicPeriod"/>
              <a:defRPr/>
            </a:pPr>
            <a:r>
              <a:rPr lang="en-US" sz="1600" dirty="0" smtClean="0"/>
              <a:t>Project location and description</a:t>
            </a:r>
          </a:p>
          <a:p>
            <a:pPr marL="457200" indent="-457200">
              <a:buFont typeface="+mj-lt"/>
              <a:buAutoNum type="arabicPeriod"/>
              <a:defRPr/>
            </a:pPr>
            <a:r>
              <a:rPr lang="en-US" sz="1600" dirty="0" smtClean="0"/>
              <a:t>Vegetation and wildlife species, species account, background information for species (includes literature reviews, database searches), designated critical habitat</a:t>
            </a:r>
          </a:p>
          <a:p>
            <a:pPr marL="457200" indent="-457200">
              <a:buFont typeface="+mj-lt"/>
              <a:buAutoNum type="arabicPeriod"/>
              <a:defRPr/>
            </a:pPr>
            <a:r>
              <a:rPr lang="en-US" sz="1600" dirty="0" smtClean="0"/>
              <a:t>Analysis on project impacts to species and designated critical habitat</a:t>
            </a:r>
          </a:p>
          <a:p>
            <a:pPr marL="457200" indent="-457200">
              <a:buFont typeface="+mj-lt"/>
              <a:buAutoNum type="arabicPeriod"/>
              <a:defRPr/>
            </a:pPr>
            <a:r>
              <a:rPr lang="en-US" sz="1600" dirty="0" smtClean="0"/>
              <a:t>Measures taken to reduce, avoid or minimize impacts</a:t>
            </a:r>
          </a:p>
          <a:p>
            <a:pPr marL="457200" indent="-457200">
              <a:buFont typeface="+mj-lt"/>
              <a:buAutoNum type="arabicPeriod"/>
              <a:defRPr/>
            </a:pPr>
            <a:r>
              <a:rPr lang="en-US" sz="1600" dirty="0" smtClean="0"/>
              <a:t>Reasons for the Section 7 ESA finding </a:t>
            </a:r>
          </a:p>
          <a:p>
            <a:pPr marL="457200" indent="-457200">
              <a:buFont typeface="+mj-lt"/>
              <a:buAutoNum type="arabicPeriod"/>
              <a:defRPr/>
            </a:pPr>
            <a:r>
              <a:rPr lang="en-US" sz="1600" dirty="0" smtClean="0"/>
              <a:t>Identification of biological and protocol surveys for the project area (forward copies of all surveys and information used to support your finding)</a:t>
            </a:r>
          </a:p>
          <a:p>
            <a:pPr marL="0" indent="0">
              <a:buNone/>
              <a:defRPr/>
            </a:pPr>
            <a:endParaRPr lang="en-US" sz="2400" dirty="0" smtClean="0"/>
          </a:p>
          <a:p>
            <a:pPr marL="0" indent="0">
              <a:buFont typeface="Wingdings" pitchFamily="2" charset="2"/>
              <a:buNone/>
              <a:defRPr/>
            </a:pPr>
            <a:r>
              <a:rPr lang="en-US" sz="2000" dirty="0" smtClean="0"/>
              <a:t>*</a:t>
            </a:r>
            <a:r>
              <a:rPr lang="en-US" sz="1800" dirty="0" smtClean="0"/>
              <a:t>Note that Informal Section 7 ESA consultation with the NMFS must be coordinated with the USEPA. ERU staff must develop a template letter (containing the above information) and forward </a:t>
            </a:r>
            <a:r>
              <a:rPr lang="en-US" sz="1800" dirty="0"/>
              <a:t>to the </a:t>
            </a:r>
            <a:r>
              <a:rPr lang="en-US" sz="1800" dirty="0" smtClean="0"/>
              <a:t>USEPA with all supporting documents and surveys to use in the consultation process. </a:t>
            </a:r>
          </a:p>
          <a:p>
            <a:pPr marL="0" indent="0">
              <a:buFont typeface="Wingdings" pitchFamily="2" charset="2"/>
              <a:buNone/>
              <a:defRPr/>
            </a:pPr>
            <a:endParaRPr lang="en-US" sz="2400" dirty="0"/>
          </a:p>
          <a:p>
            <a:pPr marL="0" indent="0">
              <a:buFont typeface="Wingdings" pitchFamily="2" charset="2"/>
              <a:buNone/>
              <a:defRPr/>
            </a:pPr>
            <a:r>
              <a:rPr lang="en-US" sz="2400" dirty="0" smtClean="0"/>
              <a:t>   </a:t>
            </a:r>
            <a:endParaRPr lang="en-US" sz="2400" dirty="0"/>
          </a:p>
        </p:txBody>
      </p:sp>
      <p:sp>
        <p:nvSpPr>
          <p:cNvPr id="4" name="Slide Number Placeholder 3"/>
          <p:cNvSpPr>
            <a:spLocks noGrp="1"/>
          </p:cNvSpPr>
          <p:nvPr>
            <p:ph type="sldNum" sz="quarter" idx="12"/>
          </p:nvPr>
        </p:nvSpPr>
        <p:spPr/>
        <p:txBody>
          <a:bodyPr/>
          <a:lstStyle/>
          <a:p>
            <a:pPr>
              <a:defRPr/>
            </a:pPr>
            <a:fld id="{1DDA5788-2DF1-4413-9CC4-321431BDA7CD}" type="slidenum">
              <a:rPr lang="en-US" smtClean="0"/>
              <a:pPr>
                <a:defRPr/>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07987"/>
          </a:xfrm>
        </p:spPr>
        <p:txBody>
          <a:bodyPr/>
          <a:lstStyle/>
          <a:p>
            <a:pPr>
              <a:defRPr/>
            </a:pPr>
            <a:r>
              <a:rPr lang="en-US" sz="2800" dirty="0" smtClean="0"/>
              <a:t>Section 7 Federal ESA, continued</a:t>
            </a:r>
            <a:endParaRPr lang="en-US" sz="2800" dirty="0"/>
          </a:p>
        </p:txBody>
      </p:sp>
      <p:sp>
        <p:nvSpPr>
          <p:cNvPr id="3" name="Content Placeholder 2"/>
          <p:cNvSpPr>
            <a:spLocks noGrp="1"/>
          </p:cNvSpPr>
          <p:nvPr>
            <p:ph idx="1"/>
          </p:nvPr>
        </p:nvSpPr>
        <p:spPr>
          <a:xfrm>
            <a:off x="381000" y="685800"/>
            <a:ext cx="8229600" cy="5791200"/>
          </a:xfrm>
        </p:spPr>
        <p:txBody>
          <a:bodyPr/>
          <a:lstStyle/>
          <a:p>
            <a:pPr marL="0" indent="0">
              <a:buFont typeface="Wingdings" pitchFamily="2" charset="2"/>
              <a:buNone/>
              <a:defRPr/>
            </a:pPr>
            <a:r>
              <a:rPr lang="en-US" sz="2000" dirty="0"/>
              <a:t>F</a:t>
            </a:r>
            <a:r>
              <a:rPr lang="en-US" sz="2000" dirty="0" smtClean="0"/>
              <a:t>ormal consultation (LAA):</a:t>
            </a:r>
            <a:endParaRPr lang="en-US" sz="2000" dirty="0"/>
          </a:p>
          <a:p>
            <a:pPr>
              <a:defRPr/>
            </a:pPr>
            <a:r>
              <a:rPr lang="en-US" sz="2000" dirty="0" smtClean="0"/>
              <a:t>ERU </a:t>
            </a:r>
            <a:r>
              <a:rPr lang="en-US" sz="2000" dirty="0"/>
              <a:t>staff must </a:t>
            </a:r>
            <a:r>
              <a:rPr lang="en-US" sz="2000" dirty="0" smtClean="0"/>
              <a:t>coordinate with the USEPA for the USEPA to initiate formal Section 7 ESA consultation with the USFWS and NMFS</a:t>
            </a:r>
          </a:p>
          <a:p>
            <a:pPr>
              <a:defRPr/>
            </a:pPr>
            <a:r>
              <a:rPr lang="en-US" sz="2000" dirty="0" smtClean="0"/>
              <a:t>ERU staff must develop a template consultation letter for the USEPA to use, and forward a Biological Assessment done for the project </a:t>
            </a:r>
          </a:p>
          <a:p>
            <a:pPr>
              <a:defRPr/>
            </a:pPr>
            <a:r>
              <a:rPr lang="en-US" sz="1600" dirty="0" smtClean="0"/>
              <a:t>The </a:t>
            </a:r>
            <a:r>
              <a:rPr lang="en-US" sz="1600" dirty="0"/>
              <a:t>letter should include:</a:t>
            </a:r>
          </a:p>
          <a:p>
            <a:pPr marL="457200" indent="-457200">
              <a:buFont typeface="+mj-lt"/>
              <a:buAutoNum type="arabicPeriod"/>
              <a:defRPr/>
            </a:pPr>
            <a:r>
              <a:rPr lang="en-US" sz="1400" dirty="0"/>
              <a:t>Background information on the CWSRF Program and the </a:t>
            </a:r>
            <a:r>
              <a:rPr lang="en-US" sz="1400" dirty="0" smtClean="0"/>
              <a:t>USEPA requirements under ESA</a:t>
            </a:r>
          </a:p>
          <a:p>
            <a:pPr marL="457200" indent="-457200">
              <a:buFont typeface="+mj-lt"/>
              <a:buAutoNum type="arabicPeriod"/>
              <a:defRPr/>
            </a:pPr>
            <a:r>
              <a:rPr lang="en-US" sz="1400" dirty="0" smtClean="0"/>
              <a:t>Section </a:t>
            </a:r>
            <a:r>
              <a:rPr lang="en-US" sz="1400" dirty="0"/>
              <a:t>7 ESA </a:t>
            </a:r>
            <a:r>
              <a:rPr lang="en-US" sz="1400" dirty="0" smtClean="0"/>
              <a:t>findings for each species (No </a:t>
            </a:r>
            <a:r>
              <a:rPr lang="en-US" sz="1400" dirty="0"/>
              <a:t>Effect; May </a:t>
            </a:r>
            <a:r>
              <a:rPr lang="en-US" sz="1400" dirty="0" smtClean="0"/>
              <a:t>Affect but NLAA, May Affect but LAA)</a:t>
            </a:r>
            <a:endParaRPr lang="en-US" sz="1400" dirty="0"/>
          </a:p>
          <a:p>
            <a:pPr marL="457200" indent="-457200">
              <a:buFont typeface="+mj-lt"/>
              <a:buAutoNum type="arabicPeriod"/>
              <a:defRPr/>
            </a:pPr>
            <a:r>
              <a:rPr lang="en-US" sz="1400" dirty="0"/>
              <a:t>Project location and description</a:t>
            </a:r>
          </a:p>
          <a:p>
            <a:pPr marL="457200" indent="-457200">
              <a:buFont typeface="+mj-lt"/>
              <a:buAutoNum type="arabicPeriod"/>
              <a:defRPr/>
            </a:pPr>
            <a:r>
              <a:rPr lang="en-US" sz="1400" dirty="0"/>
              <a:t>Vegetation and wildlife species</a:t>
            </a:r>
          </a:p>
          <a:p>
            <a:pPr marL="457200" indent="-457200">
              <a:buFont typeface="+mj-lt"/>
              <a:buAutoNum type="arabicPeriod"/>
              <a:defRPr/>
            </a:pPr>
            <a:r>
              <a:rPr lang="en-US" sz="1400" dirty="0"/>
              <a:t>Species account, background information for species (includes literature reviews, database searches), designated critical habitat</a:t>
            </a:r>
          </a:p>
          <a:p>
            <a:pPr marL="457200" indent="-457200">
              <a:buFont typeface="+mj-lt"/>
              <a:buAutoNum type="arabicPeriod"/>
              <a:defRPr/>
            </a:pPr>
            <a:r>
              <a:rPr lang="en-US" sz="1400" dirty="0"/>
              <a:t>Analysis on project impacts to species and designated critical habitat</a:t>
            </a:r>
          </a:p>
          <a:p>
            <a:pPr marL="457200" indent="-457200">
              <a:buFont typeface="+mj-lt"/>
              <a:buAutoNum type="arabicPeriod"/>
              <a:defRPr/>
            </a:pPr>
            <a:r>
              <a:rPr lang="en-US" sz="1400" dirty="0"/>
              <a:t>Measures taken to reduce, avoid or minimize impacts</a:t>
            </a:r>
          </a:p>
          <a:p>
            <a:pPr marL="457200" indent="-457200">
              <a:buFont typeface="+mj-lt"/>
              <a:buAutoNum type="arabicPeriod"/>
              <a:defRPr/>
            </a:pPr>
            <a:r>
              <a:rPr lang="en-US" sz="1400" dirty="0"/>
              <a:t>Reasons for the Section 7 ESA finding</a:t>
            </a:r>
          </a:p>
          <a:p>
            <a:pPr marL="457200" indent="-457200">
              <a:buFont typeface="+mj-lt"/>
              <a:buAutoNum type="arabicPeriod"/>
              <a:defRPr/>
            </a:pPr>
            <a:r>
              <a:rPr lang="en-US" sz="1400" dirty="0"/>
              <a:t>Identification of biological surveys for the project area (forward copies of all surveys and information used to support your finding)</a:t>
            </a:r>
          </a:p>
          <a:p>
            <a:pPr marL="0" indent="0">
              <a:buFont typeface="Wingdings" pitchFamily="2" charset="2"/>
              <a:buNone/>
              <a:defRPr/>
            </a:pPr>
            <a:r>
              <a:rPr lang="en-US" sz="1800" dirty="0" smtClean="0"/>
              <a:t>USFWS and NMFS may request additional information, and must issue a Biological Opinion before the State Water Board approves the CWSRF financing and prior to the applicant proceeding with construction.</a:t>
            </a:r>
            <a:endParaRPr lang="en-US" sz="1800" dirty="0"/>
          </a:p>
        </p:txBody>
      </p:sp>
      <p:sp>
        <p:nvSpPr>
          <p:cNvPr id="4" name="Slide Number Placeholder 3"/>
          <p:cNvSpPr>
            <a:spLocks noGrp="1"/>
          </p:cNvSpPr>
          <p:nvPr>
            <p:ph type="sldNum" sz="quarter" idx="12"/>
          </p:nvPr>
        </p:nvSpPr>
        <p:spPr/>
        <p:txBody>
          <a:bodyPr/>
          <a:lstStyle/>
          <a:p>
            <a:pPr>
              <a:defRPr/>
            </a:pPr>
            <a:fld id="{D3FD4D62-121A-44ED-AA81-A167E58AD328}" type="slidenum">
              <a:rPr lang="en-US" smtClean="0"/>
              <a:pPr>
                <a:defRPr/>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2C7FE23-60C0-42A4-BEEF-E4B2B43D3029}" type="slidenum">
              <a:rPr lang="en-US"/>
              <a:pPr>
                <a:defRPr/>
              </a:pPr>
              <a:t>4</a:t>
            </a:fld>
            <a:endParaRPr lang="en-US"/>
          </a:p>
        </p:txBody>
      </p:sp>
      <p:sp>
        <p:nvSpPr>
          <p:cNvPr id="180226" name="Rectangle 2"/>
          <p:cNvSpPr>
            <a:spLocks noGrp="1" noChangeArrowheads="1"/>
          </p:cNvSpPr>
          <p:nvPr>
            <p:ph type="title"/>
          </p:nvPr>
        </p:nvSpPr>
        <p:spPr>
          <a:xfrm>
            <a:off x="228600" y="304800"/>
            <a:ext cx="5486400" cy="606425"/>
          </a:xfrm>
        </p:spPr>
        <p:txBody>
          <a:bodyPr/>
          <a:lstStyle/>
          <a:p>
            <a:pPr algn="l" eaLnBrk="1" hangingPunct="1">
              <a:defRPr/>
            </a:pPr>
            <a:r>
              <a:rPr lang="en-US" smtClean="0"/>
              <a:t>CEQA objectives:</a:t>
            </a:r>
            <a:endParaRPr lang="en-US" sz="5400" smtClean="0"/>
          </a:p>
        </p:txBody>
      </p:sp>
      <p:sp>
        <p:nvSpPr>
          <p:cNvPr id="180227" name="Rectangle 3"/>
          <p:cNvSpPr>
            <a:spLocks noGrp="1" noChangeArrowheads="1"/>
          </p:cNvSpPr>
          <p:nvPr>
            <p:ph type="body" idx="1"/>
          </p:nvPr>
        </p:nvSpPr>
        <p:spPr>
          <a:xfrm>
            <a:off x="228600" y="1066800"/>
            <a:ext cx="8229600" cy="5562600"/>
          </a:xfrm>
        </p:spPr>
        <p:txBody>
          <a:bodyPr/>
          <a:lstStyle/>
          <a:p>
            <a:pPr marL="223838" indent="-223838" eaLnBrk="1" hangingPunct="1">
              <a:buFont typeface="Wingdings" pitchFamily="2" charset="2"/>
              <a:buNone/>
              <a:defRPr/>
            </a:pPr>
            <a:endParaRPr lang="en-US" sz="1400" dirty="0" smtClean="0"/>
          </a:p>
          <a:p>
            <a:pPr marL="223838" indent="-223838" eaLnBrk="1" hangingPunct="1">
              <a:defRPr/>
            </a:pPr>
            <a:r>
              <a:rPr lang="en-US" sz="2000" dirty="0" smtClean="0"/>
              <a:t>Disclose to decision makers and the public the significant environmental effects of proposed activities</a:t>
            </a:r>
          </a:p>
          <a:p>
            <a:pPr marL="223838" indent="-223838" eaLnBrk="1" hangingPunct="1">
              <a:buFont typeface="Wingdings" pitchFamily="2" charset="2"/>
              <a:buNone/>
              <a:defRPr/>
            </a:pPr>
            <a:endParaRPr lang="en-US" sz="2000" dirty="0" smtClean="0"/>
          </a:p>
          <a:p>
            <a:pPr marL="223838" indent="-223838" eaLnBrk="1" hangingPunct="1">
              <a:defRPr/>
            </a:pPr>
            <a:r>
              <a:rPr lang="en-US" sz="2000" dirty="0" smtClean="0"/>
              <a:t>Identify ways to avoid or reduce environmental damage and prevent environmental damage by requiring implementation of feasible alternatives or mitigation measures</a:t>
            </a:r>
          </a:p>
          <a:p>
            <a:pPr marL="223838" indent="-223838" eaLnBrk="1" hangingPunct="1">
              <a:buFont typeface="Wingdings" pitchFamily="2" charset="2"/>
              <a:buNone/>
              <a:defRPr/>
            </a:pPr>
            <a:endParaRPr lang="en-US" sz="2000" dirty="0" smtClean="0"/>
          </a:p>
          <a:p>
            <a:pPr marL="223838" indent="-223838" eaLnBrk="1" hangingPunct="1">
              <a:defRPr/>
            </a:pPr>
            <a:r>
              <a:rPr lang="en-US" sz="2000" dirty="0" smtClean="0"/>
              <a:t>Disclose to the public reasons for agency approval of projects with significant environmental effects</a:t>
            </a:r>
          </a:p>
          <a:p>
            <a:pPr marL="223838" indent="-223838" eaLnBrk="1" hangingPunct="1">
              <a:buFont typeface="Wingdings" pitchFamily="2" charset="2"/>
              <a:buNone/>
              <a:defRPr/>
            </a:pPr>
            <a:endParaRPr lang="en-US" sz="2000" dirty="0" smtClean="0"/>
          </a:p>
          <a:p>
            <a:pPr marL="223838" indent="-223838" eaLnBrk="1" hangingPunct="1">
              <a:defRPr/>
            </a:pPr>
            <a:r>
              <a:rPr lang="en-US" sz="2000" dirty="0" smtClean="0"/>
              <a:t>Foster interagency coordination in the review of projects</a:t>
            </a:r>
          </a:p>
          <a:p>
            <a:pPr marL="223838" indent="-223838" eaLnBrk="1" hangingPunct="1">
              <a:buFont typeface="Wingdings" pitchFamily="2" charset="2"/>
              <a:buNone/>
              <a:defRPr/>
            </a:pPr>
            <a:endParaRPr lang="en-US" sz="2000" dirty="0" smtClean="0"/>
          </a:p>
          <a:p>
            <a:pPr marL="223838" indent="-223838" eaLnBrk="1" hangingPunct="1">
              <a:defRPr/>
            </a:pPr>
            <a:r>
              <a:rPr lang="en-US" sz="2000" dirty="0" smtClean="0"/>
              <a:t>Enhance public participation in the planning process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941387"/>
          </a:xfrm>
        </p:spPr>
        <p:txBody>
          <a:bodyPr/>
          <a:lstStyle/>
          <a:p>
            <a:pPr algn="l">
              <a:defRPr/>
            </a:pPr>
            <a:r>
              <a:rPr lang="en-US" sz="2000" dirty="0" smtClean="0"/>
              <a:t>Section 106 of the National Historic Preservation Act (NHPA, 1966), and the Archaeological and Historic Preservation Act (AHPA, 1974)</a:t>
            </a:r>
            <a:endParaRPr lang="en-US" sz="2000" dirty="0"/>
          </a:p>
        </p:txBody>
      </p:sp>
      <p:sp>
        <p:nvSpPr>
          <p:cNvPr id="3" name="Content Placeholder 2"/>
          <p:cNvSpPr>
            <a:spLocks noGrp="1"/>
          </p:cNvSpPr>
          <p:nvPr>
            <p:ph idx="1"/>
          </p:nvPr>
        </p:nvSpPr>
        <p:spPr>
          <a:xfrm>
            <a:off x="457200" y="1295400"/>
            <a:ext cx="8229600" cy="4953000"/>
          </a:xfrm>
        </p:spPr>
        <p:txBody>
          <a:bodyPr/>
          <a:lstStyle/>
          <a:p>
            <a:pPr marL="0" indent="0">
              <a:buFont typeface="Wingdings" pitchFamily="2" charset="2"/>
              <a:buNone/>
              <a:defRPr/>
            </a:pPr>
            <a:r>
              <a:rPr lang="en-US" sz="1800" b="1" u="sng" dirty="0" smtClean="0"/>
              <a:t>NHPA </a:t>
            </a:r>
          </a:p>
          <a:p>
            <a:pPr>
              <a:defRPr/>
            </a:pPr>
            <a:r>
              <a:rPr lang="en-US" sz="1600" dirty="0" smtClean="0"/>
              <a:t>Preservation of historic sites, buildings, structures, districts and objects of national, state, tribal, local and regional significance, and protection of such historic properties from adverse impacts due to federal agency undertakings.</a:t>
            </a:r>
          </a:p>
          <a:p>
            <a:pPr>
              <a:defRPr/>
            </a:pPr>
            <a:r>
              <a:rPr lang="en-US" sz="1600" dirty="0" smtClean="0"/>
              <a:t>Administered by the United States Department of the Interior and the Advisory Council on Historic Preservation (Council)</a:t>
            </a:r>
          </a:p>
          <a:p>
            <a:pPr>
              <a:defRPr/>
            </a:pPr>
            <a:r>
              <a:rPr lang="en-US" sz="1600" dirty="0" smtClean="0"/>
              <a:t>Must determine if a project might affect historic properties that are included or are eligible for inclusion on the National Register of Historic Properties. </a:t>
            </a:r>
          </a:p>
          <a:p>
            <a:pPr>
              <a:defRPr/>
            </a:pPr>
            <a:r>
              <a:rPr lang="en-US" sz="1600" dirty="0" smtClean="0"/>
              <a:t>Generally, consultation required between SHPO/THPO and federal agency; however, the Council may be consulted for certain undertakings</a:t>
            </a:r>
          </a:p>
          <a:p>
            <a:pPr marL="0" indent="0">
              <a:buFont typeface="Wingdings" pitchFamily="2" charset="2"/>
              <a:buNone/>
              <a:defRPr/>
            </a:pPr>
            <a:r>
              <a:rPr lang="en-US" sz="1800" b="1" u="sng" dirty="0" smtClean="0"/>
              <a:t>AHPA </a:t>
            </a:r>
          </a:p>
          <a:p>
            <a:pPr>
              <a:defRPr/>
            </a:pPr>
            <a:r>
              <a:rPr lang="en-US" sz="1600" dirty="0" smtClean="0"/>
              <a:t>Limit the loss of important historical data due to federal or federally authorized construction activities.  </a:t>
            </a:r>
          </a:p>
          <a:p>
            <a:pPr>
              <a:defRPr/>
            </a:pPr>
            <a:r>
              <a:rPr lang="en-US" sz="1600" dirty="0" smtClean="0"/>
              <a:t>For inadvertent discoveries of historic properties after a project has begun and potential adverse effect may occur (NHPA does not have a provision for late discoveries of historic properties).</a:t>
            </a:r>
          </a:p>
          <a:p>
            <a:pPr>
              <a:defRPr/>
            </a:pPr>
            <a:r>
              <a:rPr lang="en-US" sz="1600" dirty="0" smtClean="0"/>
              <a:t>Usually done as part of the Section 106 NHPA consultation process with the SHPO/THPO.</a:t>
            </a:r>
            <a:endParaRPr lang="en-US" sz="1600" dirty="0"/>
          </a:p>
        </p:txBody>
      </p:sp>
      <p:sp>
        <p:nvSpPr>
          <p:cNvPr id="4" name="Slide Number Placeholder 3"/>
          <p:cNvSpPr>
            <a:spLocks noGrp="1"/>
          </p:cNvSpPr>
          <p:nvPr>
            <p:ph type="sldNum" sz="quarter" idx="12"/>
          </p:nvPr>
        </p:nvSpPr>
        <p:spPr/>
        <p:txBody>
          <a:bodyPr/>
          <a:lstStyle/>
          <a:p>
            <a:pPr>
              <a:defRPr/>
            </a:pPr>
            <a:fld id="{BB17047F-6DC4-4807-B94B-AC2FD1682A26}" type="slidenum">
              <a:rPr lang="en-US" smtClean="0"/>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pPr>
              <a:defRPr/>
            </a:pPr>
            <a:r>
              <a:rPr lang="en-US" sz="2400" dirty="0" smtClean="0"/>
              <a:t>Section 106 NHPA and AHPA in the CWSRF Program</a:t>
            </a:r>
            <a:endParaRPr lang="en-US" sz="2400" dirty="0"/>
          </a:p>
        </p:txBody>
      </p:sp>
      <p:sp>
        <p:nvSpPr>
          <p:cNvPr id="3" name="Content Placeholder 2"/>
          <p:cNvSpPr>
            <a:spLocks noGrp="1"/>
          </p:cNvSpPr>
          <p:nvPr>
            <p:ph idx="1"/>
          </p:nvPr>
        </p:nvSpPr>
        <p:spPr>
          <a:xfrm>
            <a:off x="457200" y="1066800"/>
            <a:ext cx="8229600" cy="5059363"/>
          </a:xfrm>
        </p:spPr>
        <p:txBody>
          <a:bodyPr/>
          <a:lstStyle/>
          <a:p>
            <a:pPr>
              <a:defRPr/>
            </a:pPr>
            <a:r>
              <a:rPr lang="en-US" sz="1800" dirty="0" smtClean="0"/>
              <a:t>Programmatic Agreement between the USEPA, State Water Board, Advisory Council on Historic Preservation, and the National Conference of State Historic Preservation Officers</a:t>
            </a:r>
          </a:p>
          <a:p>
            <a:pPr marL="0" indent="0">
              <a:buFont typeface="Wingdings" pitchFamily="2" charset="2"/>
              <a:buNone/>
              <a:defRPr/>
            </a:pPr>
            <a:endParaRPr lang="en-US" sz="1800" dirty="0" smtClean="0"/>
          </a:p>
          <a:p>
            <a:pPr>
              <a:defRPr/>
            </a:pPr>
            <a:r>
              <a:rPr lang="en-US" sz="1800" dirty="0" smtClean="0"/>
              <a:t>USEPA delegated Section 106 compliance and consultation with SHPO and THPO to the State Water Board</a:t>
            </a:r>
          </a:p>
          <a:p>
            <a:pPr marL="0" indent="0">
              <a:buFont typeface="Wingdings" pitchFamily="2" charset="2"/>
              <a:buNone/>
              <a:defRPr/>
            </a:pPr>
            <a:endParaRPr lang="en-US" sz="1800" dirty="0" smtClean="0"/>
          </a:p>
          <a:p>
            <a:pPr>
              <a:defRPr/>
            </a:pPr>
            <a:r>
              <a:rPr lang="en-US" sz="1800" dirty="0" smtClean="0"/>
              <a:t>Cultural Resources Officer (CRO) for the State Water Board reviews the cultural documents submitted by applicants to see if sufficient information has been provided to support Section 106 findings.  May initiate Section 106 NHPA consultation with the SHPO/THPO if no effect finding can not be made. </a:t>
            </a:r>
          </a:p>
          <a:p>
            <a:pPr marL="0" indent="0">
              <a:buFont typeface="Wingdings" pitchFamily="2" charset="2"/>
              <a:buNone/>
              <a:defRPr/>
            </a:pPr>
            <a:endParaRPr lang="en-US" sz="1800" dirty="0"/>
          </a:p>
          <a:p>
            <a:pPr>
              <a:defRPr/>
            </a:pPr>
            <a:r>
              <a:rPr lang="en-US" sz="1800" dirty="0"/>
              <a:t>M</a:t>
            </a:r>
            <a:r>
              <a:rPr lang="en-US" sz="1800" dirty="0" smtClean="0"/>
              <a:t>ust work with the CRO to obtain a memo and language (including any required special condition measures) for inclusion in State Water Board environmental compliance documents (ERS, FPA/PFC and Exhibit D)</a:t>
            </a:r>
          </a:p>
        </p:txBody>
      </p:sp>
      <p:sp>
        <p:nvSpPr>
          <p:cNvPr id="4" name="Slide Number Placeholder 3"/>
          <p:cNvSpPr>
            <a:spLocks noGrp="1"/>
          </p:cNvSpPr>
          <p:nvPr>
            <p:ph type="sldNum" sz="quarter" idx="12"/>
          </p:nvPr>
        </p:nvSpPr>
        <p:spPr/>
        <p:txBody>
          <a:bodyPr/>
          <a:lstStyle/>
          <a:p>
            <a:pPr>
              <a:defRPr/>
            </a:pPr>
            <a:fld id="{413454F3-16C9-44C1-80B9-121BFBFFA314}" type="slidenum">
              <a:rPr lang="en-US" smtClean="0"/>
              <a:pPr>
                <a:defRPr/>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0387"/>
          </a:xfrm>
        </p:spPr>
        <p:txBody>
          <a:bodyPr/>
          <a:lstStyle/>
          <a:p>
            <a:pPr>
              <a:defRPr/>
            </a:pPr>
            <a:r>
              <a:rPr lang="en-US" sz="2400" dirty="0" smtClean="0"/>
              <a:t>Federal Clean Air Act, 1970 (amended 1977)</a:t>
            </a:r>
            <a:endParaRPr lang="en-US" sz="2400" dirty="0"/>
          </a:p>
        </p:txBody>
      </p:sp>
      <p:sp>
        <p:nvSpPr>
          <p:cNvPr id="3" name="Content Placeholder 2"/>
          <p:cNvSpPr>
            <a:spLocks noGrp="1"/>
          </p:cNvSpPr>
          <p:nvPr>
            <p:ph idx="1"/>
          </p:nvPr>
        </p:nvSpPr>
        <p:spPr>
          <a:xfrm>
            <a:off x="457200" y="762000"/>
            <a:ext cx="8229600" cy="4525963"/>
          </a:xfrm>
        </p:spPr>
        <p:txBody>
          <a:bodyPr/>
          <a:lstStyle/>
          <a:p>
            <a:pPr>
              <a:defRPr/>
            </a:pPr>
            <a:r>
              <a:rPr lang="en-US" sz="1600" dirty="0"/>
              <a:t>S</a:t>
            </a:r>
            <a:r>
              <a:rPr lang="en-US" sz="1600" dirty="0" smtClean="0"/>
              <a:t>igned </a:t>
            </a:r>
            <a:r>
              <a:rPr lang="en-US" sz="1600" dirty="0"/>
              <a:t>by President Richard Nixon on December 31, 1970 to foster the growth of a strong American economy and industry while improving human health and the environment</a:t>
            </a:r>
            <a:r>
              <a:rPr lang="en-US" sz="1600" dirty="0" smtClean="0"/>
              <a:t>.</a:t>
            </a:r>
          </a:p>
          <a:p>
            <a:pPr>
              <a:defRPr/>
            </a:pPr>
            <a:r>
              <a:rPr lang="en-US" sz="1600" dirty="0" smtClean="0"/>
              <a:t>Amended in 1977 and on November 15, 1990 by President George H.W. </a:t>
            </a:r>
            <a:r>
              <a:rPr lang="en-US" sz="1600" dirty="0"/>
              <a:t>Bush to </a:t>
            </a:r>
            <a:r>
              <a:rPr lang="en-US" sz="1600" dirty="0" smtClean="0"/>
              <a:t>set </a:t>
            </a:r>
            <a:r>
              <a:rPr lang="en-US" sz="1600" dirty="0"/>
              <a:t>new goals </a:t>
            </a:r>
            <a:r>
              <a:rPr lang="en-US" sz="1600" dirty="0" smtClean="0"/>
              <a:t>for </a:t>
            </a:r>
            <a:r>
              <a:rPr lang="en-US" sz="1600" dirty="0"/>
              <a:t>achieving attainment of </a:t>
            </a:r>
            <a:r>
              <a:rPr lang="en-US" sz="1600" dirty="0" smtClean="0"/>
              <a:t>National Ambient Air Quality Standards (NAAQS) </a:t>
            </a:r>
            <a:r>
              <a:rPr lang="en-US" sz="1600" dirty="0"/>
              <a:t>since many areas of the country had failed to meet </a:t>
            </a:r>
            <a:r>
              <a:rPr lang="en-US" sz="1600" dirty="0" smtClean="0"/>
              <a:t>the original 1975 air quality attainment deadlines.</a:t>
            </a:r>
          </a:p>
          <a:p>
            <a:pPr marL="0" indent="0">
              <a:buNone/>
              <a:defRPr/>
            </a:pPr>
            <a:endParaRPr lang="en-US" sz="1800" dirty="0" smtClean="0"/>
          </a:p>
          <a:p>
            <a:pPr>
              <a:defRPr/>
            </a:pPr>
            <a:r>
              <a:rPr lang="en-US" sz="1800" dirty="0" smtClean="0"/>
              <a:t>1977 Amendments included: </a:t>
            </a:r>
          </a:p>
          <a:p>
            <a:pPr>
              <a:buFont typeface="+mj-lt"/>
              <a:buAutoNum type="arabicPeriod"/>
              <a:defRPr/>
            </a:pPr>
            <a:r>
              <a:rPr lang="en-US" sz="1600" dirty="0" smtClean="0"/>
              <a:t>Curbing </a:t>
            </a:r>
            <a:r>
              <a:rPr lang="en-US" sz="1600" dirty="0"/>
              <a:t>four </a:t>
            </a:r>
            <a:r>
              <a:rPr lang="en-US" sz="1600" dirty="0" smtClean="0"/>
              <a:t>major threats </a:t>
            </a:r>
            <a:r>
              <a:rPr lang="en-US" sz="1600" dirty="0"/>
              <a:t>to the environment and </a:t>
            </a:r>
            <a:r>
              <a:rPr lang="en-US" sz="1600" dirty="0" smtClean="0"/>
              <a:t>human health: </a:t>
            </a:r>
            <a:r>
              <a:rPr lang="en-US" sz="1600" dirty="0"/>
              <a:t>acid rain, urban air pollution, </a:t>
            </a:r>
            <a:r>
              <a:rPr lang="en-US" sz="1600" dirty="0" smtClean="0"/>
              <a:t>toxic air </a:t>
            </a:r>
            <a:r>
              <a:rPr lang="en-US" sz="1600" dirty="0"/>
              <a:t>emissions, and stratospheric ozone depletion. </a:t>
            </a:r>
          </a:p>
          <a:p>
            <a:pPr>
              <a:buFont typeface="+mj-lt"/>
              <a:buAutoNum type="arabicPeriod"/>
              <a:defRPr/>
            </a:pPr>
            <a:r>
              <a:rPr lang="en-US" sz="1600" dirty="0" smtClean="0"/>
              <a:t>Establish a </a:t>
            </a:r>
            <a:r>
              <a:rPr lang="en-US" sz="1600" dirty="0"/>
              <a:t>national </a:t>
            </a:r>
            <a:r>
              <a:rPr lang="en-US" sz="1600" dirty="0" smtClean="0"/>
              <a:t>operating permits program (via through local Air Management Districts) </a:t>
            </a:r>
            <a:r>
              <a:rPr lang="en-US" sz="1600" dirty="0"/>
              <a:t>to make the law more workable, and strengthened </a:t>
            </a:r>
            <a:r>
              <a:rPr lang="en-US" sz="1600" dirty="0" smtClean="0"/>
              <a:t>enforcement.</a:t>
            </a:r>
          </a:p>
          <a:p>
            <a:pPr>
              <a:buFont typeface="+mj-lt"/>
              <a:buAutoNum type="arabicPeriod"/>
              <a:defRPr/>
            </a:pPr>
            <a:r>
              <a:rPr lang="en-US" sz="1600" dirty="0" smtClean="0"/>
              <a:t>Authorized </a:t>
            </a:r>
            <a:r>
              <a:rPr lang="en-US" sz="1600" dirty="0"/>
              <a:t>the development of comprehensive federal and state regulations to limit emissions from both stationary (industrial) sources and mobile sources. </a:t>
            </a:r>
          </a:p>
          <a:p>
            <a:pPr>
              <a:buFont typeface="+mj-lt"/>
              <a:buAutoNum type="arabicPeriod"/>
              <a:defRPr/>
            </a:pPr>
            <a:r>
              <a:rPr lang="en-US" sz="1600" dirty="0" smtClean="0"/>
              <a:t>Four </a:t>
            </a:r>
            <a:r>
              <a:rPr lang="en-US" sz="1600" dirty="0"/>
              <a:t>major regulatory programs affecting stationary sources were initiated: </a:t>
            </a:r>
            <a:endParaRPr lang="en-US" sz="1600" dirty="0" smtClean="0"/>
          </a:p>
          <a:p>
            <a:pPr>
              <a:buFontTx/>
              <a:buChar char="-"/>
              <a:defRPr/>
            </a:pPr>
            <a:r>
              <a:rPr lang="en-US" sz="1600" dirty="0" smtClean="0"/>
              <a:t>NAAQS</a:t>
            </a:r>
            <a:endParaRPr lang="en-US" sz="1600" dirty="0"/>
          </a:p>
          <a:p>
            <a:pPr>
              <a:buFontTx/>
              <a:buChar char="-"/>
              <a:defRPr/>
            </a:pPr>
            <a:r>
              <a:rPr lang="en-US" sz="1600" dirty="0" smtClean="0"/>
              <a:t>State </a:t>
            </a:r>
            <a:r>
              <a:rPr lang="en-US" sz="1600" dirty="0"/>
              <a:t>Implementation </a:t>
            </a:r>
            <a:r>
              <a:rPr lang="en-US" sz="1600" dirty="0" smtClean="0"/>
              <a:t>Plans (SIP), </a:t>
            </a:r>
          </a:p>
          <a:p>
            <a:pPr>
              <a:buFontTx/>
              <a:buChar char="-"/>
              <a:defRPr/>
            </a:pPr>
            <a:r>
              <a:rPr lang="en-US" sz="1600" dirty="0" smtClean="0"/>
              <a:t>New </a:t>
            </a:r>
            <a:r>
              <a:rPr lang="en-US" sz="1600" dirty="0"/>
              <a:t>Source Performance </a:t>
            </a:r>
            <a:r>
              <a:rPr lang="en-US" sz="1600" dirty="0" smtClean="0"/>
              <a:t>Standards</a:t>
            </a:r>
          </a:p>
          <a:p>
            <a:pPr>
              <a:buFontTx/>
              <a:buChar char="-"/>
              <a:defRPr/>
            </a:pPr>
            <a:r>
              <a:rPr lang="en-US" sz="1600" dirty="0" smtClean="0"/>
              <a:t>National </a:t>
            </a:r>
            <a:r>
              <a:rPr lang="en-US" sz="1600" dirty="0"/>
              <a:t>Emission Standards for Hazardous Air Pollutants. </a:t>
            </a:r>
          </a:p>
          <a:p>
            <a:pPr marL="0" indent="0">
              <a:buFont typeface="Wingdings" pitchFamily="2" charset="2"/>
              <a:buNone/>
              <a:defRPr/>
            </a:pPr>
            <a:endParaRPr lang="en-US" sz="2000" dirty="0"/>
          </a:p>
          <a:p>
            <a:pPr>
              <a:defRPr/>
            </a:pPr>
            <a:endParaRPr lang="en-US" sz="2400" dirty="0"/>
          </a:p>
        </p:txBody>
      </p:sp>
      <p:sp>
        <p:nvSpPr>
          <p:cNvPr id="4" name="Slide Number Placeholder 3"/>
          <p:cNvSpPr>
            <a:spLocks noGrp="1"/>
          </p:cNvSpPr>
          <p:nvPr>
            <p:ph type="sldNum" sz="quarter" idx="12"/>
          </p:nvPr>
        </p:nvSpPr>
        <p:spPr/>
        <p:txBody>
          <a:bodyPr/>
          <a:lstStyle/>
          <a:p>
            <a:pPr>
              <a:defRPr/>
            </a:pPr>
            <a:fld id="{E2992AAB-873C-4E60-A88D-8264634C49DC}" type="slidenum">
              <a:rPr lang="en-US" smtClean="0"/>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pPr>
              <a:defRPr/>
            </a:pPr>
            <a:r>
              <a:rPr lang="en-US" sz="2800" dirty="0" smtClean="0"/>
              <a:t>Federal Clean Air Act, continued</a:t>
            </a:r>
            <a:br>
              <a:rPr lang="en-US" sz="2800" dirty="0" smtClean="0"/>
            </a:br>
            <a:endParaRPr lang="en-US" sz="2800" dirty="0"/>
          </a:p>
        </p:txBody>
      </p:sp>
      <p:sp>
        <p:nvSpPr>
          <p:cNvPr id="3" name="Content Placeholder 2"/>
          <p:cNvSpPr>
            <a:spLocks noGrp="1"/>
          </p:cNvSpPr>
          <p:nvPr>
            <p:ph idx="1"/>
          </p:nvPr>
        </p:nvSpPr>
        <p:spPr>
          <a:xfrm>
            <a:off x="381000" y="838200"/>
            <a:ext cx="8229600" cy="5410200"/>
          </a:xfrm>
        </p:spPr>
        <p:txBody>
          <a:bodyPr/>
          <a:lstStyle/>
          <a:p>
            <a:pPr>
              <a:defRPr/>
            </a:pPr>
            <a:r>
              <a:rPr lang="en-US" sz="2000" dirty="0" smtClean="0"/>
              <a:t>Must conduct a Clean Air Act Conformity Analysis (40 CFR 93.150). Projects located in nonattainment and maintenance areas for federal criteria pollutants </a:t>
            </a:r>
          </a:p>
          <a:p>
            <a:pPr marL="0" indent="0">
              <a:buNone/>
              <a:defRPr/>
            </a:pPr>
            <a:endParaRPr lang="en-US" sz="2000" dirty="0"/>
          </a:p>
          <a:p>
            <a:pPr>
              <a:defRPr/>
            </a:pPr>
            <a:r>
              <a:rPr lang="en-US" sz="2000" dirty="0" smtClean="0"/>
              <a:t>Analyze direct and indirect </a:t>
            </a:r>
            <a:r>
              <a:rPr lang="en-US" sz="2000" dirty="0"/>
              <a:t>air </a:t>
            </a:r>
            <a:r>
              <a:rPr lang="en-US" sz="2000" dirty="0" smtClean="0"/>
              <a:t>emissions for project construction and operation </a:t>
            </a:r>
          </a:p>
          <a:p>
            <a:pPr>
              <a:defRPr/>
            </a:pPr>
            <a:endParaRPr lang="en-US" sz="2000" dirty="0" smtClean="0"/>
          </a:p>
          <a:p>
            <a:pPr>
              <a:defRPr/>
            </a:pPr>
            <a:r>
              <a:rPr lang="en-US" sz="2000" dirty="0" smtClean="0"/>
              <a:t>Project emissions exceed air quality thresholds, but sized to meet populations projections in accord to the SIP</a:t>
            </a:r>
          </a:p>
          <a:p>
            <a:pPr marL="0" indent="0">
              <a:buNone/>
              <a:defRPr/>
            </a:pPr>
            <a:endParaRPr lang="en-US" sz="2000" dirty="0" smtClean="0"/>
          </a:p>
          <a:p>
            <a:pPr>
              <a:defRPr/>
            </a:pPr>
            <a:r>
              <a:rPr lang="en-US" sz="2000" dirty="0" smtClean="0"/>
              <a:t>Consider established air quality thresholds of significance set by local </a:t>
            </a:r>
            <a:r>
              <a:rPr lang="en-US" sz="2000" dirty="0"/>
              <a:t>A</a:t>
            </a:r>
            <a:r>
              <a:rPr lang="en-US" sz="2000" dirty="0" smtClean="0"/>
              <a:t>ir </a:t>
            </a:r>
            <a:r>
              <a:rPr lang="en-US" sz="2000" dirty="0"/>
              <a:t>M</a:t>
            </a:r>
            <a:r>
              <a:rPr lang="en-US" sz="2000" dirty="0" smtClean="0"/>
              <a:t>anagement Districts and state (</a:t>
            </a:r>
            <a:r>
              <a:rPr lang="en-US" sz="2000" dirty="0"/>
              <a:t>failure to comply with </a:t>
            </a:r>
            <a:r>
              <a:rPr lang="en-US" sz="2000" dirty="0" smtClean="0"/>
              <a:t>SIP); also consider annual air emissions inventory for the basin area(-s) published online through the Air Resources Board</a:t>
            </a:r>
          </a:p>
          <a:p>
            <a:pPr>
              <a:defRPr/>
            </a:pPr>
            <a:endParaRPr lang="en-US" sz="2000" dirty="0" smtClean="0"/>
          </a:p>
          <a:p>
            <a:pPr>
              <a:defRPr/>
            </a:pPr>
            <a:endParaRPr lang="en-US" sz="2000" dirty="0" smtClean="0"/>
          </a:p>
          <a:p>
            <a:pPr>
              <a:defRPr/>
            </a:pPr>
            <a:endParaRPr lang="en-US" sz="2000" dirty="0"/>
          </a:p>
        </p:txBody>
      </p:sp>
      <p:sp>
        <p:nvSpPr>
          <p:cNvPr id="4" name="Slide Number Placeholder 3"/>
          <p:cNvSpPr>
            <a:spLocks noGrp="1"/>
          </p:cNvSpPr>
          <p:nvPr>
            <p:ph type="sldNum" sz="quarter" idx="12"/>
          </p:nvPr>
        </p:nvSpPr>
        <p:spPr/>
        <p:txBody>
          <a:bodyPr/>
          <a:lstStyle/>
          <a:p>
            <a:pPr>
              <a:defRPr/>
            </a:pPr>
            <a:fld id="{44266EBF-516C-4551-A2D4-0A2FDF9CC5BE}" type="slidenum">
              <a:rPr lang="en-US" smtClean="0"/>
              <a:pPr>
                <a:defRPr/>
              </a:pPr>
              <a:t>43</a:t>
            </a:fld>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r>
              <a:rPr lang="en-US" sz="3600" dirty="0" smtClean="0"/>
              <a:t>Federal Clean Air Act, continued</a:t>
            </a:r>
            <a:endParaRPr lang="en-US" sz="3600" dirty="0"/>
          </a:p>
        </p:txBody>
      </p:sp>
      <p:sp>
        <p:nvSpPr>
          <p:cNvPr id="3" name="Content Placeholder 2"/>
          <p:cNvSpPr>
            <a:spLocks noGrp="1"/>
          </p:cNvSpPr>
          <p:nvPr>
            <p:ph idx="1"/>
          </p:nvPr>
        </p:nvSpPr>
        <p:spPr>
          <a:xfrm>
            <a:off x="381000" y="990600"/>
            <a:ext cx="8229600" cy="4525963"/>
          </a:xfrm>
        </p:spPr>
        <p:txBody>
          <a:bodyPr/>
          <a:lstStyle/>
          <a:p>
            <a:pPr>
              <a:defRPr/>
            </a:pPr>
            <a:r>
              <a:rPr lang="en-US" sz="2400" b="1" u="sng" dirty="0" smtClean="0"/>
              <a:t>Project conforms</a:t>
            </a:r>
            <a:r>
              <a:rPr lang="en-US" sz="2400" dirty="0" smtClean="0"/>
              <a:t>: Total </a:t>
            </a:r>
            <a:r>
              <a:rPr lang="en-US" sz="2400" dirty="0"/>
              <a:t>emissions (direct and indirect) are below </a:t>
            </a:r>
            <a:r>
              <a:rPr lang="en-US" sz="2400" i="1" dirty="0"/>
              <a:t>de minimis </a:t>
            </a:r>
            <a:r>
              <a:rPr lang="en-US" sz="2400" dirty="0"/>
              <a:t>levels for a nonattainment criteria pollutant </a:t>
            </a:r>
          </a:p>
          <a:p>
            <a:pPr marL="0" indent="0">
              <a:buNone/>
              <a:defRPr/>
            </a:pPr>
            <a:endParaRPr lang="en-US" sz="2400" b="1" dirty="0"/>
          </a:p>
          <a:p>
            <a:pPr>
              <a:defRPr/>
            </a:pPr>
            <a:r>
              <a:rPr lang="en-US" sz="2400" b="1" u="sng" dirty="0" smtClean="0"/>
              <a:t>Project does not conform and requires a conformity determination</a:t>
            </a:r>
            <a:r>
              <a:rPr lang="en-US" sz="2400" dirty="0" smtClean="0"/>
              <a:t>: Total </a:t>
            </a:r>
            <a:r>
              <a:rPr lang="en-US" sz="2400" dirty="0"/>
              <a:t>emissions (direct and indirect) are above </a:t>
            </a:r>
            <a:r>
              <a:rPr lang="en-US" sz="2400" i="1" dirty="0"/>
              <a:t>de minimis </a:t>
            </a:r>
            <a:r>
              <a:rPr lang="en-US" sz="2400" dirty="0"/>
              <a:t>levels for a nonattainment criteria </a:t>
            </a:r>
            <a:r>
              <a:rPr lang="en-US" sz="2400" dirty="0" smtClean="0"/>
              <a:t>pollutant; Project does not conform to the SIP </a:t>
            </a:r>
            <a:endParaRPr lang="en-US" sz="2400" dirty="0"/>
          </a:p>
          <a:p>
            <a:pPr marL="0" indent="0">
              <a:buNone/>
              <a:defRPr/>
            </a:pPr>
            <a:endParaRPr lang="en-US" sz="2800" dirty="0"/>
          </a:p>
          <a:p>
            <a:pPr>
              <a:defRPr/>
            </a:pPr>
            <a:r>
              <a:rPr lang="en-US" sz="2400" dirty="0" smtClean="0">
                <a:effectLst>
                  <a:outerShdw blurRad="38100" dist="38100" dir="2700000" algn="tl">
                    <a:srgbClr val="000000">
                      <a:alpha val="43137"/>
                    </a:srgbClr>
                  </a:outerShdw>
                </a:effectLst>
              </a:rPr>
              <a:t>State Water Board must coordinate with the USEPA to develop a </a:t>
            </a:r>
            <a:r>
              <a:rPr lang="en-US" sz="2400" dirty="0">
                <a:effectLst>
                  <a:outerShdw blurRad="38100" dist="38100" dir="2700000" algn="tl">
                    <a:srgbClr val="000000">
                      <a:alpha val="43137"/>
                    </a:srgbClr>
                  </a:outerShdw>
                </a:effectLst>
              </a:rPr>
              <a:t>conformity determination and </a:t>
            </a:r>
            <a:r>
              <a:rPr lang="en-US" sz="2400" dirty="0" smtClean="0">
                <a:effectLst>
                  <a:outerShdw blurRad="38100" dist="38100" dir="2700000" algn="tl">
                    <a:srgbClr val="000000">
                      <a:alpha val="43137"/>
                    </a:srgbClr>
                  </a:outerShdw>
                </a:effectLst>
              </a:rPr>
              <a:t>complete a </a:t>
            </a:r>
            <a:r>
              <a:rPr lang="en-US" sz="2400" dirty="0">
                <a:effectLst>
                  <a:outerShdw blurRad="38100" dist="38100" dir="2700000" algn="tl">
                    <a:srgbClr val="000000">
                      <a:alpha val="43137"/>
                    </a:srgbClr>
                  </a:outerShdw>
                </a:effectLst>
              </a:rPr>
              <a:t>public review/comment </a:t>
            </a:r>
            <a:r>
              <a:rPr lang="en-US" sz="2400" dirty="0" smtClean="0">
                <a:effectLst>
                  <a:outerShdw blurRad="38100" dist="38100" dir="2700000" algn="tl">
                    <a:srgbClr val="000000">
                      <a:alpha val="43137"/>
                    </a:srgbClr>
                  </a:outerShdw>
                </a:effectLst>
              </a:rPr>
              <a:t>process</a:t>
            </a:r>
            <a:endParaRPr lang="en-US" sz="2400" dirty="0">
              <a:effectLst>
                <a:outerShdw blurRad="38100" dist="38100" dir="2700000" algn="tl">
                  <a:srgbClr val="000000">
                    <a:alpha val="43137"/>
                  </a:srgbClr>
                </a:outerShdw>
              </a:effectLst>
            </a:endParaRPr>
          </a:p>
          <a:p>
            <a:endParaRPr lang="en-US" sz="2800" dirty="0"/>
          </a:p>
        </p:txBody>
      </p:sp>
      <p:sp>
        <p:nvSpPr>
          <p:cNvPr id="4" name="Slide Number Placeholder 3"/>
          <p:cNvSpPr>
            <a:spLocks noGrp="1"/>
          </p:cNvSpPr>
          <p:nvPr>
            <p:ph type="sldNum" sz="quarter" idx="12"/>
          </p:nvPr>
        </p:nvSpPr>
        <p:spPr/>
        <p:txBody>
          <a:bodyPr/>
          <a:lstStyle/>
          <a:p>
            <a:pPr>
              <a:defRPr/>
            </a:pPr>
            <a:fld id="{D720772E-A946-4003-83BF-1D48692E3985}" type="slidenum">
              <a:rPr lang="en-US" smtClean="0"/>
              <a:pPr>
                <a:defRPr/>
              </a:pPr>
              <a:t>44</a:t>
            </a:fld>
            <a:endParaRPr lang="en-US" dirty="0"/>
          </a:p>
        </p:txBody>
      </p:sp>
    </p:spTree>
    <p:extLst>
      <p:ext uri="{BB962C8B-B14F-4D97-AF65-F5344CB8AC3E}">
        <p14:creationId xmlns:p14="http://schemas.microsoft.com/office/powerpoint/2010/main" val="25412581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pPr>
              <a:defRPr/>
            </a:pPr>
            <a:r>
              <a:rPr lang="en-US" sz="1800" dirty="0" smtClean="0"/>
              <a:t>Protection of Wetlands</a:t>
            </a:r>
            <a:br>
              <a:rPr lang="en-US" sz="1800" dirty="0" smtClean="0"/>
            </a:br>
            <a:r>
              <a:rPr lang="en-US" sz="1800" dirty="0" smtClean="0"/>
              <a:t>Executive Order No. 11990 (1977), </a:t>
            </a:r>
            <a:br>
              <a:rPr lang="en-US" sz="1800" dirty="0" smtClean="0"/>
            </a:br>
            <a:r>
              <a:rPr lang="en-US" sz="1800" dirty="0" smtClean="0"/>
              <a:t>amended by Executive Order No. 12608 (1997)</a:t>
            </a:r>
            <a:endParaRPr lang="en-US" sz="1800" dirty="0"/>
          </a:p>
        </p:txBody>
      </p:sp>
      <p:sp>
        <p:nvSpPr>
          <p:cNvPr id="3" name="Content Placeholder 2"/>
          <p:cNvSpPr>
            <a:spLocks noGrp="1"/>
          </p:cNvSpPr>
          <p:nvPr>
            <p:ph idx="1"/>
          </p:nvPr>
        </p:nvSpPr>
        <p:spPr>
          <a:xfrm>
            <a:off x="457200" y="1295400"/>
            <a:ext cx="8229600" cy="5334000"/>
          </a:xfrm>
        </p:spPr>
        <p:txBody>
          <a:bodyPr/>
          <a:lstStyle/>
          <a:p>
            <a:pPr>
              <a:defRPr/>
            </a:pPr>
            <a:r>
              <a:rPr lang="en-US" sz="2000" dirty="0" smtClean="0"/>
              <a:t>USEPA’s “no net loss of wetlands” policy</a:t>
            </a:r>
          </a:p>
          <a:p>
            <a:pPr marL="0" indent="0">
              <a:buNone/>
              <a:defRPr/>
            </a:pPr>
            <a:endParaRPr lang="en-US" sz="2000" dirty="0" smtClean="0"/>
          </a:p>
          <a:p>
            <a:pPr>
              <a:defRPr/>
            </a:pPr>
            <a:r>
              <a:rPr lang="en-US" sz="2000" dirty="0" smtClean="0"/>
              <a:t>National policy for the protection of wetlands (included marshes, swamps, bogs, ponds and other areas inundated with water), other waters and waters of the United States (both navigable and non-navigable waters)</a:t>
            </a:r>
          </a:p>
          <a:p>
            <a:pPr marL="0" indent="0">
              <a:buNone/>
              <a:defRPr/>
            </a:pPr>
            <a:endParaRPr lang="en-US" sz="2000" dirty="0" smtClean="0"/>
          </a:p>
          <a:p>
            <a:pPr>
              <a:defRPr/>
            </a:pPr>
            <a:r>
              <a:rPr lang="en-US" sz="2000" dirty="0" smtClean="0"/>
              <a:t>Stems from the Rivers and Harbors Act (1899, </a:t>
            </a:r>
            <a:r>
              <a:rPr lang="en-US" sz="2000" dirty="0">
                <a:effectLst>
                  <a:outerShdw blurRad="38100" dist="38100" dir="2700000" algn="tl">
                    <a:srgbClr val="000000">
                      <a:alpha val="43137"/>
                    </a:srgbClr>
                  </a:outerShdw>
                </a:effectLst>
              </a:rPr>
              <a:t>President William McKinley – to </a:t>
            </a:r>
            <a:r>
              <a:rPr lang="en-US" sz="2000" dirty="0" smtClean="0">
                <a:effectLst>
                  <a:outerShdw blurRad="38100" dist="38100" dir="2700000" algn="tl">
                    <a:srgbClr val="000000">
                      <a:alpha val="43137"/>
                    </a:srgbClr>
                  </a:outerShdw>
                </a:effectLst>
              </a:rPr>
              <a:t>protect navigation and waters </a:t>
            </a:r>
            <a:r>
              <a:rPr lang="en-US" sz="2000" dirty="0">
                <a:effectLst>
                  <a:outerShdw blurRad="38100" dist="38100" dir="2700000" algn="tl">
                    <a:srgbClr val="000000">
                      <a:alpha val="43137"/>
                    </a:srgbClr>
                  </a:outerShdw>
                </a:effectLst>
              </a:rPr>
              <a:t>from </a:t>
            </a:r>
            <a:r>
              <a:rPr lang="en-US" sz="2000" dirty="0" smtClean="0">
                <a:effectLst>
                  <a:outerShdw blurRad="38100" dist="38100" dir="2700000" algn="tl">
                    <a:srgbClr val="000000">
                      <a:alpha val="43137"/>
                    </a:srgbClr>
                  </a:outerShdw>
                </a:effectLst>
              </a:rPr>
              <a:t>pollution), </a:t>
            </a:r>
            <a:r>
              <a:rPr lang="en-US" sz="2000" dirty="0" smtClean="0"/>
              <a:t>which still exists and makes it a misdemeanor to discharge refuse matter of any kind into navigable waters and tributaries of the United States without an approval and a permit (Refuse Act) from the United States Army Corps of Engineers (USACE)</a:t>
            </a:r>
          </a:p>
          <a:p>
            <a:pPr>
              <a:defRPr/>
            </a:pPr>
            <a:endParaRPr lang="en-US" sz="2000" dirty="0"/>
          </a:p>
          <a:p>
            <a:pPr>
              <a:defRPr/>
            </a:pPr>
            <a:endParaRPr lang="en-US" sz="2000" dirty="0"/>
          </a:p>
          <a:p>
            <a:pPr>
              <a:defRPr/>
            </a:pPr>
            <a:endParaRPr lang="en-US" sz="2000" dirty="0"/>
          </a:p>
        </p:txBody>
      </p:sp>
      <p:sp>
        <p:nvSpPr>
          <p:cNvPr id="4" name="Slide Number Placeholder 3"/>
          <p:cNvSpPr>
            <a:spLocks noGrp="1"/>
          </p:cNvSpPr>
          <p:nvPr>
            <p:ph type="sldNum" sz="quarter" idx="12"/>
          </p:nvPr>
        </p:nvSpPr>
        <p:spPr/>
        <p:txBody>
          <a:bodyPr/>
          <a:lstStyle/>
          <a:p>
            <a:pPr>
              <a:defRPr/>
            </a:pPr>
            <a:fld id="{3E026065-71BA-428F-A419-E1402F92C1AD}" type="slidenum">
              <a:rPr lang="en-US" smtClean="0"/>
              <a:pPr>
                <a:defRPr/>
              </a:pPr>
              <a:t>45</a:t>
            </a:fld>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r>
              <a:rPr lang="en-US" sz="2400" dirty="0" smtClean="0"/>
              <a:t>Protection of Wetlands, continued</a:t>
            </a:r>
            <a:endParaRPr lang="en-US" sz="2400" dirty="0"/>
          </a:p>
        </p:txBody>
      </p:sp>
      <p:sp>
        <p:nvSpPr>
          <p:cNvPr id="3" name="Content Placeholder 2"/>
          <p:cNvSpPr>
            <a:spLocks noGrp="1"/>
          </p:cNvSpPr>
          <p:nvPr>
            <p:ph idx="1"/>
          </p:nvPr>
        </p:nvSpPr>
        <p:spPr>
          <a:xfrm>
            <a:off x="457200" y="914400"/>
            <a:ext cx="8229600" cy="4525963"/>
          </a:xfrm>
        </p:spPr>
        <p:txBody>
          <a:bodyPr/>
          <a:lstStyle/>
          <a:p>
            <a:pPr>
              <a:defRPr/>
            </a:pPr>
            <a:r>
              <a:rPr lang="en-US" sz="2400" dirty="0"/>
              <a:t>Illegal to dam navigable streams, and a misdemeanor to excavate, fill or alter the course, condition, or capacity of any port, harbor, channel, or other areas without a </a:t>
            </a:r>
            <a:r>
              <a:rPr lang="en-US" sz="2400" dirty="0" smtClean="0"/>
              <a:t>permit</a:t>
            </a:r>
          </a:p>
          <a:p>
            <a:pPr marL="0" indent="0">
              <a:buNone/>
              <a:defRPr/>
            </a:pPr>
            <a:endParaRPr lang="en-US" sz="2400" dirty="0"/>
          </a:p>
          <a:p>
            <a:pPr>
              <a:defRPr/>
            </a:pPr>
            <a:r>
              <a:rPr lang="en-US" sz="2400" dirty="0"/>
              <a:t>Same activities regulated under the Clean Water </a:t>
            </a:r>
            <a:r>
              <a:rPr lang="en-US" sz="2400" dirty="0" smtClean="0"/>
              <a:t>Act (Rivers and Harbors Act preceded and set-up the stage for the CWA)</a:t>
            </a:r>
          </a:p>
          <a:p>
            <a:pPr marL="0" indent="0">
              <a:buNone/>
              <a:defRPr/>
            </a:pPr>
            <a:endParaRPr lang="en-US" sz="2400" dirty="0"/>
          </a:p>
          <a:p>
            <a:pPr>
              <a:defRPr/>
            </a:pPr>
            <a:r>
              <a:rPr lang="en-US" sz="2400" dirty="0"/>
              <a:t>USACE administers both the Rivers and Harbors Act and the Clean Water Act (Section 404), and responsible for issuing permits </a:t>
            </a:r>
          </a:p>
          <a:p>
            <a:endParaRPr lang="en-US" sz="2400" dirty="0"/>
          </a:p>
        </p:txBody>
      </p:sp>
      <p:sp>
        <p:nvSpPr>
          <p:cNvPr id="4" name="Slide Number Placeholder 3"/>
          <p:cNvSpPr>
            <a:spLocks noGrp="1"/>
          </p:cNvSpPr>
          <p:nvPr>
            <p:ph type="sldNum" sz="quarter" idx="12"/>
          </p:nvPr>
        </p:nvSpPr>
        <p:spPr/>
        <p:txBody>
          <a:bodyPr/>
          <a:lstStyle/>
          <a:p>
            <a:pPr>
              <a:defRPr/>
            </a:pPr>
            <a:fld id="{D720772E-A946-4003-83BF-1D48692E3985}" type="slidenum">
              <a:rPr lang="en-US" smtClean="0"/>
              <a:pPr>
                <a:defRPr/>
              </a:pPr>
              <a:t>46</a:t>
            </a:fld>
            <a:endParaRPr lang="en-US"/>
          </a:p>
        </p:txBody>
      </p:sp>
    </p:spTree>
    <p:extLst>
      <p:ext uri="{BB962C8B-B14F-4D97-AF65-F5344CB8AC3E}">
        <p14:creationId xmlns:p14="http://schemas.microsoft.com/office/powerpoint/2010/main" val="32605444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lstStyle/>
          <a:p>
            <a:pPr>
              <a:defRPr/>
            </a:pPr>
            <a:r>
              <a:rPr lang="en-US" sz="2000" dirty="0" smtClean="0"/>
              <a:t/>
            </a:r>
            <a:br>
              <a:rPr lang="en-US" sz="2000" dirty="0" smtClean="0"/>
            </a:br>
            <a:r>
              <a:rPr lang="en-US" sz="2000" dirty="0"/>
              <a:t/>
            </a:r>
            <a:br>
              <a:rPr lang="en-US" sz="2000" dirty="0"/>
            </a:br>
            <a:r>
              <a:rPr lang="en-US" sz="2000" dirty="0" smtClean="0"/>
              <a:t>Protection of Wetlands in the CWSRF Program</a:t>
            </a:r>
            <a:r>
              <a:rPr lang="en-US" dirty="0" smtClean="0"/>
              <a:t/>
            </a:r>
            <a:br>
              <a:rPr lang="en-US" dirty="0" smtClean="0"/>
            </a:br>
            <a:endParaRPr lang="en-US" dirty="0"/>
          </a:p>
        </p:txBody>
      </p:sp>
      <p:sp>
        <p:nvSpPr>
          <p:cNvPr id="3" name="Content Placeholder 2"/>
          <p:cNvSpPr>
            <a:spLocks noGrp="1"/>
          </p:cNvSpPr>
          <p:nvPr>
            <p:ph idx="1"/>
          </p:nvPr>
        </p:nvSpPr>
        <p:spPr>
          <a:xfrm>
            <a:off x="457200" y="838200"/>
            <a:ext cx="8229600" cy="4525963"/>
          </a:xfrm>
        </p:spPr>
        <p:txBody>
          <a:bodyPr/>
          <a:lstStyle/>
          <a:p>
            <a:pPr>
              <a:defRPr/>
            </a:pPr>
            <a:r>
              <a:rPr lang="en-US" sz="1800" dirty="0" smtClean="0"/>
              <a:t>Applicant’s must provide documentation, including:</a:t>
            </a:r>
          </a:p>
          <a:p>
            <a:pPr marL="457200" indent="-457200">
              <a:buFont typeface="+mj-lt"/>
              <a:buAutoNum type="arabicPeriod"/>
              <a:defRPr/>
            </a:pPr>
            <a:r>
              <a:rPr lang="en-US" sz="1800" dirty="0" smtClean="0"/>
              <a:t>A Preliminary Wetland Delineation Report</a:t>
            </a:r>
          </a:p>
          <a:p>
            <a:pPr marL="457200" indent="-457200">
              <a:buFont typeface="+mj-lt"/>
              <a:buAutoNum type="arabicPeriod"/>
              <a:defRPr/>
            </a:pPr>
            <a:r>
              <a:rPr lang="en-US" sz="1800" dirty="0" smtClean="0"/>
              <a:t>Biological surveys </a:t>
            </a:r>
          </a:p>
          <a:p>
            <a:pPr marL="457200" indent="-457200">
              <a:buFont typeface="+mj-lt"/>
              <a:buAutoNum type="arabicPeriod"/>
              <a:defRPr/>
            </a:pPr>
            <a:r>
              <a:rPr lang="en-US" sz="1800" dirty="0" smtClean="0"/>
              <a:t>Field verification report done by the USACE</a:t>
            </a:r>
          </a:p>
          <a:p>
            <a:pPr marL="457200" indent="-457200">
              <a:buFont typeface="+mj-lt"/>
              <a:buAutoNum type="arabicPeriod"/>
              <a:defRPr/>
            </a:pPr>
            <a:r>
              <a:rPr lang="en-US" sz="1800" dirty="0" smtClean="0"/>
              <a:t>USACE Permit application</a:t>
            </a:r>
          </a:p>
          <a:p>
            <a:pPr marL="457200" indent="-457200">
              <a:buFont typeface="+mj-lt"/>
              <a:buAutoNum type="arabicPeriod"/>
              <a:defRPr/>
            </a:pPr>
            <a:r>
              <a:rPr lang="en-US" sz="1800" dirty="0" smtClean="0"/>
              <a:t>CWA Section 404 permits and Section 401 WQ Certification (Regional Water Board) – the CWA Sections 404 and 401 approval documents work hand-in-hand.</a:t>
            </a:r>
            <a:endParaRPr lang="en-US" sz="2000" dirty="0"/>
          </a:p>
          <a:p>
            <a:pPr>
              <a:defRPr/>
            </a:pPr>
            <a:r>
              <a:rPr lang="en-US" sz="1600" dirty="0" smtClean="0"/>
              <a:t>Applicant may have already initiated consultation with the USACE to obtain permits; however, the State Water Board may still be obligated to consult with the USACE and USFWS under the CWSRF Program</a:t>
            </a:r>
          </a:p>
          <a:p>
            <a:pPr>
              <a:defRPr/>
            </a:pPr>
            <a:r>
              <a:rPr lang="en-US" sz="1600" dirty="0" smtClean="0"/>
              <a:t>If consultation with the USACE and USFWS is required, ERU staff must initiate consultation via letter and forward all supporting documentation, including information on alternative sites and measures  to reduce or avoid impacts to wetlands, other waters and waters of the US.  </a:t>
            </a:r>
          </a:p>
          <a:p>
            <a:pPr>
              <a:defRPr/>
            </a:pPr>
            <a:r>
              <a:rPr lang="en-US" sz="1600" dirty="0" smtClean="0"/>
              <a:t>Must obtain written concurrence/permit before approving CWSRF financing</a:t>
            </a:r>
          </a:p>
          <a:p>
            <a:pPr>
              <a:defRPr/>
            </a:pPr>
            <a:r>
              <a:rPr lang="en-US" sz="1600" dirty="0" smtClean="0"/>
              <a:t>Note that the USACE is required to initiate federal agency consultation with the USFWS, NMFS, SHPO and others, and consider those agency comments prior to issuing a permit (this may cause project changes due to agency consultations)</a:t>
            </a:r>
          </a:p>
          <a:p>
            <a:pPr>
              <a:defRPr/>
            </a:pPr>
            <a:endParaRPr lang="en-US" sz="1600" dirty="0" smtClean="0"/>
          </a:p>
          <a:p>
            <a:pPr>
              <a:defRPr/>
            </a:pPr>
            <a:endParaRPr lang="en-US" sz="2000" dirty="0"/>
          </a:p>
        </p:txBody>
      </p:sp>
      <p:sp>
        <p:nvSpPr>
          <p:cNvPr id="4" name="Slide Number Placeholder 3"/>
          <p:cNvSpPr>
            <a:spLocks noGrp="1"/>
          </p:cNvSpPr>
          <p:nvPr>
            <p:ph type="sldNum" sz="quarter" idx="12"/>
          </p:nvPr>
        </p:nvSpPr>
        <p:spPr/>
        <p:txBody>
          <a:bodyPr/>
          <a:lstStyle/>
          <a:p>
            <a:pPr>
              <a:defRPr/>
            </a:pPr>
            <a:fld id="{545F2BD8-864E-4656-8E66-295EE7682F98}" type="slidenum">
              <a:rPr lang="en-US" smtClean="0"/>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pPr>
              <a:defRPr/>
            </a:pPr>
            <a:r>
              <a:rPr lang="en-US" sz="2400" dirty="0" smtClean="0"/>
              <a:t>Migratory Bird Treaty Act, 1918</a:t>
            </a:r>
            <a:endParaRPr lang="en-US" sz="2400" dirty="0"/>
          </a:p>
        </p:txBody>
      </p:sp>
      <p:sp>
        <p:nvSpPr>
          <p:cNvPr id="3" name="Content Placeholder 2"/>
          <p:cNvSpPr>
            <a:spLocks noGrp="1"/>
          </p:cNvSpPr>
          <p:nvPr>
            <p:ph idx="1"/>
          </p:nvPr>
        </p:nvSpPr>
        <p:spPr>
          <a:xfrm>
            <a:off x="457200" y="762000"/>
            <a:ext cx="8229600" cy="5334000"/>
          </a:xfrm>
        </p:spPr>
        <p:txBody>
          <a:bodyPr/>
          <a:lstStyle/>
          <a:p>
            <a:pPr marL="0" indent="0">
              <a:buNone/>
              <a:defRPr/>
            </a:pPr>
            <a:r>
              <a:rPr lang="en-US" sz="1600" dirty="0" smtClean="0">
                <a:effectLst/>
              </a:rPr>
              <a:t>Prohibitions make it illegal for anyone to </a:t>
            </a:r>
          </a:p>
          <a:p>
            <a:pPr marL="0" indent="0">
              <a:buNone/>
              <a:defRPr/>
            </a:pPr>
            <a:r>
              <a:rPr lang="en-US" sz="1600" dirty="0">
                <a:effectLst/>
              </a:rPr>
              <a:t>	</a:t>
            </a:r>
            <a:r>
              <a:rPr lang="en-US" sz="1600" i="1" dirty="0" smtClean="0">
                <a:effectLst/>
              </a:rPr>
              <a:t>"</a:t>
            </a:r>
            <a:r>
              <a:rPr lang="en-US" sz="1600" i="1" dirty="0">
                <a:effectLst/>
              </a:rPr>
              <a:t>pursue, hunt, take, capture, kill, attempt to take, capture or kill, possess, offer for sale, sell, offer to purchase, purchase, deliver for shipment, ship, cause to be shipped, deliver for transportation, transport, cause to be transported, carry, or cause to be carried by any means whatever, receive for shipment, transportation or carriage, or export, at any time, or in any manner, any migratory bird, included in the terms of this Convention . . . for the protection of migratory birds . . . or any part, nest, or egg of any such bird</a:t>
            </a:r>
            <a:r>
              <a:rPr lang="en-US" sz="1600" i="1" dirty="0" smtClean="0">
                <a:effectLst/>
              </a:rPr>
              <a:t>.“</a:t>
            </a:r>
          </a:p>
          <a:p>
            <a:pPr marL="0" indent="0">
              <a:buFont typeface="Wingdings" pitchFamily="2" charset="2"/>
              <a:buNone/>
              <a:defRPr/>
            </a:pPr>
            <a:endParaRPr lang="en-US" sz="1600" dirty="0" smtClean="0">
              <a:effectLst/>
            </a:endParaRPr>
          </a:p>
          <a:p>
            <a:pPr marL="0" indent="0">
              <a:buNone/>
              <a:defRPr/>
            </a:pPr>
            <a:r>
              <a:rPr lang="en-US" sz="1600" dirty="0" smtClean="0">
                <a:effectLst/>
              </a:rPr>
              <a:t>Migratory </a:t>
            </a:r>
            <a:r>
              <a:rPr lang="en-US" sz="1600" dirty="0">
                <a:effectLst/>
              </a:rPr>
              <a:t>Bird Treaty Reform Act of </a:t>
            </a:r>
            <a:r>
              <a:rPr lang="en-US" sz="1600" dirty="0" smtClean="0">
                <a:effectLst/>
              </a:rPr>
              <a:t>1998 amended MBTA </a:t>
            </a:r>
            <a:r>
              <a:rPr lang="en-US" sz="1600" dirty="0">
                <a:effectLst/>
              </a:rPr>
              <a:t>to make it </a:t>
            </a:r>
            <a:endParaRPr lang="en-US" sz="1600" dirty="0" smtClean="0">
              <a:effectLst/>
            </a:endParaRPr>
          </a:p>
          <a:p>
            <a:pPr marL="0" indent="0">
              <a:buNone/>
              <a:defRPr/>
            </a:pPr>
            <a:r>
              <a:rPr lang="en-US" sz="1600" dirty="0">
                <a:effectLst/>
              </a:rPr>
              <a:t>	</a:t>
            </a:r>
            <a:r>
              <a:rPr lang="en-US" sz="1600" dirty="0" smtClean="0">
                <a:effectLst/>
              </a:rPr>
              <a:t>“</a:t>
            </a:r>
            <a:r>
              <a:rPr lang="en-US" sz="1600" i="1" dirty="0" smtClean="0">
                <a:effectLst/>
              </a:rPr>
              <a:t>unlawful </a:t>
            </a:r>
            <a:r>
              <a:rPr lang="en-US" sz="1600" i="1" dirty="0">
                <a:effectLst/>
              </a:rPr>
              <a:t>to take migratory game birds by the aid of bait if the person knows or reasonably should know that the area is baited. </a:t>
            </a:r>
            <a:r>
              <a:rPr lang="en-US" sz="1600" i="1" dirty="0" smtClean="0">
                <a:effectLst/>
              </a:rPr>
              <a:t>  Unlawful to </a:t>
            </a:r>
            <a:r>
              <a:rPr lang="en-US" sz="1600" i="1" dirty="0">
                <a:effectLst/>
              </a:rPr>
              <a:t>place or direct the placement of bait on or adjacent to an area for the purpose of taking or attempting to take migratory game birds, and makes these violations punishable under title 18 United States Code, (with fines up to $100,000 for individuals and $200,000 for organizations), imprisonment for not more than 1 year, or both</a:t>
            </a:r>
            <a:r>
              <a:rPr lang="en-US" sz="1600" i="1" dirty="0" smtClean="0">
                <a:effectLst/>
              </a:rPr>
              <a:t>.”</a:t>
            </a:r>
            <a:r>
              <a:rPr lang="en-US" sz="1600" dirty="0" smtClean="0">
                <a:effectLst/>
              </a:rPr>
              <a:t> </a:t>
            </a:r>
          </a:p>
          <a:p>
            <a:pPr>
              <a:defRPr/>
            </a:pPr>
            <a:endParaRPr lang="en-US" sz="1600" dirty="0" smtClean="0">
              <a:effectLst/>
            </a:endParaRPr>
          </a:p>
          <a:p>
            <a:pPr>
              <a:defRPr/>
            </a:pPr>
            <a:r>
              <a:rPr lang="en-US" sz="1800" dirty="0">
                <a:effectLst/>
              </a:rPr>
              <a:t>U</a:t>
            </a:r>
            <a:r>
              <a:rPr lang="en-US" sz="1800" dirty="0" smtClean="0">
                <a:effectLst/>
              </a:rPr>
              <a:t>SFWS administers the MBTA</a:t>
            </a:r>
          </a:p>
          <a:p>
            <a:pPr>
              <a:defRPr/>
            </a:pPr>
            <a:r>
              <a:rPr lang="en-US" sz="1800" dirty="0" smtClean="0">
                <a:effectLst/>
              </a:rPr>
              <a:t>Must consult with the USFWS (as well as the Department of Fish and Game  under Fish and Game codes 3511 and 3513) to identify appropriate measures for mitigating/avoiding impacts to migratory, raptor and fully protected species.</a:t>
            </a:r>
            <a:endParaRPr lang="en-US" sz="1800" dirty="0"/>
          </a:p>
        </p:txBody>
      </p:sp>
      <p:sp>
        <p:nvSpPr>
          <p:cNvPr id="4" name="Slide Number Placeholder 3"/>
          <p:cNvSpPr>
            <a:spLocks noGrp="1"/>
          </p:cNvSpPr>
          <p:nvPr>
            <p:ph type="sldNum" sz="quarter" idx="12"/>
          </p:nvPr>
        </p:nvSpPr>
        <p:spPr/>
        <p:txBody>
          <a:bodyPr/>
          <a:lstStyle/>
          <a:p>
            <a:pPr>
              <a:defRPr/>
            </a:pPr>
            <a:fld id="{887495C6-C535-44F8-BF03-ED1BFD05033C}" type="slidenum">
              <a:rPr lang="en-US" smtClean="0"/>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sz="2000" dirty="0" smtClean="0"/>
              <a:t>Magnuson-Stevens Fishery Conservation and Management Act, 1976</a:t>
            </a:r>
            <a:endParaRPr lang="en-US" sz="2000" dirty="0"/>
          </a:p>
        </p:txBody>
      </p:sp>
      <p:sp>
        <p:nvSpPr>
          <p:cNvPr id="3" name="Content Placeholder 2"/>
          <p:cNvSpPr>
            <a:spLocks noGrp="1"/>
          </p:cNvSpPr>
          <p:nvPr>
            <p:ph idx="1"/>
          </p:nvPr>
        </p:nvSpPr>
        <p:spPr>
          <a:xfrm>
            <a:off x="457200" y="914400"/>
            <a:ext cx="8229600" cy="5211763"/>
          </a:xfrm>
        </p:spPr>
        <p:txBody>
          <a:bodyPr/>
          <a:lstStyle/>
          <a:p>
            <a:pPr>
              <a:defRPr/>
            </a:pPr>
            <a:r>
              <a:rPr lang="en-US" sz="1800" dirty="0" smtClean="0"/>
              <a:t>Manage and conserve national fishery resources and reduce marine habitat loss</a:t>
            </a:r>
          </a:p>
          <a:p>
            <a:pPr marL="0" indent="0">
              <a:buFont typeface="Wingdings" pitchFamily="2" charset="2"/>
              <a:buNone/>
              <a:defRPr/>
            </a:pPr>
            <a:endParaRPr lang="en-US" sz="1800" dirty="0" smtClean="0"/>
          </a:p>
          <a:p>
            <a:pPr>
              <a:defRPr/>
            </a:pPr>
            <a:r>
              <a:rPr lang="en-US" sz="1800" dirty="0" smtClean="0"/>
              <a:t>8 Regional Fishery Management Councils (RFMC) maintain fisheries in geographic regions through Fishery Management Plans (FMP)</a:t>
            </a:r>
          </a:p>
          <a:p>
            <a:pPr>
              <a:defRPr/>
            </a:pPr>
            <a:endParaRPr lang="en-US" sz="1800" dirty="0" smtClean="0"/>
          </a:p>
          <a:p>
            <a:pPr>
              <a:defRPr/>
            </a:pPr>
            <a:r>
              <a:rPr lang="en-US" sz="1800" dirty="0" smtClean="0"/>
              <a:t>NMFS issues regulations based on those FMPs</a:t>
            </a:r>
          </a:p>
          <a:p>
            <a:pPr>
              <a:defRPr/>
            </a:pPr>
            <a:endParaRPr lang="en-US" sz="1800" dirty="0" smtClean="0"/>
          </a:p>
          <a:p>
            <a:pPr>
              <a:defRPr/>
            </a:pPr>
            <a:r>
              <a:rPr lang="en-US" sz="1800" dirty="0" smtClean="0"/>
              <a:t>In 1996, the Act was amended by the Sustainable Fisheries Act which added requirements for identifying and protecting Essential Fish Habitat (EFH) for listed species in the fishery management units</a:t>
            </a:r>
          </a:p>
          <a:p>
            <a:pPr>
              <a:defRPr/>
            </a:pPr>
            <a:endParaRPr lang="en-US" sz="1800" dirty="0" smtClean="0"/>
          </a:p>
          <a:p>
            <a:pPr>
              <a:defRPr/>
            </a:pPr>
            <a:r>
              <a:rPr lang="en-US" sz="1800" dirty="0" smtClean="0"/>
              <a:t>Each RFMC required to designate EFH in their respective regions and identify adverse effects on EFHs</a:t>
            </a:r>
          </a:p>
          <a:p>
            <a:pPr>
              <a:defRPr/>
            </a:pPr>
            <a:endParaRPr lang="en-US" sz="1800" dirty="0" smtClean="0"/>
          </a:p>
          <a:p>
            <a:pPr>
              <a:defRPr/>
            </a:pPr>
            <a:r>
              <a:rPr lang="en-US" sz="1800" dirty="0" smtClean="0"/>
              <a:t>Must consult with NMFS for any adverse impacts to EFH</a:t>
            </a:r>
          </a:p>
          <a:p>
            <a:pPr>
              <a:defRPr/>
            </a:pPr>
            <a:endParaRPr lang="en-US" sz="1800" dirty="0"/>
          </a:p>
        </p:txBody>
      </p:sp>
      <p:sp>
        <p:nvSpPr>
          <p:cNvPr id="4" name="Slide Number Placeholder 3"/>
          <p:cNvSpPr>
            <a:spLocks noGrp="1"/>
          </p:cNvSpPr>
          <p:nvPr>
            <p:ph type="sldNum" sz="quarter" idx="12"/>
          </p:nvPr>
        </p:nvSpPr>
        <p:spPr/>
        <p:txBody>
          <a:bodyPr/>
          <a:lstStyle/>
          <a:p>
            <a:pPr>
              <a:defRPr/>
            </a:pPr>
            <a:fld id="{3C3FE619-DD6C-401E-A981-632A71E7E6D1}" type="slidenum">
              <a:rPr lang="en-US" smtClean="0"/>
              <a:pPr>
                <a:defRPr/>
              </a:pPr>
              <a:t>49</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0BD54D00-D1C3-453E-B1B4-48E7E2AFC587}" type="slidenum">
              <a:rPr lang="en-US"/>
              <a:pPr>
                <a:defRPr/>
              </a:pPr>
              <a:t>5</a:t>
            </a:fld>
            <a:endParaRPr lang="en-US"/>
          </a:p>
        </p:txBody>
      </p:sp>
      <p:sp>
        <p:nvSpPr>
          <p:cNvPr id="173058" name="Rectangle 2"/>
          <p:cNvSpPr>
            <a:spLocks noGrp="1" noChangeArrowheads="1"/>
          </p:cNvSpPr>
          <p:nvPr>
            <p:ph type="title"/>
          </p:nvPr>
        </p:nvSpPr>
        <p:spPr/>
        <p:txBody>
          <a:bodyPr/>
          <a:lstStyle/>
          <a:p>
            <a:pPr eaLnBrk="1" hangingPunct="1">
              <a:defRPr/>
            </a:pPr>
            <a:r>
              <a:rPr lang="en-US" sz="2800" dirty="0" smtClean="0"/>
              <a:t>What’s considered a “project” under CEQA?</a:t>
            </a:r>
          </a:p>
        </p:txBody>
      </p:sp>
      <p:sp>
        <p:nvSpPr>
          <p:cNvPr id="173059" name="Rectangle 3"/>
          <p:cNvSpPr>
            <a:spLocks noGrp="1" noChangeArrowheads="1"/>
          </p:cNvSpPr>
          <p:nvPr>
            <p:ph type="body" idx="1"/>
          </p:nvPr>
        </p:nvSpPr>
        <p:spPr>
          <a:xfrm>
            <a:off x="457200" y="1219200"/>
            <a:ext cx="8229600" cy="4525963"/>
          </a:xfrm>
        </p:spPr>
        <p:txBody>
          <a:bodyPr/>
          <a:lstStyle/>
          <a:p>
            <a:pPr eaLnBrk="1" hangingPunct="1">
              <a:buFont typeface="Wingdings" pitchFamily="2" charset="2"/>
              <a:buNone/>
              <a:defRPr/>
            </a:pPr>
            <a:r>
              <a:rPr lang="en-US" dirty="0" smtClean="0"/>
              <a:t>   </a:t>
            </a:r>
            <a:r>
              <a:rPr lang="en-US" sz="2000" dirty="0"/>
              <a:t>“Project” means the whole of an action, which has a potential for resulting in either a direct physical change in the environment, or a reasonably foreseeable indirect physical change in the </a:t>
            </a:r>
            <a:r>
              <a:rPr lang="en-US" sz="2000" dirty="0" smtClean="0"/>
              <a:t>environment</a:t>
            </a:r>
            <a:endParaRPr lang="en-US" sz="2000" dirty="0"/>
          </a:p>
          <a:p>
            <a:pPr marL="0" eaLnBrk="1" hangingPunct="1">
              <a:spcBef>
                <a:spcPts val="0"/>
              </a:spcBef>
              <a:buFont typeface="Wingdings" pitchFamily="2" charset="2"/>
              <a:buNone/>
              <a:defRPr/>
            </a:pPr>
            <a:endParaRPr lang="en-US" dirty="0" smtClean="0"/>
          </a:p>
          <a:p>
            <a:pPr marL="0" eaLnBrk="1" hangingPunct="1">
              <a:spcBef>
                <a:spcPts val="0"/>
              </a:spcBef>
              <a:buFont typeface="Wingdings" pitchFamily="2" charset="2"/>
              <a:buNone/>
              <a:defRPr/>
            </a:pPr>
            <a:r>
              <a:rPr lang="en-US" dirty="0" smtClean="0"/>
              <a:t>An action is considered a project when a governmental agency:</a:t>
            </a:r>
          </a:p>
          <a:p>
            <a:pPr eaLnBrk="1" hangingPunct="1">
              <a:buFont typeface="Wingdings" pitchFamily="2" charset="2"/>
              <a:buNone/>
              <a:defRPr/>
            </a:pPr>
            <a:r>
              <a:rPr lang="en-US" dirty="0" smtClean="0"/>
              <a:t>   ~Builds something</a:t>
            </a:r>
          </a:p>
          <a:p>
            <a:pPr eaLnBrk="1" hangingPunct="1">
              <a:buFont typeface="Wingdings" pitchFamily="2" charset="2"/>
              <a:buNone/>
              <a:defRPr/>
            </a:pPr>
            <a:r>
              <a:rPr lang="en-US" dirty="0" smtClean="0"/>
              <a:t>   ~Funds an activity</a:t>
            </a:r>
          </a:p>
          <a:p>
            <a:pPr eaLnBrk="1" hangingPunct="1">
              <a:buFont typeface="Wingdings" pitchFamily="2" charset="2"/>
              <a:buNone/>
              <a:defRPr/>
            </a:pPr>
            <a:r>
              <a:rPr lang="en-US" dirty="0" smtClean="0"/>
              <a:t>   ~Issues a permit for an activity</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pPr>
              <a:defRPr/>
            </a:pPr>
            <a:r>
              <a:rPr lang="en-US" sz="2400" dirty="0" smtClean="0"/>
              <a:t>Magnuson-Stevens Fishery Conservation and Management Act (Act), continued</a:t>
            </a:r>
            <a:endParaRPr lang="en-US" sz="2400" dirty="0"/>
          </a:p>
        </p:txBody>
      </p:sp>
      <p:sp>
        <p:nvSpPr>
          <p:cNvPr id="3" name="Content Placeholder 2"/>
          <p:cNvSpPr>
            <a:spLocks noGrp="1"/>
          </p:cNvSpPr>
          <p:nvPr>
            <p:ph idx="1"/>
          </p:nvPr>
        </p:nvSpPr>
        <p:spPr>
          <a:xfrm>
            <a:off x="457200" y="1219200"/>
            <a:ext cx="8229600" cy="5105400"/>
          </a:xfrm>
        </p:spPr>
        <p:txBody>
          <a:bodyPr/>
          <a:lstStyle/>
          <a:p>
            <a:pPr>
              <a:defRPr/>
            </a:pPr>
            <a:r>
              <a:rPr lang="en-US" sz="2000" dirty="0" smtClean="0"/>
              <a:t>Applicants must provide information/surveys (EFH Assessment) and maps (from the NMFS) to identify designated EFH in their project areas and assess if the project will have the potential to adversely impact EFH</a:t>
            </a:r>
          </a:p>
          <a:p>
            <a:pPr marL="0" indent="0">
              <a:buFont typeface="Wingdings" pitchFamily="2" charset="2"/>
              <a:buNone/>
              <a:defRPr/>
            </a:pPr>
            <a:endParaRPr lang="en-US" sz="2000" dirty="0" smtClean="0"/>
          </a:p>
          <a:p>
            <a:pPr>
              <a:defRPr/>
            </a:pPr>
            <a:r>
              <a:rPr lang="en-US" sz="2000" dirty="0" smtClean="0"/>
              <a:t>If EFH may be adversely impacted, ERU must prepare a </a:t>
            </a:r>
            <a:r>
              <a:rPr lang="en-US" sz="2000" dirty="0"/>
              <a:t>letter and </a:t>
            </a:r>
            <a:r>
              <a:rPr lang="en-US" sz="2000" dirty="0" smtClean="0"/>
              <a:t>enclose any </a:t>
            </a:r>
            <a:r>
              <a:rPr lang="en-US" sz="2000" dirty="0"/>
              <a:t>applicable surveys (EFH Assessment) </a:t>
            </a:r>
            <a:r>
              <a:rPr lang="en-US" sz="2000" dirty="0" smtClean="0"/>
              <a:t>documents for USEPA to initiate EFH consultation with the NMFS</a:t>
            </a:r>
          </a:p>
          <a:p>
            <a:pPr marL="0" indent="0">
              <a:buFont typeface="Wingdings" pitchFamily="2" charset="2"/>
              <a:buNone/>
              <a:defRPr/>
            </a:pPr>
            <a:endParaRPr lang="en-US" sz="2000" dirty="0" smtClean="0"/>
          </a:p>
          <a:p>
            <a:pPr>
              <a:defRPr/>
            </a:pPr>
            <a:r>
              <a:rPr lang="en-US" sz="2000" dirty="0" smtClean="0"/>
              <a:t>NMFS must provide concurrence (informally or written) and may provide EFH Conservation recommendations </a:t>
            </a:r>
          </a:p>
          <a:p>
            <a:pPr marL="0" indent="0">
              <a:buFont typeface="Wingdings" pitchFamily="2" charset="2"/>
              <a:buNone/>
              <a:defRPr/>
            </a:pPr>
            <a:endParaRPr lang="en-US" sz="2000" dirty="0" smtClean="0"/>
          </a:p>
          <a:p>
            <a:pPr>
              <a:defRPr/>
            </a:pPr>
            <a:r>
              <a:rPr lang="en-US" sz="2000" dirty="0" smtClean="0"/>
              <a:t>The EFH Conservation recommendations will be included as a special condition of the applicant’s CWSRF financing agreement</a:t>
            </a:r>
            <a:endParaRPr lang="en-US" sz="2000" dirty="0"/>
          </a:p>
        </p:txBody>
      </p:sp>
      <p:sp>
        <p:nvSpPr>
          <p:cNvPr id="4" name="Slide Number Placeholder 3"/>
          <p:cNvSpPr>
            <a:spLocks noGrp="1"/>
          </p:cNvSpPr>
          <p:nvPr>
            <p:ph type="sldNum" sz="quarter" idx="12"/>
          </p:nvPr>
        </p:nvSpPr>
        <p:spPr/>
        <p:txBody>
          <a:bodyPr/>
          <a:lstStyle/>
          <a:p>
            <a:pPr>
              <a:defRPr/>
            </a:pPr>
            <a:fld id="{8140E2C9-9A69-4FE3-8D58-C19C2ADCC168}" type="slidenum">
              <a:rPr lang="en-US" smtClean="0"/>
              <a:pPr>
                <a:defRPr/>
              </a:pPr>
              <a:t>50</a:t>
            </a:fld>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pPr>
              <a:defRPr/>
            </a:pPr>
            <a:r>
              <a:rPr lang="en-US" sz="2400" dirty="0" smtClean="0"/>
              <a:t>Flood Plain Management, Executive Order No. 11988</a:t>
            </a:r>
            <a:endParaRPr lang="en-US" sz="2400" dirty="0"/>
          </a:p>
        </p:txBody>
      </p:sp>
      <p:sp>
        <p:nvSpPr>
          <p:cNvPr id="3" name="Content Placeholder 2"/>
          <p:cNvSpPr>
            <a:spLocks noGrp="1"/>
          </p:cNvSpPr>
          <p:nvPr>
            <p:ph idx="1"/>
          </p:nvPr>
        </p:nvSpPr>
        <p:spPr>
          <a:xfrm>
            <a:off x="457200" y="990600"/>
            <a:ext cx="8229600" cy="4525963"/>
          </a:xfrm>
        </p:spPr>
        <p:txBody>
          <a:bodyPr/>
          <a:lstStyle/>
          <a:p>
            <a:pPr>
              <a:defRPr/>
            </a:pPr>
            <a:r>
              <a:rPr lang="en-US" sz="1600" dirty="0" smtClean="0"/>
              <a:t>Requires all agencies undertaking, financing, or assisting proposed activities to determine whether they will occur in or affect a flood plain</a:t>
            </a:r>
          </a:p>
          <a:p>
            <a:pPr>
              <a:defRPr/>
            </a:pPr>
            <a:r>
              <a:rPr lang="en-US" sz="1600" dirty="0" smtClean="0"/>
              <a:t>Public review required (CEQA review process) for projects occurring in flood plain</a:t>
            </a:r>
          </a:p>
          <a:p>
            <a:pPr>
              <a:defRPr/>
            </a:pPr>
            <a:r>
              <a:rPr lang="en-US" sz="1600" dirty="0" smtClean="0"/>
              <a:t>Evaluate potential measures to avoid adversely affecting the flood plain, including identify alternative locations outside the flood plain</a:t>
            </a:r>
          </a:p>
          <a:p>
            <a:pPr>
              <a:defRPr/>
            </a:pPr>
            <a:r>
              <a:rPr lang="en-US" sz="1600" dirty="0" smtClean="0"/>
              <a:t>If alternative locations are infeasible, must identify measures to minimize risk of flood damage to or within the flood plain</a:t>
            </a:r>
          </a:p>
          <a:p>
            <a:pPr>
              <a:defRPr/>
            </a:pPr>
            <a:endParaRPr lang="en-US" sz="1800" dirty="0" smtClean="0"/>
          </a:p>
          <a:p>
            <a:pPr marL="0" indent="0">
              <a:buNone/>
              <a:defRPr/>
            </a:pPr>
            <a:r>
              <a:rPr lang="en-US" sz="1800" dirty="0" smtClean="0"/>
              <a:t>Must:</a:t>
            </a:r>
          </a:p>
          <a:p>
            <a:pPr>
              <a:buFont typeface="+mj-lt"/>
              <a:buAutoNum type="arabicPeriod"/>
              <a:defRPr/>
            </a:pPr>
            <a:r>
              <a:rPr lang="en-US" sz="1800" dirty="0" smtClean="0"/>
              <a:t>Evaluate and determine if project is located within a flood plain by reviewing flood maps (FEMA, US Department of Housing and Urban Development, US Department of Agriculture, and state water resource planning agencies).</a:t>
            </a:r>
          </a:p>
          <a:p>
            <a:pPr>
              <a:buFont typeface="+mj-lt"/>
              <a:buAutoNum type="arabicPeriod"/>
              <a:defRPr/>
            </a:pPr>
            <a:r>
              <a:rPr lang="en-US" sz="1800" dirty="0" smtClean="0"/>
              <a:t>If project is located in a flood plain, the applicant must prepare a flood plain assessment, including assessing flooding impacts, alterative locations,  and measures/design modifications to reduce flooding impacts; and publically notify reasons for proposing the project in a flood plain.</a:t>
            </a:r>
          </a:p>
          <a:p>
            <a:pPr>
              <a:buFont typeface="+mj-lt"/>
              <a:buAutoNum type="arabicPeriod"/>
              <a:defRPr/>
            </a:pPr>
            <a:r>
              <a:rPr lang="en-US" sz="1800" dirty="0" smtClean="0"/>
              <a:t>ERU staff makes a finding on the Executive Order No. 11988 compliance and must notify FEMA (FEMA may provide additional measures) via letter</a:t>
            </a:r>
          </a:p>
        </p:txBody>
      </p:sp>
      <p:sp>
        <p:nvSpPr>
          <p:cNvPr id="4" name="Slide Number Placeholder 3"/>
          <p:cNvSpPr>
            <a:spLocks noGrp="1"/>
          </p:cNvSpPr>
          <p:nvPr>
            <p:ph type="sldNum" sz="quarter" idx="12"/>
          </p:nvPr>
        </p:nvSpPr>
        <p:spPr/>
        <p:txBody>
          <a:bodyPr/>
          <a:lstStyle/>
          <a:p>
            <a:pPr>
              <a:defRPr/>
            </a:pPr>
            <a:fld id="{3BA0BC6C-93AB-4EC9-8726-03C31858FFCC}" type="slidenum">
              <a:rPr lang="en-US" smtClean="0"/>
              <a:pPr>
                <a:defRPr/>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07987"/>
          </a:xfrm>
        </p:spPr>
        <p:txBody>
          <a:bodyPr/>
          <a:lstStyle/>
          <a:p>
            <a:pPr>
              <a:defRPr/>
            </a:pPr>
            <a:r>
              <a:rPr lang="en-US" sz="2400" dirty="0" smtClean="0"/>
              <a:t>Farmland Protection Policy Act, 1981</a:t>
            </a:r>
            <a:endParaRPr lang="en-US" sz="2400" dirty="0"/>
          </a:p>
        </p:txBody>
      </p:sp>
      <p:sp>
        <p:nvSpPr>
          <p:cNvPr id="3" name="Content Placeholder 2"/>
          <p:cNvSpPr>
            <a:spLocks noGrp="1"/>
          </p:cNvSpPr>
          <p:nvPr>
            <p:ph idx="1"/>
          </p:nvPr>
        </p:nvSpPr>
        <p:spPr>
          <a:xfrm>
            <a:off x="457200" y="838200"/>
            <a:ext cx="8229600" cy="4525963"/>
          </a:xfrm>
        </p:spPr>
        <p:txBody>
          <a:bodyPr/>
          <a:lstStyle/>
          <a:p>
            <a:pPr>
              <a:defRPr/>
            </a:pPr>
            <a:r>
              <a:rPr lang="en-US" sz="2000" dirty="0" smtClean="0"/>
              <a:t>Federal agencies must consider a project’s effect on agricultural land and take alternative/mitigating measures to ensure valuable farmland is preserved.</a:t>
            </a:r>
          </a:p>
          <a:p>
            <a:pPr>
              <a:defRPr/>
            </a:pPr>
            <a:r>
              <a:rPr lang="en-US" sz="2000" dirty="0" smtClean="0"/>
              <a:t>Important farmland: </a:t>
            </a:r>
          </a:p>
          <a:p>
            <a:pPr marL="457200" indent="-457200">
              <a:buFont typeface="+mj-lt"/>
              <a:buAutoNum type="arabicPeriod"/>
              <a:defRPr/>
            </a:pPr>
            <a:r>
              <a:rPr lang="en-US" sz="2000" dirty="0" smtClean="0"/>
              <a:t>Unique and Prime farmland</a:t>
            </a:r>
          </a:p>
          <a:p>
            <a:pPr marL="457200" indent="-457200">
              <a:buFont typeface="+mj-lt"/>
              <a:buAutoNum type="arabicPeriod"/>
              <a:defRPr/>
            </a:pPr>
            <a:r>
              <a:rPr lang="en-US" sz="2000" dirty="0" smtClean="0"/>
              <a:t>Farmland of local and statewide importance</a:t>
            </a:r>
          </a:p>
          <a:p>
            <a:pPr marL="457200" indent="-457200">
              <a:buFont typeface="+mj-lt"/>
              <a:buAutoNum type="arabicPeriod"/>
              <a:defRPr/>
            </a:pPr>
            <a:r>
              <a:rPr lang="en-US" sz="2000" dirty="0" smtClean="0"/>
              <a:t>Farmland under a Williamson Act Contract (important farmland)</a:t>
            </a:r>
          </a:p>
          <a:p>
            <a:pPr>
              <a:defRPr/>
            </a:pPr>
            <a:endParaRPr lang="en-US" sz="2000" dirty="0" smtClean="0"/>
          </a:p>
          <a:p>
            <a:pPr>
              <a:defRPr/>
            </a:pPr>
            <a:r>
              <a:rPr lang="en-US" sz="2000" dirty="0" smtClean="0"/>
              <a:t>ERU staff must:</a:t>
            </a:r>
          </a:p>
          <a:p>
            <a:pPr marL="457200" indent="-457200">
              <a:buFont typeface="+mj-lt"/>
              <a:buAutoNum type="arabicPeriod"/>
              <a:defRPr/>
            </a:pPr>
            <a:r>
              <a:rPr lang="en-US" sz="2000" dirty="0" smtClean="0"/>
              <a:t>Determine if important farmland is located within project area, and if the project will result in a temporary or permanent conversion of important farmland to non-agricultural use.</a:t>
            </a:r>
          </a:p>
          <a:p>
            <a:pPr marL="457200" indent="-457200">
              <a:buFont typeface="+mj-lt"/>
              <a:buAutoNum type="arabicPeriod"/>
              <a:defRPr/>
            </a:pPr>
            <a:r>
              <a:rPr lang="en-US" sz="2000" dirty="0" smtClean="0"/>
              <a:t>Notify (via letter) the United States Department of Agriculture, local (RCDs) and state (California Department of Conservation) soil conservationist representatives, of the project and proposed measures identified to avoid, minimize, or mitigate farmland impacts.</a:t>
            </a:r>
          </a:p>
          <a:p>
            <a:pPr marL="0" indent="0">
              <a:buFont typeface="Wingdings" pitchFamily="2" charset="2"/>
              <a:buNone/>
              <a:defRPr/>
            </a:pPr>
            <a:endParaRPr lang="en-US" sz="2000" dirty="0"/>
          </a:p>
        </p:txBody>
      </p:sp>
      <p:sp>
        <p:nvSpPr>
          <p:cNvPr id="4" name="Slide Number Placeholder 3"/>
          <p:cNvSpPr>
            <a:spLocks noGrp="1"/>
          </p:cNvSpPr>
          <p:nvPr>
            <p:ph type="sldNum" sz="quarter" idx="12"/>
          </p:nvPr>
        </p:nvSpPr>
        <p:spPr/>
        <p:txBody>
          <a:bodyPr/>
          <a:lstStyle/>
          <a:p>
            <a:pPr>
              <a:defRPr/>
            </a:pPr>
            <a:fld id="{9FF88F41-EA6A-4685-B404-8C4B0D5A2F16}" type="slidenum">
              <a:rPr lang="en-US" smtClean="0"/>
              <a:pPr>
                <a:defRPr/>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pPr>
              <a:defRPr/>
            </a:pPr>
            <a:r>
              <a:rPr lang="en-US" sz="2400" dirty="0" smtClean="0"/>
              <a:t>Coastal Zone Management Act, 1990</a:t>
            </a:r>
            <a:endParaRPr lang="en-US" sz="2400" dirty="0"/>
          </a:p>
        </p:txBody>
      </p:sp>
      <p:sp>
        <p:nvSpPr>
          <p:cNvPr id="3" name="Content Placeholder 2"/>
          <p:cNvSpPr>
            <a:spLocks noGrp="1"/>
          </p:cNvSpPr>
          <p:nvPr>
            <p:ph idx="1"/>
          </p:nvPr>
        </p:nvSpPr>
        <p:spPr>
          <a:xfrm>
            <a:off x="381000" y="762000"/>
            <a:ext cx="8229600" cy="5943600"/>
          </a:xfrm>
        </p:spPr>
        <p:txBody>
          <a:bodyPr/>
          <a:lstStyle/>
          <a:p>
            <a:pPr>
              <a:defRPr/>
            </a:pPr>
            <a:r>
              <a:rPr lang="en-US" sz="2000" dirty="0" smtClean="0"/>
              <a:t>Federal agencies must ensure that projects in coastal areas are consistent with the state coastal zone management plans approved by the United States Department of Commerce.</a:t>
            </a:r>
          </a:p>
          <a:p>
            <a:pPr marL="0" indent="0">
              <a:buNone/>
              <a:defRPr/>
            </a:pPr>
            <a:endParaRPr lang="en-US" sz="2000" dirty="0" smtClean="0"/>
          </a:p>
          <a:p>
            <a:pPr>
              <a:defRPr/>
            </a:pPr>
            <a:r>
              <a:rPr lang="en-US" sz="2000" dirty="0" smtClean="0"/>
              <a:t>Applicant’s must consult early with the state Coastal Zone Management Agency (California Coastal Commission, the San Francisco Bay Conservation and Development Commission) to ensure consistency with the state coastal zone management plan, including identifying appropriate project locations.</a:t>
            </a:r>
          </a:p>
          <a:p>
            <a:pPr>
              <a:defRPr/>
            </a:pPr>
            <a:endParaRPr lang="en-US" sz="2000" dirty="0" smtClean="0"/>
          </a:p>
          <a:p>
            <a:pPr>
              <a:defRPr/>
            </a:pPr>
            <a:r>
              <a:rPr lang="en-US" sz="2000" dirty="0"/>
              <a:t>Applicant required to provide the State Water Board  with documentation that the project is consistent with the state’s coastal zone management </a:t>
            </a:r>
            <a:r>
              <a:rPr lang="en-US" sz="2000" dirty="0" smtClean="0"/>
              <a:t>plan </a:t>
            </a:r>
          </a:p>
          <a:p>
            <a:pPr>
              <a:defRPr/>
            </a:pPr>
            <a:endParaRPr lang="en-US" sz="2000" dirty="0"/>
          </a:p>
          <a:p>
            <a:pPr>
              <a:defRPr/>
            </a:pPr>
            <a:endParaRPr lang="en-US" sz="2000" dirty="0"/>
          </a:p>
          <a:p>
            <a:pPr>
              <a:defRPr/>
            </a:pPr>
            <a:endParaRPr lang="en-US" sz="2000" dirty="0" smtClean="0"/>
          </a:p>
          <a:p>
            <a:pPr marL="0" indent="0">
              <a:buFont typeface="Wingdings" pitchFamily="2" charset="2"/>
              <a:buNone/>
              <a:defRPr/>
            </a:pPr>
            <a:endParaRPr lang="en-US" sz="2000" dirty="0" smtClean="0"/>
          </a:p>
        </p:txBody>
      </p:sp>
      <p:sp>
        <p:nvSpPr>
          <p:cNvPr id="4" name="Slide Number Placeholder 3"/>
          <p:cNvSpPr>
            <a:spLocks noGrp="1"/>
          </p:cNvSpPr>
          <p:nvPr>
            <p:ph type="sldNum" sz="quarter" idx="12"/>
          </p:nvPr>
        </p:nvSpPr>
        <p:spPr/>
        <p:txBody>
          <a:bodyPr/>
          <a:lstStyle/>
          <a:p>
            <a:pPr>
              <a:defRPr/>
            </a:pPr>
            <a:fld id="{9D684651-33DD-486E-BB28-58BC7A905EB2}" type="slidenum">
              <a:rPr lang="en-US" smtClean="0"/>
              <a:pPr>
                <a:defRPr/>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r>
              <a:rPr lang="en-US" sz="2800" dirty="0" smtClean="0"/>
              <a:t>Coastal Zone Management Act, continued</a:t>
            </a:r>
            <a:endParaRPr lang="en-US" sz="2800" dirty="0"/>
          </a:p>
        </p:txBody>
      </p:sp>
      <p:sp>
        <p:nvSpPr>
          <p:cNvPr id="3" name="Content Placeholder 2"/>
          <p:cNvSpPr>
            <a:spLocks noGrp="1"/>
          </p:cNvSpPr>
          <p:nvPr>
            <p:ph idx="1"/>
          </p:nvPr>
        </p:nvSpPr>
        <p:spPr>
          <a:xfrm>
            <a:off x="457200" y="990600"/>
            <a:ext cx="8229600" cy="4525963"/>
          </a:xfrm>
        </p:spPr>
        <p:txBody>
          <a:bodyPr/>
          <a:lstStyle/>
          <a:p>
            <a:pPr marL="0" indent="0">
              <a:buNone/>
              <a:defRPr/>
            </a:pPr>
            <a:r>
              <a:rPr lang="en-US" sz="2000" dirty="0" smtClean="0"/>
              <a:t>State </a:t>
            </a:r>
            <a:r>
              <a:rPr lang="en-US" sz="2000" dirty="0"/>
              <a:t>Water Board required to consult with the California Coastal Commission and/or the San Francisco Bay Conservation and Development Commission, to obtain a consistency determination (if the applicant has not yet completed the process).  </a:t>
            </a:r>
            <a:endParaRPr lang="en-US" sz="2000" dirty="0" smtClean="0"/>
          </a:p>
          <a:p>
            <a:pPr marL="0" indent="0">
              <a:buNone/>
              <a:defRPr/>
            </a:pPr>
            <a:endParaRPr lang="en-US" sz="2000" dirty="0" smtClean="0"/>
          </a:p>
          <a:p>
            <a:pPr>
              <a:defRPr/>
            </a:pPr>
            <a:r>
              <a:rPr lang="en-US" sz="2000" dirty="0" smtClean="0"/>
              <a:t>Local </a:t>
            </a:r>
            <a:r>
              <a:rPr lang="en-US" sz="2000" dirty="0"/>
              <a:t>(Local Coastal Program) and/or state Coastal Zone Management Agency will issue the applicant a Coastal Development Permit (which includes a consistency determination</a:t>
            </a:r>
            <a:r>
              <a:rPr lang="en-US" sz="2000" dirty="0" smtClean="0"/>
              <a:t>).</a:t>
            </a:r>
          </a:p>
          <a:p>
            <a:pPr>
              <a:defRPr/>
            </a:pPr>
            <a:endParaRPr lang="en-US" sz="2000" dirty="0"/>
          </a:p>
          <a:p>
            <a:pPr>
              <a:defRPr/>
            </a:pPr>
            <a:r>
              <a:rPr lang="en-US" sz="2000" dirty="0"/>
              <a:t>Coastal Development Permits </a:t>
            </a:r>
            <a:r>
              <a:rPr lang="en-US" sz="2000" dirty="0" smtClean="0"/>
              <a:t>are issued </a:t>
            </a:r>
            <a:r>
              <a:rPr lang="en-US" sz="2000" dirty="0"/>
              <a:t>by the local agency responsible for administering a Local Coastal Program, </a:t>
            </a:r>
            <a:r>
              <a:rPr lang="en-US" sz="2000" dirty="0" smtClean="0"/>
              <a:t>and </a:t>
            </a:r>
            <a:r>
              <a:rPr lang="en-US" sz="2000" dirty="0"/>
              <a:t>the state Coastal Zone Management Agency (California Coastal Commission, the San Francisco Bay Conservation and Development Commission) .</a:t>
            </a:r>
          </a:p>
          <a:p>
            <a:pPr>
              <a:defRPr/>
            </a:pPr>
            <a:endParaRPr lang="en-US" sz="2000" dirty="0"/>
          </a:p>
          <a:p>
            <a:pPr marL="0" indent="0">
              <a:buNone/>
            </a:pPr>
            <a:endParaRPr lang="en-US" sz="2400" dirty="0"/>
          </a:p>
        </p:txBody>
      </p:sp>
      <p:sp>
        <p:nvSpPr>
          <p:cNvPr id="4" name="Slide Number Placeholder 3"/>
          <p:cNvSpPr>
            <a:spLocks noGrp="1"/>
          </p:cNvSpPr>
          <p:nvPr>
            <p:ph type="sldNum" sz="quarter" idx="12"/>
          </p:nvPr>
        </p:nvSpPr>
        <p:spPr/>
        <p:txBody>
          <a:bodyPr/>
          <a:lstStyle/>
          <a:p>
            <a:pPr>
              <a:defRPr/>
            </a:pPr>
            <a:fld id="{D720772E-A946-4003-83BF-1D48692E3985}" type="slidenum">
              <a:rPr lang="en-US" smtClean="0"/>
              <a:pPr>
                <a:defRPr/>
              </a:pPr>
              <a:t>54</a:t>
            </a:fld>
            <a:endParaRPr lang="en-US"/>
          </a:p>
        </p:txBody>
      </p:sp>
    </p:spTree>
    <p:extLst>
      <p:ext uri="{BB962C8B-B14F-4D97-AF65-F5344CB8AC3E}">
        <p14:creationId xmlns:p14="http://schemas.microsoft.com/office/powerpoint/2010/main" val="25606959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636587"/>
          </a:xfrm>
        </p:spPr>
        <p:txBody>
          <a:bodyPr/>
          <a:lstStyle/>
          <a:p>
            <a:pPr>
              <a:defRPr/>
            </a:pPr>
            <a:r>
              <a:rPr lang="en-US" sz="2800" dirty="0" smtClean="0"/>
              <a:t>Wild and Scenic Rivers Act, 1968</a:t>
            </a:r>
            <a:endParaRPr lang="en-US" sz="2800" dirty="0"/>
          </a:p>
        </p:txBody>
      </p:sp>
      <p:sp>
        <p:nvSpPr>
          <p:cNvPr id="3" name="Content Placeholder 2"/>
          <p:cNvSpPr>
            <a:spLocks noGrp="1"/>
          </p:cNvSpPr>
          <p:nvPr>
            <p:ph idx="1"/>
          </p:nvPr>
        </p:nvSpPr>
        <p:spPr>
          <a:xfrm>
            <a:off x="457200" y="838200"/>
            <a:ext cx="8229600" cy="4525963"/>
          </a:xfrm>
        </p:spPr>
        <p:txBody>
          <a:bodyPr/>
          <a:lstStyle/>
          <a:p>
            <a:pPr>
              <a:defRPr/>
            </a:pPr>
            <a:r>
              <a:rPr lang="en-US" sz="2000" dirty="0" smtClean="0"/>
              <a:t>Preserve the special scenic, cultural, historic, recreational, geologic, and fish and wildlife values of the free flowing rivers and related adjacent land.</a:t>
            </a:r>
          </a:p>
          <a:p>
            <a:pPr marL="0" indent="0">
              <a:buFont typeface="Wingdings" pitchFamily="2" charset="2"/>
              <a:buNone/>
              <a:defRPr/>
            </a:pPr>
            <a:endParaRPr lang="en-US" sz="2000" dirty="0" smtClean="0"/>
          </a:p>
          <a:p>
            <a:pPr>
              <a:defRPr/>
            </a:pPr>
            <a:r>
              <a:rPr lang="en-US" sz="2000" dirty="0" smtClean="0"/>
              <a:t>Prohibits federal assistance (including financing) for water resource projects that would have a direct and adverse effects on, invade, or unreasonably diminish, the special values of a designated wild and scenic river.</a:t>
            </a:r>
          </a:p>
          <a:p>
            <a:pPr marL="0" indent="0">
              <a:buFont typeface="Wingdings" pitchFamily="2" charset="2"/>
              <a:buNone/>
              <a:defRPr/>
            </a:pPr>
            <a:endParaRPr lang="en-US" sz="2000" dirty="0" smtClean="0"/>
          </a:p>
          <a:p>
            <a:pPr>
              <a:defRPr/>
            </a:pPr>
            <a:r>
              <a:rPr lang="en-US" sz="2000" dirty="0" smtClean="0"/>
              <a:t>Must consult with state (California State Parks) and federal authorities (National Park Service, US Forest Service, Bureau of Land Management) with jurisdiction over the rivers in the project area, and evaluate alternatives.  </a:t>
            </a:r>
          </a:p>
          <a:p>
            <a:pPr marL="0" indent="0">
              <a:buNone/>
              <a:defRPr/>
            </a:pPr>
            <a:endParaRPr lang="en-US" sz="2000" dirty="0" smtClean="0"/>
          </a:p>
          <a:p>
            <a:pPr>
              <a:defRPr/>
            </a:pPr>
            <a:r>
              <a:rPr lang="en-US" sz="2000" dirty="0" smtClean="0"/>
              <a:t>Alternatives that will result in adverse effect on the wild and scenic designation of the river, must be eliminated.  Applicant must identify other alternatives. </a:t>
            </a:r>
          </a:p>
        </p:txBody>
      </p:sp>
      <p:sp>
        <p:nvSpPr>
          <p:cNvPr id="4" name="Slide Number Placeholder 3"/>
          <p:cNvSpPr>
            <a:spLocks noGrp="1"/>
          </p:cNvSpPr>
          <p:nvPr>
            <p:ph type="sldNum" sz="quarter" idx="12"/>
          </p:nvPr>
        </p:nvSpPr>
        <p:spPr/>
        <p:txBody>
          <a:bodyPr/>
          <a:lstStyle/>
          <a:p>
            <a:pPr>
              <a:defRPr/>
            </a:pPr>
            <a:fld id="{B0835C82-3C54-4D9E-8781-F13A04D48B3B}" type="slidenum">
              <a:rPr lang="en-US" smtClean="0"/>
              <a:pPr>
                <a:defRPr/>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pPr>
              <a:defRPr/>
            </a:pPr>
            <a:r>
              <a:rPr lang="en-US" sz="3600" dirty="0" smtClean="0"/>
              <a:t>Wild and Scenic Rivers Act, 1968</a:t>
            </a:r>
            <a:endParaRPr lang="en-US" sz="3600" dirty="0"/>
          </a:p>
        </p:txBody>
      </p:sp>
      <p:sp>
        <p:nvSpPr>
          <p:cNvPr id="3" name="Content Placeholder 2"/>
          <p:cNvSpPr>
            <a:spLocks noGrp="1"/>
          </p:cNvSpPr>
          <p:nvPr>
            <p:ph idx="1"/>
          </p:nvPr>
        </p:nvSpPr>
        <p:spPr>
          <a:xfrm>
            <a:off x="457200" y="1066800"/>
            <a:ext cx="8229600" cy="4525963"/>
          </a:xfrm>
        </p:spPr>
        <p:txBody>
          <a:bodyPr/>
          <a:lstStyle/>
          <a:p>
            <a:pPr>
              <a:defRPr/>
            </a:pPr>
            <a:r>
              <a:rPr lang="en-US" sz="1600" dirty="0" smtClean="0"/>
              <a:t>As of today, 22 waterbody sections have a wild and scenic river designation in CA</a:t>
            </a:r>
          </a:p>
          <a:p>
            <a:pPr>
              <a:buFont typeface="+mj-lt"/>
              <a:buAutoNum type="arabicPeriod"/>
              <a:defRPr/>
            </a:pPr>
            <a:r>
              <a:rPr lang="en-US" sz="1200" dirty="0" err="1" smtClean="0"/>
              <a:t>Amargosa</a:t>
            </a:r>
            <a:r>
              <a:rPr lang="en-US" sz="1200" dirty="0" smtClean="0"/>
              <a:t> River</a:t>
            </a:r>
          </a:p>
          <a:p>
            <a:pPr>
              <a:buFont typeface="+mj-lt"/>
              <a:buAutoNum type="arabicPeriod"/>
              <a:defRPr/>
            </a:pPr>
            <a:r>
              <a:rPr lang="en-US" sz="1200" dirty="0" smtClean="0"/>
              <a:t>American River (Lower)</a:t>
            </a:r>
          </a:p>
          <a:p>
            <a:pPr>
              <a:buFont typeface="+mj-lt"/>
              <a:buAutoNum type="arabicPeriod"/>
              <a:defRPr/>
            </a:pPr>
            <a:r>
              <a:rPr lang="en-US" sz="1200" dirty="0" smtClean="0"/>
              <a:t>American River (North Fork) under BLM</a:t>
            </a:r>
          </a:p>
          <a:p>
            <a:pPr>
              <a:buFont typeface="+mj-lt"/>
              <a:buAutoNum type="arabicPeriod"/>
              <a:defRPr/>
            </a:pPr>
            <a:r>
              <a:rPr lang="en-US" sz="1200" dirty="0" smtClean="0"/>
              <a:t>Bautista Creek</a:t>
            </a:r>
          </a:p>
          <a:p>
            <a:pPr>
              <a:buFont typeface="+mj-lt"/>
              <a:buAutoNum type="arabicPeriod"/>
              <a:defRPr/>
            </a:pPr>
            <a:r>
              <a:rPr lang="en-US" sz="1200" dirty="0" smtClean="0"/>
              <a:t>Big Sur River</a:t>
            </a:r>
          </a:p>
          <a:p>
            <a:pPr>
              <a:buFont typeface="+mj-lt"/>
              <a:buAutoNum type="arabicPeriod"/>
              <a:defRPr/>
            </a:pPr>
            <a:r>
              <a:rPr lang="en-US" sz="1200" dirty="0" smtClean="0"/>
              <a:t>Black Butte River</a:t>
            </a:r>
          </a:p>
          <a:p>
            <a:pPr>
              <a:buFont typeface="+mj-lt"/>
              <a:buAutoNum type="arabicPeriod"/>
              <a:defRPr/>
            </a:pPr>
            <a:r>
              <a:rPr lang="en-US" sz="1200" dirty="0" smtClean="0"/>
              <a:t>Cottonwood Creek</a:t>
            </a:r>
          </a:p>
          <a:p>
            <a:pPr>
              <a:buFont typeface="+mj-lt"/>
              <a:buAutoNum type="arabicPeriod"/>
              <a:defRPr/>
            </a:pPr>
            <a:r>
              <a:rPr lang="en-US" sz="1200" dirty="0" smtClean="0"/>
              <a:t>Eel River</a:t>
            </a:r>
          </a:p>
          <a:p>
            <a:pPr>
              <a:buFont typeface="+mj-lt"/>
              <a:buAutoNum type="arabicPeriod"/>
              <a:defRPr/>
            </a:pPr>
            <a:r>
              <a:rPr lang="en-US" sz="1200" dirty="0" smtClean="0"/>
              <a:t>Feather River</a:t>
            </a:r>
          </a:p>
          <a:p>
            <a:pPr>
              <a:buFont typeface="+mj-lt"/>
              <a:buAutoNum type="arabicPeriod"/>
              <a:defRPr/>
            </a:pPr>
            <a:r>
              <a:rPr lang="en-US" sz="1200" dirty="0" smtClean="0"/>
              <a:t>Fuller Mill Creek</a:t>
            </a:r>
          </a:p>
          <a:p>
            <a:pPr>
              <a:buFont typeface="+mj-lt"/>
              <a:buAutoNum type="arabicPeriod"/>
              <a:defRPr/>
            </a:pPr>
            <a:r>
              <a:rPr lang="en-US" sz="1200" dirty="0" smtClean="0"/>
              <a:t>Kern River</a:t>
            </a:r>
          </a:p>
          <a:p>
            <a:pPr>
              <a:buFont typeface="+mj-lt"/>
              <a:buAutoNum type="arabicPeriod"/>
              <a:defRPr/>
            </a:pPr>
            <a:r>
              <a:rPr lang="en-US" sz="1200" dirty="0" smtClean="0"/>
              <a:t>Kings River</a:t>
            </a:r>
          </a:p>
          <a:p>
            <a:pPr>
              <a:buFont typeface="+mj-lt"/>
              <a:buAutoNum type="arabicPeriod"/>
              <a:defRPr/>
            </a:pPr>
            <a:r>
              <a:rPr lang="en-US" sz="1200" dirty="0" smtClean="0"/>
              <a:t>Klamath River (USFS)</a:t>
            </a:r>
          </a:p>
          <a:p>
            <a:pPr>
              <a:buFont typeface="+mj-lt"/>
              <a:buAutoNum type="arabicPeriod"/>
              <a:defRPr/>
            </a:pPr>
            <a:r>
              <a:rPr lang="en-US" sz="1200" dirty="0" smtClean="0"/>
              <a:t>Merced River under BLM</a:t>
            </a:r>
          </a:p>
          <a:p>
            <a:pPr>
              <a:buFont typeface="+mj-lt"/>
              <a:buAutoNum type="arabicPeriod"/>
              <a:defRPr/>
            </a:pPr>
            <a:r>
              <a:rPr lang="en-US" sz="1200" dirty="0" smtClean="0"/>
              <a:t>Palm Canyon Creek</a:t>
            </a:r>
          </a:p>
          <a:p>
            <a:pPr>
              <a:buFont typeface="+mj-lt"/>
              <a:buAutoNum type="arabicPeriod"/>
              <a:defRPr/>
            </a:pPr>
            <a:r>
              <a:rPr lang="en-US" sz="1200" dirty="0" smtClean="0"/>
              <a:t>Piru Creek</a:t>
            </a:r>
          </a:p>
          <a:p>
            <a:pPr>
              <a:buFont typeface="+mj-lt"/>
              <a:buAutoNum type="arabicPeriod"/>
              <a:defRPr/>
            </a:pPr>
            <a:r>
              <a:rPr lang="en-US" sz="1200" dirty="0" smtClean="0"/>
              <a:t>San Jacinto River (North Fork)</a:t>
            </a:r>
          </a:p>
          <a:p>
            <a:pPr>
              <a:buFont typeface="+mj-lt"/>
              <a:buAutoNum type="arabicPeriod"/>
              <a:defRPr/>
            </a:pPr>
            <a:r>
              <a:rPr lang="en-US" sz="1200" dirty="0" err="1" smtClean="0"/>
              <a:t>Sespe</a:t>
            </a:r>
            <a:r>
              <a:rPr lang="en-US" sz="1200" dirty="0" smtClean="0"/>
              <a:t> Creek</a:t>
            </a:r>
          </a:p>
          <a:p>
            <a:pPr>
              <a:buFont typeface="+mj-lt"/>
              <a:buAutoNum type="arabicPeriod"/>
              <a:defRPr/>
            </a:pPr>
            <a:r>
              <a:rPr lang="en-US" sz="1200" dirty="0" err="1" smtClean="0"/>
              <a:t>Sisquoc</a:t>
            </a:r>
            <a:r>
              <a:rPr lang="en-US" sz="1200" dirty="0" smtClean="0"/>
              <a:t> River</a:t>
            </a:r>
          </a:p>
          <a:p>
            <a:pPr>
              <a:buFont typeface="+mj-lt"/>
              <a:buAutoNum type="arabicPeriod"/>
              <a:defRPr/>
            </a:pPr>
            <a:r>
              <a:rPr lang="en-US" sz="1200" dirty="0" smtClean="0"/>
              <a:t>Smith River</a:t>
            </a:r>
          </a:p>
          <a:p>
            <a:pPr>
              <a:buFont typeface="+mj-lt"/>
              <a:buAutoNum type="arabicPeriod"/>
              <a:defRPr/>
            </a:pPr>
            <a:r>
              <a:rPr lang="en-US" sz="1200" dirty="0" smtClean="0"/>
              <a:t>Trinity River</a:t>
            </a:r>
          </a:p>
          <a:p>
            <a:pPr>
              <a:buFont typeface="+mj-lt"/>
              <a:buAutoNum type="arabicPeriod"/>
              <a:defRPr/>
            </a:pPr>
            <a:r>
              <a:rPr lang="en-US" sz="1200" dirty="0" smtClean="0"/>
              <a:t>Tuolumne River under BLM</a:t>
            </a:r>
          </a:p>
          <a:p>
            <a:pPr marL="0" indent="0">
              <a:buFont typeface="Wingdings" pitchFamily="2" charset="2"/>
              <a:buNone/>
              <a:defRPr/>
            </a:pPr>
            <a:r>
              <a:rPr lang="en-US" sz="1400" dirty="0" smtClean="0"/>
              <a:t>__________________________________</a:t>
            </a:r>
          </a:p>
          <a:p>
            <a:pPr marL="0" indent="0">
              <a:buFont typeface="Wingdings" pitchFamily="2" charset="2"/>
              <a:buNone/>
              <a:defRPr/>
            </a:pPr>
            <a:endParaRPr lang="en-US" sz="4400" dirty="0" smtClean="0"/>
          </a:p>
          <a:p>
            <a:pPr marL="0" indent="0">
              <a:buFont typeface="Wingdings" pitchFamily="2" charset="2"/>
              <a:buNone/>
              <a:defRPr/>
            </a:pPr>
            <a:endParaRPr lang="en-US" sz="2400" dirty="0"/>
          </a:p>
        </p:txBody>
      </p:sp>
      <p:sp>
        <p:nvSpPr>
          <p:cNvPr id="4" name="Slide Number Placeholder 3"/>
          <p:cNvSpPr>
            <a:spLocks noGrp="1"/>
          </p:cNvSpPr>
          <p:nvPr>
            <p:ph type="sldNum" sz="quarter" idx="12"/>
          </p:nvPr>
        </p:nvSpPr>
        <p:spPr/>
        <p:txBody>
          <a:bodyPr/>
          <a:lstStyle/>
          <a:p>
            <a:pPr>
              <a:defRPr/>
            </a:pPr>
            <a:fld id="{B16840E7-3FFD-4EE0-A541-19D3135690BA}" type="slidenum">
              <a:rPr lang="en-US" smtClean="0"/>
              <a:pPr>
                <a:defRPr/>
              </a:pPr>
              <a:t>56</a:t>
            </a:fld>
            <a:endParaRPr lang="en-US"/>
          </a:p>
        </p:txBody>
      </p:sp>
      <p:sp>
        <p:nvSpPr>
          <p:cNvPr id="5" name="Footer Placeholder 4"/>
          <p:cNvSpPr>
            <a:spLocks noGrp="1"/>
          </p:cNvSpPr>
          <p:nvPr>
            <p:ph type="ftr" sz="quarter" idx="11"/>
          </p:nvPr>
        </p:nvSpPr>
        <p:spPr>
          <a:xfrm>
            <a:off x="381000" y="6096000"/>
            <a:ext cx="7467600" cy="625475"/>
          </a:xfrm>
        </p:spPr>
        <p:txBody>
          <a:bodyPr/>
          <a:lstStyle/>
          <a:p>
            <a:pPr algn="l">
              <a:defRPr/>
            </a:pPr>
            <a:r>
              <a:rPr lang="en-US" dirty="0" smtClean="0"/>
              <a:t>http://rivers.gov/wildriverslist.html</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dirty="0" smtClean="0"/>
              <a:t>Safe Drinking Water Act (1994) – </a:t>
            </a:r>
            <a:br>
              <a:rPr lang="en-US" sz="2800" dirty="0" smtClean="0"/>
            </a:br>
            <a:r>
              <a:rPr lang="en-US" sz="2800" dirty="0" smtClean="0"/>
              <a:t>Sole Source Aquifer Protection</a:t>
            </a:r>
            <a:endParaRPr lang="en-US" sz="2800" dirty="0"/>
          </a:p>
        </p:txBody>
      </p:sp>
      <p:sp>
        <p:nvSpPr>
          <p:cNvPr id="3" name="Content Placeholder 2"/>
          <p:cNvSpPr>
            <a:spLocks noGrp="1"/>
          </p:cNvSpPr>
          <p:nvPr>
            <p:ph idx="1"/>
          </p:nvPr>
        </p:nvSpPr>
        <p:spPr>
          <a:xfrm>
            <a:off x="457200" y="1600200"/>
            <a:ext cx="4464050" cy="4525963"/>
          </a:xfrm>
        </p:spPr>
        <p:txBody>
          <a:bodyPr/>
          <a:lstStyle/>
          <a:p>
            <a:pPr>
              <a:defRPr/>
            </a:pPr>
            <a:r>
              <a:rPr lang="en-US" sz="2000" dirty="0" smtClean="0"/>
              <a:t>Prevent contamination of aquifers that are the sole source of drinking water for a community</a:t>
            </a:r>
          </a:p>
          <a:p>
            <a:pPr marL="0" indent="0">
              <a:buNone/>
              <a:defRPr/>
            </a:pPr>
            <a:endParaRPr lang="en-US" sz="2000" dirty="0" smtClean="0"/>
          </a:p>
          <a:p>
            <a:pPr>
              <a:defRPr/>
            </a:pPr>
            <a:r>
              <a:rPr lang="en-US" sz="2000" dirty="0" smtClean="0"/>
              <a:t>Supplies </a:t>
            </a:r>
            <a:r>
              <a:rPr lang="en-US" sz="2000" dirty="0"/>
              <a:t>at least </a:t>
            </a:r>
            <a:r>
              <a:rPr lang="en-US" sz="2000" dirty="0" smtClean="0"/>
              <a:t>50% </a:t>
            </a:r>
            <a:r>
              <a:rPr lang="en-US" sz="2000" dirty="0"/>
              <a:t>of the drinking water consumed in the area overlying the </a:t>
            </a:r>
            <a:r>
              <a:rPr lang="en-US" sz="2000" dirty="0" smtClean="0"/>
              <a:t>aquifer</a:t>
            </a:r>
          </a:p>
          <a:p>
            <a:pPr marL="0" indent="0">
              <a:buNone/>
              <a:defRPr/>
            </a:pPr>
            <a:endParaRPr lang="en-US" sz="2000" dirty="0" smtClean="0"/>
          </a:p>
          <a:p>
            <a:pPr>
              <a:defRPr/>
            </a:pPr>
            <a:r>
              <a:rPr lang="en-US" sz="2000" dirty="0"/>
              <a:t>T</a:t>
            </a:r>
            <a:r>
              <a:rPr lang="en-US" sz="2000" dirty="0" smtClean="0"/>
              <a:t>hese areas must </a:t>
            </a:r>
            <a:r>
              <a:rPr lang="en-US" sz="2000" dirty="0"/>
              <a:t>have no alternative drinking water source(s) which could physically, legally, and economically supply all those who depend upon the aquifer for drinking </a:t>
            </a:r>
            <a:r>
              <a:rPr lang="en-US" sz="2000" dirty="0" smtClean="0"/>
              <a:t>water</a:t>
            </a:r>
          </a:p>
          <a:p>
            <a:pPr>
              <a:defRPr/>
            </a:pPr>
            <a:endParaRPr lang="en-US" sz="2000" dirty="0"/>
          </a:p>
          <a:p>
            <a:pPr marL="0" indent="0">
              <a:buFont typeface="Wingdings" pitchFamily="2" charset="2"/>
              <a:buNone/>
              <a:defRPr/>
            </a:pPr>
            <a:endParaRPr lang="en-US" sz="2400" dirty="0" smtClean="0"/>
          </a:p>
        </p:txBody>
      </p:sp>
      <p:sp>
        <p:nvSpPr>
          <p:cNvPr id="4" name="Slide Number Placeholder 3"/>
          <p:cNvSpPr>
            <a:spLocks noGrp="1"/>
          </p:cNvSpPr>
          <p:nvPr>
            <p:ph type="sldNum" sz="quarter" idx="12"/>
          </p:nvPr>
        </p:nvSpPr>
        <p:spPr/>
        <p:txBody>
          <a:bodyPr/>
          <a:lstStyle/>
          <a:p>
            <a:pPr>
              <a:defRPr/>
            </a:pPr>
            <a:fld id="{70A4E8C8-8C59-49B1-B5FD-02016EF828D8}" type="slidenum">
              <a:rPr lang="en-US" smtClean="0"/>
              <a:pPr>
                <a:defRPr/>
              </a:pPr>
              <a:t>57</a:t>
            </a:fld>
            <a:endParaRPr lang="en-US"/>
          </a:p>
        </p:txBody>
      </p:sp>
      <p:pic>
        <p:nvPicPr>
          <p:cNvPr id="54277"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921250" y="1676400"/>
            <a:ext cx="3937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dirty="0" smtClean="0"/>
              <a:t>Safe Drinking Water Act (1994) – </a:t>
            </a:r>
            <a:br>
              <a:rPr lang="en-US" sz="2800" dirty="0" smtClean="0"/>
            </a:br>
            <a:r>
              <a:rPr lang="en-US" sz="2800" dirty="0" smtClean="0"/>
              <a:t>Sole Source Aquifer Protection</a:t>
            </a:r>
            <a:endParaRPr lang="en-US" sz="2800" dirty="0"/>
          </a:p>
        </p:txBody>
      </p:sp>
      <p:sp>
        <p:nvSpPr>
          <p:cNvPr id="3" name="Content Placeholder 2"/>
          <p:cNvSpPr>
            <a:spLocks noGrp="1"/>
          </p:cNvSpPr>
          <p:nvPr>
            <p:ph idx="1"/>
          </p:nvPr>
        </p:nvSpPr>
        <p:spPr/>
        <p:txBody>
          <a:bodyPr/>
          <a:lstStyle/>
          <a:p>
            <a:pPr marL="0" indent="0">
              <a:buFont typeface="Wingdings" pitchFamily="2" charset="2"/>
              <a:buNone/>
              <a:defRPr/>
            </a:pPr>
            <a:endParaRPr lang="en-US" sz="2400" dirty="0"/>
          </a:p>
          <a:p>
            <a:pPr>
              <a:defRPr/>
            </a:pPr>
            <a:r>
              <a:rPr lang="en-US" sz="2000" dirty="0"/>
              <a:t>Must determine if project is located in a USEPA designated sole source </a:t>
            </a:r>
            <a:r>
              <a:rPr lang="en-US" sz="2000" dirty="0" smtClean="0"/>
              <a:t>aquifer</a:t>
            </a:r>
          </a:p>
          <a:p>
            <a:pPr marL="0" indent="0">
              <a:buFont typeface="Wingdings" pitchFamily="2" charset="2"/>
              <a:buNone/>
              <a:defRPr/>
            </a:pPr>
            <a:endParaRPr lang="en-US" sz="2000" dirty="0"/>
          </a:p>
          <a:p>
            <a:pPr>
              <a:defRPr/>
            </a:pPr>
            <a:r>
              <a:rPr lang="en-US" sz="2000" dirty="0"/>
              <a:t>Applicant must provide documentation of surveys done to determine if a project could contaminate a sole source aquifer (normally done in consultation with the Department of Public Health</a:t>
            </a:r>
            <a:r>
              <a:rPr lang="en-US" sz="2000" dirty="0" smtClean="0"/>
              <a:t>)</a:t>
            </a:r>
          </a:p>
          <a:p>
            <a:pPr marL="0" indent="0">
              <a:buFont typeface="Wingdings" pitchFamily="2" charset="2"/>
              <a:buNone/>
              <a:defRPr/>
            </a:pPr>
            <a:endParaRPr lang="en-US" sz="2000" dirty="0"/>
          </a:p>
          <a:p>
            <a:pPr>
              <a:defRPr/>
            </a:pPr>
            <a:r>
              <a:rPr lang="en-US" sz="2000" dirty="0"/>
              <a:t>In consultation with DPH and USEPA, applicant must identify alternative site(s) or identify adequate mitigation measures.  Those measures and/or alternative </a:t>
            </a:r>
            <a:r>
              <a:rPr lang="en-US" sz="2000" dirty="0" smtClean="0"/>
              <a:t>sites </a:t>
            </a:r>
            <a:r>
              <a:rPr lang="en-US" sz="2000" dirty="0"/>
              <a:t>must be integrated into the project design</a:t>
            </a:r>
          </a:p>
          <a:p>
            <a:pPr marL="0" indent="0">
              <a:buFont typeface="Wingdings" pitchFamily="2" charset="2"/>
              <a:buNone/>
              <a:defRPr/>
            </a:pPr>
            <a:endParaRPr lang="en-US" sz="2000" dirty="0"/>
          </a:p>
        </p:txBody>
      </p:sp>
      <p:sp>
        <p:nvSpPr>
          <p:cNvPr id="4" name="Slide Number Placeholder 3"/>
          <p:cNvSpPr>
            <a:spLocks noGrp="1"/>
          </p:cNvSpPr>
          <p:nvPr>
            <p:ph type="sldNum" sz="quarter" idx="12"/>
          </p:nvPr>
        </p:nvSpPr>
        <p:spPr/>
        <p:txBody>
          <a:bodyPr/>
          <a:lstStyle/>
          <a:p>
            <a:pPr>
              <a:defRPr/>
            </a:pPr>
            <a:fld id="{EC83BDB6-744E-4FC6-9A30-A9EF31345F56}" type="slidenum">
              <a:rPr lang="en-US" smtClean="0"/>
              <a:pPr>
                <a:defRPr/>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12787"/>
          </a:xfrm>
        </p:spPr>
        <p:txBody>
          <a:bodyPr/>
          <a:lstStyle/>
          <a:p>
            <a:pPr>
              <a:defRPr/>
            </a:pPr>
            <a:r>
              <a:rPr lang="en-US" sz="3200" dirty="0" smtClean="0"/>
              <a:t>Coastal Barriers Resources Act, 1982</a:t>
            </a:r>
            <a:endParaRPr lang="en-US" sz="3200" dirty="0"/>
          </a:p>
        </p:txBody>
      </p:sp>
      <p:sp>
        <p:nvSpPr>
          <p:cNvPr id="3" name="Content Placeholder 2"/>
          <p:cNvSpPr>
            <a:spLocks noGrp="1"/>
          </p:cNvSpPr>
          <p:nvPr>
            <p:ph idx="1"/>
          </p:nvPr>
        </p:nvSpPr>
        <p:spPr>
          <a:xfrm>
            <a:off x="457200" y="1143000"/>
            <a:ext cx="8229600" cy="4876800"/>
          </a:xfrm>
        </p:spPr>
        <p:txBody>
          <a:bodyPr/>
          <a:lstStyle/>
          <a:p>
            <a:pPr>
              <a:defRPr/>
            </a:pPr>
            <a:r>
              <a:rPr lang="en-US" sz="1800" dirty="0" smtClean="0"/>
              <a:t>Discourages development in a Coastal Barrier Resources System, which is a collection of undeveloped and ecologically sensitive barrier formations along the Atlantic and Gulf Coasts of the US, and the shore areas of the Great Lakes. </a:t>
            </a:r>
          </a:p>
          <a:p>
            <a:pPr>
              <a:defRPr/>
            </a:pPr>
            <a:r>
              <a:rPr lang="en-US" sz="1800" dirty="0" smtClean="0"/>
              <a:t>Restricts federal funding and assistance that encourages development in the Coastal Barriers Resource System and the adjacent wetlands, marshes, estuaries, inlets and near-shore waters.</a:t>
            </a:r>
          </a:p>
          <a:p>
            <a:pPr>
              <a:defRPr/>
            </a:pPr>
            <a:r>
              <a:rPr lang="en-US" sz="1800" dirty="0" smtClean="0"/>
              <a:t>As of today, there are no designated Coastal Barrier Resource Systems in California</a:t>
            </a:r>
          </a:p>
          <a:p>
            <a:pPr marL="0" indent="0">
              <a:buNone/>
              <a:defRPr/>
            </a:pPr>
            <a:endParaRPr lang="en-US" sz="1800" dirty="0" smtClean="0"/>
          </a:p>
          <a:p>
            <a:pPr>
              <a:defRPr/>
            </a:pPr>
            <a:r>
              <a:rPr lang="en-US" sz="1800" dirty="0"/>
              <a:t>S</a:t>
            </a:r>
            <a:r>
              <a:rPr lang="en-US" sz="1800" dirty="0" smtClean="0"/>
              <a:t>hould ever be such a designation in California, the State Water Board must consult with the state Coastal Zone Management Agency (California Coastal Commission, San Francisco Bay Conservation and Development Commission) and the USFWS.  </a:t>
            </a:r>
          </a:p>
          <a:p>
            <a:pPr>
              <a:defRPr/>
            </a:pPr>
            <a:r>
              <a:rPr lang="en-US" sz="1800" dirty="0" smtClean="0"/>
              <a:t>Any measures recommended by the USFWS and/or the state Coastal Zone Management Agency must be included in the project design and made a condition of the CWSRF financing approval (Exhibit D). </a:t>
            </a:r>
            <a:endParaRPr lang="en-US" sz="1800" dirty="0"/>
          </a:p>
        </p:txBody>
      </p:sp>
      <p:sp>
        <p:nvSpPr>
          <p:cNvPr id="4" name="Slide Number Placeholder 3"/>
          <p:cNvSpPr>
            <a:spLocks noGrp="1"/>
          </p:cNvSpPr>
          <p:nvPr>
            <p:ph type="sldNum" sz="quarter" idx="12"/>
          </p:nvPr>
        </p:nvSpPr>
        <p:spPr/>
        <p:txBody>
          <a:bodyPr/>
          <a:lstStyle/>
          <a:p>
            <a:pPr>
              <a:defRPr/>
            </a:pPr>
            <a:fld id="{8CED07BA-4699-45FE-A409-341F4B51E026}" type="slidenum">
              <a:rPr lang="en-US" smtClean="0"/>
              <a:pPr>
                <a:defRPr/>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7A717F3-0610-40FD-BC50-C7A70E3FF8EC}" type="slidenum">
              <a:rPr lang="en-US"/>
              <a:pPr>
                <a:defRPr/>
              </a:pPr>
              <a:t>6</a:t>
            </a:fld>
            <a:endParaRPr lang="en-US"/>
          </a:p>
        </p:txBody>
      </p:sp>
      <p:sp>
        <p:nvSpPr>
          <p:cNvPr id="178178" name="Rectangle 2"/>
          <p:cNvSpPr>
            <a:spLocks noGrp="1" noChangeArrowheads="1"/>
          </p:cNvSpPr>
          <p:nvPr>
            <p:ph type="title"/>
          </p:nvPr>
        </p:nvSpPr>
        <p:spPr>
          <a:xfrm>
            <a:off x="0" y="0"/>
            <a:ext cx="6400800" cy="1139825"/>
          </a:xfrm>
        </p:spPr>
        <p:txBody>
          <a:bodyPr/>
          <a:lstStyle/>
          <a:p>
            <a:pPr eaLnBrk="1" hangingPunct="1">
              <a:defRPr/>
            </a:pPr>
            <a:r>
              <a:rPr lang="en-US" dirty="0" smtClean="0"/>
              <a:t>Public Agency Roles</a:t>
            </a:r>
          </a:p>
        </p:txBody>
      </p:sp>
      <p:sp>
        <p:nvSpPr>
          <p:cNvPr id="178179" name="Rectangle 3"/>
          <p:cNvSpPr>
            <a:spLocks noGrp="1" noChangeArrowheads="1"/>
          </p:cNvSpPr>
          <p:nvPr>
            <p:ph type="body" idx="1"/>
          </p:nvPr>
        </p:nvSpPr>
        <p:spPr>
          <a:xfrm>
            <a:off x="609600" y="990600"/>
            <a:ext cx="8001000" cy="5562600"/>
          </a:xfrm>
        </p:spPr>
        <p:txBody>
          <a:bodyPr/>
          <a:lstStyle/>
          <a:p>
            <a:pPr eaLnBrk="1" hangingPunct="1">
              <a:buFont typeface="Wingdings" pitchFamily="2" charset="2"/>
              <a:buNone/>
              <a:defRPr/>
            </a:pPr>
            <a:r>
              <a:rPr lang="en-US" sz="2800" dirty="0" smtClean="0"/>
              <a:t>3 types of agency responsibility under CEQA:</a:t>
            </a:r>
          </a:p>
          <a:p>
            <a:pPr eaLnBrk="1" hangingPunct="1">
              <a:buFont typeface="Wingdings" pitchFamily="2" charset="2"/>
              <a:buNone/>
              <a:defRPr/>
            </a:pPr>
            <a:endParaRPr lang="en-US" sz="1400" dirty="0" smtClean="0"/>
          </a:p>
          <a:p>
            <a:pPr eaLnBrk="1" hangingPunct="1">
              <a:buFont typeface="Wingdings" pitchFamily="2" charset="2"/>
              <a:buNone/>
              <a:defRPr/>
            </a:pPr>
            <a:r>
              <a:rPr lang="en-US" sz="2800" b="1" dirty="0" smtClean="0"/>
              <a:t>   </a:t>
            </a:r>
            <a:r>
              <a:rPr lang="en-US" sz="2200" b="1" dirty="0" smtClean="0"/>
              <a:t>Lead Agency</a:t>
            </a:r>
            <a:r>
              <a:rPr lang="en-US" sz="2200" dirty="0" smtClean="0"/>
              <a:t> – Government agency with the principal responsibility for carrying out or approving a project.  Must complete the CEQA document.</a:t>
            </a:r>
          </a:p>
          <a:p>
            <a:pPr eaLnBrk="1" hangingPunct="1">
              <a:buFont typeface="Wingdings" pitchFamily="2" charset="2"/>
              <a:buNone/>
              <a:defRPr/>
            </a:pPr>
            <a:endParaRPr lang="en-US" sz="2200" b="1" dirty="0" smtClean="0"/>
          </a:p>
          <a:p>
            <a:pPr eaLnBrk="1" hangingPunct="1">
              <a:buFont typeface="Wingdings" pitchFamily="2" charset="2"/>
              <a:buNone/>
              <a:defRPr/>
            </a:pPr>
            <a:r>
              <a:rPr lang="en-US" sz="2200" b="1" dirty="0" smtClean="0"/>
              <a:t>    Responsible Agency </a:t>
            </a:r>
            <a:r>
              <a:rPr lang="en-US" sz="2200" dirty="0" smtClean="0"/>
              <a:t>– Government agency that has a legal responsibility for carrying out or approving a project (e.g. issue permit or give funding *State Water Board*).</a:t>
            </a:r>
          </a:p>
          <a:p>
            <a:pPr eaLnBrk="1" hangingPunct="1">
              <a:buFont typeface="Wingdings" pitchFamily="2" charset="2"/>
              <a:buNone/>
              <a:defRPr/>
            </a:pPr>
            <a:endParaRPr lang="en-US" sz="2200" dirty="0" smtClean="0"/>
          </a:p>
          <a:p>
            <a:pPr eaLnBrk="1" hangingPunct="1">
              <a:buFont typeface="Wingdings" pitchFamily="2" charset="2"/>
              <a:buNone/>
              <a:defRPr/>
            </a:pPr>
            <a:r>
              <a:rPr lang="en-US" sz="2200" b="1" dirty="0" smtClean="0"/>
              <a:t>    Trustee Agency</a:t>
            </a:r>
            <a:r>
              <a:rPr lang="en-US" sz="2200" dirty="0" smtClean="0"/>
              <a:t> – Government agency with jurisdiction over certain resources held in trust for the people of California (e.g. DFG).</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865187"/>
          </a:xfrm>
        </p:spPr>
        <p:txBody>
          <a:bodyPr/>
          <a:lstStyle/>
          <a:p>
            <a:pPr>
              <a:defRPr/>
            </a:pPr>
            <a:r>
              <a:rPr lang="en-US" sz="2400" dirty="0" smtClean="0"/>
              <a:t>Environmental Justice, Executive Order No. 12898 (February 11, 1994)</a:t>
            </a:r>
            <a:endParaRPr lang="en-US" sz="2400" dirty="0"/>
          </a:p>
        </p:txBody>
      </p:sp>
      <p:sp>
        <p:nvSpPr>
          <p:cNvPr id="3" name="Content Placeholder 2"/>
          <p:cNvSpPr>
            <a:spLocks noGrp="1"/>
          </p:cNvSpPr>
          <p:nvPr>
            <p:ph idx="1"/>
          </p:nvPr>
        </p:nvSpPr>
        <p:spPr>
          <a:xfrm>
            <a:off x="457200" y="990600"/>
            <a:ext cx="8229600" cy="4525963"/>
          </a:xfrm>
        </p:spPr>
        <p:txBody>
          <a:bodyPr/>
          <a:lstStyle/>
          <a:p>
            <a:pPr marL="0" indent="0">
              <a:buNone/>
              <a:defRPr/>
            </a:pPr>
            <a:r>
              <a:rPr lang="en-US" sz="1800" dirty="0" smtClean="0"/>
              <a:t>Federal agency must identify/address any “disproportionately high and adverse human health or environmental effects of its programs, policies, and activities on minority populations and low-income populations.”</a:t>
            </a:r>
          </a:p>
          <a:p>
            <a:pPr marL="0" indent="0">
              <a:buNone/>
              <a:defRPr/>
            </a:pPr>
            <a:endParaRPr lang="en-US" sz="1800" dirty="0" smtClean="0"/>
          </a:p>
          <a:p>
            <a:pPr>
              <a:defRPr/>
            </a:pPr>
            <a:r>
              <a:rPr lang="en-US" sz="1800" dirty="0">
                <a:effectLst>
                  <a:outerShdw blurRad="38100" dist="38100" dir="2700000" algn="tl">
                    <a:srgbClr val="000000">
                      <a:alpha val="43137"/>
                    </a:srgbClr>
                  </a:outerShdw>
                </a:effectLst>
              </a:rPr>
              <a:t>The term “environmental justice concern” is used to indicate the actual or potential lack of fair treatment or meaningful involvement of minority, low-income, or indigenous populations, or tribes in the development, implementation, and enforcement of environmental laws, regulations, and policies.   </a:t>
            </a:r>
          </a:p>
          <a:p>
            <a:pPr>
              <a:defRPr/>
            </a:pPr>
            <a:r>
              <a:rPr lang="en-US" sz="1800" dirty="0" smtClean="0">
                <a:effectLst>
                  <a:outerShdw blurRad="38100" dist="38100" dir="2700000" algn="tl">
                    <a:srgbClr val="000000">
                      <a:alpha val="43137"/>
                    </a:srgbClr>
                  </a:outerShdw>
                </a:effectLst>
              </a:rPr>
              <a:t>Environmental justice concern:</a:t>
            </a:r>
          </a:p>
          <a:p>
            <a:pPr>
              <a:buFont typeface="+mj-lt"/>
              <a:buAutoNum type="arabicPeriod"/>
              <a:defRPr/>
            </a:pPr>
            <a:r>
              <a:rPr lang="en-US" sz="1800" dirty="0" smtClean="0">
                <a:effectLst>
                  <a:outerShdw blurRad="38100" dist="38100" dir="2700000" algn="tl">
                    <a:srgbClr val="000000">
                      <a:alpha val="43137"/>
                    </a:srgbClr>
                  </a:outerShdw>
                </a:effectLst>
              </a:rPr>
              <a:t>Create </a:t>
            </a:r>
            <a:r>
              <a:rPr lang="en-US" sz="1800" dirty="0">
                <a:effectLst>
                  <a:outerShdw blurRad="38100" dist="38100" dir="2700000" algn="tl">
                    <a:srgbClr val="000000">
                      <a:alpha val="43137"/>
                    </a:srgbClr>
                  </a:outerShdw>
                </a:effectLst>
              </a:rPr>
              <a:t>new disproportionate impacts on minority, low-income, or indigenous </a:t>
            </a:r>
            <a:r>
              <a:rPr lang="en-US" sz="1800" dirty="0" smtClean="0">
                <a:effectLst>
                  <a:outerShdw blurRad="38100" dist="38100" dir="2700000" algn="tl">
                    <a:srgbClr val="000000">
                      <a:alpha val="43137"/>
                    </a:srgbClr>
                  </a:outerShdw>
                </a:effectLst>
              </a:rPr>
              <a:t>populations; </a:t>
            </a:r>
          </a:p>
          <a:p>
            <a:pPr>
              <a:buFont typeface="+mj-lt"/>
              <a:buAutoNum type="arabicPeriod"/>
              <a:defRPr/>
            </a:pPr>
            <a:r>
              <a:rPr lang="en-US" sz="1800" dirty="0">
                <a:effectLst>
                  <a:outerShdw blurRad="38100" dist="38100" dir="2700000" algn="tl">
                    <a:srgbClr val="000000">
                      <a:alpha val="43137"/>
                    </a:srgbClr>
                  </a:outerShdw>
                </a:effectLst>
              </a:rPr>
              <a:t>E</a:t>
            </a:r>
            <a:r>
              <a:rPr lang="en-US" sz="1800" dirty="0" smtClean="0">
                <a:effectLst>
                  <a:outerShdw blurRad="38100" dist="38100" dir="2700000" algn="tl">
                    <a:srgbClr val="000000">
                      <a:alpha val="43137"/>
                    </a:srgbClr>
                  </a:outerShdw>
                </a:effectLst>
              </a:rPr>
              <a:t>xacerbate </a:t>
            </a:r>
            <a:r>
              <a:rPr lang="en-US" sz="1800" dirty="0">
                <a:effectLst>
                  <a:outerShdw blurRad="38100" dist="38100" dir="2700000" algn="tl">
                    <a:srgbClr val="000000">
                      <a:alpha val="43137"/>
                    </a:srgbClr>
                  </a:outerShdw>
                </a:effectLst>
              </a:rPr>
              <a:t>existing disproportionate impacts on minority, low-income, or indigenous populations; or </a:t>
            </a:r>
          </a:p>
          <a:p>
            <a:pPr>
              <a:buFont typeface="+mj-lt"/>
              <a:buAutoNum type="arabicPeriod"/>
              <a:defRPr/>
            </a:pPr>
            <a:r>
              <a:rPr lang="en-US" sz="1800" dirty="0" smtClean="0">
                <a:effectLst>
                  <a:outerShdw blurRad="38100" dist="38100" dir="2700000" algn="tl">
                    <a:srgbClr val="000000">
                      <a:alpha val="43137"/>
                    </a:srgbClr>
                  </a:outerShdw>
                </a:effectLst>
              </a:rPr>
              <a:t>Present </a:t>
            </a:r>
            <a:r>
              <a:rPr lang="en-US" sz="1800" dirty="0">
                <a:effectLst>
                  <a:outerShdw blurRad="38100" dist="38100" dir="2700000" algn="tl">
                    <a:srgbClr val="000000">
                      <a:alpha val="43137"/>
                    </a:srgbClr>
                  </a:outerShdw>
                </a:effectLst>
              </a:rPr>
              <a:t>opportunities to address existing disproportionate impacts on minority, low-income, or indigenous populations that are addressable through the project. </a:t>
            </a:r>
          </a:p>
        </p:txBody>
      </p:sp>
      <p:sp>
        <p:nvSpPr>
          <p:cNvPr id="4" name="Slide Number Placeholder 3"/>
          <p:cNvSpPr>
            <a:spLocks noGrp="1"/>
          </p:cNvSpPr>
          <p:nvPr>
            <p:ph type="sldNum" sz="quarter" idx="12"/>
          </p:nvPr>
        </p:nvSpPr>
        <p:spPr/>
        <p:txBody>
          <a:bodyPr/>
          <a:lstStyle/>
          <a:p>
            <a:pPr>
              <a:defRPr/>
            </a:pPr>
            <a:fld id="{23F0602C-C3E6-4A9F-910A-45550B7017A3}" type="slidenum">
              <a:rPr lang="en-US" smtClean="0"/>
              <a:pPr>
                <a:defRPr/>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lstStyle/>
          <a:p>
            <a:pPr algn="l" eaLnBrk="1" hangingPunct="1">
              <a:defRPr/>
            </a:pPr>
            <a:r>
              <a:rPr lang="en-US" sz="2400" dirty="0" smtClean="0"/>
              <a:t>Documenting environmental findings</a:t>
            </a:r>
          </a:p>
        </p:txBody>
      </p:sp>
      <p:sp>
        <p:nvSpPr>
          <p:cNvPr id="3" name="Content Placeholder 2"/>
          <p:cNvSpPr>
            <a:spLocks noGrp="1"/>
          </p:cNvSpPr>
          <p:nvPr>
            <p:ph idx="1"/>
          </p:nvPr>
        </p:nvSpPr>
        <p:spPr>
          <a:xfrm>
            <a:off x="457200" y="1143000"/>
            <a:ext cx="8229600" cy="4525963"/>
          </a:xfrm>
        </p:spPr>
        <p:txBody>
          <a:bodyPr/>
          <a:lstStyle/>
          <a:p>
            <a:pPr marL="0" indent="0" eaLnBrk="1" hangingPunct="1">
              <a:lnSpc>
                <a:spcPct val="80000"/>
              </a:lnSpc>
              <a:buFont typeface="Wingdings" pitchFamily="2" charset="2"/>
              <a:buNone/>
              <a:defRPr/>
            </a:pPr>
            <a:r>
              <a:rPr lang="en-US" dirty="0" smtClean="0"/>
              <a:t>Once both adequacy and completeness are met, ERU staff should begin preparing:</a:t>
            </a:r>
          </a:p>
          <a:p>
            <a:pPr marL="0" indent="0" eaLnBrk="1" hangingPunct="1">
              <a:lnSpc>
                <a:spcPct val="80000"/>
              </a:lnSpc>
              <a:buFont typeface="Wingdings" pitchFamily="2" charset="2"/>
              <a:buNone/>
              <a:defRPr/>
            </a:pPr>
            <a:endParaRPr lang="en-US" sz="2800" dirty="0" smtClean="0"/>
          </a:p>
          <a:p>
            <a:pPr eaLnBrk="1" hangingPunct="1">
              <a:lnSpc>
                <a:spcPct val="80000"/>
              </a:lnSpc>
              <a:buFont typeface="Courier New" pitchFamily="49" charset="0"/>
              <a:buChar char="o"/>
              <a:defRPr/>
            </a:pPr>
            <a:r>
              <a:rPr lang="en-US" sz="2800" dirty="0" smtClean="0"/>
              <a:t> </a:t>
            </a:r>
            <a:r>
              <a:rPr lang="en-US" sz="2400" dirty="0" smtClean="0"/>
              <a:t>Environmental Review Summary (ERS) </a:t>
            </a:r>
          </a:p>
          <a:p>
            <a:pPr marL="0" indent="0" eaLnBrk="1" hangingPunct="1">
              <a:lnSpc>
                <a:spcPct val="80000"/>
              </a:lnSpc>
              <a:buFont typeface="Wingdings" pitchFamily="2" charset="2"/>
              <a:buNone/>
              <a:defRPr/>
            </a:pPr>
            <a:r>
              <a:rPr lang="en-US" sz="2400" dirty="0" smtClean="0"/>
              <a:t> </a:t>
            </a:r>
          </a:p>
          <a:p>
            <a:pPr eaLnBrk="1" hangingPunct="1">
              <a:lnSpc>
                <a:spcPct val="80000"/>
              </a:lnSpc>
              <a:buFont typeface="Courier New" pitchFamily="49" charset="0"/>
              <a:buChar char="o"/>
              <a:defRPr/>
            </a:pPr>
            <a:r>
              <a:rPr lang="en-US" sz="2400" dirty="0" smtClean="0"/>
              <a:t> Environmental language for the Facilities  </a:t>
            </a:r>
          </a:p>
          <a:p>
            <a:pPr marL="0" indent="0" eaLnBrk="1" hangingPunct="1">
              <a:lnSpc>
                <a:spcPct val="80000"/>
              </a:lnSpc>
              <a:buFont typeface="Wingdings" pitchFamily="2" charset="2"/>
              <a:buNone/>
              <a:defRPr/>
            </a:pPr>
            <a:r>
              <a:rPr lang="en-US" sz="2400" dirty="0" smtClean="0"/>
              <a:t>     Plan Approval (FPA) and Preliminary   </a:t>
            </a:r>
          </a:p>
          <a:p>
            <a:pPr marL="0" indent="0" eaLnBrk="1" hangingPunct="1">
              <a:lnSpc>
                <a:spcPct val="80000"/>
              </a:lnSpc>
              <a:buFont typeface="Wingdings" pitchFamily="2" charset="2"/>
              <a:buNone/>
              <a:defRPr/>
            </a:pPr>
            <a:r>
              <a:rPr lang="en-US" sz="2400" dirty="0" smtClean="0"/>
              <a:t>     Funding Commitment (PFC)</a:t>
            </a:r>
          </a:p>
          <a:p>
            <a:pPr marL="0" indent="0" eaLnBrk="1" hangingPunct="1">
              <a:lnSpc>
                <a:spcPct val="80000"/>
              </a:lnSpc>
              <a:buFont typeface="Wingdings" pitchFamily="2" charset="2"/>
              <a:buNone/>
              <a:defRPr/>
            </a:pPr>
            <a:r>
              <a:rPr lang="en-US" sz="2400" dirty="0" smtClean="0"/>
              <a:t> </a:t>
            </a:r>
          </a:p>
          <a:p>
            <a:pPr eaLnBrk="1" hangingPunct="1">
              <a:lnSpc>
                <a:spcPct val="80000"/>
              </a:lnSpc>
              <a:buFont typeface="Courier New" pitchFamily="49" charset="0"/>
              <a:buChar char="o"/>
              <a:defRPr/>
            </a:pPr>
            <a:r>
              <a:rPr lang="en-US" sz="2400" dirty="0" smtClean="0"/>
              <a:t> Exhibit D for special environmental </a:t>
            </a:r>
          </a:p>
          <a:p>
            <a:pPr marL="0" indent="0" eaLnBrk="1" hangingPunct="1">
              <a:lnSpc>
                <a:spcPct val="80000"/>
              </a:lnSpc>
              <a:buFont typeface="Wingdings" pitchFamily="2" charset="2"/>
              <a:buNone/>
              <a:defRPr/>
            </a:pPr>
            <a:r>
              <a:rPr lang="en-US" sz="2400" dirty="0" smtClean="0"/>
              <a:t>     conditions of the applicant’s CWSRF </a:t>
            </a:r>
          </a:p>
          <a:p>
            <a:pPr marL="0" indent="0" eaLnBrk="1" hangingPunct="1">
              <a:lnSpc>
                <a:spcPct val="80000"/>
              </a:lnSpc>
              <a:buFont typeface="Wingdings" pitchFamily="2" charset="2"/>
              <a:buNone/>
              <a:defRPr/>
            </a:pPr>
            <a:r>
              <a:rPr lang="en-US" sz="2400" dirty="0" smtClean="0"/>
              <a:t>     financing agreement</a:t>
            </a:r>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F28D873E-B0DA-467D-A5CF-A2473398A96A}" type="slidenum">
              <a:rPr lang="en-US"/>
              <a:pPr>
                <a:defRPr/>
              </a:pPr>
              <a:t>61</a:t>
            </a:fld>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00932083-44E1-4C5F-ACB5-5A7CD2CE0FDE}" type="slidenum">
              <a:rPr lang="en-US"/>
              <a:pPr>
                <a:defRPr/>
              </a:pPr>
              <a:t>62</a:t>
            </a:fld>
            <a:endParaRPr lang="en-US"/>
          </a:p>
        </p:txBody>
      </p:sp>
      <p:sp>
        <p:nvSpPr>
          <p:cNvPr id="175106" name="Rectangle 2"/>
          <p:cNvSpPr>
            <a:spLocks noGrp="1" noChangeArrowheads="1"/>
          </p:cNvSpPr>
          <p:nvPr>
            <p:ph type="title"/>
          </p:nvPr>
        </p:nvSpPr>
        <p:spPr>
          <a:xfrm>
            <a:off x="457200" y="277813"/>
            <a:ext cx="8229600" cy="560387"/>
          </a:xfrm>
        </p:spPr>
        <p:txBody>
          <a:bodyPr/>
          <a:lstStyle/>
          <a:p>
            <a:pPr algn="l" eaLnBrk="1" hangingPunct="1">
              <a:defRPr/>
            </a:pPr>
            <a:r>
              <a:rPr lang="en-US" sz="2400" dirty="0" smtClean="0"/>
              <a:t>Documenting environmental findings</a:t>
            </a:r>
          </a:p>
        </p:txBody>
      </p:sp>
      <p:sp>
        <p:nvSpPr>
          <p:cNvPr id="175107" name="Rectangle 3"/>
          <p:cNvSpPr>
            <a:spLocks noGrp="1" noChangeArrowheads="1"/>
          </p:cNvSpPr>
          <p:nvPr>
            <p:ph type="body" idx="1"/>
          </p:nvPr>
        </p:nvSpPr>
        <p:spPr>
          <a:xfrm>
            <a:off x="228600" y="1752600"/>
            <a:ext cx="8458200" cy="3352800"/>
          </a:xfrm>
        </p:spPr>
        <p:txBody>
          <a:bodyPr/>
          <a:lstStyle/>
          <a:p>
            <a:pPr marL="0" indent="0" eaLnBrk="1" hangingPunct="1">
              <a:lnSpc>
                <a:spcPct val="80000"/>
              </a:lnSpc>
              <a:buFont typeface="Wingdings" pitchFamily="2" charset="2"/>
              <a:buNone/>
              <a:defRPr/>
            </a:pPr>
            <a:r>
              <a:rPr lang="en-US" sz="2800" dirty="0" smtClean="0"/>
              <a:t>The Environmental Review Summary:</a:t>
            </a:r>
          </a:p>
          <a:p>
            <a:pPr eaLnBrk="1" hangingPunct="1">
              <a:lnSpc>
                <a:spcPct val="80000"/>
              </a:lnSpc>
              <a:buFont typeface="Courier New" pitchFamily="49" charset="0"/>
              <a:buChar char="o"/>
              <a:defRPr/>
            </a:pPr>
            <a:endParaRPr lang="en-US" sz="2000" dirty="0" smtClean="0"/>
          </a:p>
          <a:p>
            <a:pPr eaLnBrk="1" hangingPunct="1">
              <a:lnSpc>
                <a:spcPct val="80000"/>
              </a:lnSpc>
              <a:buFont typeface="Courier New" pitchFamily="49" charset="0"/>
              <a:buChar char="o"/>
              <a:defRPr/>
            </a:pPr>
            <a:r>
              <a:rPr lang="en-US" sz="2000" dirty="0" smtClean="0"/>
              <a:t>The ERS is a brief synopsis of the CEQA review process done for the project, and a summary of how the project complies with the federal cross-cutters </a:t>
            </a:r>
          </a:p>
          <a:p>
            <a:pPr marL="0" indent="0" eaLnBrk="1" hangingPunct="1">
              <a:lnSpc>
                <a:spcPct val="80000"/>
              </a:lnSpc>
              <a:buFont typeface="Wingdings" pitchFamily="2" charset="2"/>
              <a:buNone/>
              <a:defRPr/>
            </a:pPr>
            <a:endParaRPr lang="en-US" sz="2000" dirty="0"/>
          </a:p>
          <a:p>
            <a:pPr eaLnBrk="1" hangingPunct="1">
              <a:lnSpc>
                <a:spcPct val="80000"/>
              </a:lnSpc>
              <a:buFont typeface="Courier New" pitchFamily="49" charset="0"/>
              <a:buChar char="o"/>
              <a:defRPr/>
            </a:pPr>
            <a:r>
              <a:rPr lang="en-US" sz="2000" dirty="0" smtClean="0"/>
              <a:t>Includes discussions of any applicable consultations with federal authorities (i.e. Section 7 federal ESA, Section 106, Section 404 CWA, etc.), as well as public participation done for the project.   </a:t>
            </a:r>
          </a:p>
          <a:p>
            <a:pPr marL="0" indent="0" eaLnBrk="1" hangingPunct="1">
              <a:lnSpc>
                <a:spcPct val="80000"/>
              </a:lnSpc>
              <a:buFont typeface="Wingdings" pitchFamily="2" charset="2"/>
              <a:buNone/>
              <a:defRPr/>
            </a:pPr>
            <a:endParaRPr lang="en-US" sz="2000" dirty="0"/>
          </a:p>
          <a:p>
            <a:pPr eaLnBrk="1" hangingPunct="1">
              <a:lnSpc>
                <a:spcPct val="80000"/>
              </a:lnSpc>
              <a:buFont typeface="Courier New" pitchFamily="49" charset="0"/>
              <a:buChar char="o"/>
              <a:defRPr/>
            </a:pPr>
            <a:r>
              <a:rPr lang="en-US" sz="2000" dirty="0" smtClean="0"/>
              <a:t>Also includes the State Water Board’s environmental findings, including SOC findings</a:t>
            </a:r>
          </a:p>
          <a:p>
            <a:pPr eaLnBrk="1" hangingPunct="1">
              <a:lnSpc>
                <a:spcPct val="80000"/>
              </a:lnSpc>
              <a:buFont typeface="Courier New" pitchFamily="49" charset="0"/>
              <a:buChar char="o"/>
              <a:defRPr/>
            </a:pPr>
            <a:endParaRPr lang="en-US" sz="2000"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FA8341B9-5AFD-46AF-9456-8C6218CDAD59}" type="slidenum">
              <a:rPr lang="en-US"/>
              <a:pPr>
                <a:defRPr/>
              </a:pPr>
              <a:t>63</a:t>
            </a:fld>
            <a:endParaRPr lang="en-US"/>
          </a:p>
        </p:txBody>
      </p:sp>
      <p:sp>
        <p:nvSpPr>
          <p:cNvPr id="191490" name="Rectangle 2"/>
          <p:cNvSpPr>
            <a:spLocks noGrp="1" noChangeArrowheads="1"/>
          </p:cNvSpPr>
          <p:nvPr>
            <p:ph type="title"/>
          </p:nvPr>
        </p:nvSpPr>
        <p:spPr>
          <a:xfrm>
            <a:off x="457200" y="277813"/>
            <a:ext cx="8229600" cy="636587"/>
          </a:xfrm>
        </p:spPr>
        <p:txBody>
          <a:bodyPr/>
          <a:lstStyle/>
          <a:p>
            <a:pPr eaLnBrk="1" hangingPunct="1">
              <a:defRPr/>
            </a:pPr>
            <a:r>
              <a:rPr lang="en-US" sz="2400" dirty="0" smtClean="0"/>
              <a:t>Documenting environmental </a:t>
            </a:r>
            <a:r>
              <a:rPr lang="en-US" sz="2400" dirty="0"/>
              <a:t>findings</a:t>
            </a:r>
            <a:endParaRPr lang="en-US" sz="2400" dirty="0" smtClean="0"/>
          </a:p>
        </p:txBody>
      </p:sp>
      <p:sp>
        <p:nvSpPr>
          <p:cNvPr id="191491" name="Rectangle 3"/>
          <p:cNvSpPr>
            <a:spLocks noGrp="1" noChangeArrowheads="1"/>
          </p:cNvSpPr>
          <p:nvPr>
            <p:ph type="body" idx="1"/>
          </p:nvPr>
        </p:nvSpPr>
        <p:spPr>
          <a:xfrm>
            <a:off x="457200" y="1143000"/>
            <a:ext cx="8229600" cy="4525963"/>
          </a:xfrm>
        </p:spPr>
        <p:txBody>
          <a:bodyPr/>
          <a:lstStyle/>
          <a:p>
            <a:pPr marL="0" indent="0" eaLnBrk="1" hangingPunct="1">
              <a:lnSpc>
                <a:spcPct val="80000"/>
              </a:lnSpc>
              <a:buFont typeface="Wingdings" pitchFamily="2" charset="2"/>
              <a:buNone/>
              <a:defRPr/>
            </a:pPr>
            <a:endParaRPr lang="en-US" sz="2000" dirty="0"/>
          </a:p>
          <a:p>
            <a:pPr marL="0" indent="0" eaLnBrk="1" hangingPunct="1">
              <a:lnSpc>
                <a:spcPct val="80000"/>
              </a:lnSpc>
              <a:buFont typeface="Wingdings" pitchFamily="2" charset="2"/>
              <a:buNone/>
              <a:defRPr/>
            </a:pPr>
            <a:r>
              <a:rPr lang="en-US" sz="2000" dirty="0" smtClean="0"/>
              <a:t>Environmental Language for the FPA and PFC</a:t>
            </a:r>
          </a:p>
          <a:p>
            <a:pPr marL="0" indent="0" eaLnBrk="1" hangingPunct="1">
              <a:lnSpc>
                <a:spcPct val="80000"/>
              </a:lnSpc>
              <a:buFont typeface="Wingdings" pitchFamily="2" charset="2"/>
              <a:buNone/>
              <a:defRPr/>
            </a:pPr>
            <a:endParaRPr lang="en-US" sz="2000" dirty="0"/>
          </a:p>
          <a:p>
            <a:pPr eaLnBrk="1" hangingPunct="1">
              <a:lnSpc>
                <a:spcPct val="80000"/>
              </a:lnSpc>
              <a:defRPr/>
            </a:pPr>
            <a:r>
              <a:rPr lang="en-US" sz="2000" dirty="0" smtClean="0"/>
              <a:t>The FPA is a document issued by the State Water Board following the environmental review, and indicates the State Water Board’s understanding of an applicant’s project (scope of work, location, environmental, financial, legal, </a:t>
            </a:r>
            <a:r>
              <a:rPr lang="en-US" sz="2000" dirty="0" err="1" smtClean="0"/>
              <a:t>etc</a:t>
            </a:r>
            <a:r>
              <a:rPr lang="en-US" sz="2000" dirty="0" smtClean="0"/>
              <a:t>).</a:t>
            </a:r>
          </a:p>
          <a:p>
            <a:pPr eaLnBrk="1" hangingPunct="1">
              <a:lnSpc>
                <a:spcPct val="80000"/>
              </a:lnSpc>
              <a:defRPr/>
            </a:pPr>
            <a:endParaRPr lang="en-US" sz="2000" dirty="0"/>
          </a:p>
          <a:p>
            <a:pPr eaLnBrk="1" hangingPunct="1">
              <a:lnSpc>
                <a:spcPct val="80000"/>
              </a:lnSpc>
              <a:defRPr/>
            </a:pPr>
            <a:r>
              <a:rPr lang="en-US" sz="2000" dirty="0" smtClean="0"/>
              <a:t>The PFC is a document approved by the State Water Board, and commits CWSRF monies to an applicant’s project.  The applicant can start constructing at the date of PFC approval and can get reimbursed for eligible construction costs.  </a:t>
            </a:r>
          </a:p>
          <a:p>
            <a:pPr eaLnBrk="1" hangingPunct="1">
              <a:lnSpc>
                <a:spcPct val="80000"/>
              </a:lnSpc>
              <a:defRPr/>
            </a:pPr>
            <a:endParaRPr lang="en-US" sz="2000" dirty="0"/>
          </a:p>
          <a:p>
            <a:pPr eaLnBrk="1" hangingPunct="1">
              <a:lnSpc>
                <a:spcPct val="80000"/>
              </a:lnSpc>
              <a:defRPr/>
            </a:pPr>
            <a:r>
              <a:rPr lang="en-US" sz="2000" dirty="0" smtClean="0"/>
              <a:t>FPA and PFC document indicates the State Water Board’s understanding of the CEQA review process, a synopsis of the project’s environmental compliance, and includes the State Water Board’s environmental findings. </a:t>
            </a:r>
          </a:p>
          <a:p>
            <a:pPr eaLnBrk="1" hangingPunct="1">
              <a:lnSpc>
                <a:spcPct val="80000"/>
              </a:lnSpc>
              <a:defRPr/>
            </a:pPr>
            <a:endParaRPr lang="en-US" sz="2000" dirty="0" smtClean="0"/>
          </a:p>
          <a:p>
            <a:pPr marL="0" indent="0" eaLnBrk="1" hangingPunct="1">
              <a:lnSpc>
                <a:spcPct val="80000"/>
              </a:lnSpc>
              <a:buFont typeface="Wingdings" pitchFamily="2" charset="2"/>
              <a:buNone/>
              <a:defRPr/>
            </a:pPr>
            <a:endParaRPr lang="en-US" sz="2000"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07987"/>
          </a:xfrm>
        </p:spPr>
        <p:txBody>
          <a:bodyPr/>
          <a:lstStyle/>
          <a:p>
            <a:pPr>
              <a:defRPr/>
            </a:pPr>
            <a:r>
              <a:rPr lang="en-US" sz="2400" dirty="0" smtClean="0"/>
              <a:t>Documenting environmental findings</a:t>
            </a:r>
            <a:endParaRPr lang="en-US" sz="2400" dirty="0"/>
          </a:p>
        </p:txBody>
      </p:sp>
      <p:sp>
        <p:nvSpPr>
          <p:cNvPr id="3" name="Content Placeholder 2"/>
          <p:cNvSpPr>
            <a:spLocks noGrp="1"/>
          </p:cNvSpPr>
          <p:nvPr>
            <p:ph idx="1"/>
          </p:nvPr>
        </p:nvSpPr>
        <p:spPr>
          <a:xfrm>
            <a:off x="457200" y="685800"/>
            <a:ext cx="8229600" cy="5562600"/>
          </a:xfrm>
        </p:spPr>
        <p:txBody>
          <a:bodyPr/>
          <a:lstStyle/>
          <a:p>
            <a:pPr>
              <a:defRPr/>
            </a:pPr>
            <a:r>
              <a:rPr lang="en-US" sz="2000" dirty="0" smtClean="0"/>
              <a:t>The FPA and PFC document can be  separate approval documents or a joint FPA/PFC document.</a:t>
            </a:r>
          </a:p>
          <a:p>
            <a:pPr marL="0" indent="0">
              <a:buNone/>
              <a:defRPr/>
            </a:pPr>
            <a:endParaRPr lang="en-US" sz="2000" dirty="0" smtClean="0"/>
          </a:p>
          <a:p>
            <a:pPr>
              <a:defRPr/>
            </a:pPr>
            <a:r>
              <a:rPr lang="en-US" sz="2000" dirty="0" smtClean="0"/>
              <a:t>This indicates whether the ERU staff will need to prepare the environmental language for a joint FPA/PFC or separate FPA and PFC documents. </a:t>
            </a:r>
          </a:p>
          <a:p>
            <a:pPr marL="0" indent="0">
              <a:buNone/>
              <a:defRPr/>
            </a:pPr>
            <a:endParaRPr lang="en-US" sz="2000" dirty="0" smtClean="0"/>
          </a:p>
          <a:p>
            <a:pPr>
              <a:defRPr/>
            </a:pPr>
            <a:r>
              <a:rPr lang="en-US" sz="2000" dirty="0"/>
              <a:t>B</a:t>
            </a:r>
            <a:r>
              <a:rPr lang="en-US" sz="2000" dirty="0" smtClean="0"/>
              <a:t>ased on whether the project is routine and/or non-controversial, or non-routine and/or controversial</a:t>
            </a:r>
          </a:p>
          <a:p>
            <a:pPr marL="0" indent="0">
              <a:buNone/>
              <a:defRPr/>
            </a:pPr>
            <a:endParaRPr lang="en-US" sz="2000" dirty="0" smtClean="0"/>
          </a:p>
          <a:p>
            <a:pPr>
              <a:defRPr/>
            </a:pPr>
            <a:r>
              <a:rPr lang="en-US" sz="2000" dirty="0" smtClean="0"/>
              <a:t>Includes whether or not an applicant needs a waiver from certain CWSRF Program Policy requirements</a:t>
            </a:r>
          </a:p>
          <a:p>
            <a:pPr marL="0" indent="0">
              <a:buNone/>
              <a:defRPr/>
            </a:pPr>
            <a:endParaRPr lang="en-US" sz="2000" dirty="0" smtClean="0"/>
          </a:p>
          <a:p>
            <a:pPr>
              <a:defRPr/>
            </a:pPr>
            <a:r>
              <a:rPr lang="en-US" sz="2000" b="1" dirty="0" smtClean="0"/>
              <a:t>Best to consult with your PM to figure out what type of environmental language for the FPA and PFC documents you need to prepare</a:t>
            </a:r>
          </a:p>
          <a:p>
            <a:pPr>
              <a:defRPr/>
            </a:pPr>
            <a:endParaRPr lang="en-US" dirty="0"/>
          </a:p>
        </p:txBody>
      </p:sp>
      <p:sp>
        <p:nvSpPr>
          <p:cNvPr id="4" name="Slide Number Placeholder 3"/>
          <p:cNvSpPr>
            <a:spLocks noGrp="1"/>
          </p:cNvSpPr>
          <p:nvPr>
            <p:ph type="sldNum" sz="quarter" idx="12"/>
          </p:nvPr>
        </p:nvSpPr>
        <p:spPr/>
        <p:txBody>
          <a:bodyPr/>
          <a:lstStyle/>
          <a:p>
            <a:pPr>
              <a:defRPr/>
            </a:pPr>
            <a:fld id="{231CCEC3-5762-4B56-AE71-A6486A772A92}" type="slidenum">
              <a:rPr lang="en-US" smtClean="0"/>
              <a:pPr>
                <a:defRPr/>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4308A5F9-C0B6-4152-A3D3-E6847C02CA1E}" type="slidenum">
              <a:rPr lang="en-US"/>
              <a:pPr>
                <a:defRPr/>
              </a:pPr>
              <a:t>65</a:t>
            </a:fld>
            <a:endParaRPr lang="en-US"/>
          </a:p>
        </p:txBody>
      </p:sp>
      <p:sp>
        <p:nvSpPr>
          <p:cNvPr id="44034" name="Rectangle 2"/>
          <p:cNvSpPr>
            <a:spLocks noGrp="1" noChangeArrowheads="1"/>
          </p:cNvSpPr>
          <p:nvPr>
            <p:ph type="title"/>
          </p:nvPr>
        </p:nvSpPr>
        <p:spPr>
          <a:xfrm>
            <a:off x="457200" y="277813"/>
            <a:ext cx="8229600" cy="560387"/>
          </a:xfrm>
        </p:spPr>
        <p:txBody>
          <a:bodyPr/>
          <a:lstStyle/>
          <a:p>
            <a:pPr algn="l" eaLnBrk="1" hangingPunct="1">
              <a:defRPr/>
            </a:pPr>
            <a:r>
              <a:rPr lang="en-US" sz="2400" dirty="0" smtClean="0"/>
              <a:t>Documenting environmental </a:t>
            </a:r>
            <a:r>
              <a:rPr lang="en-US" sz="2400" dirty="0"/>
              <a:t>findings</a:t>
            </a:r>
            <a:endParaRPr lang="en-US" sz="2400" dirty="0" smtClean="0"/>
          </a:p>
        </p:txBody>
      </p:sp>
      <p:sp>
        <p:nvSpPr>
          <p:cNvPr id="44035" name="Rectangle 3"/>
          <p:cNvSpPr>
            <a:spLocks noGrp="1" noChangeArrowheads="1"/>
          </p:cNvSpPr>
          <p:nvPr>
            <p:ph type="body" idx="1"/>
          </p:nvPr>
        </p:nvSpPr>
        <p:spPr>
          <a:xfrm>
            <a:off x="457200" y="838200"/>
            <a:ext cx="8001000" cy="5715000"/>
          </a:xfrm>
        </p:spPr>
        <p:txBody>
          <a:bodyPr/>
          <a:lstStyle/>
          <a:p>
            <a:pPr marL="0" indent="0" eaLnBrk="1" hangingPunct="1">
              <a:lnSpc>
                <a:spcPct val="80000"/>
              </a:lnSpc>
              <a:buFont typeface="Wingdings" pitchFamily="2" charset="2"/>
              <a:buNone/>
              <a:defRPr/>
            </a:pPr>
            <a:endParaRPr lang="en-US" sz="2000" dirty="0" smtClean="0"/>
          </a:p>
          <a:p>
            <a:pPr marL="0" indent="0" eaLnBrk="1" hangingPunct="1">
              <a:lnSpc>
                <a:spcPct val="80000"/>
              </a:lnSpc>
              <a:buFont typeface="Wingdings" pitchFamily="2" charset="2"/>
              <a:buNone/>
              <a:defRPr/>
            </a:pPr>
            <a:endParaRPr lang="en-US" sz="2000" dirty="0"/>
          </a:p>
          <a:p>
            <a:pPr marL="0" indent="0" eaLnBrk="1" hangingPunct="1">
              <a:lnSpc>
                <a:spcPct val="80000"/>
              </a:lnSpc>
              <a:buFont typeface="Wingdings" pitchFamily="2" charset="2"/>
              <a:buNone/>
              <a:defRPr/>
            </a:pPr>
            <a:r>
              <a:rPr lang="en-US" sz="2000" dirty="0" smtClean="0"/>
              <a:t>FPA and PFC approvals:</a:t>
            </a:r>
          </a:p>
          <a:p>
            <a:pPr marL="0" indent="0" eaLnBrk="1" hangingPunct="1">
              <a:lnSpc>
                <a:spcPct val="80000"/>
              </a:lnSpc>
              <a:buFont typeface="Wingdings" pitchFamily="2" charset="2"/>
              <a:buNone/>
              <a:defRPr/>
            </a:pPr>
            <a:endParaRPr lang="en-US" sz="2000" dirty="0"/>
          </a:p>
          <a:p>
            <a:pPr eaLnBrk="1" hangingPunct="1">
              <a:lnSpc>
                <a:spcPct val="80000"/>
              </a:lnSpc>
              <a:defRPr/>
            </a:pPr>
            <a:r>
              <a:rPr lang="en-US" sz="2000" b="1" dirty="0" smtClean="0"/>
              <a:t>Routine and/or non-controversial:</a:t>
            </a:r>
            <a:r>
              <a:rPr lang="en-US" sz="2000" dirty="0" smtClean="0"/>
              <a:t>  Normally prepare the environmental language as a </a:t>
            </a:r>
            <a:r>
              <a:rPr lang="en-US" sz="2000" b="1" i="1" dirty="0" smtClean="0"/>
              <a:t>joint</a:t>
            </a:r>
            <a:r>
              <a:rPr lang="en-US" sz="2000" dirty="0" smtClean="0"/>
              <a:t> FPA/PFC document and the Deputy Director of Division provides the approval</a:t>
            </a:r>
          </a:p>
          <a:p>
            <a:pPr eaLnBrk="1" hangingPunct="1">
              <a:lnSpc>
                <a:spcPct val="80000"/>
              </a:lnSpc>
              <a:defRPr/>
            </a:pPr>
            <a:endParaRPr lang="en-US" sz="2000" dirty="0" smtClean="0"/>
          </a:p>
          <a:p>
            <a:pPr eaLnBrk="1" hangingPunct="1">
              <a:lnSpc>
                <a:spcPct val="80000"/>
              </a:lnSpc>
              <a:defRPr/>
            </a:pPr>
            <a:r>
              <a:rPr lang="en-US" sz="2000" b="1" dirty="0" smtClean="0"/>
              <a:t>Non-routine and/or controversial:</a:t>
            </a:r>
            <a:r>
              <a:rPr lang="en-US" sz="2000" dirty="0" smtClean="0"/>
              <a:t>  </a:t>
            </a:r>
            <a:r>
              <a:rPr lang="en-US" sz="2000" dirty="0" smtClean="0">
                <a:effectLst>
                  <a:outerShdw blurRad="38100" dist="38100" dir="2700000" algn="tl">
                    <a:srgbClr val="000000">
                      <a:alpha val="43137"/>
                    </a:srgbClr>
                  </a:outerShdw>
                </a:effectLst>
              </a:rPr>
              <a:t>Normally prepare environmental language for </a:t>
            </a:r>
            <a:r>
              <a:rPr lang="en-US" sz="2000" b="1" i="1" dirty="0" smtClean="0">
                <a:effectLst>
                  <a:outerShdw blurRad="38100" dist="38100" dir="2700000" algn="tl">
                    <a:srgbClr val="000000">
                      <a:alpha val="43137"/>
                    </a:srgbClr>
                  </a:outerShdw>
                </a:effectLst>
              </a:rPr>
              <a:t>separate</a:t>
            </a:r>
            <a:r>
              <a:rPr lang="en-US" sz="2000" dirty="0" smtClean="0">
                <a:effectLst>
                  <a:outerShdw blurRad="38100" dist="38100" dir="2700000" algn="tl">
                    <a:srgbClr val="000000">
                      <a:alpha val="43137"/>
                    </a:srgbClr>
                  </a:outerShdw>
                </a:effectLst>
              </a:rPr>
              <a:t> FPA and PFC documents, and the project will go to the Board for consideration and approval of the PFC.  </a:t>
            </a:r>
          </a:p>
          <a:p>
            <a:pPr eaLnBrk="1" hangingPunct="1">
              <a:lnSpc>
                <a:spcPct val="80000"/>
              </a:lnSpc>
              <a:defRPr/>
            </a:pPr>
            <a:endParaRPr lang="en-US" sz="2000" dirty="0">
              <a:effectLst>
                <a:outerShdw blurRad="38100" dist="38100" dir="2700000" algn="tl">
                  <a:srgbClr val="000000">
                    <a:alpha val="43137"/>
                  </a:srgbClr>
                </a:outerShdw>
              </a:effectLst>
            </a:endParaRPr>
          </a:p>
          <a:p>
            <a:pPr eaLnBrk="1" hangingPunct="1">
              <a:lnSpc>
                <a:spcPct val="80000"/>
              </a:lnSpc>
              <a:defRPr/>
            </a:pPr>
            <a:r>
              <a:rPr lang="en-US" sz="2000" dirty="0" smtClean="0">
                <a:effectLst>
                  <a:outerShdw blurRad="38100" dist="38100" dir="2700000" algn="tl">
                    <a:srgbClr val="000000">
                      <a:alpha val="43137"/>
                    </a:srgbClr>
                  </a:outerShdw>
                </a:effectLst>
              </a:rPr>
              <a:t>Once the </a:t>
            </a:r>
            <a:r>
              <a:rPr lang="en-US" sz="2000" dirty="0">
                <a:effectLst>
                  <a:outerShdw blurRad="38100" dist="38100" dir="2700000" algn="tl">
                    <a:srgbClr val="000000">
                      <a:alpha val="43137"/>
                    </a:srgbClr>
                  </a:outerShdw>
                </a:effectLst>
              </a:rPr>
              <a:t>Deputy </a:t>
            </a:r>
            <a:r>
              <a:rPr lang="en-US" sz="2000" dirty="0" smtClean="0">
                <a:effectLst>
                  <a:outerShdw blurRad="38100" dist="38100" dir="2700000" algn="tl">
                    <a:srgbClr val="000000">
                      <a:alpha val="43137"/>
                    </a:srgbClr>
                  </a:outerShdw>
                </a:effectLst>
              </a:rPr>
              <a:t>Director / Board approves the PFC, ERU staff will need to file an NOD or NOE with the SCH due to the State Water Board’s discretionary funding action.</a:t>
            </a:r>
          </a:p>
          <a:p>
            <a:pPr marL="0" indent="0" eaLnBrk="1" hangingPunct="1">
              <a:lnSpc>
                <a:spcPct val="80000"/>
              </a:lnSpc>
              <a:buFont typeface="Wingdings" pitchFamily="2" charset="2"/>
              <a:buNone/>
              <a:defRPr/>
            </a:pPr>
            <a:endParaRPr lang="en-US" sz="2000"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484187"/>
          </a:xfrm>
        </p:spPr>
        <p:txBody>
          <a:bodyPr/>
          <a:lstStyle/>
          <a:p>
            <a:pPr>
              <a:defRPr/>
            </a:pPr>
            <a:r>
              <a:rPr lang="en-US" sz="2400" dirty="0" smtClean="0"/>
              <a:t>Documenting environmental findings</a:t>
            </a:r>
            <a:endParaRPr lang="en-US" sz="2400" dirty="0"/>
          </a:p>
        </p:txBody>
      </p:sp>
      <p:sp>
        <p:nvSpPr>
          <p:cNvPr id="3" name="Content Placeholder 2"/>
          <p:cNvSpPr>
            <a:spLocks noGrp="1"/>
          </p:cNvSpPr>
          <p:nvPr>
            <p:ph idx="1"/>
          </p:nvPr>
        </p:nvSpPr>
        <p:spPr>
          <a:xfrm>
            <a:off x="457200" y="762000"/>
            <a:ext cx="8229600" cy="5486400"/>
          </a:xfrm>
        </p:spPr>
        <p:txBody>
          <a:bodyPr/>
          <a:lstStyle/>
          <a:p>
            <a:pPr marL="0" indent="0">
              <a:buFont typeface="Wingdings" pitchFamily="2" charset="2"/>
              <a:buNone/>
              <a:defRPr/>
            </a:pPr>
            <a:r>
              <a:rPr lang="en-US" dirty="0" smtClean="0"/>
              <a:t>Exhibit D Special Environmental Conditions</a:t>
            </a:r>
            <a:endParaRPr lang="en-US" sz="2000" dirty="0" smtClean="0"/>
          </a:p>
          <a:p>
            <a:pPr marL="0" indent="0">
              <a:buFont typeface="Wingdings" pitchFamily="2" charset="2"/>
              <a:buNone/>
              <a:defRPr/>
            </a:pPr>
            <a:endParaRPr lang="en-US" sz="2000" dirty="0" smtClean="0"/>
          </a:p>
          <a:p>
            <a:pPr marL="0" indent="0">
              <a:buFont typeface="Wingdings" pitchFamily="2" charset="2"/>
              <a:buNone/>
              <a:defRPr/>
            </a:pPr>
            <a:r>
              <a:rPr lang="en-US" sz="2000" dirty="0" smtClean="0"/>
              <a:t>Conditions the applicant’s CWSRF financing agreement for the applicant to comply with and report on certain environmental measures.</a:t>
            </a:r>
          </a:p>
          <a:p>
            <a:pPr marL="0" indent="0">
              <a:buFont typeface="Wingdings" pitchFamily="2" charset="2"/>
              <a:buNone/>
              <a:defRPr/>
            </a:pPr>
            <a:endParaRPr lang="en-US" sz="2000" dirty="0" smtClean="0"/>
          </a:p>
          <a:p>
            <a:pPr marL="0" indent="0">
              <a:buFont typeface="Wingdings" pitchFamily="2" charset="2"/>
              <a:buNone/>
              <a:defRPr/>
            </a:pPr>
            <a:r>
              <a:rPr lang="en-US" sz="2000" dirty="0" smtClean="0"/>
              <a:t>The conditions can include, but are not limited to: </a:t>
            </a:r>
            <a:endParaRPr lang="en-US" sz="2000" dirty="0"/>
          </a:p>
          <a:p>
            <a:pPr>
              <a:defRPr/>
            </a:pPr>
            <a:r>
              <a:rPr lang="en-US" sz="2000" dirty="0"/>
              <a:t>C</a:t>
            </a:r>
            <a:r>
              <a:rPr lang="en-US" sz="2000" dirty="0" smtClean="0"/>
              <a:t>ompliance with permit conditions/measures issued by federal authorities responsible for administering one of the CWSRF Program federal cross-cutters (BO, CWA Section 404 permit, CWA Section 401 WQ Certification, etc.)</a:t>
            </a:r>
          </a:p>
          <a:p>
            <a:pPr>
              <a:defRPr/>
            </a:pPr>
            <a:r>
              <a:rPr lang="en-US" sz="2000" dirty="0" smtClean="0"/>
              <a:t>Specified measures the applicant identified in environmental documents as needed to avoid, minimize or reduce environmental impacts, but the applicant failed to commit themselves to implementing the measures</a:t>
            </a:r>
          </a:p>
          <a:p>
            <a:pPr>
              <a:defRPr/>
            </a:pPr>
            <a:r>
              <a:rPr lang="en-US" sz="2000" dirty="0" smtClean="0"/>
              <a:t>Monitoring and preconstruction measures (such as cultural resources, and migratory birds)</a:t>
            </a:r>
            <a:endParaRPr lang="en-US" sz="2000" dirty="0"/>
          </a:p>
          <a:p>
            <a:pPr marL="0" indent="0">
              <a:buFont typeface="Wingdings" pitchFamily="2" charset="2"/>
              <a:buNone/>
              <a:defRPr/>
            </a:pPr>
            <a:endParaRPr lang="en-US" dirty="0"/>
          </a:p>
        </p:txBody>
      </p:sp>
      <p:sp>
        <p:nvSpPr>
          <p:cNvPr id="4" name="Slide Number Placeholder 3"/>
          <p:cNvSpPr>
            <a:spLocks noGrp="1"/>
          </p:cNvSpPr>
          <p:nvPr>
            <p:ph type="sldNum" sz="quarter" idx="12"/>
          </p:nvPr>
        </p:nvSpPr>
        <p:spPr/>
        <p:txBody>
          <a:bodyPr/>
          <a:lstStyle/>
          <a:p>
            <a:pPr>
              <a:defRPr/>
            </a:pPr>
            <a:fld id="{AEB3C2BC-FC69-476C-879D-1BE71FDA39EF}" type="slidenum">
              <a:rPr lang="en-US" smtClean="0"/>
              <a:pPr>
                <a:defRPr/>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560387"/>
          </a:xfrm>
        </p:spPr>
        <p:txBody>
          <a:bodyPr/>
          <a:lstStyle/>
          <a:p>
            <a:pPr>
              <a:defRPr/>
            </a:pPr>
            <a:r>
              <a:rPr lang="en-US" sz="2400" dirty="0" smtClean="0"/>
              <a:t>ERU - Environmental Databases and File Organization </a:t>
            </a:r>
            <a:endParaRPr lang="en-US" sz="2400" dirty="0"/>
          </a:p>
        </p:txBody>
      </p:sp>
      <p:sp>
        <p:nvSpPr>
          <p:cNvPr id="3" name="Content Placeholder 2"/>
          <p:cNvSpPr>
            <a:spLocks noGrp="1"/>
          </p:cNvSpPr>
          <p:nvPr>
            <p:ph idx="1"/>
          </p:nvPr>
        </p:nvSpPr>
        <p:spPr>
          <a:xfrm>
            <a:off x="457200" y="762000"/>
            <a:ext cx="8229600" cy="5059363"/>
          </a:xfrm>
        </p:spPr>
        <p:txBody>
          <a:bodyPr/>
          <a:lstStyle/>
          <a:p>
            <a:pPr marL="0" indent="0">
              <a:buFont typeface="Wingdings" pitchFamily="2" charset="2"/>
              <a:buNone/>
              <a:defRPr/>
            </a:pPr>
            <a:r>
              <a:rPr lang="en-US" sz="2000" dirty="0" smtClean="0"/>
              <a:t>Must update databases and project tracking documents</a:t>
            </a:r>
          </a:p>
          <a:p>
            <a:pPr marL="457200" indent="-457200">
              <a:buFont typeface="Wingdings" pitchFamily="2" charset="2"/>
              <a:buAutoNum type="arabicPeriod"/>
              <a:defRPr/>
            </a:pPr>
            <a:r>
              <a:rPr lang="en-US" sz="1800" dirty="0" smtClean="0"/>
              <a:t>Loans and Grants Tracking System (LGTS) – Requires continuous updating due to public reports</a:t>
            </a:r>
          </a:p>
          <a:p>
            <a:pPr marL="457200" indent="-457200">
              <a:buFont typeface="Wingdings" pitchFamily="2" charset="2"/>
              <a:buAutoNum type="arabicPeriod"/>
              <a:defRPr/>
            </a:pPr>
            <a:r>
              <a:rPr lang="en-US" sz="1800" dirty="0" smtClean="0"/>
              <a:t>LGTS tracking forms – ERU staff must complete a LGTS form for each project</a:t>
            </a:r>
          </a:p>
          <a:p>
            <a:pPr marL="457200" indent="-457200">
              <a:buFont typeface="Wingdings" pitchFamily="2" charset="2"/>
              <a:buAutoNum type="arabicPeriod"/>
              <a:defRPr/>
            </a:pPr>
            <a:r>
              <a:rPr lang="en-US" sz="1800" dirty="0" smtClean="0"/>
              <a:t>Project List in the ERU folder on the S drive – ERU Project List Excel document used to track projects submitted to the ERU</a:t>
            </a:r>
          </a:p>
          <a:p>
            <a:pPr marL="457200" indent="-457200">
              <a:buFont typeface="Wingdings" pitchFamily="2" charset="2"/>
              <a:buAutoNum type="arabicPeriod"/>
              <a:defRPr/>
            </a:pPr>
            <a:r>
              <a:rPr lang="en-US" sz="1800" dirty="0" smtClean="0"/>
              <a:t>CWSRF cabinet filing list – Located in the ERU folder on the S drive, for tracking project folders </a:t>
            </a:r>
          </a:p>
          <a:p>
            <a:pPr marL="457200" indent="-457200">
              <a:buFont typeface="Wingdings" pitchFamily="2" charset="2"/>
              <a:buAutoNum type="arabicPeriod"/>
              <a:defRPr/>
            </a:pPr>
            <a:r>
              <a:rPr lang="en-US" sz="1800" dirty="0" smtClean="0"/>
              <a:t>SCH tracking sheet – located in the ERU folder o the S drive, for tracking draft CEQA documents</a:t>
            </a:r>
            <a:endParaRPr lang="en-US" sz="1800" dirty="0"/>
          </a:p>
          <a:p>
            <a:pPr marL="0" indent="0">
              <a:buFont typeface="Wingdings" pitchFamily="2" charset="2"/>
              <a:buNone/>
              <a:defRPr/>
            </a:pPr>
            <a:endParaRPr lang="en-US" sz="2000" dirty="0" smtClean="0"/>
          </a:p>
          <a:p>
            <a:pPr marL="0" indent="0">
              <a:buFont typeface="Wingdings" pitchFamily="2" charset="2"/>
              <a:buNone/>
              <a:defRPr/>
            </a:pPr>
            <a:r>
              <a:rPr lang="en-US" sz="2000" dirty="0" smtClean="0"/>
              <a:t>Useful databases and document references: </a:t>
            </a:r>
          </a:p>
          <a:p>
            <a:pPr marL="457200" indent="-457200">
              <a:buFont typeface="+mj-lt"/>
              <a:buAutoNum type="arabicPeriod"/>
              <a:defRPr/>
            </a:pPr>
            <a:r>
              <a:rPr lang="en-US" sz="1800" dirty="0" err="1" smtClean="0"/>
              <a:t>CEQAnet</a:t>
            </a:r>
            <a:r>
              <a:rPr lang="en-US" sz="1800" dirty="0" smtClean="0"/>
              <a:t> database (CEQAnet.ca.gov)</a:t>
            </a:r>
          </a:p>
          <a:p>
            <a:pPr marL="457200" indent="-457200">
              <a:buFont typeface="+mj-lt"/>
              <a:buAutoNum type="arabicPeriod"/>
              <a:defRPr/>
            </a:pPr>
            <a:r>
              <a:rPr lang="en-US" sz="1800" dirty="0" smtClean="0"/>
              <a:t>CWSRF Priority List </a:t>
            </a:r>
          </a:p>
          <a:p>
            <a:pPr marL="457200" indent="-457200">
              <a:buFont typeface="+mj-lt"/>
              <a:buAutoNum type="arabicPeriod"/>
              <a:defRPr/>
            </a:pPr>
            <a:r>
              <a:rPr lang="en-US" sz="1800" dirty="0" smtClean="0"/>
              <a:t>FAAST system</a:t>
            </a:r>
          </a:p>
          <a:p>
            <a:pPr marL="457200" indent="-457200">
              <a:buFont typeface="+mj-lt"/>
              <a:buAutoNum type="arabicPeriod"/>
              <a:defRPr/>
            </a:pPr>
            <a:endParaRPr lang="en-US" sz="2400" dirty="0" smtClean="0"/>
          </a:p>
          <a:p>
            <a:pPr marL="0" indent="0">
              <a:buFont typeface="Wingdings" pitchFamily="2" charset="2"/>
              <a:buNone/>
              <a:defRPr/>
            </a:pPr>
            <a:endParaRPr lang="en-US" sz="2400" dirty="0" smtClean="0"/>
          </a:p>
        </p:txBody>
      </p:sp>
      <p:sp>
        <p:nvSpPr>
          <p:cNvPr id="4" name="Slide Number Placeholder 3"/>
          <p:cNvSpPr>
            <a:spLocks noGrp="1"/>
          </p:cNvSpPr>
          <p:nvPr>
            <p:ph type="sldNum" sz="quarter" idx="12"/>
          </p:nvPr>
        </p:nvSpPr>
        <p:spPr/>
        <p:txBody>
          <a:bodyPr/>
          <a:lstStyle/>
          <a:p>
            <a:pPr>
              <a:defRPr/>
            </a:pPr>
            <a:fld id="{92A17A34-FB83-4A68-9031-1E2FAA95A766}" type="slidenum">
              <a:rPr lang="en-US" smtClean="0"/>
              <a:pPr>
                <a:defRPr/>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a:r>
            <a:br>
              <a:rPr lang="en-US" dirty="0" smtClean="0"/>
            </a:br>
            <a:r>
              <a:rPr lang="en-US" dirty="0"/>
              <a:t/>
            </a:r>
            <a:br>
              <a:rPr lang="en-US" dirty="0"/>
            </a:br>
            <a:r>
              <a:rPr lang="en-US" dirty="0" smtClean="0"/>
              <a:t/>
            </a:r>
            <a:br>
              <a:rPr lang="en-US" dirty="0" smtClean="0"/>
            </a:br>
            <a:r>
              <a:rPr lang="en-US" dirty="0" smtClean="0"/>
              <a:t>Questions?</a:t>
            </a:r>
            <a:endParaRPr lang="en-US" dirty="0"/>
          </a:p>
        </p:txBody>
      </p:sp>
      <p:sp>
        <p:nvSpPr>
          <p:cNvPr id="4" name="Slide Number Placeholder 3"/>
          <p:cNvSpPr>
            <a:spLocks noGrp="1"/>
          </p:cNvSpPr>
          <p:nvPr>
            <p:ph type="sldNum" sz="quarter" idx="12"/>
          </p:nvPr>
        </p:nvSpPr>
        <p:spPr/>
        <p:txBody>
          <a:bodyPr/>
          <a:lstStyle/>
          <a:p>
            <a:pPr>
              <a:defRPr/>
            </a:pPr>
            <a:fld id="{1D92806E-5A78-47E7-9268-BC593457BFEE}" type="slidenum">
              <a:rPr lang="en-US" smtClean="0"/>
              <a:pPr>
                <a:defRPr/>
              </a:pPr>
              <a:t>68</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82FD8F6B-3979-4EF3-A4EE-EE59F6FF49D6}" type="slidenum">
              <a:rPr lang="en-US"/>
              <a:pPr>
                <a:defRPr/>
              </a:pPr>
              <a:t>7</a:t>
            </a:fld>
            <a:endParaRPr lang="en-US"/>
          </a:p>
        </p:txBody>
      </p:sp>
      <p:pic>
        <p:nvPicPr>
          <p:cNvPr id="9219" name="Picture 5" descr="CEQA_process_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95613" y="0"/>
            <a:ext cx="6148387" cy="681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7"/>
          <p:cNvSpPr txBox="1">
            <a:spLocks noChangeArrowheads="1"/>
          </p:cNvSpPr>
          <p:nvPr/>
        </p:nvSpPr>
        <p:spPr bwMode="auto">
          <a:xfrm>
            <a:off x="304800" y="381000"/>
            <a:ext cx="1997075"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400"/>
              <a:t>Lead Agency and Responsible Agency interactions during the CEQA Process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637EC608-7A8C-4AA8-B204-AC21B9A252D5}" type="slidenum">
              <a:rPr lang="en-US"/>
              <a:pPr>
                <a:defRPr/>
              </a:pPr>
              <a:t>8</a:t>
            </a:fld>
            <a:endParaRPr lang="en-US"/>
          </a:p>
        </p:txBody>
      </p:sp>
      <p:sp>
        <p:nvSpPr>
          <p:cNvPr id="184322" name="Rectangle 2"/>
          <p:cNvSpPr>
            <a:spLocks noGrp="1" noChangeArrowheads="1"/>
          </p:cNvSpPr>
          <p:nvPr>
            <p:ph type="title"/>
          </p:nvPr>
        </p:nvSpPr>
        <p:spPr/>
        <p:txBody>
          <a:bodyPr/>
          <a:lstStyle/>
          <a:p>
            <a:pPr eaLnBrk="1" hangingPunct="1">
              <a:defRPr/>
            </a:pPr>
            <a:r>
              <a:rPr lang="en-US" smtClean="0"/>
              <a:t>Types of CEQA Documents</a:t>
            </a:r>
          </a:p>
        </p:txBody>
      </p:sp>
      <p:sp>
        <p:nvSpPr>
          <p:cNvPr id="184323" name="Rectangle 3"/>
          <p:cNvSpPr>
            <a:spLocks noGrp="1" noChangeArrowheads="1"/>
          </p:cNvSpPr>
          <p:nvPr>
            <p:ph type="body" idx="1"/>
          </p:nvPr>
        </p:nvSpPr>
        <p:spPr>
          <a:xfrm>
            <a:off x="457200" y="1600200"/>
            <a:ext cx="8229600" cy="4114800"/>
          </a:xfrm>
        </p:spPr>
        <p:txBody>
          <a:bodyPr/>
          <a:lstStyle/>
          <a:p>
            <a:pPr eaLnBrk="1" hangingPunct="1">
              <a:lnSpc>
                <a:spcPct val="80000"/>
              </a:lnSpc>
              <a:buFont typeface="Wingdings" pitchFamily="2" charset="2"/>
              <a:buNone/>
              <a:defRPr/>
            </a:pPr>
            <a:endParaRPr lang="en-US" sz="2400" dirty="0" smtClean="0"/>
          </a:p>
          <a:p>
            <a:pPr eaLnBrk="1" hangingPunct="1">
              <a:lnSpc>
                <a:spcPct val="80000"/>
              </a:lnSpc>
              <a:defRPr/>
            </a:pPr>
            <a:r>
              <a:rPr lang="en-US" sz="2400" dirty="0" smtClean="0"/>
              <a:t>Notice of Exemption </a:t>
            </a:r>
            <a:endParaRPr lang="en-US" sz="2800" dirty="0" smtClean="0"/>
          </a:p>
          <a:p>
            <a:pPr eaLnBrk="1" hangingPunct="1">
              <a:lnSpc>
                <a:spcPct val="80000"/>
              </a:lnSpc>
              <a:defRPr/>
            </a:pPr>
            <a:r>
              <a:rPr lang="en-US" sz="2400" dirty="0" smtClean="0"/>
              <a:t>Initial Study</a:t>
            </a:r>
            <a:endParaRPr lang="en-US" sz="2400" dirty="0"/>
          </a:p>
          <a:p>
            <a:pPr eaLnBrk="1" hangingPunct="1">
              <a:lnSpc>
                <a:spcPct val="80000"/>
              </a:lnSpc>
              <a:defRPr/>
            </a:pPr>
            <a:r>
              <a:rPr lang="en-US" sz="2400" dirty="0" smtClean="0"/>
              <a:t>Negative Declaration</a:t>
            </a:r>
          </a:p>
          <a:p>
            <a:pPr eaLnBrk="1" hangingPunct="1">
              <a:lnSpc>
                <a:spcPct val="80000"/>
              </a:lnSpc>
              <a:defRPr/>
            </a:pPr>
            <a:r>
              <a:rPr lang="en-US" sz="2400" dirty="0" smtClean="0"/>
              <a:t>Mitigated Negative Declaration</a:t>
            </a:r>
          </a:p>
          <a:p>
            <a:pPr eaLnBrk="1" hangingPunct="1">
              <a:lnSpc>
                <a:spcPct val="80000"/>
              </a:lnSpc>
              <a:defRPr/>
            </a:pPr>
            <a:r>
              <a:rPr lang="en-US" sz="2400" dirty="0" smtClean="0"/>
              <a:t>Environmental Impact Report </a:t>
            </a:r>
          </a:p>
          <a:p>
            <a:pPr eaLnBrk="1" hangingPunct="1">
              <a:lnSpc>
                <a:spcPct val="80000"/>
              </a:lnSpc>
              <a:buFont typeface="Wingdings" pitchFamily="2" charset="2"/>
              <a:buNone/>
              <a:defRPr/>
            </a:pPr>
            <a:endParaRPr lang="en-US" sz="2800" dirty="0" smtClean="0"/>
          </a:p>
          <a:p>
            <a:pPr eaLnBrk="1" hangingPunct="1">
              <a:lnSpc>
                <a:spcPct val="80000"/>
              </a:lnSpc>
              <a:defRPr/>
            </a:pPr>
            <a:r>
              <a:rPr lang="en-US" sz="2400" dirty="0" smtClean="0"/>
              <a:t>Addendum, Supplemental and Subsequent CEQA documents</a:t>
            </a:r>
          </a:p>
          <a:p>
            <a:pPr eaLnBrk="1" hangingPunct="1">
              <a:lnSpc>
                <a:spcPct val="80000"/>
              </a:lnSpc>
              <a:defRPr/>
            </a:pPr>
            <a:endParaRPr lang="en-US"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12DDEC5A-14E3-4EA4-88DE-07CF596596F8}" type="slidenum">
              <a:rPr lang="en-US"/>
              <a:pPr>
                <a:defRPr/>
              </a:pPr>
              <a:t>9</a:t>
            </a:fld>
            <a:endParaRPr lang="en-US"/>
          </a:p>
        </p:txBody>
      </p:sp>
      <p:sp>
        <p:nvSpPr>
          <p:cNvPr id="182274" name="Rectangle 2"/>
          <p:cNvSpPr>
            <a:spLocks noGrp="1" noChangeArrowheads="1"/>
          </p:cNvSpPr>
          <p:nvPr>
            <p:ph type="title"/>
          </p:nvPr>
        </p:nvSpPr>
        <p:spPr>
          <a:xfrm>
            <a:off x="0" y="0"/>
            <a:ext cx="4267200" cy="1139825"/>
          </a:xfrm>
        </p:spPr>
        <p:txBody>
          <a:bodyPr/>
          <a:lstStyle/>
          <a:p>
            <a:pPr algn="l" eaLnBrk="1" hangingPunct="1">
              <a:defRPr/>
            </a:pPr>
            <a:r>
              <a:rPr lang="en-US" smtClean="0"/>
              <a:t>Exemptions</a:t>
            </a:r>
          </a:p>
        </p:txBody>
      </p:sp>
      <p:sp>
        <p:nvSpPr>
          <p:cNvPr id="182275" name="Rectangle 3"/>
          <p:cNvSpPr>
            <a:spLocks noGrp="1" noChangeArrowheads="1"/>
          </p:cNvSpPr>
          <p:nvPr>
            <p:ph type="body" idx="1"/>
          </p:nvPr>
        </p:nvSpPr>
        <p:spPr/>
        <p:txBody>
          <a:bodyPr/>
          <a:lstStyle/>
          <a:p>
            <a:pPr eaLnBrk="1" hangingPunct="1">
              <a:lnSpc>
                <a:spcPct val="90000"/>
              </a:lnSpc>
              <a:defRPr/>
            </a:pPr>
            <a:r>
              <a:rPr lang="en-US" sz="2800" dirty="0" smtClean="0"/>
              <a:t>Projects may be exempt from CEQA requirements if the type of activity(s) will not have a significant environmental impact (i.e. no mitigation or avoidance measures are required to reduce environmental impacts).</a:t>
            </a:r>
          </a:p>
          <a:p>
            <a:pPr eaLnBrk="1" hangingPunct="1">
              <a:lnSpc>
                <a:spcPct val="90000"/>
              </a:lnSpc>
              <a:buFont typeface="Wingdings" pitchFamily="2" charset="2"/>
              <a:buNone/>
              <a:defRPr/>
            </a:pPr>
            <a:endParaRPr lang="en-US" sz="2800" dirty="0" smtClean="0"/>
          </a:p>
          <a:p>
            <a:pPr eaLnBrk="1" hangingPunct="1">
              <a:lnSpc>
                <a:spcPct val="90000"/>
              </a:lnSpc>
              <a:defRPr/>
            </a:pPr>
            <a:r>
              <a:rPr lang="en-US" sz="2800" dirty="0" smtClean="0"/>
              <a:t>Exceptions to exemptions (Classes 3, 4, 5, 6 and 11) disqualify a project from meeting exemption requirements (see Public Resources Code Sections 21084(b), (c), and (e); CEQA Guidelines, Section 15300.2)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Rip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3315</TotalTime>
  <Words>6907</Words>
  <Application>Microsoft Office PowerPoint</Application>
  <PresentationFormat>On-screen Show (4:3)</PresentationFormat>
  <Paragraphs>703</Paragraphs>
  <Slides>68</Slides>
  <Notes>1</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Ripple</vt:lpstr>
      <vt:lpstr>State Water Resources Control Board   Environmental Review Process  for the  Clean Water State Revolving Fund (CWSRF) Program</vt:lpstr>
      <vt:lpstr>Topics We Will Cover Today</vt:lpstr>
      <vt:lpstr>What is CEQA?</vt:lpstr>
      <vt:lpstr>CEQA objectives:</vt:lpstr>
      <vt:lpstr>What’s considered a “project” under CEQA?</vt:lpstr>
      <vt:lpstr>Public Agency Roles</vt:lpstr>
      <vt:lpstr>PowerPoint Presentation</vt:lpstr>
      <vt:lpstr>Types of CEQA Documents</vt:lpstr>
      <vt:lpstr>Exemptions</vt:lpstr>
      <vt:lpstr>CEQA Review Process</vt:lpstr>
      <vt:lpstr>The CEQA Review Process, continued</vt:lpstr>
      <vt:lpstr>The CEQA Review Process, continued</vt:lpstr>
      <vt:lpstr>State Clearinghouse (SCH) Public Review Process</vt:lpstr>
      <vt:lpstr>CWSRF Program</vt:lpstr>
      <vt:lpstr>CWSRF Application Process1</vt:lpstr>
      <vt:lpstr>Why do we use CEQA instead of NEPA?</vt:lpstr>
      <vt:lpstr>The ERU’s Role</vt:lpstr>
      <vt:lpstr>CWSRF Environmental Review Process – ERU responsible for making adequacy and completeness determinations: </vt:lpstr>
      <vt:lpstr>Required CEQA Documents</vt:lpstr>
      <vt:lpstr>Required CEQA Documents, continued.</vt:lpstr>
      <vt:lpstr>Required CEQA Documents, continued</vt:lpstr>
      <vt:lpstr>Routine vs. Non-Routine </vt:lpstr>
      <vt:lpstr>Non-Controversial vs. Controversial</vt:lpstr>
      <vt:lpstr>Issues to Consider</vt:lpstr>
      <vt:lpstr>CWSRF Program Federal Environmental Cross-cutters</vt:lpstr>
      <vt:lpstr>CWSRF Program Federal Environmental Cross-cutters </vt:lpstr>
      <vt:lpstr>Federal Endangered Species Act (ESA)</vt:lpstr>
      <vt:lpstr>Section 7 Federal ESA, continued</vt:lpstr>
      <vt:lpstr>Section 7 Federal ESA  Listing Definitions</vt:lpstr>
      <vt:lpstr>Section 7 Federal ESA, continued</vt:lpstr>
      <vt:lpstr>   Section 7 Federal ESA, continued   </vt:lpstr>
      <vt:lpstr> Section 7 Federal ESA, continued  </vt:lpstr>
      <vt:lpstr>Section 7 Federal ESA, continued</vt:lpstr>
      <vt:lpstr>Section 7 Federal ESA, continued</vt:lpstr>
      <vt:lpstr>Section 7 Federal ESA, continued</vt:lpstr>
      <vt:lpstr>Section 7 ESA, continued</vt:lpstr>
      <vt:lpstr>Section 7 Federal ESA, continued</vt:lpstr>
      <vt:lpstr>Section 7 Federal ESA, continued</vt:lpstr>
      <vt:lpstr>Section 7 Federal ESA, continued</vt:lpstr>
      <vt:lpstr>Section 106 of the National Historic Preservation Act (NHPA, 1966), and the Archaeological and Historic Preservation Act (AHPA, 1974)</vt:lpstr>
      <vt:lpstr>Section 106 NHPA and AHPA in the CWSRF Program</vt:lpstr>
      <vt:lpstr>Federal Clean Air Act, 1970 (amended 1977)</vt:lpstr>
      <vt:lpstr>Federal Clean Air Act, continued </vt:lpstr>
      <vt:lpstr>Federal Clean Air Act, continued</vt:lpstr>
      <vt:lpstr>Protection of Wetlands Executive Order No. 11990 (1977),  amended by Executive Order No. 12608 (1997)</vt:lpstr>
      <vt:lpstr>Protection of Wetlands, continued</vt:lpstr>
      <vt:lpstr>  Protection of Wetlands in the CWSRF Program </vt:lpstr>
      <vt:lpstr>Migratory Bird Treaty Act, 1918</vt:lpstr>
      <vt:lpstr>Magnuson-Stevens Fishery Conservation and Management Act, 1976</vt:lpstr>
      <vt:lpstr>Magnuson-Stevens Fishery Conservation and Management Act (Act), continued</vt:lpstr>
      <vt:lpstr>Flood Plain Management, Executive Order No. 11988</vt:lpstr>
      <vt:lpstr>Farmland Protection Policy Act, 1981</vt:lpstr>
      <vt:lpstr>Coastal Zone Management Act, 1990</vt:lpstr>
      <vt:lpstr>Coastal Zone Management Act, continued</vt:lpstr>
      <vt:lpstr>Wild and Scenic Rivers Act, 1968</vt:lpstr>
      <vt:lpstr>Wild and Scenic Rivers Act, 1968</vt:lpstr>
      <vt:lpstr>Safe Drinking Water Act (1994) –  Sole Source Aquifer Protection</vt:lpstr>
      <vt:lpstr>Safe Drinking Water Act (1994) –  Sole Source Aquifer Protection</vt:lpstr>
      <vt:lpstr>Coastal Barriers Resources Act, 1982</vt:lpstr>
      <vt:lpstr>Environmental Justice, Executive Order No. 12898 (February 11, 1994)</vt:lpstr>
      <vt:lpstr>Documenting environmental findings</vt:lpstr>
      <vt:lpstr>Documenting environmental findings</vt:lpstr>
      <vt:lpstr>Documenting environmental findings</vt:lpstr>
      <vt:lpstr>Documenting environmental findings</vt:lpstr>
      <vt:lpstr>Documenting environmental findings</vt:lpstr>
      <vt:lpstr>Documenting environmental findings</vt:lpstr>
      <vt:lpstr>ERU - Environmental Databases and File Organization </vt:lpstr>
      <vt:lpstr>   Questions?</vt:lpstr>
    </vt:vector>
  </TitlesOfParts>
  <Company>SWRCB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CEQA Overview </dc:title>
  <dc:creator>Kim Wittorff</dc:creator>
  <cp:lastModifiedBy>Staff</cp:lastModifiedBy>
  <cp:revision>225</cp:revision>
  <cp:lastPrinted>2012-04-13T15:20:15Z</cp:lastPrinted>
  <dcterms:created xsi:type="dcterms:W3CDTF">2006-01-03T19:32:29Z</dcterms:created>
  <dcterms:modified xsi:type="dcterms:W3CDTF">2012-12-14T17:53:18Z</dcterms:modified>
</cp:coreProperties>
</file>