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
  </p:notesMasterIdLst>
  <p:handoutMasterIdLst>
    <p:handoutMasterId r:id="rId7"/>
  </p:handoutMasterIdLst>
  <p:sldIdLst>
    <p:sldId id="257" r:id="rId2"/>
    <p:sldId id="258" r:id="rId3"/>
    <p:sldId id="259" r:id="rId4"/>
    <p:sldId id="260" r:id="rId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593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34559" autoAdjust="0"/>
    <p:restoredTop sz="69920" autoAdjust="0"/>
  </p:normalViewPr>
  <p:slideViewPr>
    <p:cSldViewPr snapToGrid="0">
      <p:cViewPr varScale="1">
        <p:scale>
          <a:sx n="61" d="100"/>
          <a:sy n="61" d="100"/>
        </p:scale>
        <p:origin x="624" y="53"/>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100" d="100"/>
          <a:sy n="100" d="100"/>
        </p:scale>
        <p:origin x="2352" y="-2059"/>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handoutMaster" Target="handoutMasters/handoutMaster1.xml"/><Relationship Id="rId12" Type="http://schemas.microsoft.com/office/2015/10/relationships/revisionInfo" Target="revisionInfo.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908C896B-6F55-4F69-9DF2-DA578AC419FF}" type="datetimeFigureOut">
              <a:rPr lang="en-US" smtClean="0"/>
              <a:t>3/28/2018</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1CB6E131-083A-40DB-B8B8-57B64FF807B7}" type="slidenum">
              <a:rPr lang="en-US" smtClean="0"/>
              <a:t>‹#›</a:t>
            </a:fld>
            <a:endParaRPr lang="en-US"/>
          </a:p>
        </p:txBody>
      </p:sp>
    </p:spTree>
    <p:extLst>
      <p:ext uri="{BB962C8B-B14F-4D97-AF65-F5344CB8AC3E}">
        <p14:creationId xmlns:p14="http://schemas.microsoft.com/office/powerpoint/2010/main" val="511341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04B1F38-FF2F-45F6-BC31-BF7EB5DFAD35}" type="datetimeFigureOut">
              <a:rPr lang="en-US" smtClean="0"/>
              <a:t>3/28/2018</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94A9227-C186-44CC-9658-D3688D16FBB3}" type="slidenum">
              <a:rPr lang="en-US" smtClean="0"/>
              <a:t>‹#›</a:t>
            </a:fld>
            <a:endParaRPr lang="en-US"/>
          </a:p>
        </p:txBody>
      </p:sp>
    </p:spTree>
    <p:extLst>
      <p:ext uri="{BB962C8B-B14F-4D97-AF65-F5344CB8AC3E}">
        <p14:creationId xmlns:p14="http://schemas.microsoft.com/office/powerpoint/2010/main" val="35706153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83759" lvl="1" defTabSz="967518"/>
            <a:r>
              <a:rPr lang="en-US" sz="1000" dirty="0"/>
              <a:t>GOOD MORNING!!!</a:t>
            </a:r>
          </a:p>
          <a:p>
            <a:pPr marL="483759" lvl="1" defTabSz="967518"/>
            <a:endParaRPr lang="en-US" sz="1000" dirty="0"/>
          </a:p>
          <a:p>
            <a:pPr marL="483759" lvl="1" defTabSz="967518"/>
            <a:r>
              <a:rPr lang="en-US" sz="1000" dirty="0"/>
              <a:t>Since our last Board update, I am happy to inform you that our HR2W portal workgroup is still very active and continue to meet on a monthly basis.</a:t>
            </a:r>
          </a:p>
          <a:p>
            <a:pPr marL="483759" lvl="1" defTabSz="967518"/>
            <a:endParaRPr lang="en-US" sz="1000" dirty="0"/>
          </a:p>
          <a:p>
            <a:pPr marL="483759" lvl="1" defTabSz="967518"/>
            <a:r>
              <a:rPr lang="en-US" sz="1000" dirty="0"/>
              <a:t>We are continuing to explore ways to develop performance measures that define what it means for Californians to have water that is 1) safe and clean, 2) affordable, and 3) accessible using the data we have available to us and display those metrics in a transparent and legible manner on the Portal.</a:t>
            </a:r>
          </a:p>
          <a:p>
            <a:pPr marL="483759" lvl="1" defTabSz="967518"/>
            <a:endParaRPr lang="en-US" sz="1000" dirty="0"/>
          </a:p>
          <a:p>
            <a:pPr marL="483759" lvl="1" defTabSz="967518"/>
            <a:r>
              <a:rPr lang="en-US" sz="1000" dirty="0"/>
              <a:t>Additionally, we continue to reach out to our NGO, EJ and other external partners for input with this project when new metrics are explored and developed.</a:t>
            </a:r>
          </a:p>
          <a:p>
            <a:pPr marL="483759" lvl="1" defTabSz="967518"/>
            <a:endParaRPr lang="en-US" sz="1000" dirty="0"/>
          </a:p>
          <a:p>
            <a:pPr marL="483759" lvl="1" defTabSz="967518"/>
            <a:endParaRPr lang="en-US" sz="1000" dirty="0"/>
          </a:p>
        </p:txBody>
      </p:sp>
      <p:sp>
        <p:nvSpPr>
          <p:cNvPr id="4" name="Slide Number Placeholder 3"/>
          <p:cNvSpPr>
            <a:spLocks noGrp="1"/>
          </p:cNvSpPr>
          <p:nvPr>
            <p:ph type="sldNum" sz="quarter" idx="10"/>
          </p:nvPr>
        </p:nvSpPr>
        <p:spPr/>
        <p:txBody>
          <a:bodyPr/>
          <a:lstStyle/>
          <a:p>
            <a:fld id="{9541C50A-90FE-43CE-8527-F1D36021C332}" type="slidenum">
              <a:rPr lang="en-US" smtClean="0"/>
              <a:t>1</a:t>
            </a:fld>
            <a:endParaRPr lang="en-US"/>
          </a:p>
        </p:txBody>
      </p:sp>
    </p:spTree>
    <p:extLst>
      <p:ext uri="{BB962C8B-B14F-4D97-AF65-F5344CB8AC3E}">
        <p14:creationId xmlns:p14="http://schemas.microsoft.com/office/powerpoint/2010/main" val="29712247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182428"/>
          </a:xfrm>
        </p:spPr>
        <p:txBody>
          <a:bodyPr/>
          <a:lstStyle/>
          <a:p>
            <a:r>
              <a:rPr lang="en-US" sz="1000" dirty="0"/>
              <a:t>Since the launch of the Portal February of last year, the improvements that are worth noting are:</a:t>
            </a:r>
          </a:p>
          <a:p>
            <a:endParaRPr lang="en-US" sz="1000" dirty="0"/>
          </a:p>
          <a:p>
            <a:pPr marL="228600" indent="-228600">
              <a:buFont typeface="+mj-lt"/>
              <a:buAutoNum type="arabicPeriod"/>
            </a:pPr>
            <a:r>
              <a:rPr lang="en-US" sz="1000" dirty="0"/>
              <a:t>The redesigned website, which was the result of a requirement to update the webpage to a new platform in late 2017.  This allowed the workgroup to reconfigure the Portal so it is more organized and easier to navigate.</a:t>
            </a:r>
          </a:p>
          <a:p>
            <a:pPr marL="228600" indent="-228600">
              <a:buFont typeface="+mj-lt"/>
              <a:buAutoNum type="arabicPeriod"/>
            </a:pPr>
            <a:r>
              <a:rPr lang="en-US" sz="1000" dirty="0"/>
              <a:t>The exceedance/compliance map improvements, which included:</a:t>
            </a:r>
          </a:p>
          <a:p>
            <a:pPr marL="631908" lvl="1" indent="-174708">
              <a:buFont typeface="Arial" panose="020B0604020202020204" pitchFamily="34" charset="0"/>
              <a:buChar char="•"/>
            </a:pPr>
            <a:r>
              <a:rPr lang="en-US" sz="1000" dirty="0"/>
              <a:t>adding additional layers to give users the ability to visualize our data using other boundaries (i.e. Regional Boards, Federal congressional districts, State senate and assembly districts boundary layers)</a:t>
            </a:r>
          </a:p>
          <a:p>
            <a:pPr marL="631908" lvl="1" indent="-174708">
              <a:buFont typeface="Arial" panose="020B0604020202020204" pitchFamily="34" charset="0"/>
              <a:buChar char="•"/>
            </a:pPr>
            <a:r>
              <a:rPr lang="en-US" sz="1000" dirty="0"/>
              <a:t>adding a widget that allows users to add additional</a:t>
            </a:r>
            <a:r>
              <a:rPr lang="en-US" sz="1000" baseline="0" dirty="0"/>
              <a:t> reference</a:t>
            </a:r>
            <a:r>
              <a:rPr lang="en-US" sz="1000" dirty="0"/>
              <a:t> layers to the map.</a:t>
            </a:r>
          </a:p>
          <a:p>
            <a:pPr marL="631908" lvl="1" indent="-174708" defTabSz="931774">
              <a:buFont typeface="Arial" panose="020B0604020202020204" pitchFamily="34" charset="0"/>
              <a:buChar char="•"/>
              <a:defRPr/>
            </a:pPr>
            <a:r>
              <a:rPr lang="en-US" sz="1000" dirty="0"/>
              <a:t>one of the largest changes visually that we made is using grey circles for systems that are in compliance or have </a:t>
            </a:r>
            <a:r>
              <a:rPr lang="en-US" sz="1000" dirty="0" err="1"/>
              <a:t>RTCd</a:t>
            </a:r>
            <a:r>
              <a:rPr lang="en-US" sz="1000" dirty="0"/>
              <a:t> since 2012 and the out-of-compliance systems continue to be red stars.  We were starting get a sense that users more interested in the red stars only and the other colors were distracting from what was important based on feedback and data inquires.</a:t>
            </a:r>
          </a:p>
          <a:p>
            <a:pPr marL="228600" indent="-228600" defTabSz="931774">
              <a:buFont typeface="+mj-lt"/>
              <a:buAutoNum type="arabicPeriod"/>
              <a:defRPr/>
            </a:pPr>
            <a:r>
              <a:rPr lang="en-US" sz="1000" dirty="0"/>
              <a:t>State-only MCL violations are now included in the exceedance/compliance status data set and map (including chemicals like perchlorate, 1,2,3-trichloropropane were added to the dataset).  Last year’s data set only included violations of a federal primary drinking standard.</a:t>
            </a:r>
          </a:p>
          <a:p>
            <a:pPr marL="228600" indent="-228600" defTabSz="931774">
              <a:buFont typeface="+mj-lt"/>
              <a:buAutoNum type="arabicPeriod"/>
              <a:defRPr/>
            </a:pPr>
            <a:r>
              <a:rPr lang="en-US" sz="1000" dirty="0"/>
              <a:t>Links/sections added/improved: </a:t>
            </a:r>
          </a:p>
          <a:p>
            <a:pPr marL="631908" lvl="1" indent="-174708">
              <a:buFont typeface="Arial" panose="020B0604020202020204" pitchFamily="34" charset="0"/>
              <a:buChar char="•"/>
            </a:pPr>
            <a:r>
              <a:rPr lang="en-US" sz="1000" dirty="0"/>
              <a:t>Improved the success stories section-merged our previous consolidation success stories with the new the DDW’s consolidation </a:t>
            </a:r>
            <a:r>
              <a:rPr lang="en-US" sz="1000" dirty="0" err="1"/>
              <a:t>website</a:t>
            </a:r>
            <a:r>
              <a:rPr lang="en-US" sz="1000" dirty="0" err="1">
                <a:sym typeface="Wingdings" panose="05000000000000000000" pitchFamily="2" charset="2"/>
              </a:rPr>
              <a:t>link</a:t>
            </a:r>
            <a:r>
              <a:rPr lang="en-US" sz="1000" dirty="0">
                <a:sym typeface="Wingdings" panose="05000000000000000000" pitchFamily="2" charset="2"/>
              </a:rPr>
              <a:t> is being provided</a:t>
            </a:r>
            <a:endParaRPr lang="en-US" sz="1000" dirty="0"/>
          </a:p>
          <a:p>
            <a:pPr marL="631908" lvl="1" indent="-174708">
              <a:buFont typeface="Arial" panose="020B0604020202020204" pitchFamily="34" charset="0"/>
              <a:buChar char="•"/>
            </a:pPr>
            <a:r>
              <a:rPr lang="en-US" sz="1000" dirty="0"/>
              <a:t>Created a media section where articles relate to the HR2W efforts in CA and are posted there</a:t>
            </a:r>
          </a:p>
          <a:p>
            <a:pPr marL="631908" lvl="1" indent="-174708">
              <a:buFont typeface="Arial" panose="020B0604020202020204" pitchFamily="34" charset="0"/>
              <a:buChar char="•"/>
            </a:pPr>
            <a:r>
              <a:rPr lang="en-US" sz="1000" dirty="0"/>
              <a:t>Added a summary of water systems’ compliance status (excel file) to the Compliance Status tab</a:t>
            </a:r>
          </a:p>
          <a:p>
            <a:pPr marL="631908" lvl="1" indent="-174708">
              <a:buFont typeface="Arial" panose="020B0604020202020204" pitchFamily="34" charset="0"/>
              <a:buChar char="•"/>
            </a:pPr>
            <a:r>
              <a:rPr lang="en-US" sz="1000" dirty="0"/>
              <a:t>Added downloadable GIS map data to the Water Data tab.</a:t>
            </a:r>
          </a:p>
          <a:p>
            <a:pPr marL="483759" lvl="1" defTabSz="967518"/>
            <a:endParaRPr lang="en-US" sz="1000" dirty="0"/>
          </a:p>
        </p:txBody>
      </p:sp>
      <p:sp>
        <p:nvSpPr>
          <p:cNvPr id="4" name="Slide Number Placeholder 3"/>
          <p:cNvSpPr>
            <a:spLocks noGrp="1"/>
          </p:cNvSpPr>
          <p:nvPr>
            <p:ph type="sldNum" sz="quarter" idx="10"/>
          </p:nvPr>
        </p:nvSpPr>
        <p:spPr/>
        <p:txBody>
          <a:bodyPr/>
          <a:lstStyle/>
          <a:p>
            <a:fld id="{9541C50A-90FE-43CE-8527-F1D36021C332}" type="slidenum">
              <a:rPr lang="en-US" smtClean="0"/>
              <a:t>2</a:t>
            </a:fld>
            <a:endParaRPr lang="en-US"/>
          </a:p>
        </p:txBody>
      </p:sp>
    </p:spTree>
    <p:extLst>
      <p:ext uri="{BB962C8B-B14F-4D97-AF65-F5344CB8AC3E}">
        <p14:creationId xmlns:p14="http://schemas.microsoft.com/office/powerpoint/2010/main" val="39490175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83759" lvl="1" defTabSz="967518"/>
            <a:r>
              <a:rPr lang="en-US" sz="1400" dirty="0"/>
              <a:t>These are screenshots of the new layout of the Portal and the symbol change that was applied to the exceedance/compliance status.  Portal</a:t>
            </a:r>
            <a:r>
              <a:rPr lang="en-US" sz="1400" dirty="0">
                <a:sym typeface="Wingdings" panose="05000000000000000000" pitchFamily="2" charset="2"/>
              </a:rPr>
              <a:t> one page to sections are tabbed Map RTC and in compliance systems are grey and out of compliance systems are still the red stars.</a:t>
            </a:r>
            <a:endParaRPr lang="en-US" sz="1400" dirty="0"/>
          </a:p>
        </p:txBody>
      </p:sp>
      <p:sp>
        <p:nvSpPr>
          <p:cNvPr id="4" name="Slide Number Placeholder 3"/>
          <p:cNvSpPr>
            <a:spLocks noGrp="1"/>
          </p:cNvSpPr>
          <p:nvPr>
            <p:ph type="sldNum" sz="quarter" idx="10"/>
          </p:nvPr>
        </p:nvSpPr>
        <p:spPr/>
        <p:txBody>
          <a:bodyPr/>
          <a:lstStyle/>
          <a:p>
            <a:fld id="{9541C50A-90FE-43CE-8527-F1D36021C332}" type="slidenum">
              <a:rPr lang="en-US" smtClean="0"/>
              <a:t>3</a:t>
            </a:fld>
            <a:endParaRPr lang="en-US"/>
          </a:p>
        </p:txBody>
      </p:sp>
    </p:spTree>
    <p:extLst>
      <p:ext uri="{BB962C8B-B14F-4D97-AF65-F5344CB8AC3E}">
        <p14:creationId xmlns:p14="http://schemas.microsoft.com/office/powerpoint/2010/main" val="19257824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workgroup’s next</a:t>
            </a:r>
            <a:r>
              <a:rPr lang="en-US" dirty="0"/>
              <a:t> year</a:t>
            </a:r>
            <a:r>
              <a:rPr lang="en-US" baseline="0" dirty="0"/>
              <a:t> goals are:</a:t>
            </a:r>
          </a:p>
          <a:p>
            <a:pPr marL="178027" indent="-178027">
              <a:buFont typeface="Arial" panose="020B0604020202020204" pitchFamily="34" charset="0"/>
              <a:buChar char="•"/>
            </a:pPr>
            <a:r>
              <a:rPr lang="en-US" dirty="0">
                <a:solidFill>
                  <a:schemeClr val="tx1"/>
                </a:solidFill>
              </a:rPr>
              <a:t>Continue to</a:t>
            </a:r>
            <a:r>
              <a:rPr lang="en-US" baseline="0" dirty="0">
                <a:solidFill>
                  <a:schemeClr val="tx1"/>
                </a:solidFill>
              </a:rPr>
              <a:t> provide timely responses </a:t>
            </a:r>
            <a:r>
              <a:rPr lang="en-US" dirty="0">
                <a:solidFill>
                  <a:schemeClr val="tx1"/>
                </a:solidFill>
              </a:rPr>
              <a:t>to inquiries </a:t>
            </a:r>
            <a:r>
              <a:rPr lang="en-US" baseline="0" dirty="0">
                <a:solidFill>
                  <a:schemeClr val="tx1"/>
                </a:solidFill>
              </a:rPr>
              <a:t>and public record act requests </a:t>
            </a:r>
            <a:r>
              <a:rPr lang="en-US" dirty="0"/>
              <a:t>through the Portal;</a:t>
            </a:r>
            <a:endParaRPr lang="en-US" dirty="0">
              <a:solidFill>
                <a:schemeClr val="tx1"/>
              </a:solidFill>
            </a:endParaRPr>
          </a:p>
          <a:p>
            <a:pPr marL="178027" indent="-178027">
              <a:buFont typeface="Arial" panose="020B0604020202020204" pitchFamily="34" charset="0"/>
              <a:buChar char="•"/>
            </a:pPr>
            <a:r>
              <a:rPr lang="en-US" dirty="0">
                <a:solidFill>
                  <a:schemeClr val="tx1"/>
                </a:solidFill>
              </a:rPr>
              <a:t>Continue to improve the Portal based</a:t>
            </a:r>
            <a:r>
              <a:rPr lang="en-US" baseline="0" dirty="0">
                <a:solidFill>
                  <a:schemeClr val="tx1"/>
                </a:solidFill>
              </a:rPr>
              <a:t> on internal and external </a:t>
            </a:r>
            <a:r>
              <a:rPr lang="en-US" dirty="0">
                <a:solidFill>
                  <a:schemeClr val="tx1"/>
                </a:solidFill>
              </a:rPr>
              <a:t>feedback, especially</a:t>
            </a:r>
            <a:r>
              <a:rPr lang="en-US" baseline="0" dirty="0">
                <a:solidFill>
                  <a:schemeClr val="tx1"/>
                </a:solidFill>
              </a:rPr>
              <a:t> the comments about improving our data gaps and making the Portal more user friendly by presenting the information in ways that would be beneficial to all stakeholders.  Begin gathering website usage statistics and see if there </a:t>
            </a:r>
            <a:r>
              <a:rPr lang="en-US" dirty="0"/>
              <a:t>a way to market the Portal or how the Portal needs to be modified to meet the audience using it;</a:t>
            </a:r>
            <a:endParaRPr lang="en-US" dirty="0">
              <a:solidFill>
                <a:schemeClr val="tx1"/>
              </a:solidFill>
            </a:endParaRPr>
          </a:p>
          <a:p>
            <a:pPr marL="178027" indent="-178027">
              <a:buFont typeface="Arial" panose="020B0604020202020204" pitchFamily="34" charset="0"/>
              <a:buChar char="•"/>
            </a:pPr>
            <a:r>
              <a:rPr lang="en-US" dirty="0">
                <a:solidFill>
                  <a:schemeClr val="tx1"/>
                </a:solidFill>
              </a:rPr>
              <a:t>Continue to improve</a:t>
            </a:r>
            <a:r>
              <a:rPr lang="en-US" baseline="0" dirty="0">
                <a:solidFill>
                  <a:schemeClr val="tx1"/>
                </a:solidFill>
              </a:rPr>
              <a:t> the data quality by collaborating </a:t>
            </a:r>
            <a:r>
              <a:rPr lang="en-US" dirty="0">
                <a:solidFill>
                  <a:schemeClr val="tx1"/>
                </a:solidFill>
              </a:rPr>
              <a:t>with</a:t>
            </a:r>
            <a:r>
              <a:rPr lang="en-US" baseline="0" dirty="0">
                <a:solidFill>
                  <a:schemeClr val="tx1"/>
                </a:solidFill>
              </a:rPr>
              <a:t> </a:t>
            </a:r>
            <a:r>
              <a:rPr lang="en-US" dirty="0">
                <a:solidFill>
                  <a:schemeClr val="tx1"/>
                </a:solidFill>
              </a:rPr>
              <a:t>our DDW regulators and  </a:t>
            </a:r>
            <a:r>
              <a:rPr lang="en-US" dirty="0"/>
              <a:t>DDW </a:t>
            </a:r>
            <a:r>
              <a:rPr lang="en-US" dirty="0">
                <a:solidFill>
                  <a:schemeClr val="tx1"/>
                </a:solidFill>
              </a:rPr>
              <a:t>data</a:t>
            </a:r>
            <a:r>
              <a:rPr lang="en-US" baseline="0" dirty="0">
                <a:solidFill>
                  <a:schemeClr val="tx1"/>
                </a:solidFill>
              </a:rPr>
              <a:t> management unit on possible data errors</a:t>
            </a:r>
            <a:r>
              <a:rPr lang="en-US" dirty="0">
                <a:sym typeface="Wingdings" panose="05000000000000000000" pitchFamily="2" charset="2"/>
              </a:rPr>
              <a:t> that are found through Portal inquiries or the data uploading process.</a:t>
            </a:r>
            <a:endParaRPr lang="en-US" dirty="0">
              <a:solidFill>
                <a:schemeClr val="tx1"/>
              </a:solidFill>
            </a:endParaRPr>
          </a:p>
          <a:p>
            <a:pPr marL="178027" indent="-178027">
              <a:buFont typeface="Arial" panose="020B0604020202020204" pitchFamily="34" charset="0"/>
              <a:buChar char="•"/>
            </a:pPr>
            <a:r>
              <a:rPr lang="en-US" dirty="0"/>
              <a:t>E</a:t>
            </a:r>
            <a:r>
              <a:rPr lang="en-US" dirty="0">
                <a:solidFill>
                  <a:schemeClr val="tx1"/>
                </a:solidFill>
              </a:rPr>
              <a:t>xpand the data sets to include monitoring and reporting</a:t>
            </a:r>
            <a:r>
              <a:rPr lang="en-US" baseline="0" dirty="0">
                <a:solidFill>
                  <a:schemeClr val="tx1"/>
                </a:solidFill>
              </a:rPr>
              <a:t> </a:t>
            </a:r>
            <a:r>
              <a:rPr lang="en-US" dirty="0">
                <a:solidFill>
                  <a:schemeClr val="tx1"/>
                </a:solidFill>
              </a:rPr>
              <a:t>and rTCR violations, and disadvantage communities</a:t>
            </a:r>
            <a:r>
              <a:rPr lang="en-US" dirty="0"/>
              <a:t> information</a:t>
            </a:r>
            <a:endParaRPr lang="en-US" dirty="0">
              <a:solidFill>
                <a:schemeClr val="tx1"/>
              </a:solidFill>
            </a:endParaRPr>
          </a:p>
          <a:p>
            <a:pPr marL="178027" indent="-178027">
              <a:buFont typeface="Arial" panose="020B0604020202020204" pitchFamily="34" charset="0"/>
              <a:buChar char="•"/>
            </a:pPr>
            <a:r>
              <a:rPr lang="en-US" baseline="0" dirty="0">
                <a:solidFill>
                  <a:schemeClr val="tx1"/>
                </a:solidFill>
              </a:rPr>
              <a:t>We are c</a:t>
            </a:r>
            <a:r>
              <a:rPr lang="en-US" dirty="0">
                <a:solidFill>
                  <a:schemeClr val="tx1"/>
                </a:solidFill>
              </a:rPr>
              <a:t>ontinuing to collaborate</a:t>
            </a:r>
            <a:r>
              <a:rPr lang="en-US" baseline="0" dirty="0">
                <a:solidFill>
                  <a:schemeClr val="tx1"/>
                </a:solidFill>
              </a:rPr>
              <a:t> with our internal and external stakeholders to address the accessibility and affordability sections to ensure we are all on the same path.</a:t>
            </a:r>
            <a:endParaRPr lang="en-US" dirty="0">
              <a:solidFill>
                <a:schemeClr val="tx1"/>
              </a:solidFill>
            </a:endParaRPr>
          </a:p>
        </p:txBody>
      </p:sp>
      <p:sp>
        <p:nvSpPr>
          <p:cNvPr id="4" name="Slide Number Placeholder 3"/>
          <p:cNvSpPr>
            <a:spLocks noGrp="1"/>
          </p:cNvSpPr>
          <p:nvPr>
            <p:ph type="sldNum" sz="quarter" idx="10"/>
          </p:nvPr>
        </p:nvSpPr>
        <p:spPr/>
        <p:txBody>
          <a:bodyPr/>
          <a:lstStyle/>
          <a:p>
            <a:fld id="{9541C50A-90FE-43CE-8527-F1D36021C332}" type="slidenum">
              <a:rPr lang="en-US" smtClean="0"/>
              <a:t>4</a:t>
            </a:fld>
            <a:endParaRPr lang="en-US"/>
          </a:p>
        </p:txBody>
      </p:sp>
    </p:spTree>
    <p:extLst>
      <p:ext uri="{BB962C8B-B14F-4D97-AF65-F5344CB8AC3E}">
        <p14:creationId xmlns:p14="http://schemas.microsoft.com/office/powerpoint/2010/main" val="16868662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888221E-1D7F-4D98-8040-904ECE72E22B}" type="datetimeFigureOut">
              <a:rPr lang="en-US" smtClean="0"/>
              <a:t>3/28/2018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20F812-01FC-429D-9440-9ABDF88FFF17}" type="slidenum">
              <a:rPr lang="en-US" smtClean="0"/>
              <a:t>‹#›</a:t>
            </a:fld>
            <a:endParaRPr lang="en-US"/>
          </a:p>
        </p:txBody>
      </p:sp>
    </p:spTree>
    <p:extLst>
      <p:ext uri="{BB962C8B-B14F-4D97-AF65-F5344CB8AC3E}">
        <p14:creationId xmlns:p14="http://schemas.microsoft.com/office/powerpoint/2010/main" val="40157341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88221E-1D7F-4D98-8040-904ECE72E22B}" type="datetimeFigureOut">
              <a:rPr lang="en-US" smtClean="0"/>
              <a:t>3/28/2018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20F812-01FC-429D-9440-9ABDF88FFF17}" type="slidenum">
              <a:rPr lang="en-US" smtClean="0"/>
              <a:t>‹#›</a:t>
            </a:fld>
            <a:endParaRPr lang="en-US"/>
          </a:p>
        </p:txBody>
      </p:sp>
    </p:spTree>
    <p:extLst>
      <p:ext uri="{BB962C8B-B14F-4D97-AF65-F5344CB8AC3E}">
        <p14:creationId xmlns:p14="http://schemas.microsoft.com/office/powerpoint/2010/main" val="1034836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88221E-1D7F-4D98-8040-904ECE72E22B}" type="datetimeFigureOut">
              <a:rPr lang="en-US" smtClean="0"/>
              <a:t>3/28/2018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20F812-01FC-429D-9440-9ABDF88FFF17}" type="slidenum">
              <a:rPr lang="en-US" smtClean="0"/>
              <a:t>‹#›</a:t>
            </a:fld>
            <a:endParaRPr lang="en-US"/>
          </a:p>
        </p:txBody>
      </p:sp>
    </p:spTree>
    <p:extLst>
      <p:ext uri="{BB962C8B-B14F-4D97-AF65-F5344CB8AC3E}">
        <p14:creationId xmlns:p14="http://schemas.microsoft.com/office/powerpoint/2010/main" val="4157487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88221E-1D7F-4D98-8040-904ECE72E22B}" type="datetimeFigureOut">
              <a:rPr lang="en-US" smtClean="0"/>
              <a:t>3/28/2018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20F812-01FC-429D-9440-9ABDF88FFF17}" type="slidenum">
              <a:rPr lang="en-US" smtClean="0"/>
              <a:t>‹#›</a:t>
            </a:fld>
            <a:endParaRPr lang="en-US"/>
          </a:p>
        </p:txBody>
      </p:sp>
    </p:spTree>
    <p:extLst>
      <p:ext uri="{BB962C8B-B14F-4D97-AF65-F5344CB8AC3E}">
        <p14:creationId xmlns:p14="http://schemas.microsoft.com/office/powerpoint/2010/main" val="88206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888221E-1D7F-4D98-8040-904ECE72E22B}" type="datetimeFigureOut">
              <a:rPr lang="en-US" smtClean="0"/>
              <a:t>3/28/2018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20F812-01FC-429D-9440-9ABDF88FFF17}" type="slidenum">
              <a:rPr lang="en-US" smtClean="0"/>
              <a:t>‹#›</a:t>
            </a:fld>
            <a:endParaRPr lang="en-US"/>
          </a:p>
        </p:txBody>
      </p:sp>
    </p:spTree>
    <p:extLst>
      <p:ext uri="{BB962C8B-B14F-4D97-AF65-F5344CB8AC3E}">
        <p14:creationId xmlns:p14="http://schemas.microsoft.com/office/powerpoint/2010/main" val="6953113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888221E-1D7F-4D98-8040-904ECE72E22B}" type="datetimeFigureOut">
              <a:rPr lang="en-US" smtClean="0"/>
              <a:t>3/28/2018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20F812-01FC-429D-9440-9ABDF88FFF17}" type="slidenum">
              <a:rPr lang="en-US" smtClean="0"/>
              <a:t>‹#›</a:t>
            </a:fld>
            <a:endParaRPr lang="en-US"/>
          </a:p>
        </p:txBody>
      </p:sp>
    </p:spTree>
    <p:extLst>
      <p:ext uri="{BB962C8B-B14F-4D97-AF65-F5344CB8AC3E}">
        <p14:creationId xmlns:p14="http://schemas.microsoft.com/office/powerpoint/2010/main" val="10218915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888221E-1D7F-4D98-8040-904ECE72E22B}" type="datetimeFigureOut">
              <a:rPr lang="en-US" smtClean="0"/>
              <a:t>3/28/2018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20F812-01FC-429D-9440-9ABDF88FFF17}" type="slidenum">
              <a:rPr lang="en-US" smtClean="0"/>
              <a:t>‹#›</a:t>
            </a:fld>
            <a:endParaRPr lang="en-US"/>
          </a:p>
        </p:txBody>
      </p:sp>
    </p:spTree>
    <p:extLst>
      <p:ext uri="{BB962C8B-B14F-4D97-AF65-F5344CB8AC3E}">
        <p14:creationId xmlns:p14="http://schemas.microsoft.com/office/powerpoint/2010/main" val="2670092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888221E-1D7F-4D98-8040-904ECE72E22B}" type="datetimeFigureOut">
              <a:rPr lang="en-US" smtClean="0"/>
              <a:t>3/28/2018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20F812-01FC-429D-9440-9ABDF88FFF17}" type="slidenum">
              <a:rPr lang="en-US" smtClean="0"/>
              <a:t>‹#›</a:t>
            </a:fld>
            <a:endParaRPr lang="en-US"/>
          </a:p>
        </p:txBody>
      </p:sp>
    </p:spTree>
    <p:extLst>
      <p:ext uri="{BB962C8B-B14F-4D97-AF65-F5344CB8AC3E}">
        <p14:creationId xmlns:p14="http://schemas.microsoft.com/office/powerpoint/2010/main" val="4404480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88221E-1D7F-4D98-8040-904ECE72E22B}" type="datetimeFigureOut">
              <a:rPr lang="en-US" smtClean="0"/>
              <a:t>3/28/2018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20F812-01FC-429D-9440-9ABDF88FFF17}" type="slidenum">
              <a:rPr lang="en-US" smtClean="0"/>
              <a:t>‹#›</a:t>
            </a:fld>
            <a:endParaRPr lang="en-US"/>
          </a:p>
        </p:txBody>
      </p:sp>
    </p:spTree>
    <p:extLst>
      <p:ext uri="{BB962C8B-B14F-4D97-AF65-F5344CB8AC3E}">
        <p14:creationId xmlns:p14="http://schemas.microsoft.com/office/powerpoint/2010/main" val="1340645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888221E-1D7F-4D98-8040-904ECE72E22B}" type="datetimeFigureOut">
              <a:rPr lang="en-US" smtClean="0"/>
              <a:t>3/28/2018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20F812-01FC-429D-9440-9ABDF88FFF17}" type="slidenum">
              <a:rPr lang="en-US" smtClean="0"/>
              <a:t>‹#›</a:t>
            </a:fld>
            <a:endParaRPr lang="en-US"/>
          </a:p>
        </p:txBody>
      </p:sp>
    </p:spTree>
    <p:extLst>
      <p:ext uri="{BB962C8B-B14F-4D97-AF65-F5344CB8AC3E}">
        <p14:creationId xmlns:p14="http://schemas.microsoft.com/office/powerpoint/2010/main" val="845236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888221E-1D7F-4D98-8040-904ECE72E22B}" type="datetimeFigureOut">
              <a:rPr lang="en-US" smtClean="0"/>
              <a:t>3/28/2018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20F812-01FC-429D-9440-9ABDF88FFF17}" type="slidenum">
              <a:rPr lang="en-US" smtClean="0"/>
              <a:t>‹#›</a:t>
            </a:fld>
            <a:endParaRPr lang="en-US"/>
          </a:p>
        </p:txBody>
      </p:sp>
    </p:spTree>
    <p:extLst>
      <p:ext uri="{BB962C8B-B14F-4D97-AF65-F5344CB8AC3E}">
        <p14:creationId xmlns:p14="http://schemas.microsoft.com/office/powerpoint/2010/main" val="20997213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88221E-1D7F-4D98-8040-904ECE72E22B}" type="datetimeFigureOut">
              <a:rPr lang="en-US" smtClean="0"/>
              <a:t>3/28/2018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20F812-01FC-429D-9440-9ABDF88FFF17}" type="slidenum">
              <a:rPr lang="en-US" smtClean="0"/>
              <a:t>‹#›</a:t>
            </a:fld>
            <a:endParaRPr lang="en-US"/>
          </a:p>
        </p:txBody>
      </p:sp>
    </p:spTree>
    <p:extLst>
      <p:ext uri="{BB962C8B-B14F-4D97-AF65-F5344CB8AC3E}">
        <p14:creationId xmlns:p14="http://schemas.microsoft.com/office/powerpoint/2010/main" val="5658266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a:solidFill>
                  <a:srgbClr val="297FD5">
                    <a:lumMod val="50000"/>
                  </a:srgbClr>
                </a:solidFill>
                <a:latin typeface="Calibri" panose="020F0502020204030204"/>
              </a:rPr>
              <a:t>HR2W Portal Workgroup </a:t>
            </a:r>
            <a:endParaRPr lang="en-US" sz="6000" b="1" dirty="0">
              <a:solidFill>
                <a:srgbClr val="8593AB"/>
              </a:solidFill>
              <a:latin typeface="+mn-lt"/>
            </a:endParaRPr>
          </a:p>
        </p:txBody>
      </p:sp>
      <p:sp>
        <p:nvSpPr>
          <p:cNvPr id="16" name="Rectangle 15"/>
          <p:cNvSpPr/>
          <p:nvPr/>
        </p:nvSpPr>
        <p:spPr>
          <a:xfrm>
            <a:off x="0" y="6537277"/>
            <a:ext cx="12192000" cy="315631"/>
          </a:xfrm>
          <a:prstGeom prst="rect">
            <a:avLst/>
          </a:prstGeom>
          <a:solidFill>
            <a:srgbClr val="1C476E"/>
          </a:solidFill>
          <a:ln>
            <a:solidFill>
              <a:srgbClr val="1C47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stretch>
            <a:fillRect/>
          </a:stretch>
        </p:blipFill>
        <p:spPr>
          <a:xfrm>
            <a:off x="8516327" y="0"/>
            <a:ext cx="4903972" cy="6537277"/>
          </a:xfrm>
          <a:prstGeom prst="parallelogram">
            <a:avLst/>
          </a:prstGeom>
        </p:spPr>
      </p:pic>
      <p:sp>
        <p:nvSpPr>
          <p:cNvPr id="10" name="TextBox 9"/>
          <p:cNvSpPr txBox="1"/>
          <p:nvPr/>
        </p:nvSpPr>
        <p:spPr>
          <a:xfrm>
            <a:off x="838200" y="1690688"/>
            <a:ext cx="7980123" cy="452431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3200" dirty="0"/>
              <a:t>Consists of State Board Divisions and Offices</a:t>
            </a:r>
          </a:p>
          <a:p>
            <a:pPr marL="285750" indent="-285750">
              <a:lnSpc>
                <a:spcPct val="150000"/>
              </a:lnSpc>
              <a:buFont typeface="Arial" panose="020B0604020202020204" pitchFamily="34" charset="0"/>
              <a:buChar char="•"/>
            </a:pPr>
            <a:r>
              <a:rPr lang="en-US" sz="3200" dirty="0"/>
              <a:t>To create datasets and maps and make the information available to the public</a:t>
            </a:r>
          </a:p>
          <a:p>
            <a:pPr marL="285750" indent="-285750">
              <a:lnSpc>
                <a:spcPct val="150000"/>
              </a:lnSpc>
              <a:buFont typeface="Arial" panose="020B0604020202020204" pitchFamily="34" charset="0"/>
              <a:buChar char="•"/>
            </a:pPr>
            <a:r>
              <a:rPr lang="en-US" sz="3200" dirty="0"/>
              <a:t>To establish metrics defining what it means for Californians to have water that is safe, clean, affordable, and accessible  </a:t>
            </a:r>
          </a:p>
        </p:txBody>
      </p:sp>
    </p:spTree>
    <p:extLst>
      <p:ext uri="{BB962C8B-B14F-4D97-AF65-F5344CB8AC3E}">
        <p14:creationId xmlns:p14="http://schemas.microsoft.com/office/powerpoint/2010/main" val="27304736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a:solidFill>
                  <a:srgbClr val="297FD5">
                    <a:lumMod val="50000"/>
                  </a:srgbClr>
                </a:solidFill>
                <a:latin typeface="Calibri" panose="020F0502020204030204"/>
              </a:rPr>
              <a:t>HR2W Portal Updates </a:t>
            </a:r>
            <a:endParaRPr lang="en-US" sz="6000" b="1" dirty="0">
              <a:solidFill>
                <a:srgbClr val="8593AB"/>
              </a:solidFill>
              <a:latin typeface="+mn-lt"/>
            </a:endParaRPr>
          </a:p>
        </p:txBody>
      </p:sp>
      <p:sp>
        <p:nvSpPr>
          <p:cNvPr id="16" name="Rectangle 15"/>
          <p:cNvSpPr/>
          <p:nvPr/>
        </p:nvSpPr>
        <p:spPr>
          <a:xfrm>
            <a:off x="0" y="6537277"/>
            <a:ext cx="12192000" cy="315631"/>
          </a:xfrm>
          <a:prstGeom prst="rect">
            <a:avLst/>
          </a:prstGeom>
          <a:solidFill>
            <a:srgbClr val="1C476E"/>
          </a:solidFill>
          <a:ln>
            <a:solidFill>
              <a:srgbClr val="1C47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stretch>
            <a:fillRect/>
          </a:stretch>
        </p:blipFill>
        <p:spPr>
          <a:xfrm>
            <a:off x="8516327" y="0"/>
            <a:ext cx="4903972" cy="6537277"/>
          </a:xfrm>
          <a:prstGeom prst="parallelogram">
            <a:avLst/>
          </a:prstGeom>
        </p:spPr>
      </p:pic>
      <p:sp>
        <p:nvSpPr>
          <p:cNvPr id="10" name="TextBox 9"/>
          <p:cNvSpPr txBox="1"/>
          <p:nvPr/>
        </p:nvSpPr>
        <p:spPr>
          <a:xfrm>
            <a:off x="838200" y="1690688"/>
            <a:ext cx="7967597" cy="5016758"/>
          </a:xfrm>
          <a:prstGeom prst="rect">
            <a:avLst/>
          </a:prstGeom>
          <a:noFill/>
        </p:spPr>
        <p:txBody>
          <a:bodyPr wrap="square" rtlCol="0">
            <a:spAutoFit/>
          </a:bodyPr>
          <a:lstStyle/>
          <a:p>
            <a:pPr marL="457200" indent="-457200">
              <a:buFont typeface="Arial" panose="020B0604020202020204" pitchFamily="34" charset="0"/>
              <a:buChar char="•"/>
              <a:tabLst>
                <a:tab pos="1312863" algn="l"/>
              </a:tabLst>
            </a:pPr>
            <a:r>
              <a:rPr lang="en-US" sz="3200" dirty="0"/>
              <a:t>Reconfigured website; user friendly navigation with organized tabs</a:t>
            </a:r>
          </a:p>
          <a:p>
            <a:pPr marL="457200" indent="-457200">
              <a:buFont typeface="Arial" panose="020B0604020202020204" pitchFamily="34" charset="0"/>
              <a:buChar char="•"/>
              <a:tabLst>
                <a:tab pos="1312863" algn="l"/>
              </a:tabLst>
            </a:pPr>
            <a:r>
              <a:rPr lang="en-US" sz="3200" dirty="0"/>
              <a:t>Map improvements</a:t>
            </a:r>
          </a:p>
          <a:p>
            <a:pPr marL="457200" indent="-457200">
              <a:buFont typeface="Arial" panose="020B0604020202020204" pitchFamily="34" charset="0"/>
              <a:buChar char="•"/>
              <a:tabLst>
                <a:tab pos="1312863" algn="l"/>
              </a:tabLst>
            </a:pPr>
            <a:r>
              <a:rPr lang="en-US" sz="3200" dirty="0"/>
              <a:t>Added state-only violations to the exceedance/compliance status data set and map</a:t>
            </a:r>
          </a:p>
          <a:p>
            <a:pPr marL="457200" indent="-457200">
              <a:buFont typeface="Arial" panose="020B0604020202020204" pitchFamily="34" charset="0"/>
              <a:buChar char="•"/>
              <a:tabLst>
                <a:tab pos="1312863" algn="l"/>
              </a:tabLst>
            </a:pPr>
            <a:r>
              <a:rPr lang="en-US" sz="3200" dirty="0"/>
              <a:t>Included more resources and links of interest to the public </a:t>
            </a:r>
          </a:p>
          <a:p>
            <a:pPr marL="457200" indent="-457200">
              <a:buFont typeface="Arial" panose="020B0604020202020204" pitchFamily="34" charset="0"/>
              <a:buChar char="•"/>
              <a:tabLst>
                <a:tab pos="1312863" algn="l"/>
              </a:tabLst>
            </a:pPr>
            <a:r>
              <a:rPr lang="en-US" sz="3200" dirty="0"/>
              <a:t>Included list of water systems compliance status</a:t>
            </a:r>
          </a:p>
        </p:txBody>
      </p:sp>
    </p:spTree>
    <p:extLst>
      <p:ext uri="{BB962C8B-B14F-4D97-AF65-F5344CB8AC3E}">
        <p14:creationId xmlns:p14="http://schemas.microsoft.com/office/powerpoint/2010/main" val="10626894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a:solidFill>
                  <a:srgbClr val="297FD5">
                    <a:lumMod val="50000"/>
                  </a:srgbClr>
                </a:solidFill>
                <a:latin typeface="Calibri" panose="020F0502020204030204"/>
              </a:rPr>
              <a:t>HR2W Portal Workgroup </a:t>
            </a:r>
            <a:endParaRPr lang="en-US" sz="6000" b="1" dirty="0">
              <a:solidFill>
                <a:srgbClr val="8593AB"/>
              </a:solidFill>
              <a:latin typeface="+mn-lt"/>
            </a:endParaRPr>
          </a:p>
        </p:txBody>
      </p:sp>
      <p:sp>
        <p:nvSpPr>
          <p:cNvPr id="16" name="Rectangle 15"/>
          <p:cNvSpPr/>
          <p:nvPr/>
        </p:nvSpPr>
        <p:spPr>
          <a:xfrm>
            <a:off x="0" y="6537277"/>
            <a:ext cx="12192000" cy="315631"/>
          </a:xfrm>
          <a:prstGeom prst="rect">
            <a:avLst/>
          </a:prstGeom>
          <a:solidFill>
            <a:srgbClr val="1C476E"/>
          </a:solidFill>
          <a:ln>
            <a:solidFill>
              <a:srgbClr val="1C47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3"/>
          <a:srcRect l="25196" t="24429" r="27815" b="7189"/>
          <a:stretch/>
        </p:blipFill>
        <p:spPr>
          <a:xfrm>
            <a:off x="340660" y="1380566"/>
            <a:ext cx="6113930" cy="5002306"/>
          </a:xfrm>
          <a:prstGeom prst="rect">
            <a:avLst/>
          </a:prstGeom>
        </p:spPr>
      </p:pic>
      <p:pic>
        <p:nvPicPr>
          <p:cNvPr id="1026" name="Picture 3" descr="image0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4199" y="1380566"/>
            <a:ext cx="5393112" cy="5002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2725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a:solidFill>
                  <a:srgbClr val="297FD5">
                    <a:lumMod val="50000"/>
                  </a:srgbClr>
                </a:solidFill>
                <a:latin typeface="Calibri" panose="020F0502020204030204"/>
              </a:rPr>
              <a:t>HR2W Portal Next Steps </a:t>
            </a:r>
            <a:endParaRPr lang="en-US" sz="6000" b="1" dirty="0">
              <a:solidFill>
                <a:srgbClr val="8593AB"/>
              </a:solidFill>
              <a:latin typeface="+mn-lt"/>
            </a:endParaRPr>
          </a:p>
        </p:txBody>
      </p:sp>
      <p:sp>
        <p:nvSpPr>
          <p:cNvPr id="3" name="Content Placeholder 2"/>
          <p:cNvSpPr>
            <a:spLocks noGrp="1"/>
          </p:cNvSpPr>
          <p:nvPr>
            <p:ph idx="1"/>
          </p:nvPr>
        </p:nvSpPr>
        <p:spPr>
          <a:xfrm>
            <a:off x="838200" y="1579966"/>
            <a:ext cx="6449828" cy="4542518"/>
          </a:xfrm>
        </p:spPr>
        <p:txBody>
          <a:bodyPr>
            <a:normAutofit/>
          </a:bodyPr>
          <a:lstStyle/>
          <a:p>
            <a:pPr marL="0" indent="0">
              <a:buNone/>
            </a:pPr>
            <a:endParaRPr lang="en-US" dirty="0"/>
          </a:p>
          <a:p>
            <a:pPr marL="0" indent="0">
              <a:buNone/>
            </a:pPr>
            <a:endParaRPr lang="en-US" dirty="0"/>
          </a:p>
          <a:p>
            <a:pPr marL="0" indent="0">
              <a:buNone/>
            </a:pPr>
            <a:endParaRPr lang="en-US" dirty="0"/>
          </a:p>
        </p:txBody>
      </p:sp>
      <p:sp>
        <p:nvSpPr>
          <p:cNvPr id="16" name="Rectangle 15"/>
          <p:cNvSpPr/>
          <p:nvPr/>
        </p:nvSpPr>
        <p:spPr>
          <a:xfrm>
            <a:off x="0" y="6537277"/>
            <a:ext cx="12192000" cy="315631"/>
          </a:xfrm>
          <a:prstGeom prst="rect">
            <a:avLst/>
          </a:prstGeom>
          <a:solidFill>
            <a:srgbClr val="1C476E"/>
          </a:solidFill>
          <a:ln>
            <a:solidFill>
              <a:srgbClr val="1C47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stretch>
            <a:fillRect/>
          </a:stretch>
        </p:blipFill>
        <p:spPr>
          <a:xfrm>
            <a:off x="8516327" y="0"/>
            <a:ext cx="4903972" cy="6537277"/>
          </a:xfrm>
          <a:prstGeom prst="parallelogram">
            <a:avLst/>
          </a:prstGeom>
        </p:spPr>
      </p:pic>
      <p:sp>
        <p:nvSpPr>
          <p:cNvPr id="10" name="TextBox 9"/>
          <p:cNvSpPr txBox="1"/>
          <p:nvPr/>
        </p:nvSpPr>
        <p:spPr>
          <a:xfrm>
            <a:off x="838200" y="1690688"/>
            <a:ext cx="7678127" cy="3539430"/>
          </a:xfrm>
          <a:prstGeom prst="rect">
            <a:avLst/>
          </a:prstGeom>
          <a:noFill/>
        </p:spPr>
        <p:txBody>
          <a:bodyPr wrap="square" rtlCol="0">
            <a:spAutoFit/>
          </a:bodyPr>
          <a:lstStyle/>
          <a:p>
            <a:pPr marL="457200" indent="-457200">
              <a:buFont typeface="Arial" panose="020B0604020202020204" pitchFamily="34" charset="0"/>
              <a:buChar char="•"/>
            </a:pPr>
            <a:r>
              <a:rPr lang="en-US" sz="3200" dirty="0"/>
              <a:t>Respond to Portal inquires</a:t>
            </a:r>
          </a:p>
          <a:p>
            <a:pPr marL="457200" indent="-457200">
              <a:buFont typeface="Arial" panose="020B0604020202020204" pitchFamily="34" charset="0"/>
              <a:buChar char="•"/>
            </a:pPr>
            <a:r>
              <a:rPr lang="en-US" sz="3200" dirty="0"/>
              <a:t>Improve the  Portal based on stakeholder feedback</a:t>
            </a:r>
          </a:p>
          <a:p>
            <a:pPr marL="457200" indent="-457200">
              <a:buFont typeface="Arial" panose="020B0604020202020204" pitchFamily="34" charset="0"/>
              <a:buChar char="•"/>
            </a:pPr>
            <a:r>
              <a:rPr lang="en-US" sz="3200" dirty="0"/>
              <a:t>Improve the data quality</a:t>
            </a:r>
          </a:p>
          <a:p>
            <a:pPr marL="457200" indent="-457200">
              <a:buFont typeface="Arial" panose="020B0604020202020204" pitchFamily="34" charset="0"/>
              <a:buChar char="•"/>
            </a:pPr>
            <a:r>
              <a:rPr lang="en-US" sz="3200" dirty="0"/>
              <a:t>Expand the current data set </a:t>
            </a:r>
          </a:p>
          <a:p>
            <a:pPr marL="457200" indent="-457200">
              <a:buFont typeface="Arial" panose="020B0604020202020204" pitchFamily="34" charset="0"/>
              <a:buChar char="•"/>
            </a:pPr>
            <a:r>
              <a:rPr lang="en-US" sz="3200" dirty="0"/>
              <a:t>Accessibility section </a:t>
            </a:r>
          </a:p>
          <a:p>
            <a:pPr marL="457200" indent="-457200">
              <a:buFont typeface="Arial" panose="020B0604020202020204" pitchFamily="34" charset="0"/>
              <a:buChar char="•"/>
              <a:tabLst>
                <a:tab pos="1312863" algn="l"/>
              </a:tabLst>
            </a:pPr>
            <a:r>
              <a:rPr lang="en-US" sz="3200" dirty="0"/>
              <a:t>Affordability section </a:t>
            </a:r>
          </a:p>
        </p:txBody>
      </p:sp>
    </p:spTree>
    <p:extLst>
      <p:ext uri="{BB962C8B-B14F-4D97-AF65-F5344CB8AC3E}">
        <p14:creationId xmlns:p14="http://schemas.microsoft.com/office/powerpoint/2010/main" val="23778170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608</TotalTime>
  <Words>773</Words>
  <Application>Microsoft Office PowerPoint</Application>
  <PresentationFormat>Widescreen</PresentationFormat>
  <Paragraphs>50</Paragraphs>
  <Slides>4</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vt:i4>
      </vt:variant>
    </vt:vector>
  </HeadingPairs>
  <TitlesOfParts>
    <vt:vector size="9" baseType="lpstr">
      <vt:lpstr>Arial</vt:lpstr>
      <vt:lpstr>Calibri</vt:lpstr>
      <vt:lpstr>Calibri Light</vt:lpstr>
      <vt:lpstr>Wingdings</vt:lpstr>
      <vt:lpstr>Office Theme</vt:lpstr>
      <vt:lpstr>HR2W Portal Workgroup </vt:lpstr>
      <vt:lpstr>HR2W Portal Updates </vt:lpstr>
      <vt:lpstr>HR2W Portal Workgroup </vt:lpstr>
      <vt:lpstr>HR2W Portal Next Steps </vt:lpstr>
    </vt:vector>
  </TitlesOfParts>
  <Company>SWRCB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Rabe, Angela@Waterboards</dc:creator>
  <cp:lastModifiedBy>Killou, Wendy@Waterboards</cp:lastModifiedBy>
  <cp:revision>34</cp:revision>
  <cp:lastPrinted>2018-03-20T16:06:33Z</cp:lastPrinted>
  <dcterms:created xsi:type="dcterms:W3CDTF">2018-03-06T22:07:35Z</dcterms:created>
  <dcterms:modified xsi:type="dcterms:W3CDTF">2018-03-28T22:01:57Z</dcterms:modified>
</cp:coreProperties>
</file>