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71" r:id="rId3"/>
    <p:sldId id="279" r:id="rId4"/>
    <p:sldId id="278" r:id="rId5"/>
    <p:sldId id="272" r:id="rId6"/>
    <p:sldId id="274" r:id="rId7"/>
    <p:sldId id="275" r:id="rId8"/>
    <p:sldId id="262" r:id="rId9"/>
    <p:sldId id="263" r:id="rId10"/>
    <p:sldId id="281" r:id="rId11"/>
    <p:sldId id="282" r:id="rId12"/>
    <p:sldId id="276" r:id="rId13"/>
    <p:sldId id="265" r:id="rId14"/>
    <p:sldId id="266" r:id="rId15"/>
    <p:sldId id="280" r:id="rId16"/>
    <p:sldId id="285" r:id="rId17"/>
    <p:sldId id="287" r:id="rId18"/>
    <p:sldId id="286" r:id="rId19"/>
    <p:sldId id="273" r:id="rId2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7362" autoAdjust="0"/>
  </p:normalViewPr>
  <p:slideViewPr>
    <p:cSldViewPr>
      <p:cViewPr>
        <p:scale>
          <a:sx n="100" d="100"/>
          <a:sy n="100" d="100"/>
        </p:scale>
        <p:origin x="-300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8BFFA9A-F0E8-4735-BC49-3201325D85F5}" type="datetimeFigureOut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AFA0482-6E30-4B43-9C13-29FED59044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42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DC97D-9C90-47A7-B8DF-FC27618C453D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D0D5D-CB50-4749-A6FA-1C8BAC737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5EF90-7A3D-48D9-B5EE-54F35265F60D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7643F-3190-4D4F-BF67-7EBA453D6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EB327-46B9-4AEB-9FAE-55154B930486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39641-8E68-469E-93E4-FA240AF7E3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4B27B-2BD8-4563-B0CA-ED09BDDA91BC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52F57-52AF-43ED-B4ED-7D4E90106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F9009-1372-4159-92C8-6B2F6715A280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B44AA-4811-4B69-93BF-0CEFC394D3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38408-DEBA-461E-84C6-DE5780817659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A7E28-B433-4CA7-A140-30A23FD1E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9E8A5-17D3-496C-BDA4-D5C20ED10A46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A6ABE-F762-4430-995F-93D8D2357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009E5-A3B2-46F8-98FF-80CABC8E21CA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E00FF-30C4-4D43-BE57-3798BACA09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87CA4-6898-4255-9B91-26D4F500D9B2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E780C-0101-4A3D-807E-328770C97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8AED4-4E6E-4C0C-8824-7A5B652AB8E5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C199-26B8-423B-9CE8-8D5B660B6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E5C11-F705-45B8-B53C-CD5A56DD6DA7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ACA3B-A494-4626-A590-83F623F59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BD040B-1268-4995-AD20-59F484D30110}" type="datetime1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0E6CE9-A0EE-42A4-9748-E1A5FCCA69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904999"/>
          </a:xfrm>
        </p:spPr>
        <p:txBody>
          <a:bodyPr/>
          <a:lstStyle/>
          <a:p>
            <a:pPr eaLnBrk="1" hangingPunct="1"/>
            <a:r>
              <a:rPr lang="en-US" dirty="0" smtClean="0"/>
              <a:t>Overview of Draft Report by Statewide Advisory Committee on Cooling Water Intake Structures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Inter-Agency Working Group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SACCWIS Meeting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March 27, 2014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Ormond Beach (2020)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/>
          <a:lstStyle/>
          <a:p>
            <a:r>
              <a:rPr lang="en-US" sz="2600" dirty="0" smtClean="0"/>
              <a:t>Consists of two steam boiler units with total combined capacity of 1,486 MW.</a:t>
            </a:r>
            <a:endParaRPr lang="en-US" sz="2600" dirty="0"/>
          </a:p>
          <a:p>
            <a:r>
              <a:rPr lang="en-US" sz="2600" dirty="0" smtClean="0"/>
              <a:t>CPUC authorized 215-290 MW in area where Ormond Beach and Mandalay are located.</a:t>
            </a:r>
          </a:p>
          <a:p>
            <a:r>
              <a:rPr lang="en-US" sz="2600" dirty="0" smtClean="0"/>
              <a:t>NRG is evaluating replacement project and reports it is on track to comply with OTC policy by December 31, 2020.</a:t>
            </a:r>
          </a:p>
          <a:p>
            <a:r>
              <a:rPr lang="en-US" sz="2600" dirty="0" smtClean="0"/>
              <a:t>ISO modeling plant offline after 2020 and will provide results of studies to SACCWIS.</a:t>
            </a:r>
          </a:p>
          <a:p>
            <a:r>
              <a:rPr lang="en-US" sz="2600" dirty="0" smtClean="0"/>
              <a:t>SACCWIS does not recommend a change in compliance dates.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54FBDE-7036-4A01-B9C0-4283E9B9466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4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Mandalay (2020)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sz="2600" dirty="0" smtClean="0"/>
              <a:t>Units 1 &amp; 2 use once-through cooling; 215 MW each.</a:t>
            </a:r>
          </a:p>
          <a:p>
            <a:r>
              <a:rPr lang="en-US" sz="2600" dirty="0" smtClean="0"/>
              <a:t>CPUC </a:t>
            </a:r>
            <a:r>
              <a:rPr lang="en-US" sz="2600" dirty="0"/>
              <a:t>authorized 215-290 MW in area where Ormond Beach </a:t>
            </a:r>
            <a:r>
              <a:rPr lang="en-US" sz="2600" dirty="0" smtClean="0"/>
              <a:t>and Mandalay are located.</a:t>
            </a:r>
          </a:p>
          <a:p>
            <a:r>
              <a:rPr lang="en-US" sz="2600" dirty="0"/>
              <a:t>NRG is evaluating replacement project and reports it is on track to comply with OTC policy by December 31, 2020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ISO modeling 290 MW of proxy resources and will provide study results to SACCWIS.</a:t>
            </a:r>
          </a:p>
          <a:p>
            <a:r>
              <a:rPr lang="en-US" sz="2600" dirty="0"/>
              <a:t>SACCWIS does not recommend a change in compliance </a:t>
            </a:r>
            <a:r>
              <a:rPr lang="en-US" sz="2600" dirty="0" smtClean="0"/>
              <a:t>dates.</a:t>
            </a:r>
            <a:endParaRPr lang="en-US" sz="2600" dirty="0"/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54FBDE-7036-4A01-B9C0-4283E9B9466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4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Los Angeles Basin and San Diego </a:t>
            </a:r>
            <a:br>
              <a:rPr lang="en-US" sz="4000" dirty="0" smtClean="0"/>
            </a:br>
            <a:r>
              <a:rPr lang="en-US" sz="4000" dirty="0" smtClean="0"/>
              <a:t>Local Capacity Areas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447800"/>
            <a:ext cx="8155172" cy="467563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43000" y="5257800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smtClean="0">
                <a:latin typeface="Arial"/>
                <a:ea typeface="+mj-ea"/>
                <a:cs typeface="+mj-cs"/>
              </a:rPr>
              <a:t>Note:</a:t>
            </a:r>
            <a:r>
              <a:rPr lang="en-US" sz="1000" dirty="0" smtClean="0">
                <a:latin typeface="Arial"/>
                <a:ea typeface="+mj-ea"/>
                <a:cs typeface="+mj-cs"/>
              </a:rPr>
              <a:t/>
            </a:r>
            <a:br>
              <a:rPr lang="en-US" sz="1000" dirty="0" smtClean="0">
                <a:latin typeface="Arial"/>
                <a:ea typeface="+mj-ea"/>
                <a:cs typeface="+mj-cs"/>
              </a:rPr>
            </a:br>
            <a:r>
              <a:rPr lang="en-US" sz="900" dirty="0" smtClean="0"/>
              <a:t>Map </a:t>
            </a:r>
            <a:r>
              <a:rPr lang="en-US" sz="900" dirty="0"/>
              <a:t>does not reflect </a:t>
            </a:r>
            <a:r>
              <a:rPr lang="en-US" sz="900" dirty="0" smtClean="0"/>
              <a:t>2,895 </a:t>
            </a:r>
            <a:r>
              <a:rPr lang="en-US" sz="900" dirty="0"/>
              <a:t>MW of OTC capacity in LADWP’s balancing authority area.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C52F57-52AF-43ED-B4ED-7D4E90106C5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98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 Segundo (2015)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sz="2400" dirty="0"/>
              <a:t>El Segundo unit 3 </a:t>
            </a:r>
            <a:r>
              <a:rPr lang="en-US" sz="2400" dirty="0" smtClean="0"/>
              <a:t>retired August 1, 2013 as part of repowering project.</a:t>
            </a:r>
            <a:endParaRPr lang="en-US" sz="2400" dirty="0"/>
          </a:p>
          <a:p>
            <a:r>
              <a:rPr lang="en-US" sz="2400" dirty="0" smtClean="0"/>
              <a:t>El Segundo 4 is a 335MW steam boiler still in operation.</a:t>
            </a:r>
          </a:p>
          <a:p>
            <a:r>
              <a:rPr lang="en-US" sz="2400" dirty="0"/>
              <a:t>NRG stated it will retire unit 4 no later than December 31, </a:t>
            </a:r>
            <a:r>
              <a:rPr lang="en-US" sz="2400" dirty="0" smtClean="0"/>
              <a:t>2015.</a:t>
            </a:r>
          </a:p>
          <a:p>
            <a:r>
              <a:rPr lang="en-US" sz="2400" dirty="0"/>
              <a:t>NRG </a:t>
            </a:r>
            <a:r>
              <a:rPr lang="en-US" sz="2400" dirty="0" smtClean="0"/>
              <a:t>has submitted </a:t>
            </a:r>
            <a:r>
              <a:rPr lang="en-US" sz="2400" dirty="0"/>
              <a:t>an </a:t>
            </a:r>
            <a:r>
              <a:rPr lang="en-US" sz="2400" dirty="0" smtClean="0"/>
              <a:t>AFC </a:t>
            </a:r>
            <a:r>
              <a:rPr lang="en-US" sz="2400" dirty="0"/>
              <a:t>to repower Unit </a:t>
            </a:r>
            <a:r>
              <a:rPr lang="en-US" sz="2400" dirty="0" smtClean="0"/>
              <a:t>4; unit must be removed in order to repower.</a:t>
            </a:r>
          </a:p>
          <a:p>
            <a:r>
              <a:rPr lang="en-US" sz="2400" dirty="0"/>
              <a:t>ISO intends to model Unit 4 as offline starting in </a:t>
            </a:r>
            <a:r>
              <a:rPr lang="en-US" sz="2400" dirty="0" smtClean="0"/>
              <a:t>2015.</a:t>
            </a:r>
          </a:p>
          <a:p>
            <a:r>
              <a:rPr lang="en-US" sz="2400" dirty="0"/>
              <a:t>SACCWIS does not recommend a change in compliance </a:t>
            </a:r>
            <a:r>
              <a:rPr lang="en-US" sz="2400" dirty="0" smtClean="0"/>
              <a:t>dates for unit 4.</a:t>
            </a:r>
            <a:endParaRPr lang="en-US" sz="2400" dirty="0"/>
          </a:p>
          <a:p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54FBDE-7036-4A01-B9C0-4283E9B9466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/>
              <a:t>Encina</a:t>
            </a:r>
            <a:r>
              <a:rPr lang="en-US" sz="3200" dirty="0" smtClean="0"/>
              <a:t> (2017)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sz="2400" dirty="0"/>
              <a:t>C</a:t>
            </a:r>
            <a:r>
              <a:rPr lang="en-US" sz="2400" dirty="0" smtClean="0"/>
              <a:t>onsists </a:t>
            </a:r>
            <a:r>
              <a:rPr lang="en-US" sz="2400" dirty="0"/>
              <a:t>of five steam boiler generating units using once-through cooling with an aggregate capacity of 950 </a:t>
            </a:r>
            <a:r>
              <a:rPr lang="en-US" sz="2400" dirty="0" smtClean="0"/>
              <a:t>MW.</a:t>
            </a:r>
          </a:p>
          <a:p>
            <a:r>
              <a:rPr lang="en-US" sz="2400" dirty="0" smtClean="0"/>
              <a:t>NRG received permit for Carlsbad Energy Center Project (CECP) from CEC in June 2012 for 550 MW combined cycle plant to replace Units 1-3.  NRG seeking to redesign CECP as set of peaking units – requires amendment to permit.</a:t>
            </a:r>
          </a:p>
          <a:p>
            <a:r>
              <a:rPr lang="en-US" sz="2400" dirty="0" smtClean="0"/>
              <a:t>ISO modeled </a:t>
            </a:r>
            <a:r>
              <a:rPr lang="en-US" sz="2400" dirty="0" err="1" smtClean="0"/>
              <a:t>Encina</a:t>
            </a:r>
            <a:r>
              <a:rPr lang="en-US" sz="2400" dirty="0" smtClean="0"/>
              <a:t> offline at end of 2017 – identified need for new resources to satisfy regional reliability requirements for summer 2018.</a:t>
            </a:r>
          </a:p>
          <a:p>
            <a:r>
              <a:rPr lang="en-US" sz="2400" dirty="0" smtClean="0"/>
              <a:t>SACCWIS will continue to monitor and bring forward any recommended compliance date change based on more complete information.</a:t>
            </a:r>
          </a:p>
          <a:p>
            <a:r>
              <a:rPr lang="en-US" sz="2400" dirty="0"/>
              <a:t>SACCWIS does not recommend a change in compliance dates</a:t>
            </a:r>
            <a:endParaRPr lang="en-US" sz="2400" dirty="0" smtClean="0"/>
          </a:p>
          <a:p>
            <a:pPr>
              <a:buFont typeface="Arial" charset="0"/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4D2D9-DA26-46E9-AA02-49BC7DDBEC0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Alamitos (2020)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sz="2400" dirty="0" smtClean="0"/>
              <a:t>Consists </a:t>
            </a:r>
            <a:r>
              <a:rPr lang="en-US" sz="2400" dirty="0"/>
              <a:t>of six </a:t>
            </a:r>
            <a:r>
              <a:rPr lang="en-US" sz="2400" dirty="0" smtClean="0"/>
              <a:t>units; total </a:t>
            </a:r>
            <a:r>
              <a:rPr lang="en-US" sz="2400" dirty="0"/>
              <a:t>capacity </a:t>
            </a:r>
            <a:r>
              <a:rPr lang="en-US" sz="2400" dirty="0" smtClean="0"/>
              <a:t>is </a:t>
            </a:r>
            <a:r>
              <a:rPr lang="en-US" sz="2400" dirty="0"/>
              <a:t>approximately </a:t>
            </a:r>
            <a:r>
              <a:rPr lang="en-US" sz="2400" dirty="0" smtClean="0"/>
              <a:t>2,000 MW</a:t>
            </a:r>
          </a:p>
          <a:p>
            <a:r>
              <a:rPr lang="en-US" sz="2400" dirty="0" smtClean="0"/>
              <a:t>Proposed </a:t>
            </a:r>
            <a:r>
              <a:rPr lang="en-US" sz="2400" dirty="0"/>
              <a:t>repowering project consists of natural-gas fired, combined-cycle, air-cooled electrical generating facility with a net generating capacity of 1,936 </a:t>
            </a:r>
            <a:r>
              <a:rPr lang="en-US" sz="2400" dirty="0" smtClean="0"/>
              <a:t>MW</a:t>
            </a:r>
          </a:p>
          <a:p>
            <a:r>
              <a:rPr lang="en-US" sz="2400" dirty="0" smtClean="0"/>
              <a:t>AFC process underway at CEC.</a:t>
            </a:r>
          </a:p>
          <a:p>
            <a:r>
              <a:rPr lang="en-US" sz="2400" dirty="0" smtClean="0"/>
              <a:t>ISO intends to model Alamitos offline after 2020 and will provide results of studies to SACCWIS.</a:t>
            </a:r>
            <a:endParaRPr lang="en-US" sz="2400" dirty="0"/>
          </a:p>
          <a:p>
            <a:r>
              <a:rPr lang="en-US" sz="2400" dirty="0"/>
              <a:t>SACCWIS does not recommend a change in compliance dates.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54FBDE-7036-4A01-B9C0-4283E9B9466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8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Huntington Beach (2020)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r>
              <a:rPr lang="en-US" sz="2400" dirty="0" smtClean="0"/>
              <a:t>Units </a:t>
            </a:r>
            <a:r>
              <a:rPr lang="en-US" sz="2400" dirty="0"/>
              <a:t>3 </a:t>
            </a:r>
            <a:r>
              <a:rPr lang="en-US" sz="2400" dirty="0" smtClean="0"/>
              <a:t>&amp; 4 </a:t>
            </a:r>
            <a:r>
              <a:rPr lang="en-US" sz="2400" dirty="0"/>
              <a:t>retired on October 31, 2012 and </a:t>
            </a:r>
            <a:r>
              <a:rPr lang="en-US" sz="2400" dirty="0" smtClean="0"/>
              <a:t>converted </a:t>
            </a:r>
            <a:r>
              <a:rPr lang="en-US" sz="2400" dirty="0"/>
              <a:t>to synchronous condensers in 2013.  Units 1 </a:t>
            </a:r>
            <a:r>
              <a:rPr lang="en-US" sz="2400" dirty="0" smtClean="0"/>
              <a:t>&amp; 2 226 MW each.</a:t>
            </a:r>
          </a:p>
          <a:p>
            <a:r>
              <a:rPr lang="en-US" sz="2400" dirty="0" smtClean="0"/>
              <a:t>Proposed </a:t>
            </a:r>
            <a:r>
              <a:rPr lang="en-US" sz="2400" dirty="0"/>
              <a:t>repowering project </a:t>
            </a:r>
            <a:r>
              <a:rPr lang="en-US" sz="2400" dirty="0" smtClean="0"/>
              <a:t>impacts both Huntington Beach and Redondo Beach</a:t>
            </a:r>
          </a:p>
          <a:p>
            <a:pPr lvl="1"/>
            <a:r>
              <a:rPr lang="en-US" sz="2000" dirty="0" smtClean="0"/>
              <a:t>Retirement of </a:t>
            </a:r>
            <a:r>
              <a:rPr lang="en-US" sz="2000" dirty="0"/>
              <a:t>Redondo Beach Units 6 </a:t>
            </a:r>
            <a:r>
              <a:rPr lang="en-US" sz="2000" dirty="0" smtClean="0"/>
              <a:t>&amp; 8 enables repowering </a:t>
            </a:r>
            <a:r>
              <a:rPr lang="en-US" sz="2000" dirty="0"/>
              <a:t>of </a:t>
            </a:r>
            <a:r>
              <a:rPr lang="en-US" sz="2000" dirty="0" smtClean="0"/>
              <a:t>first </a:t>
            </a:r>
            <a:r>
              <a:rPr lang="en-US" sz="2000" dirty="0"/>
              <a:t>power block (470 </a:t>
            </a:r>
            <a:r>
              <a:rPr lang="en-US" sz="2000" dirty="0" smtClean="0"/>
              <a:t>MW) by 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quarter 2018.</a:t>
            </a:r>
          </a:p>
          <a:p>
            <a:pPr lvl="1"/>
            <a:r>
              <a:rPr lang="en-US" sz="2000" dirty="0" smtClean="0"/>
              <a:t>Retirement of synchronous condensers in December 2017 to enable repowering of second power block (469 MW) by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quarter 2021.</a:t>
            </a:r>
          </a:p>
          <a:p>
            <a:pPr lvl="1"/>
            <a:r>
              <a:rPr lang="en-US" sz="2000" dirty="0" smtClean="0"/>
              <a:t> AES anticipating need for extension to December 31, 2022 due to potential need for synchronous condensers in 2018 .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54FBDE-7036-4A01-B9C0-4283E9B9466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1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Huntington Beach (continued)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sz="2400" dirty="0" smtClean="0"/>
              <a:t>AFC process underway.</a:t>
            </a:r>
          </a:p>
          <a:p>
            <a:r>
              <a:rPr lang="en-US" sz="2400" dirty="0" smtClean="0"/>
              <a:t>ISO intends to review two issues:</a:t>
            </a:r>
          </a:p>
          <a:p>
            <a:pPr lvl="1"/>
            <a:r>
              <a:rPr lang="en-US" sz="2000" dirty="0" smtClean="0"/>
              <a:t>Need for synchronous </a:t>
            </a:r>
            <a:r>
              <a:rPr lang="en-US" sz="2000" dirty="0"/>
              <a:t>condensers at Huntington Beach Units 3 and 4 </a:t>
            </a:r>
            <a:r>
              <a:rPr lang="en-US" sz="2000" dirty="0" smtClean="0"/>
              <a:t>in 2018; and</a:t>
            </a:r>
          </a:p>
          <a:p>
            <a:pPr lvl="1"/>
            <a:r>
              <a:rPr lang="en-US" sz="2000" dirty="0" smtClean="0"/>
              <a:t>Need for the </a:t>
            </a:r>
            <a:r>
              <a:rPr lang="en-US" sz="2000" dirty="0"/>
              <a:t>maximum generating capacity and/or voltage support at Huntington </a:t>
            </a:r>
            <a:r>
              <a:rPr lang="en-US" sz="2000" dirty="0" smtClean="0"/>
              <a:t>Beach</a:t>
            </a:r>
            <a:r>
              <a:rPr lang="en-US" sz="2000" dirty="0"/>
              <a:t>.</a:t>
            </a:r>
            <a:endParaRPr lang="en-US" sz="2000" dirty="0" smtClean="0"/>
          </a:p>
          <a:p>
            <a:r>
              <a:rPr lang="en-US" sz="2400" dirty="0" smtClean="0"/>
              <a:t>SACCWIS does not recommend a change in compliance date at this time.</a:t>
            </a:r>
            <a:endParaRPr lang="en-US" sz="2000" dirty="0" smtClean="0"/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54FBDE-7036-4A01-B9C0-4283E9B9466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4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Redondo Beach (2020)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sz="2400" dirty="0" smtClean="0"/>
              <a:t>Consists </a:t>
            </a:r>
            <a:r>
              <a:rPr lang="en-US" sz="2400" dirty="0"/>
              <a:t>of </a:t>
            </a:r>
            <a:r>
              <a:rPr lang="en-US" sz="2400" dirty="0" smtClean="0"/>
              <a:t>four units; total </a:t>
            </a:r>
            <a:r>
              <a:rPr lang="en-US" sz="2400" dirty="0"/>
              <a:t>capacity </a:t>
            </a:r>
            <a:r>
              <a:rPr lang="en-US" sz="2400" dirty="0" smtClean="0"/>
              <a:t>is </a:t>
            </a:r>
            <a:r>
              <a:rPr lang="en-US" sz="2400" dirty="0"/>
              <a:t>approximately </a:t>
            </a:r>
            <a:r>
              <a:rPr lang="en-US" sz="2400" dirty="0" smtClean="0"/>
              <a:t>1,300 MW</a:t>
            </a:r>
          </a:p>
          <a:p>
            <a:r>
              <a:rPr lang="en-US" sz="2400" dirty="0"/>
              <a:t>AES </a:t>
            </a:r>
            <a:r>
              <a:rPr lang="en-US" sz="2400" dirty="0" smtClean="0"/>
              <a:t>proposing </a:t>
            </a:r>
            <a:r>
              <a:rPr lang="en-US" sz="2400" dirty="0"/>
              <a:t>to shut down Units 6 </a:t>
            </a:r>
            <a:r>
              <a:rPr lang="en-US" sz="2400" dirty="0" smtClean="0"/>
              <a:t>&amp; 8 </a:t>
            </a:r>
            <a:r>
              <a:rPr lang="en-US" sz="2400" dirty="0"/>
              <a:t>by 2018 </a:t>
            </a:r>
            <a:r>
              <a:rPr lang="en-US" sz="2400" dirty="0" smtClean="0"/>
              <a:t>to </a:t>
            </a:r>
            <a:r>
              <a:rPr lang="en-US" sz="2400" dirty="0"/>
              <a:t>utilize </a:t>
            </a:r>
            <a:r>
              <a:rPr lang="en-US" sz="2400" dirty="0" smtClean="0"/>
              <a:t>exemptions </a:t>
            </a:r>
            <a:r>
              <a:rPr lang="en-US" sz="2400" dirty="0"/>
              <a:t>from offsets of SCAQMD Rule 1304(a)(2) to bring </a:t>
            </a:r>
            <a:r>
              <a:rPr lang="en-US" sz="2400" dirty="0" smtClean="0"/>
              <a:t>first </a:t>
            </a:r>
            <a:r>
              <a:rPr lang="en-US" sz="2400" dirty="0"/>
              <a:t>phase of Huntington Beach repowering online in </a:t>
            </a:r>
            <a:r>
              <a:rPr lang="en-US" sz="2400" dirty="0" smtClean="0"/>
              <a:t>2018.</a:t>
            </a:r>
          </a:p>
          <a:p>
            <a:r>
              <a:rPr lang="en-US" sz="2400" dirty="0" smtClean="0"/>
              <a:t>Proposed </a:t>
            </a:r>
            <a:r>
              <a:rPr lang="en-US" sz="2400" dirty="0"/>
              <a:t>repowering project is a natural-gas fired, combined-cycle, air-cooled electrical generating facility with a net generating capacity of 496 </a:t>
            </a:r>
            <a:r>
              <a:rPr lang="en-US" sz="2400" dirty="0" smtClean="0"/>
              <a:t>MW.</a:t>
            </a:r>
          </a:p>
          <a:p>
            <a:r>
              <a:rPr lang="en-US" sz="2400" dirty="0"/>
              <a:t>CEC </a:t>
            </a:r>
            <a:r>
              <a:rPr lang="en-US" sz="2400" dirty="0" smtClean="0"/>
              <a:t>currently </a:t>
            </a:r>
            <a:r>
              <a:rPr lang="en-US" sz="2400" dirty="0"/>
              <a:t>conducting analysis and discovery regarding AES’s </a:t>
            </a:r>
            <a:r>
              <a:rPr lang="en-US" sz="2400" dirty="0" smtClean="0"/>
              <a:t>application</a:t>
            </a:r>
          </a:p>
          <a:p>
            <a:r>
              <a:rPr lang="en-US" sz="2400" dirty="0" smtClean="0"/>
              <a:t>ISO intends to model Redondo Beach offline after 2020 and will provide results of studies to SACCWIS.</a:t>
            </a:r>
            <a:endParaRPr lang="en-US" sz="2400" dirty="0"/>
          </a:p>
          <a:p>
            <a:r>
              <a:rPr lang="en-US" sz="2400" dirty="0"/>
              <a:t>SACCWIS does not recommend a change in compliance dates.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54FBDE-7036-4A01-B9C0-4283E9B9466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1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Conclusions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No recommendations for compliance date changes are proposed at this time.</a:t>
            </a:r>
          </a:p>
          <a:p>
            <a:r>
              <a:rPr lang="en-US" sz="2400" dirty="0" smtClean="0"/>
              <a:t>Further analyses are needed.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Water Board should recognize that it may be necessary to modify final compliance dates for generating units.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EAE5E9-522F-4583-A34D-9F9CCD4B0ED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OTC Compliance and Infrastructure Planning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SACCWIS review of adopted OTC facility compliance dates for infrastructure realities is a key element of adopted OTC policy.</a:t>
            </a:r>
          </a:p>
          <a:p>
            <a:r>
              <a:rPr lang="en-US" sz="2800" dirty="0" smtClean="0"/>
              <a:t>CPUC, ISO and CEC continue to assess resource, infrastructure and reliability needs.</a:t>
            </a:r>
          </a:p>
          <a:p>
            <a:pPr lvl="1"/>
            <a:r>
              <a:rPr lang="en-US" sz="2400" dirty="0" smtClean="0"/>
              <a:t>CPUC Long-Term Procurement Plan (LTPP)</a:t>
            </a:r>
          </a:p>
          <a:p>
            <a:pPr lvl="1"/>
            <a:r>
              <a:rPr lang="en-US" sz="2400" dirty="0" smtClean="0"/>
              <a:t>ISO Transmission Planning Process (TPP)</a:t>
            </a:r>
          </a:p>
          <a:p>
            <a:pPr lvl="1"/>
            <a:r>
              <a:rPr lang="en-US" sz="2400" dirty="0" smtClean="0"/>
              <a:t>CEC Application for Certification Process (AFC)</a:t>
            </a:r>
          </a:p>
          <a:p>
            <a:pPr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BAD49-E0C1-4B53-BC67-79CD9B0A405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ISO </a:t>
            </a:r>
            <a:r>
              <a:rPr lang="en-US" sz="3200" dirty="0" smtClean="0"/>
              <a:t>Local Capacity </a:t>
            </a:r>
            <a:r>
              <a:rPr lang="en-US" sz="3200" dirty="0"/>
              <a:t>A</a:t>
            </a:r>
            <a:r>
              <a:rPr lang="en-US" sz="3200" dirty="0" smtClean="0"/>
              <a:t>reas (LCA) and Once-Through </a:t>
            </a:r>
            <a:r>
              <a:rPr lang="en-US" sz="3200" dirty="0"/>
              <a:t>C</a:t>
            </a:r>
            <a:r>
              <a:rPr lang="en-US" sz="3200" dirty="0" smtClean="0"/>
              <a:t>ooling Plants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4DBEC-C35C-480B-91D5-BB91EE310F6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696" y="1524000"/>
            <a:ext cx="4226208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40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Operational Developments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525963"/>
          </a:xfrm>
        </p:spPr>
        <p:txBody>
          <a:bodyPr/>
          <a:lstStyle/>
          <a:p>
            <a:r>
              <a:rPr lang="en-US" sz="2400" dirty="0" smtClean="0"/>
              <a:t>June 7, 2013 - Southern </a:t>
            </a:r>
            <a:r>
              <a:rPr lang="en-US" sz="2400" dirty="0"/>
              <a:t>California Edison (SCE) announced the closure of </a:t>
            </a:r>
            <a:r>
              <a:rPr lang="en-US" sz="2400" dirty="0" smtClean="0"/>
              <a:t>SONGS.</a:t>
            </a:r>
          </a:p>
          <a:p>
            <a:r>
              <a:rPr lang="en-US" sz="2400" dirty="0" smtClean="0"/>
              <a:t>May 1, 2013 - </a:t>
            </a:r>
            <a:r>
              <a:rPr lang="en-US" sz="2400" dirty="0"/>
              <a:t>NRG </a:t>
            </a:r>
            <a:r>
              <a:rPr lang="en-US" sz="2400" dirty="0" smtClean="0"/>
              <a:t>Energy retired </a:t>
            </a:r>
            <a:r>
              <a:rPr lang="en-US" sz="2400" dirty="0"/>
              <a:t>Contra Costa Power Plant Units 6 and </a:t>
            </a:r>
            <a:r>
              <a:rPr lang="en-US" sz="2400" dirty="0" smtClean="0"/>
              <a:t>7 concurrent with bringing Marsh Landing Generating Station on line</a:t>
            </a:r>
          </a:p>
          <a:p>
            <a:r>
              <a:rPr lang="en-US" sz="2400" dirty="0" smtClean="0"/>
              <a:t>August 1, 2013 - NRG brought El </a:t>
            </a:r>
            <a:r>
              <a:rPr lang="en-US" sz="2400" dirty="0"/>
              <a:t>Segundo Repowering </a:t>
            </a:r>
            <a:r>
              <a:rPr lang="en-US" sz="2400" dirty="0" smtClean="0"/>
              <a:t>Project, consisting </a:t>
            </a:r>
            <a:r>
              <a:rPr lang="en-US" sz="2400" dirty="0"/>
              <a:t>of two combined cycle facilities that use dry air </a:t>
            </a:r>
            <a:r>
              <a:rPr lang="en-US" sz="2400" dirty="0" smtClean="0"/>
              <a:t>cooling, online.  </a:t>
            </a:r>
            <a:r>
              <a:rPr lang="en-US" sz="2400" dirty="0"/>
              <a:t>As part of that repowering, NRG retired Unit 3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February 5, 2014 - </a:t>
            </a:r>
            <a:r>
              <a:rPr lang="en-US" sz="2400" dirty="0"/>
              <a:t>Dynegy closed the Morro Bay Power </a:t>
            </a:r>
            <a:r>
              <a:rPr lang="en-US" sz="2400" dirty="0" smtClean="0"/>
              <a:t>Plant.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4DBEC-C35C-480B-91D5-BB91EE310F6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5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CEC Actions (AFC)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525963"/>
          </a:xfrm>
        </p:spPr>
        <p:txBody>
          <a:bodyPr/>
          <a:lstStyle/>
          <a:p>
            <a:r>
              <a:rPr lang="en-US" sz="2400" dirty="0" smtClean="0"/>
              <a:t>Alamitos - application data adequate; review underway</a:t>
            </a:r>
          </a:p>
          <a:p>
            <a:r>
              <a:rPr lang="en-US" sz="2400" dirty="0" smtClean="0"/>
              <a:t>Huntington Beach - Preliminary Staff Analysis, Part A complete; Part B expected March 2014</a:t>
            </a:r>
          </a:p>
          <a:p>
            <a:r>
              <a:rPr lang="en-US" sz="2400" dirty="0" smtClean="0"/>
              <a:t>Redondo Beach – application data adequate; staff analysis and discovery underway</a:t>
            </a:r>
          </a:p>
          <a:p>
            <a:r>
              <a:rPr lang="en-US" sz="2400" dirty="0" smtClean="0"/>
              <a:t>El Segundo – Petition to Amend El Segundo Energy Center license to replace Unit 4</a:t>
            </a:r>
          </a:p>
          <a:p>
            <a:r>
              <a:rPr lang="en-US" sz="2400" dirty="0" smtClean="0"/>
              <a:t>Carlsbad Energy Center – license approved in May 2012 to replace three </a:t>
            </a:r>
            <a:r>
              <a:rPr lang="en-US" sz="2400" dirty="0" err="1" smtClean="0"/>
              <a:t>Encina</a:t>
            </a:r>
            <a:r>
              <a:rPr lang="en-US" sz="2400" dirty="0" smtClean="0"/>
              <a:t> units; expecting petition to amend permit for new design as peaking units and remove units 1-5.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4DBEC-C35C-480B-91D5-BB91EE310F6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CPUC Actions (LTPP)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In separate decisions the CPUC authorized:</a:t>
            </a:r>
          </a:p>
          <a:p>
            <a:pPr lvl="1"/>
            <a:r>
              <a:rPr lang="en-US" sz="2400" dirty="0" smtClean="0"/>
              <a:t>SCE to procure 1400-1800 MW of new resources in the LA Basin LCA and 215 to 290 MW in the Big Creek / Ventura LCA;</a:t>
            </a:r>
          </a:p>
          <a:p>
            <a:pPr lvl="1"/>
            <a:r>
              <a:rPr lang="en-US" sz="2400" dirty="0" smtClean="0"/>
              <a:t>SDG&amp;E to procure </a:t>
            </a:r>
            <a:r>
              <a:rPr lang="en-US" sz="2400" dirty="0" smtClean="0"/>
              <a:t>343 </a:t>
            </a:r>
            <a:r>
              <a:rPr lang="en-US" sz="2400" dirty="0" smtClean="0"/>
              <a:t>MW of new resources, including the repower of 45 MW at Escondido; and </a:t>
            </a:r>
          </a:p>
          <a:p>
            <a:pPr lvl="1"/>
            <a:r>
              <a:rPr lang="en-US" sz="2400" dirty="0" smtClean="0"/>
              <a:t>SCE to procure 500-700 </a:t>
            </a:r>
            <a:r>
              <a:rPr lang="en-US" sz="2400" dirty="0"/>
              <a:t>MW </a:t>
            </a:r>
            <a:r>
              <a:rPr lang="en-US" sz="2400" dirty="0" smtClean="0"/>
              <a:t>in the LA Basin and </a:t>
            </a:r>
            <a:r>
              <a:rPr lang="en-US" sz="2400" dirty="0"/>
              <a:t>SDG&amp;E to procure </a:t>
            </a:r>
            <a:r>
              <a:rPr lang="en-US" sz="2400" dirty="0" smtClean="0"/>
              <a:t>500-800 </a:t>
            </a:r>
            <a:r>
              <a:rPr lang="en-US" sz="2400" dirty="0"/>
              <a:t>MW to meet local capacity needs stemming from the retirement of </a:t>
            </a:r>
            <a:r>
              <a:rPr lang="en-US" sz="2400" dirty="0" smtClean="0"/>
              <a:t>SONGS.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C52F57-52AF-43ED-B4ED-7D4E90106C5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</a:t>
            </a:r>
            <a:r>
              <a:rPr lang="en-US" sz="3200" dirty="0" smtClean="0"/>
              <a:t>SO Actions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Filed testimony in CPUC LTPP after cooperatively establishing modeling assumptions; CPUC relied upon this testimony and that of other parties in authorizing procurement in LA Basin and San Diego LCAs.</a:t>
            </a:r>
          </a:p>
          <a:p>
            <a:r>
              <a:rPr lang="en-US" sz="2400" dirty="0"/>
              <a:t>ISO has identified several transmission upgrades and additions </a:t>
            </a:r>
            <a:r>
              <a:rPr lang="en-US" sz="2400" dirty="0" smtClean="0"/>
              <a:t>in the 2013-2014 transmission plan </a:t>
            </a:r>
            <a:r>
              <a:rPr lang="en-US" sz="2400" dirty="0"/>
              <a:t>to help address local reliability issues associated with the compliance schedule under the OTC Policy and the closure of </a:t>
            </a:r>
            <a:r>
              <a:rPr lang="en-US" sz="2400" dirty="0" smtClean="0"/>
              <a:t>SONGS (approved by ISO Board on March 20, </a:t>
            </a:r>
            <a:r>
              <a:rPr lang="en-US" sz="2400" dirty="0" smtClean="0"/>
              <a:t>2014).</a:t>
            </a:r>
            <a:endParaRPr lang="en-US" sz="2400" dirty="0" smtClean="0"/>
          </a:p>
          <a:p>
            <a:r>
              <a:rPr lang="en-US" sz="2400" dirty="0" smtClean="0"/>
              <a:t>CPUC, ISO and CEC intend to evaluate interaction of projected on line dates, resource locations and projected retirements.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C52F57-52AF-43ED-B4ED-7D4E90106C5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Pittsburg (2017)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Units 5-6 are twin 340MW steam boilers; unit 7 is 720MW with cooling towers.</a:t>
            </a:r>
          </a:p>
          <a:p>
            <a:r>
              <a:rPr lang="en-US" sz="2400" dirty="0" smtClean="0"/>
              <a:t>Pittsburg is not required for local capacity reasons once transmission upgrades occur. </a:t>
            </a:r>
          </a:p>
          <a:p>
            <a:r>
              <a:rPr lang="en-US" sz="2400" dirty="0" smtClean="0"/>
              <a:t>Based on current information, upgrades </a:t>
            </a:r>
            <a:r>
              <a:rPr lang="en-US" sz="2400" dirty="0"/>
              <a:t>will be completed in time to allow the Pittsburg units to comply with the OTC Policy on </a:t>
            </a:r>
            <a:r>
              <a:rPr lang="en-US" sz="2400" dirty="0" smtClean="0"/>
              <a:t>schedule.</a:t>
            </a:r>
          </a:p>
          <a:p>
            <a:r>
              <a:rPr lang="en-US" sz="2400" dirty="0"/>
              <a:t>SACCWIS does not recommend a change in compliance dates.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851D81-958F-4F1E-A2C1-2E895EC1A8E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Moss Landing (2017)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Moss Landing is the single largest power generating facility in California (2500MW).</a:t>
            </a:r>
          </a:p>
          <a:p>
            <a:pPr lvl="1"/>
            <a:r>
              <a:rPr lang="en-US" sz="2400" dirty="0" smtClean="0"/>
              <a:t>Units 5-6 are old steam boilers, 750MW each.</a:t>
            </a:r>
          </a:p>
          <a:p>
            <a:pPr lvl="1"/>
            <a:r>
              <a:rPr lang="en-US" sz="2400" dirty="0" smtClean="0"/>
              <a:t>Units 1-2 are new combined cycles, 500MW each.</a:t>
            </a:r>
          </a:p>
          <a:p>
            <a:r>
              <a:rPr lang="en-US" sz="2400" dirty="0" smtClean="0"/>
              <a:t>ISO operating procedures currently assume that plant  is operated under high peak load conditions for the Greater Bay Area.</a:t>
            </a:r>
          </a:p>
          <a:p>
            <a:r>
              <a:rPr lang="en-US" sz="2400" dirty="0" smtClean="0"/>
              <a:t>ISO modeling Units 1 and 2 offline after 2017 and will provide results of studies to SACCWIS.</a:t>
            </a:r>
          </a:p>
          <a:p>
            <a:r>
              <a:rPr lang="en-US" sz="2400" dirty="0" smtClean="0"/>
              <a:t>SACCWIS does not recommend a change in compliance dates at this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7F6DF-8CDB-4CE4-8880-9C84B046675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2671</TotalTime>
  <Words>1384</Words>
  <Application>Microsoft Office PowerPoint</Application>
  <PresentationFormat>On-screen Show (4:3)</PresentationFormat>
  <Paragraphs>119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Overview of Draft Report by Statewide Advisory Committee on Cooling Water Intake Structures  </vt:lpstr>
      <vt:lpstr>OTC Compliance and Infrastructure Planning</vt:lpstr>
      <vt:lpstr>ISO Local Capacity Areas (LCA) and Once-Through Cooling Plants</vt:lpstr>
      <vt:lpstr>Operational Developments</vt:lpstr>
      <vt:lpstr>CEC Actions (AFC)</vt:lpstr>
      <vt:lpstr>CPUC Actions (LTPP)</vt:lpstr>
      <vt:lpstr>ISO Actions</vt:lpstr>
      <vt:lpstr>Pittsburg (2017)</vt:lpstr>
      <vt:lpstr>Moss Landing (2017)</vt:lpstr>
      <vt:lpstr>Ormond Beach (2020)</vt:lpstr>
      <vt:lpstr>Mandalay (2020)</vt:lpstr>
      <vt:lpstr>        Los Angeles Basin and San Diego  Local Capacity Areas        </vt:lpstr>
      <vt:lpstr>El Segundo (2015)</vt:lpstr>
      <vt:lpstr>Encina (2017)</vt:lpstr>
      <vt:lpstr>Alamitos (2020)</vt:lpstr>
      <vt:lpstr>Huntington Beach (2020)</vt:lpstr>
      <vt:lpstr>Huntington Beach (continued)</vt:lpstr>
      <vt:lpstr>Redondo Beach (2020)</vt:lpstr>
      <vt:lpstr>Conclusions</vt:lpstr>
    </vt:vector>
  </TitlesOfParts>
  <Company>California Energy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LADWP Compliance Filings to SWRCB</dc:title>
  <dc:creator>edit</dc:creator>
  <cp:lastModifiedBy>Dennis Peters</cp:lastModifiedBy>
  <cp:revision>78</cp:revision>
  <dcterms:created xsi:type="dcterms:W3CDTF">2011-06-23T20:47:12Z</dcterms:created>
  <dcterms:modified xsi:type="dcterms:W3CDTF">2014-03-25T21:37:40Z</dcterms:modified>
</cp:coreProperties>
</file>