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5"/>
  </p:notesMasterIdLst>
  <p:handoutMasterIdLst>
    <p:handoutMasterId r:id="rId26"/>
  </p:handoutMasterIdLst>
  <p:sldIdLst>
    <p:sldId id="420" r:id="rId2"/>
    <p:sldId id="419" r:id="rId3"/>
    <p:sldId id="357" r:id="rId4"/>
    <p:sldId id="396" r:id="rId5"/>
    <p:sldId id="358" r:id="rId6"/>
    <p:sldId id="384" r:id="rId7"/>
    <p:sldId id="344" r:id="rId8"/>
    <p:sldId id="354" r:id="rId9"/>
    <p:sldId id="397" r:id="rId10"/>
    <p:sldId id="350" r:id="rId11"/>
    <p:sldId id="389" r:id="rId12"/>
    <p:sldId id="418" r:id="rId13"/>
    <p:sldId id="416" r:id="rId14"/>
    <p:sldId id="415" r:id="rId15"/>
    <p:sldId id="407" r:id="rId16"/>
    <p:sldId id="353" r:id="rId17"/>
    <p:sldId id="417" r:id="rId18"/>
    <p:sldId id="382" r:id="rId19"/>
    <p:sldId id="333" r:id="rId20"/>
    <p:sldId id="338" r:id="rId21"/>
    <p:sldId id="367" r:id="rId22"/>
    <p:sldId id="413" r:id="rId23"/>
    <p:sldId id="277" r:id="rId24"/>
  </p:sldIdLst>
  <p:sldSz cx="9144000" cy="6858000" type="screen4x3"/>
  <p:notesSz cx="6858000" cy="9239250"/>
  <p:defaultTextStyle>
    <a:defPPr>
      <a:defRPr lang="en-US"/>
    </a:defPPr>
    <a:lvl1pPr algn="l" rtl="0" eaLnBrk="0" fontAlgn="base" hangingPunct="0">
      <a:spcBef>
        <a:spcPct val="0"/>
      </a:spcBef>
      <a:spcAft>
        <a:spcPct val="0"/>
      </a:spcAft>
      <a:defRPr sz="2200" kern="1200">
        <a:solidFill>
          <a:schemeClr val="tx1"/>
        </a:solidFill>
        <a:latin typeface="Times"/>
        <a:ea typeface="+mn-ea"/>
        <a:cs typeface="+mn-cs"/>
      </a:defRPr>
    </a:lvl1pPr>
    <a:lvl2pPr marL="457200" algn="l" rtl="0" eaLnBrk="0" fontAlgn="base" hangingPunct="0">
      <a:spcBef>
        <a:spcPct val="0"/>
      </a:spcBef>
      <a:spcAft>
        <a:spcPct val="0"/>
      </a:spcAft>
      <a:defRPr sz="2200" kern="1200">
        <a:solidFill>
          <a:schemeClr val="tx1"/>
        </a:solidFill>
        <a:latin typeface="Times"/>
        <a:ea typeface="+mn-ea"/>
        <a:cs typeface="+mn-cs"/>
      </a:defRPr>
    </a:lvl2pPr>
    <a:lvl3pPr marL="914400" algn="l" rtl="0" eaLnBrk="0" fontAlgn="base" hangingPunct="0">
      <a:spcBef>
        <a:spcPct val="0"/>
      </a:spcBef>
      <a:spcAft>
        <a:spcPct val="0"/>
      </a:spcAft>
      <a:defRPr sz="2200" kern="1200">
        <a:solidFill>
          <a:schemeClr val="tx1"/>
        </a:solidFill>
        <a:latin typeface="Times"/>
        <a:ea typeface="+mn-ea"/>
        <a:cs typeface="+mn-cs"/>
      </a:defRPr>
    </a:lvl3pPr>
    <a:lvl4pPr marL="1371600" algn="l" rtl="0" eaLnBrk="0" fontAlgn="base" hangingPunct="0">
      <a:spcBef>
        <a:spcPct val="0"/>
      </a:spcBef>
      <a:spcAft>
        <a:spcPct val="0"/>
      </a:spcAft>
      <a:defRPr sz="2200" kern="1200">
        <a:solidFill>
          <a:schemeClr val="tx1"/>
        </a:solidFill>
        <a:latin typeface="Times"/>
        <a:ea typeface="+mn-ea"/>
        <a:cs typeface="+mn-cs"/>
      </a:defRPr>
    </a:lvl4pPr>
    <a:lvl5pPr marL="1828800" algn="l" rtl="0" eaLnBrk="0" fontAlgn="base" hangingPunct="0">
      <a:spcBef>
        <a:spcPct val="0"/>
      </a:spcBef>
      <a:spcAft>
        <a:spcPct val="0"/>
      </a:spcAft>
      <a:defRPr sz="2200" kern="1200">
        <a:solidFill>
          <a:schemeClr val="tx1"/>
        </a:solidFill>
        <a:latin typeface="Times"/>
        <a:ea typeface="+mn-ea"/>
        <a:cs typeface="+mn-cs"/>
      </a:defRPr>
    </a:lvl5pPr>
    <a:lvl6pPr marL="2286000" algn="l" defTabSz="914400" rtl="0" eaLnBrk="1" latinLnBrk="0" hangingPunct="1">
      <a:defRPr sz="2200" kern="1200">
        <a:solidFill>
          <a:schemeClr val="tx1"/>
        </a:solidFill>
        <a:latin typeface="Times"/>
        <a:ea typeface="+mn-ea"/>
        <a:cs typeface="+mn-cs"/>
      </a:defRPr>
    </a:lvl6pPr>
    <a:lvl7pPr marL="2743200" algn="l" defTabSz="914400" rtl="0" eaLnBrk="1" latinLnBrk="0" hangingPunct="1">
      <a:defRPr sz="2200" kern="1200">
        <a:solidFill>
          <a:schemeClr val="tx1"/>
        </a:solidFill>
        <a:latin typeface="Times"/>
        <a:ea typeface="+mn-ea"/>
        <a:cs typeface="+mn-cs"/>
      </a:defRPr>
    </a:lvl7pPr>
    <a:lvl8pPr marL="3200400" algn="l" defTabSz="914400" rtl="0" eaLnBrk="1" latinLnBrk="0" hangingPunct="1">
      <a:defRPr sz="2200" kern="1200">
        <a:solidFill>
          <a:schemeClr val="tx1"/>
        </a:solidFill>
        <a:latin typeface="Times"/>
        <a:ea typeface="+mn-ea"/>
        <a:cs typeface="+mn-cs"/>
      </a:defRPr>
    </a:lvl8pPr>
    <a:lvl9pPr marL="3657600" algn="l" defTabSz="914400" rtl="0" eaLnBrk="1" latinLnBrk="0" hangingPunct="1">
      <a:defRPr sz="2200" kern="1200">
        <a:solidFill>
          <a:schemeClr val="tx1"/>
        </a:solidFill>
        <a:latin typeface="Times"/>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eger, Naomi@Waterboards" initials="NLF" lastIdx="15" clrIdx="0"/>
  <p:cmAuthor id="1" name="Cynthia" initials="C" lastIdx="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99"/>
    <a:srgbClr val="FFFF00"/>
    <a:srgbClr val="7F9005"/>
    <a:srgbClr val="CC3300"/>
    <a:srgbClr val="FF3300"/>
    <a:srgbClr val="FF00FF"/>
    <a:srgbClr val="00FFFF"/>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70747" autoAdjust="0"/>
  </p:normalViewPr>
  <p:slideViewPr>
    <p:cSldViewPr>
      <p:cViewPr>
        <p:scale>
          <a:sx n="75" d="100"/>
          <a:sy n="75" d="100"/>
        </p:scale>
        <p:origin x="-2028" y="-9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hdr" sz="quarter"/>
          </p:nvPr>
        </p:nvSpPr>
        <p:spPr bwMode="auto">
          <a:xfrm>
            <a:off x="0" y="0"/>
            <a:ext cx="2971800" cy="461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20835" name="Rectangle 3"/>
          <p:cNvSpPr>
            <a:spLocks noGrp="1" noChangeArrowheads="1"/>
          </p:cNvSpPr>
          <p:nvPr>
            <p:ph type="dt" sz="quarter" idx="1"/>
          </p:nvPr>
        </p:nvSpPr>
        <p:spPr bwMode="auto">
          <a:xfrm>
            <a:off x="3884613" y="0"/>
            <a:ext cx="2971800" cy="461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20836" name="Rectangle 4"/>
          <p:cNvSpPr>
            <a:spLocks noGrp="1" noChangeArrowheads="1"/>
          </p:cNvSpPr>
          <p:nvPr>
            <p:ph type="ftr" sz="quarter" idx="2"/>
          </p:nvPr>
        </p:nvSpPr>
        <p:spPr bwMode="auto">
          <a:xfrm>
            <a:off x="0" y="8775700"/>
            <a:ext cx="2971800" cy="4619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20837" name="Rectangle 5"/>
          <p:cNvSpPr>
            <a:spLocks noGrp="1" noChangeArrowheads="1"/>
          </p:cNvSpPr>
          <p:nvPr>
            <p:ph type="sldNum" sz="quarter" idx="3"/>
          </p:nvPr>
        </p:nvSpPr>
        <p:spPr bwMode="auto">
          <a:xfrm>
            <a:off x="3884613" y="8775700"/>
            <a:ext cx="2971800" cy="4619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1AC1322-8189-4666-B4E4-C4BF8E84C790}" type="slidenum">
              <a:rPr lang="en-US"/>
              <a:pPr>
                <a:defRPr/>
              </a:pPr>
              <a:t>‹#›</a:t>
            </a:fld>
            <a:endParaRPr lang="en-US"/>
          </a:p>
        </p:txBody>
      </p:sp>
    </p:spTree>
    <p:extLst>
      <p:ext uri="{BB962C8B-B14F-4D97-AF65-F5344CB8AC3E}">
        <p14:creationId xmlns:p14="http://schemas.microsoft.com/office/powerpoint/2010/main" val="29352156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2971800" cy="461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0723" name="Rectangle 3"/>
          <p:cNvSpPr>
            <a:spLocks noGrp="1" noChangeArrowheads="1"/>
          </p:cNvSpPr>
          <p:nvPr>
            <p:ph type="dt" idx="1"/>
          </p:nvPr>
        </p:nvSpPr>
        <p:spPr bwMode="auto">
          <a:xfrm>
            <a:off x="3884613" y="0"/>
            <a:ext cx="2971800" cy="461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28676" name="Rectangle 4"/>
          <p:cNvSpPr>
            <a:spLocks noGrp="1" noRot="1" noChangeAspect="1" noChangeArrowheads="1" noTextEdit="1"/>
          </p:cNvSpPr>
          <p:nvPr>
            <p:ph type="sldImg" idx="2"/>
          </p:nvPr>
        </p:nvSpPr>
        <p:spPr bwMode="auto">
          <a:xfrm>
            <a:off x="1120775" y="693738"/>
            <a:ext cx="4616450" cy="3463925"/>
          </a:xfrm>
          <a:prstGeom prst="rect">
            <a:avLst/>
          </a:prstGeom>
          <a:noFill/>
          <a:ln w="9525">
            <a:solidFill>
              <a:srgbClr val="000000"/>
            </a:solidFill>
            <a:miter lim="800000"/>
            <a:headEnd/>
            <a:tailEnd/>
          </a:ln>
        </p:spPr>
      </p:sp>
      <p:sp>
        <p:nvSpPr>
          <p:cNvPr id="30725" name="Rectangle 5"/>
          <p:cNvSpPr>
            <a:spLocks noGrp="1" noChangeArrowheads="1"/>
          </p:cNvSpPr>
          <p:nvPr>
            <p:ph type="body" sz="quarter" idx="3"/>
          </p:nvPr>
        </p:nvSpPr>
        <p:spPr bwMode="auto">
          <a:xfrm>
            <a:off x="685800" y="4389438"/>
            <a:ext cx="5486400" cy="41576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26" name="Rectangle 6"/>
          <p:cNvSpPr>
            <a:spLocks noGrp="1" noChangeArrowheads="1"/>
          </p:cNvSpPr>
          <p:nvPr>
            <p:ph type="ftr" sz="quarter" idx="4"/>
          </p:nvPr>
        </p:nvSpPr>
        <p:spPr bwMode="auto">
          <a:xfrm>
            <a:off x="0" y="8775700"/>
            <a:ext cx="2971800" cy="4619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30727" name="Rectangle 7"/>
          <p:cNvSpPr>
            <a:spLocks noGrp="1" noChangeArrowheads="1"/>
          </p:cNvSpPr>
          <p:nvPr>
            <p:ph type="sldNum" sz="quarter" idx="5"/>
          </p:nvPr>
        </p:nvSpPr>
        <p:spPr bwMode="auto">
          <a:xfrm>
            <a:off x="3884613" y="8775700"/>
            <a:ext cx="2971800" cy="4619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7503BDFD-75E9-4974-A7FC-9184E8825BC6}" type="slidenum">
              <a:rPr lang="en-US"/>
              <a:pPr>
                <a:defRPr/>
              </a:pPr>
              <a:t>‹#›</a:t>
            </a:fld>
            <a:endParaRPr lang="en-US"/>
          </a:p>
        </p:txBody>
      </p:sp>
    </p:spTree>
    <p:extLst>
      <p:ext uri="{BB962C8B-B14F-4D97-AF65-F5344CB8AC3E}">
        <p14:creationId xmlns:p14="http://schemas.microsoft.com/office/powerpoint/2010/main" val="2449597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a:ea typeface="+mn-ea"/>
        <a:cs typeface="+mn-cs"/>
      </a:defRPr>
    </a:lvl1pPr>
    <a:lvl2pPr marL="457200" algn="l" rtl="0" eaLnBrk="0" fontAlgn="base" hangingPunct="0">
      <a:spcBef>
        <a:spcPct val="30000"/>
      </a:spcBef>
      <a:spcAft>
        <a:spcPct val="0"/>
      </a:spcAft>
      <a:defRPr sz="1200" kern="1200">
        <a:solidFill>
          <a:schemeClr val="tx1"/>
        </a:solidFill>
        <a:latin typeface="Times"/>
        <a:ea typeface="+mn-ea"/>
        <a:cs typeface="+mn-cs"/>
      </a:defRPr>
    </a:lvl2pPr>
    <a:lvl3pPr marL="914400" algn="l" rtl="0" eaLnBrk="0" fontAlgn="base" hangingPunct="0">
      <a:spcBef>
        <a:spcPct val="30000"/>
      </a:spcBef>
      <a:spcAft>
        <a:spcPct val="0"/>
      </a:spcAft>
      <a:defRPr sz="1200" kern="1200">
        <a:solidFill>
          <a:schemeClr val="tx1"/>
        </a:solidFill>
        <a:latin typeface="Times"/>
        <a:ea typeface="+mn-ea"/>
        <a:cs typeface="+mn-cs"/>
      </a:defRPr>
    </a:lvl3pPr>
    <a:lvl4pPr marL="1371600" algn="l" rtl="0" eaLnBrk="0" fontAlgn="base" hangingPunct="0">
      <a:spcBef>
        <a:spcPct val="30000"/>
      </a:spcBef>
      <a:spcAft>
        <a:spcPct val="0"/>
      </a:spcAft>
      <a:defRPr sz="1200" kern="1200">
        <a:solidFill>
          <a:schemeClr val="tx1"/>
        </a:solidFill>
        <a:latin typeface="Times"/>
        <a:ea typeface="+mn-ea"/>
        <a:cs typeface="+mn-cs"/>
      </a:defRPr>
    </a:lvl4pPr>
    <a:lvl5pPr marL="1828800" algn="l" rtl="0" eaLnBrk="0" fontAlgn="base" hangingPunct="0">
      <a:spcBef>
        <a:spcPct val="30000"/>
      </a:spcBef>
      <a:spcAft>
        <a:spcPct val="0"/>
      </a:spcAft>
      <a:defRPr sz="1200" kern="1200">
        <a:solidFill>
          <a:schemeClr val="tx1"/>
        </a:solidFill>
        <a:latin typeface="Times"/>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p:spPr>
        <p:txBody>
          <a:bodyPr/>
          <a:lstStyle/>
          <a:p>
            <a:pPr eaLnBrk="1" hangingPunct="1"/>
            <a:r>
              <a:rPr lang="en-US" dirty="0" smtClean="0"/>
              <a:t>Good afternoon. I am Beverley Anderson and</a:t>
            </a:r>
            <a:r>
              <a:rPr lang="en-US" baseline="0" dirty="0" smtClean="0"/>
              <a:t> I work for the State Water Board in the Surface Water Ambient Monitoring Program, or SWAMP and the Lead on a number of cyanobacteria harmful algal bloom projects being funded by SWAMP. </a:t>
            </a:r>
          </a:p>
          <a:p>
            <a:pPr eaLnBrk="1" hangingPunct="1"/>
            <a:endParaRPr lang="en-US" baseline="0" dirty="0" smtClean="0"/>
          </a:p>
          <a:p>
            <a:pPr eaLnBrk="1" hangingPunct="1"/>
            <a:r>
              <a:rPr lang="en-US" baseline="0" dirty="0" smtClean="0"/>
              <a:t>My talk will be a little different from future talks as there won’t be a lot of emphasis on data visualization. Since this program is so new, we are still working to build the infrastructure needed to collect and analyze data.</a:t>
            </a:r>
          </a:p>
        </p:txBody>
      </p:sp>
      <p:sp>
        <p:nvSpPr>
          <p:cNvPr id="29700" name="Slide Number Placeholder 3"/>
          <p:cNvSpPr>
            <a:spLocks noGrp="1"/>
          </p:cNvSpPr>
          <p:nvPr>
            <p:ph type="sldNum" sz="quarter" idx="5"/>
          </p:nvPr>
        </p:nvSpPr>
        <p:spPr>
          <a:noFill/>
        </p:spPr>
        <p:txBody>
          <a:bodyPr/>
          <a:lstStyle/>
          <a:p>
            <a:fld id="{D634AFA9-0181-4D3A-8891-34B60ACE34D1}"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Another one of our hot spots is Pinto Lake. Pinto</a:t>
            </a:r>
            <a:r>
              <a:rPr lang="en-US" baseline="0" dirty="0" smtClean="0"/>
              <a:t> Lake provides an example</a:t>
            </a:r>
            <a:r>
              <a:rPr lang="en-US" dirty="0" smtClean="0"/>
              <a:t> of how cyanobacteria blooms in freshwater can have impacts on the marine environment. </a:t>
            </a:r>
          </a:p>
          <a:p>
            <a:r>
              <a:rPr lang="en-US" dirty="0" smtClean="0"/>
              <a:t>Several years ago sick and dead sea otters were found on the beaches of Monterey</a:t>
            </a:r>
            <a:r>
              <a:rPr lang="en-US" baseline="0" dirty="0" smtClean="0"/>
              <a:t> Bay.</a:t>
            </a:r>
          </a:p>
          <a:p>
            <a:r>
              <a:rPr lang="en-US" baseline="0" dirty="0" smtClean="0"/>
              <a:t>Since then more than 30 dead sea otters have been found.  </a:t>
            </a:r>
          </a:p>
          <a:p>
            <a:r>
              <a:rPr lang="en-US" baseline="0" dirty="0" smtClean="0"/>
              <a:t>The deaths were determined to be from </a:t>
            </a:r>
            <a:r>
              <a:rPr lang="en-US" baseline="0" dirty="0" err="1" smtClean="0"/>
              <a:t>microcystin</a:t>
            </a:r>
            <a:r>
              <a:rPr lang="en-US" baseline="0" dirty="0" smtClean="0"/>
              <a:t>, which was carried down river from Pinto Lake and taken up by bivalves. These were eaten by the otters, leading to liver failure and eventual death. </a:t>
            </a:r>
          </a:p>
          <a:p>
            <a:r>
              <a:rPr lang="en-US" baseline="0" dirty="0" smtClean="0"/>
              <a:t>These photos show the jaundice in the mouth and chest cavity from liver failure. This is an example of the land/bay connection between blooms in lakes and effects in bays.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Pinto Lake’s seasonal cyanobacteria blooms can have toxin concentrations averaging around 1,000 </a:t>
            </a:r>
            <a:r>
              <a:rPr lang="en-US" baseline="0" dirty="0" err="1" smtClean="0"/>
              <a:t>ug</a:t>
            </a:r>
            <a:r>
              <a:rPr lang="en-US" baseline="0" dirty="0" smtClean="0"/>
              <a:t>/L </a:t>
            </a:r>
            <a:r>
              <a:rPr lang="en-US" baseline="0" dirty="0" err="1" smtClean="0"/>
              <a:t>microcystin</a:t>
            </a:r>
            <a:r>
              <a:rPr lang="en-US" baseline="0" dirty="0" smtClean="0"/>
              <a:t>. </a:t>
            </a:r>
            <a:endParaRPr lang="en-US" dirty="0" smtClean="0"/>
          </a:p>
        </p:txBody>
      </p:sp>
      <p:sp>
        <p:nvSpPr>
          <p:cNvPr id="4" name="Slide Number Placeholder 3"/>
          <p:cNvSpPr>
            <a:spLocks noGrp="1"/>
          </p:cNvSpPr>
          <p:nvPr>
            <p:ph type="sldNum" sz="quarter" idx="10"/>
          </p:nvPr>
        </p:nvSpPr>
        <p:spPr/>
        <p:txBody>
          <a:bodyPr/>
          <a:lstStyle/>
          <a:p>
            <a:pPr>
              <a:defRPr/>
            </a:pPr>
            <a:fld id="{7503BDFD-75E9-4974-A7FC-9184E8825BC6}"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In the East Bay Parks,</a:t>
            </a:r>
            <a:r>
              <a:rPr lang="en-US" baseline="0" dirty="0" smtClean="0"/>
              <a:t> the summer of </a:t>
            </a:r>
            <a:r>
              <a:rPr lang="en-US" dirty="0" smtClean="0"/>
              <a:t>2014 saw two toxic</a:t>
            </a:r>
            <a:r>
              <a:rPr lang="en-US" baseline="0" dirty="0" smtClean="0"/>
              <a:t> cyanobacteria blooms.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	-Lake </a:t>
            </a:r>
            <a:r>
              <a:rPr lang="en-US" baseline="0" dirty="0" err="1" smtClean="0"/>
              <a:t>Temescal</a:t>
            </a:r>
            <a:r>
              <a:rPr lang="en-US" baseline="0" dirty="0" smtClean="0"/>
              <a:t> was closed to swimming for half of the summer.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	-Lake Chabot had a bloom that only diminished for brief periods since it started and 	resulted in 3 dog deaths.</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In 2015, there</a:t>
            </a:r>
            <a:r>
              <a:rPr lang="en-US" baseline="0" dirty="0" smtClean="0"/>
              <a:t> were toxic</a:t>
            </a:r>
            <a:r>
              <a:rPr lang="en-US" dirty="0" smtClean="0"/>
              <a:t> blooms</a:t>
            </a:r>
            <a:r>
              <a:rPr lang="en-US" baseline="0" dirty="0" smtClean="0"/>
              <a:t> in 6 of the park’s lakes.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In the Lake Chabot in Vallejo, there was one dog death. All of the lakes that allowed swimming were closed to swimming. The bloom in Lake Chabot reached a toxin level of 150,000 </a:t>
            </a:r>
            <a:r>
              <a:rPr lang="en-US" baseline="0" dirty="0" err="1" smtClean="0"/>
              <a:t>ug</a:t>
            </a:r>
            <a:r>
              <a:rPr lang="en-US" baseline="0" dirty="0" smtClean="0"/>
              <a:t>/L in a sample collected from scum. Then, just last month,  there was a bloom in Lake Del Valle affecting several drinking water intakes.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In addition, there was a dog death associated with </a:t>
            </a:r>
            <a:r>
              <a:rPr lang="en-US" baseline="0" dirty="0" err="1" smtClean="0"/>
              <a:t>Anatoxin</a:t>
            </a:r>
            <a:r>
              <a:rPr lang="en-US" baseline="0" dirty="0" smtClean="0"/>
              <a:t>-a in the Russian River, with the toxin being detected for weeks after the incident.</a:t>
            </a:r>
            <a:endParaRPr lang="en-US" dirty="0"/>
          </a:p>
        </p:txBody>
      </p:sp>
      <p:sp>
        <p:nvSpPr>
          <p:cNvPr id="4" name="Slide Number Placeholder 3"/>
          <p:cNvSpPr>
            <a:spLocks noGrp="1"/>
          </p:cNvSpPr>
          <p:nvPr>
            <p:ph type="sldNum" sz="quarter" idx="10"/>
          </p:nvPr>
        </p:nvSpPr>
        <p:spPr/>
        <p:txBody>
          <a:bodyPr/>
          <a:lstStyle/>
          <a:p>
            <a:pPr>
              <a:defRPr/>
            </a:pPr>
            <a:fld id="{7503BDFD-75E9-4974-A7FC-9184E8825BC6}"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As</a:t>
            </a:r>
            <a:r>
              <a:rPr lang="en-US" sz="1200" baseline="0" dirty="0" smtClean="0"/>
              <a:t> a response to statewide blooms of freshwater HABs, SWAMP has developed an assessment and support strategy and funded some of the Infrastructure necessary for the successful implementation of the Strategy.</a:t>
            </a:r>
          </a:p>
          <a:p>
            <a:r>
              <a:rPr lang="en-US" sz="1200" baseline="0" dirty="0" smtClean="0"/>
              <a:t>The goal of the strategy is to have a program to assess, communicate, and manage freshwater HABs in a collaborative fashion. </a:t>
            </a:r>
          </a:p>
          <a:p>
            <a:endParaRPr lang="en-US" sz="1200" baseline="0" dirty="0" smtClean="0"/>
          </a:p>
        </p:txBody>
      </p:sp>
      <p:sp>
        <p:nvSpPr>
          <p:cNvPr id="4" name="Slide Number Placeholder 3"/>
          <p:cNvSpPr>
            <a:spLocks noGrp="1"/>
          </p:cNvSpPr>
          <p:nvPr>
            <p:ph type="sldNum" sz="quarter" idx="10"/>
          </p:nvPr>
        </p:nvSpPr>
        <p:spPr/>
        <p:txBody>
          <a:bodyPr/>
          <a:lstStyle/>
          <a:p>
            <a:pPr>
              <a:defRPr/>
            </a:pPr>
            <a:fld id="{7503BDFD-75E9-4974-A7FC-9184E8825BC6}"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sz="1200" baseline="0" dirty="0" smtClean="0"/>
              <a:t>The Strategy was developed around a SWAMP freshwater HABs program, which is providing funding for several projects to support satellite monitoring of blooms, as well as the infrastructure needed to support response to bloom events. </a:t>
            </a:r>
          </a:p>
          <a:p>
            <a:r>
              <a:rPr lang="en-US" sz="1200" baseline="0" dirty="0" smtClean="0"/>
              <a:t>These projects are based on several of the goals defined by the CCHAB, and  mainly fall under the “Infrastructure” component of the strategy.</a:t>
            </a:r>
          </a:p>
          <a:p>
            <a:r>
              <a:rPr lang="en-US" sz="1200" baseline="0" dirty="0" smtClean="0"/>
              <a:t>The strategy itself has three components (response to events, ambient monitoring, and risk assessment), which are divided into waterbody scale, and regional or statewide scale. </a:t>
            </a:r>
          </a:p>
          <a:p>
            <a:r>
              <a:rPr lang="en-US" sz="1200" baseline="0" dirty="0" smtClean="0"/>
              <a:t>At the waterbody scale:</a:t>
            </a:r>
            <a:endParaRPr lang="en-US" sz="1200" dirty="0" smtClean="0"/>
          </a:p>
          <a:p>
            <a:pPr>
              <a:buFont typeface="Wingdings" pitchFamily="2" charset="2"/>
              <a:buChar char="q"/>
            </a:pPr>
            <a:r>
              <a:rPr lang="en-US" sz="1200" dirty="0" smtClean="0"/>
              <a:t>Immediate event response would</a:t>
            </a:r>
            <a:r>
              <a:rPr lang="en-US" sz="1200" baseline="0" dirty="0" smtClean="0"/>
              <a:t> </a:t>
            </a:r>
            <a:r>
              <a:rPr lang="en-US" sz="1200" dirty="0" smtClean="0"/>
              <a:t>start in response to positive satellite imagery hit for </a:t>
            </a:r>
            <a:r>
              <a:rPr lang="en-US" sz="1200" dirty="0" err="1" smtClean="0"/>
              <a:t>phycocyanin</a:t>
            </a:r>
            <a:r>
              <a:rPr lang="en-US" sz="1200" dirty="0" smtClean="0"/>
              <a:t> –like the image of Clear Lake, or other evidence of a bloom, </a:t>
            </a:r>
            <a:r>
              <a:rPr lang="en-US" sz="1200" baseline="0" dirty="0" smtClean="0"/>
              <a:t>and would inform public notification and bloom management.</a:t>
            </a:r>
            <a:r>
              <a:rPr lang="en-US" sz="1200" dirty="0" smtClean="0"/>
              <a:t> </a:t>
            </a:r>
          </a:p>
          <a:p>
            <a:pPr>
              <a:buFont typeface="Wingdings" pitchFamily="2" charset="2"/>
              <a:buNone/>
            </a:pPr>
            <a:r>
              <a:rPr lang="en-US" sz="1200" baseline="0" dirty="0" smtClean="0"/>
              <a:t>   The updates to the 2010 Draft Voluntary Guidance document, being presented here today, include a flow chart of this process from initial identification of a bloom to posting, with toxin and other triggers for various types of posting. </a:t>
            </a:r>
          </a:p>
          <a:p>
            <a:pPr>
              <a:buFont typeface="Wingdings" pitchFamily="2" charset="2"/>
              <a:buChar char="q"/>
            </a:pPr>
            <a:r>
              <a:rPr lang="en-US" sz="1200" baseline="0" dirty="0" smtClean="0"/>
              <a:t> Long term event response includes the development of local action plans or </a:t>
            </a:r>
            <a:r>
              <a:rPr lang="en-US" sz="1200" baseline="0" dirty="0" err="1" smtClean="0"/>
              <a:t>possiblyTMDLs</a:t>
            </a:r>
            <a:r>
              <a:rPr lang="en-US" sz="1200" baseline="0" dirty="0" smtClean="0"/>
              <a:t>, and the implementation of management and remediation strategies</a:t>
            </a:r>
          </a:p>
          <a:p>
            <a:pPr>
              <a:buFont typeface="Wingdings" pitchFamily="2" charset="2"/>
              <a:buChar char="q"/>
            </a:pPr>
            <a:r>
              <a:rPr lang="en-US" sz="1200" baseline="0" dirty="0" smtClean="0"/>
              <a:t> The strategy also calls for regular monitoring of waterbodies with recurrent blooms, or those at high risk for blooms. This monitoring may start with visual inspections and advance when blooms are detected.  Local water body managers or other agencies can much more readily mobilize for frequent or event based monitoring – the Klamath monitoring program is an excellent example of this.</a:t>
            </a:r>
          </a:p>
          <a:p>
            <a:pPr marL="0" marR="0" indent="0" algn="l" defTabSz="914400" rtl="0" eaLnBrk="0" fontAlgn="base" latinLnBrk="0" hangingPunct="0">
              <a:lnSpc>
                <a:spcPct val="100000"/>
              </a:lnSpc>
              <a:spcBef>
                <a:spcPct val="30000"/>
              </a:spcBef>
              <a:spcAft>
                <a:spcPct val="0"/>
              </a:spcAft>
              <a:buClrTx/>
              <a:buSzTx/>
              <a:buFont typeface="Wingdings" pitchFamily="2" charset="2"/>
              <a:buNone/>
              <a:tabLst/>
              <a:defRPr/>
            </a:pPr>
            <a:r>
              <a:rPr lang="en-US" sz="1200" baseline="0" dirty="0" smtClean="0"/>
              <a:t>At the state or regional scale the strategy calls for </a:t>
            </a:r>
          </a:p>
          <a:p>
            <a:pPr>
              <a:buFont typeface="Wingdings" pitchFamily="2" charset="2"/>
              <a:buChar char="q"/>
            </a:pPr>
            <a:r>
              <a:rPr lang="en-US" sz="1200" baseline="0" dirty="0" smtClean="0"/>
              <a:t> monitoring on a larger spatial and temporal scale that would consist of adding cyanobacteria and toxins to ongoing monitoring programs and would not be event-based. The purpose would be to track spatial and temporal trends. SWAMP is already following this recommendation.</a:t>
            </a:r>
          </a:p>
          <a:p>
            <a:pPr>
              <a:buFont typeface="Wingdings" pitchFamily="2" charset="2"/>
              <a:buChar char="q"/>
            </a:pPr>
            <a:r>
              <a:rPr lang="en-US" sz="1200" baseline="0" dirty="0" smtClean="0"/>
              <a:t>Risk assessments to determine which </a:t>
            </a:r>
            <a:r>
              <a:rPr lang="en-US" sz="1200" baseline="0" dirty="0" err="1" smtClean="0"/>
              <a:t>waterbodies</a:t>
            </a:r>
            <a:r>
              <a:rPr lang="en-US" sz="1200" baseline="0" dirty="0" smtClean="0"/>
              <a:t> may be most at risk for blooms can be conducted by several methods. Identification of high risk </a:t>
            </a:r>
            <a:r>
              <a:rPr lang="en-US" sz="1200" baseline="0" dirty="0" err="1" smtClean="0"/>
              <a:t>waterbodies</a:t>
            </a:r>
            <a:r>
              <a:rPr lang="en-US" sz="1200" baseline="0" dirty="0" smtClean="0"/>
              <a:t> would lead to regular monitoring.</a:t>
            </a:r>
            <a:endParaRPr lang="en-US" sz="1200" dirty="0" smtClean="0"/>
          </a:p>
          <a:p>
            <a:endParaRPr lang="en-US" dirty="0"/>
          </a:p>
        </p:txBody>
      </p:sp>
      <p:sp>
        <p:nvSpPr>
          <p:cNvPr id="4" name="Slide Number Placeholder 3"/>
          <p:cNvSpPr>
            <a:spLocks noGrp="1"/>
          </p:cNvSpPr>
          <p:nvPr>
            <p:ph type="sldNum" sz="quarter" idx="10"/>
          </p:nvPr>
        </p:nvSpPr>
        <p:spPr/>
        <p:txBody>
          <a:bodyPr/>
          <a:lstStyle/>
          <a:p>
            <a:pPr>
              <a:defRPr/>
            </a:pPr>
            <a:fld id="{7503BDFD-75E9-4974-A7FC-9184E8825BC6}"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sz="1200" dirty="0" smtClean="0"/>
              <a:t>The infrastructure</a:t>
            </a:r>
            <a:r>
              <a:rPr lang="en-US" sz="1200" baseline="0" dirty="0" smtClean="0"/>
              <a:t> part of the strategy consists of seven components (….), many of which are being funded by SWAMP.</a:t>
            </a:r>
            <a:endParaRPr lang="en-US" sz="1200" dirty="0" smtClean="0"/>
          </a:p>
          <a:p>
            <a:r>
              <a:rPr lang="en-US" sz="1200" dirty="0" smtClean="0"/>
              <a:t>-SWAMP has funded SFEI to download and analyze</a:t>
            </a:r>
            <a:r>
              <a:rPr lang="en-US" sz="1200" baseline="0" dirty="0" smtClean="0"/>
              <a:t> s</a:t>
            </a:r>
            <a:r>
              <a:rPr lang="en-US" sz="1200" dirty="0" smtClean="0"/>
              <a:t>atellite </a:t>
            </a:r>
            <a:r>
              <a:rPr lang="en-US" sz="1200" baseline="0" dirty="0" smtClean="0"/>
              <a:t> imagery to </a:t>
            </a:r>
            <a:r>
              <a:rPr lang="en-US" sz="1200" dirty="0" smtClean="0"/>
              <a:t>notify waterbody managers of    </a:t>
            </a:r>
          </a:p>
          <a:p>
            <a:r>
              <a:rPr lang="en-US" sz="1200" dirty="0" smtClean="0"/>
              <a:t>    blooms, to </a:t>
            </a:r>
            <a:r>
              <a:rPr lang="en-US" sz="1200" baseline="0" dirty="0" smtClean="0"/>
              <a:t>evaluate temporal trends and for a </a:t>
            </a:r>
            <a:r>
              <a:rPr lang="en-US" sz="1200" dirty="0" smtClean="0"/>
              <a:t>biweekly bulletin</a:t>
            </a:r>
            <a:r>
              <a:rPr lang="en-US" sz="1200" baseline="0" dirty="0" smtClean="0"/>
              <a:t> and quarterly newsletter, </a:t>
            </a:r>
          </a:p>
          <a:p>
            <a:r>
              <a:rPr lang="en-US" sz="1200" baseline="0" dirty="0" smtClean="0"/>
              <a:t>-A centralized website is being developed, in coordination with CCHAB, for data storage, visualization and </a:t>
            </a:r>
          </a:p>
          <a:p>
            <a:r>
              <a:rPr lang="en-US" sz="1200" baseline="0" dirty="0" smtClean="0"/>
              <a:t>  access. This website will be a portal of the California Water Quality Monitoring Council.</a:t>
            </a:r>
          </a:p>
          <a:p>
            <a:r>
              <a:rPr lang="en-US" sz="1200" baseline="0" dirty="0" smtClean="0"/>
              <a:t>-The strategy includes the development of a number of Event Response Guidance documents. </a:t>
            </a:r>
          </a:p>
          <a:p>
            <a:r>
              <a:rPr lang="en-US" sz="1200" baseline="0" dirty="0" smtClean="0"/>
              <a:t>   The first is the CCHAB voluntary guidance document which is being updated. </a:t>
            </a:r>
          </a:p>
          <a:p>
            <a:r>
              <a:rPr lang="en-US" sz="1200" baseline="0" dirty="0" smtClean="0"/>
              <a:t>   The second is a SWAMP funded document that includes protocols for sampling in multiple types of   </a:t>
            </a:r>
          </a:p>
          <a:p>
            <a:r>
              <a:rPr lang="en-US" sz="1200" baseline="0" dirty="0" smtClean="0"/>
              <a:t>     waterbodies and analysis of samples. </a:t>
            </a:r>
          </a:p>
          <a:p>
            <a:r>
              <a:rPr lang="en-US" sz="1200" baseline="0" dirty="0" smtClean="0"/>
              <a:t>   The third describes remediation and management measures for freshwater HABs. </a:t>
            </a:r>
          </a:p>
          <a:p>
            <a:r>
              <a:rPr lang="en-US" sz="1200" baseline="0" dirty="0" smtClean="0"/>
              <a:t>-SWAMP has also provided some funding to assist with initial lab toxin and cell identification tests</a:t>
            </a:r>
          </a:p>
          <a:p>
            <a:r>
              <a:rPr lang="en-US" sz="1200" baseline="0" dirty="0" smtClean="0"/>
              <a:t>-SWAMP conducted several training courses in the summer of 2015 that taught basics of identification and dealing with CyanoHABs </a:t>
            </a:r>
          </a:p>
          <a:p>
            <a:r>
              <a:rPr lang="en-US" sz="1200" baseline="0" dirty="0" smtClean="0"/>
              <a:t>    and will be expanding on these course in 2016. SWAMP is also planning a workshop on management and remediation of blooms </a:t>
            </a:r>
          </a:p>
          <a:p>
            <a:r>
              <a:rPr lang="en-US" sz="1200" baseline="0" dirty="0" smtClean="0"/>
              <a:t>    in 2016.</a:t>
            </a:r>
          </a:p>
          <a:p>
            <a:pPr>
              <a:buFont typeface="Wingdings" pitchFamily="2" charset="2"/>
              <a:buNone/>
            </a:pPr>
            <a:r>
              <a:rPr lang="en-US" sz="1200" baseline="0" dirty="0" smtClean="0"/>
              <a:t>-Applied research and outreach are two important areas with minimal funding. Applied research is needed to be able to identify, by </a:t>
            </a:r>
          </a:p>
          <a:p>
            <a:pPr>
              <a:buFont typeface="Wingdings" pitchFamily="2" charset="2"/>
              <a:buNone/>
            </a:pPr>
            <a:r>
              <a:rPr lang="en-US" sz="1200" baseline="0" dirty="0" smtClean="0"/>
              <a:t>    satellite imagery, blooms in waterbodies smaller than 250 acres. Some work is starting on this. Several new methods of early </a:t>
            </a:r>
          </a:p>
          <a:p>
            <a:pPr>
              <a:buFont typeface="Wingdings" pitchFamily="2" charset="2"/>
              <a:buNone/>
            </a:pPr>
            <a:r>
              <a:rPr lang="en-US" sz="1200" baseline="0" dirty="0" smtClean="0"/>
              <a:t>    detection are also being investigated and may provide future, cost effective ways of monitoring waterbodies. These include the </a:t>
            </a:r>
          </a:p>
          <a:p>
            <a:pPr>
              <a:buFont typeface="Wingdings" pitchFamily="2" charset="2"/>
              <a:buNone/>
            </a:pPr>
            <a:r>
              <a:rPr lang="en-US" sz="1200" baseline="0" dirty="0" smtClean="0"/>
              <a:t>    use of </a:t>
            </a:r>
            <a:r>
              <a:rPr lang="en-US" sz="1200" baseline="0" dirty="0" err="1" smtClean="0"/>
              <a:t>phycocyanin</a:t>
            </a:r>
            <a:r>
              <a:rPr lang="en-US" sz="1200" baseline="0" dirty="0" smtClean="0"/>
              <a:t> probes, bench-top fluorimeters, Flow-cams, and various methods of detecting toxin genes. Further </a:t>
            </a:r>
          </a:p>
          <a:p>
            <a:pPr>
              <a:buFont typeface="Wingdings" pitchFamily="2" charset="2"/>
              <a:buNone/>
            </a:pPr>
            <a:r>
              <a:rPr lang="en-US" sz="1200" baseline="0" dirty="0" smtClean="0"/>
              <a:t>    development of remediation measures is also needed.</a:t>
            </a:r>
          </a:p>
          <a:p>
            <a:pPr>
              <a:buFont typeface="Wingdings" pitchFamily="2" charset="2"/>
              <a:buNone/>
            </a:pPr>
            <a:r>
              <a:rPr lang="en-US" sz="1200" baseline="0" dirty="0" smtClean="0"/>
              <a:t> - Outreach calls for increasing public awareness of HABs to increase recognition, reporting, and public safety. This can be done   </a:t>
            </a:r>
          </a:p>
          <a:p>
            <a:pPr>
              <a:buFont typeface="Wingdings" pitchFamily="2" charset="2"/>
              <a:buNone/>
            </a:pPr>
            <a:r>
              <a:rPr lang="en-US" sz="1200" baseline="0" dirty="0" smtClean="0"/>
              <a:t>    through fact sheets, webinars, social media, focus groups etc. Outreach should be geared to health care professionals, vets, </a:t>
            </a:r>
          </a:p>
          <a:p>
            <a:pPr>
              <a:buFont typeface="Wingdings" pitchFamily="2" charset="2"/>
              <a:buNone/>
            </a:pPr>
            <a:r>
              <a:rPr lang="en-US" sz="1200" baseline="0" dirty="0" smtClean="0"/>
              <a:t>    policy makers, public agencies, and the public. Outreach also includes development of communication and coordination protocols </a:t>
            </a:r>
          </a:p>
          <a:p>
            <a:pPr>
              <a:buFont typeface="Wingdings" pitchFamily="2" charset="2"/>
              <a:buNone/>
            </a:pPr>
            <a:r>
              <a:rPr lang="en-US" sz="1200" baseline="0" dirty="0" smtClean="0"/>
              <a:t>    for agencies responsible for waterbodies with freshwater HABs. These can best be developed at the regional level.</a:t>
            </a:r>
            <a:endParaRPr lang="en-US" sz="120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503BDFD-75E9-4974-A7FC-9184E8825BC6}"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503BDFD-75E9-4974-A7FC-9184E8825BC6}" type="slidenum">
              <a:rPr lang="en-US" smtClean="0"/>
              <a:pPr>
                <a:defRPr/>
              </a:pPr>
              <a:t>15</a:t>
            </a:fld>
            <a:endParaRPr lang="en-US"/>
          </a:p>
        </p:txBody>
      </p:sp>
    </p:spTree>
    <p:extLst>
      <p:ext uri="{BB962C8B-B14F-4D97-AF65-F5344CB8AC3E}">
        <p14:creationId xmlns:p14="http://schemas.microsoft.com/office/powerpoint/2010/main" val="42798756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map and associated graph shows </a:t>
            </a:r>
            <a:r>
              <a:rPr lang="en-US" dirty="0" err="1" smtClean="0"/>
              <a:t>microcystin</a:t>
            </a:r>
            <a:r>
              <a:rPr lang="en-US" dirty="0" smtClean="0"/>
              <a:t> in the bay. The various colors correspond to sections of the Bay.</a:t>
            </a:r>
            <a:r>
              <a:rPr lang="en-US" baseline="0" dirty="0" smtClean="0"/>
              <a:t> This graph plots concentrations based on salinity and temperature.  You can see that as we go up the Estuary, where temperatures are highest and salinity is lowest, </a:t>
            </a:r>
            <a:r>
              <a:rPr lang="en-US" baseline="0" dirty="0" err="1" smtClean="0"/>
              <a:t>microcystin</a:t>
            </a:r>
            <a:r>
              <a:rPr lang="en-US" baseline="0" dirty="0" smtClean="0"/>
              <a:t> concentrations are highest. Yet, even in the Delta, where there are recurrent blooms, concentrations rarely get over 10 </a:t>
            </a:r>
            <a:r>
              <a:rPr lang="en-US" baseline="0" dirty="0" err="1" smtClean="0"/>
              <a:t>ug</a:t>
            </a:r>
            <a:r>
              <a:rPr lang="en-US" baseline="0" dirty="0" smtClean="0"/>
              <a:t>/L. So, even though this looks high relatively, actual concentrations, although higher than guidelines, are lower than in most hot spots. Sources of the </a:t>
            </a:r>
            <a:r>
              <a:rPr lang="en-US" baseline="0" dirty="0" err="1" smtClean="0"/>
              <a:t>microcystins</a:t>
            </a:r>
            <a:r>
              <a:rPr lang="en-US" baseline="0" dirty="0" smtClean="0"/>
              <a:t> in the Bay include the Delta and freshwater sloughs, but also include creeks that connect the lakes to the Bay. This is another example of the land/bay connection that we saw in Pinto Lake. </a:t>
            </a:r>
            <a:endParaRPr lang="en-US" dirty="0"/>
          </a:p>
        </p:txBody>
      </p:sp>
      <p:sp>
        <p:nvSpPr>
          <p:cNvPr id="4" name="Slide Number Placeholder 3"/>
          <p:cNvSpPr>
            <a:spLocks noGrp="1"/>
          </p:cNvSpPr>
          <p:nvPr>
            <p:ph type="sldNum" sz="quarter" idx="10"/>
          </p:nvPr>
        </p:nvSpPr>
        <p:spPr/>
        <p:txBody>
          <a:bodyPr/>
          <a:lstStyle/>
          <a:p>
            <a:pPr>
              <a:defRPr/>
            </a:pPr>
            <a:fld id="{7503BDFD-75E9-4974-A7FC-9184E8825BC6}"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503BDFD-75E9-4974-A7FC-9184E8825BC6}" type="slidenum">
              <a:rPr lang="en-US" smtClean="0"/>
              <a:pPr>
                <a:defRPr/>
              </a:pPr>
              <a:t>17</a:t>
            </a:fld>
            <a:endParaRPr lang="en-US"/>
          </a:p>
        </p:txBody>
      </p:sp>
    </p:spTree>
    <p:extLst>
      <p:ext uri="{BB962C8B-B14F-4D97-AF65-F5344CB8AC3E}">
        <p14:creationId xmlns:p14="http://schemas.microsoft.com/office/powerpoint/2010/main" val="29653244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503BDFD-75E9-4974-A7FC-9184E8825BC6}" type="slidenum">
              <a:rPr lang="en-US" smtClean="0"/>
              <a:pPr>
                <a:defRPr/>
              </a:pPr>
              <a:t>18</a:t>
            </a:fld>
            <a:endParaRPr lang="en-US"/>
          </a:p>
        </p:txBody>
      </p:sp>
    </p:spTree>
    <p:extLst>
      <p:ext uri="{BB962C8B-B14F-4D97-AF65-F5344CB8AC3E}">
        <p14:creationId xmlns:p14="http://schemas.microsoft.com/office/powerpoint/2010/main" val="17004098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503BDFD-75E9-4974-A7FC-9184E8825BC6}" type="slidenum">
              <a:rPr lang="en-US" smtClean="0"/>
              <a:pPr>
                <a:defRPr/>
              </a:pPr>
              <a:t>19</a:t>
            </a:fld>
            <a:endParaRPr lang="en-US"/>
          </a:p>
        </p:txBody>
      </p:sp>
    </p:spTree>
    <p:extLst>
      <p:ext uri="{BB962C8B-B14F-4D97-AF65-F5344CB8AC3E}">
        <p14:creationId xmlns:p14="http://schemas.microsoft.com/office/powerpoint/2010/main" val="3765908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Cyanobacteria,</a:t>
            </a:r>
            <a:r>
              <a:rPr lang="en-US" baseline="0" dirty="0" smtClean="0"/>
              <a:t> or blue-green algae, are found in most kinds of waterbodies and world wide</a:t>
            </a:r>
          </a:p>
          <a:p>
            <a:r>
              <a:rPr lang="en-US" baseline="0" dirty="0" smtClean="0"/>
              <a:t>They can exist as single cells or as colonies and can form blooms that cover entire lakes. In September last year there was a bloom 600 miles long in the Ohio River. And the Klamath has seen the effects of blooms through up to almost 200 miles of river.</a:t>
            </a:r>
          </a:p>
          <a:p>
            <a:endParaRPr lang="en-US" baseline="0" dirty="0" smtClean="0"/>
          </a:p>
          <a:p>
            <a:r>
              <a:rPr lang="en-US" baseline="0" dirty="0" smtClean="0"/>
              <a:t>Some of these blooms are relatively harmless, although they may be unsightly and be associated with taste and odor chemicals, </a:t>
            </a:r>
          </a:p>
          <a:p>
            <a:endParaRPr lang="en-US" baseline="0" dirty="0" smtClean="0"/>
          </a:p>
          <a:p>
            <a:r>
              <a:rPr lang="en-US" baseline="0" dirty="0" smtClean="0"/>
              <a:t>but some release one or more toxins that can cause skin irritation, liver damage, and in the case of one toxin, </a:t>
            </a:r>
            <a:r>
              <a:rPr lang="en-US" baseline="0" dirty="0" err="1" smtClean="0"/>
              <a:t>Anatoxin</a:t>
            </a:r>
            <a:r>
              <a:rPr lang="en-US" baseline="0" dirty="0" smtClean="0"/>
              <a:t>-a can cause very rapid onset of symptoms such as vomiting and convulsions, and even death in dogs and livestock that ingest it. </a:t>
            </a:r>
          </a:p>
          <a:p>
            <a:endParaRPr lang="en-US" baseline="0" dirty="0" smtClean="0"/>
          </a:p>
          <a:p>
            <a:r>
              <a:rPr lang="en-US" baseline="0" dirty="0" smtClean="0"/>
              <a:t>There are also some non-cyanobacteria species that can form harmful algal blooms like </a:t>
            </a:r>
            <a:r>
              <a:rPr lang="en-US" baseline="0" dirty="0" err="1" smtClean="0"/>
              <a:t>Prymnesium</a:t>
            </a:r>
            <a:r>
              <a:rPr lang="en-US" baseline="0" dirty="0" smtClean="0"/>
              <a:t> or golden algae, which produces toxins that have caused massive fish kills. </a:t>
            </a:r>
          </a:p>
          <a:p>
            <a:endParaRPr lang="en-US" baseline="0" dirty="0" smtClean="0"/>
          </a:p>
          <a:p>
            <a:r>
              <a:rPr lang="en-US" baseline="0" dirty="0" smtClean="0"/>
              <a:t>This week a fish kill was reported from a reservoir in Nevada that could affect the recreational fishing there for several years, and we’ve seen similar fish losses in some lakes in southern California from </a:t>
            </a:r>
            <a:r>
              <a:rPr lang="en-US" baseline="0" dirty="0" err="1" smtClean="0"/>
              <a:t>Prymnesium</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7503BDFD-75E9-4974-A7FC-9184E8825BC6}" type="slidenum">
              <a:rPr lang="en-US" smtClean="0"/>
              <a:pPr>
                <a:defRPr/>
              </a:pPr>
              <a:t>2</a:t>
            </a:fld>
            <a:endParaRPr lang="en-US"/>
          </a:p>
        </p:txBody>
      </p:sp>
    </p:spTree>
    <p:extLst>
      <p:ext uri="{BB962C8B-B14F-4D97-AF65-F5344CB8AC3E}">
        <p14:creationId xmlns:p14="http://schemas.microsoft.com/office/powerpoint/2010/main" val="35777805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p:spPr>
        <p:txBody>
          <a:bodyPr/>
          <a:lstStyle/>
          <a:p>
            <a:endParaRPr lang="en-US" smtClean="0"/>
          </a:p>
        </p:txBody>
      </p:sp>
      <p:sp>
        <p:nvSpPr>
          <p:cNvPr id="31748" name="Slide Number Placeholder 3"/>
          <p:cNvSpPr>
            <a:spLocks noGrp="1"/>
          </p:cNvSpPr>
          <p:nvPr>
            <p:ph type="sldNum" sz="quarter" idx="5"/>
          </p:nvPr>
        </p:nvSpPr>
        <p:spPr>
          <a:noFill/>
        </p:spPr>
        <p:txBody>
          <a:bodyPr/>
          <a:lstStyle/>
          <a:p>
            <a:pPr defTabSz="919163" eaLnBrk="1" hangingPunct="1"/>
            <a:fld id="{8B446B3F-D60F-4383-A863-01B11E726194}" type="slidenum">
              <a:rPr lang="en-US" smtClean="0">
                <a:latin typeface="Arial" charset="0"/>
              </a:rPr>
              <a:pPr defTabSz="919163" eaLnBrk="1" hangingPunct="1"/>
              <a:t>20</a:t>
            </a:fld>
            <a:endParaRPr lang="en-US" smtClean="0">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spcAft>
                <a:spcPts val="600"/>
              </a:spcAft>
              <a:defRPr/>
            </a:pPr>
            <a:r>
              <a:rPr lang="en-US" dirty="0" smtClean="0"/>
              <a:t>Numerous cyanobacteria can produce </a:t>
            </a:r>
            <a:r>
              <a:rPr lang="en-US" dirty="0" err="1" smtClean="0"/>
              <a:t>cyanotoxins</a:t>
            </a:r>
            <a:r>
              <a:rPr lang="en-US" dirty="0" smtClean="0"/>
              <a:t> – Reggie to discuss more.</a:t>
            </a:r>
          </a:p>
          <a:p>
            <a:pPr>
              <a:spcAft>
                <a:spcPts val="600"/>
              </a:spcAft>
              <a:defRPr/>
            </a:pPr>
            <a:endParaRPr lang="en-US" dirty="0" smtClean="0"/>
          </a:p>
          <a:p>
            <a:pPr>
              <a:spcAft>
                <a:spcPts val="600"/>
              </a:spcAft>
              <a:defRPr/>
            </a:pPr>
            <a:r>
              <a:rPr lang="en-US" dirty="0" smtClean="0"/>
              <a:t>Categories – </a:t>
            </a:r>
            <a:r>
              <a:rPr lang="en-US" dirty="0" err="1" smtClean="0"/>
              <a:t>dermatoxins</a:t>
            </a:r>
            <a:r>
              <a:rPr lang="en-US" dirty="0" smtClean="0"/>
              <a:t> , </a:t>
            </a:r>
            <a:r>
              <a:rPr lang="en-US" dirty="0" err="1" smtClean="0"/>
              <a:t>hepatotoxins</a:t>
            </a:r>
            <a:r>
              <a:rPr lang="en-US" dirty="0" smtClean="0"/>
              <a:t> (acute and chronic) , neurotoxins (very acute), and taste &amp; odor compounds</a:t>
            </a:r>
          </a:p>
          <a:p>
            <a:pPr>
              <a:spcAft>
                <a:spcPts val="600"/>
              </a:spcAft>
              <a:defRPr/>
            </a:pPr>
            <a:endParaRPr lang="en-US" dirty="0" smtClean="0"/>
          </a:p>
          <a:p>
            <a:pPr eaLnBrk="1" fontAlgn="auto" hangingPunct="1">
              <a:spcBef>
                <a:spcPts val="0"/>
              </a:spcBef>
              <a:spcAft>
                <a:spcPts val="600"/>
              </a:spcAft>
              <a:defRPr/>
            </a:pPr>
            <a:r>
              <a:rPr lang="en-US" dirty="0" smtClean="0"/>
              <a:t>Some cyanobacteria can produce multiple toxins. Can have Toxic and non-toxic strains </a:t>
            </a:r>
          </a:p>
          <a:p>
            <a:pPr>
              <a:spcAft>
                <a:spcPts val="600"/>
              </a:spcAft>
              <a:defRPr/>
            </a:pPr>
            <a:endParaRPr lang="en-US" dirty="0" smtClean="0"/>
          </a:p>
          <a:p>
            <a:pPr eaLnBrk="1" fontAlgn="auto" hangingPunct="1">
              <a:spcBef>
                <a:spcPts val="0"/>
              </a:spcBef>
              <a:spcAft>
                <a:spcPts val="600"/>
              </a:spcAft>
              <a:defRPr/>
            </a:pPr>
            <a:r>
              <a:rPr lang="en-US" dirty="0" smtClean="0"/>
              <a:t>Toxins are produced in the cells and released as a result of cell permeability / </a:t>
            </a:r>
            <a:r>
              <a:rPr lang="en-US" dirty="0" err="1" smtClean="0"/>
              <a:t>lysis</a:t>
            </a:r>
            <a:endParaRPr lang="en-US" dirty="0" smtClean="0"/>
          </a:p>
          <a:p>
            <a:pPr eaLnBrk="1" fontAlgn="auto" hangingPunct="1">
              <a:spcBef>
                <a:spcPts val="0"/>
              </a:spcBef>
              <a:spcAft>
                <a:spcPts val="600"/>
              </a:spcAft>
              <a:defRPr/>
            </a:pPr>
            <a:endParaRPr lang="en-US" dirty="0" smtClean="0"/>
          </a:p>
          <a:p>
            <a:pPr eaLnBrk="1" fontAlgn="auto" hangingPunct="1">
              <a:spcBef>
                <a:spcPts val="0"/>
              </a:spcBef>
              <a:spcAft>
                <a:spcPts val="600"/>
              </a:spcAft>
              <a:defRPr/>
            </a:pPr>
            <a:r>
              <a:rPr lang="en-US" dirty="0" smtClean="0"/>
              <a:t>Toxins not necessarily correlated to bloom visibility/density, and can be colorless/odorless. So y</a:t>
            </a:r>
            <a:r>
              <a:rPr lang="en-US" dirty="0" smtClean="0">
                <a:latin typeface="+mn-lt"/>
              </a:rPr>
              <a:t>ou cannot tell if toxins are present by looking at a bloom. </a:t>
            </a:r>
            <a:endParaRPr lang="en-US" dirty="0" smtClean="0"/>
          </a:p>
          <a:p>
            <a:pPr eaLnBrk="1" fontAlgn="auto" hangingPunct="1">
              <a:spcBef>
                <a:spcPts val="0"/>
              </a:spcBef>
              <a:spcAft>
                <a:spcPts val="600"/>
              </a:spcAft>
              <a:defRPr/>
            </a:pPr>
            <a:endParaRPr lang="en-US" dirty="0" smtClean="0"/>
          </a:p>
          <a:p>
            <a:pPr>
              <a:spcAft>
                <a:spcPts val="600"/>
              </a:spcAft>
              <a:defRPr/>
            </a:pPr>
            <a:r>
              <a:rPr lang="en-US" dirty="0" smtClean="0"/>
              <a:t>Responding agencies need to know: what species are present, and which toxins, if any, at what levels. </a:t>
            </a:r>
          </a:p>
          <a:p>
            <a:pPr>
              <a:defRPr/>
            </a:pPr>
            <a:endParaRPr lang="en-US" dirty="0" smtClean="0"/>
          </a:p>
          <a:p>
            <a:pPr lvl="1">
              <a:defRPr/>
            </a:pPr>
            <a:endParaRPr lang="en-US" dirty="0" smtClean="0"/>
          </a:p>
          <a:p>
            <a:pPr lvl="1">
              <a:defRPr/>
            </a:pPr>
            <a:endParaRPr lang="en-US" dirty="0"/>
          </a:p>
        </p:txBody>
      </p:sp>
      <p:sp>
        <p:nvSpPr>
          <p:cNvPr id="81924" name="Slide Number Placeholder 3"/>
          <p:cNvSpPr>
            <a:spLocks noGrp="1"/>
          </p:cNvSpPr>
          <p:nvPr>
            <p:ph type="sldNum" sz="quarter" idx="5"/>
          </p:nvPr>
        </p:nvSpPr>
        <p:spPr>
          <a:noFill/>
        </p:spPr>
        <p:txBody>
          <a:bodyPr/>
          <a:lstStyle/>
          <a:p>
            <a:fld id="{813C81EB-514F-4BEF-8312-4CC77AFBB488}" type="slidenum">
              <a:rPr lang="en-US" smtClean="0"/>
              <a:pPr/>
              <a:t>21</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There are currently two types of freshwater HABs in California. </a:t>
            </a:r>
            <a:r>
              <a:rPr lang="en-US" dirty="0" err="1" smtClean="0"/>
              <a:t>Cyanobacteria</a:t>
            </a:r>
            <a:r>
              <a:rPr lang="en-US" dirty="0" smtClean="0"/>
              <a:t> is the most common type of Freshwater HAB in California and has been here the longest. I will be devoting</a:t>
            </a:r>
            <a:r>
              <a:rPr lang="en-US" baseline="0" dirty="0" smtClean="0"/>
              <a:t> </a:t>
            </a:r>
            <a:r>
              <a:rPr lang="en-US" dirty="0" smtClean="0"/>
              <a:t>the rest of the presentation to </a:t>
            </a:r>
            <a:r>
              <a:rPr lang="en-US" dirty="0" err="1" smtClean="0"/>
              <a:t>cyanobacteria</a:t>
            </a:r>
            <a:r>
              <a:rPr lang="en-US" dirty="0" smtClean="0"/>
              <a:t>. In So. Ca. blooms of </a:t>
            </a:r>
            <a:r>
              <a:rPr lang="en-US" dirty="0" err="1" smtClean="0"/>
              <a:t>Prymnesium</a:t>
            </a:r>
            <a:r>
              <a:rPr lang="en-US" dirty="0" smtClean="0"/>
              <a:t> or golden algae have recently appeared. They were first identified in Texas in 1985.</a:t>
            </a:r>
            <a:r>
              <a:rPr lang="en-US" baseline="0" dirty="0" smtClean="0"/>
              <a:t> Since then they have spread to many states mostly in the southern part of the US. Blooms of this algae are currently only in S. Ca., but they may spread.  </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 “Golden algae” causes massive fish kills – but only affects organisms with gills so they</a:t>
            </a:r>
            <a:r>
              <a:rPr lang="en-US" baseline="0" dirty="0" smtClean="0"/>
              <a:t> don’t have the public health affects or impacts on pets, livestock and wildlife that </a:t>
            </a:r>
            <a:r>
              <a:rPr lang="en-US" baseline="0" dirty="0" err="1" smtClean="0"/>
              <a:t>cyanobacteria</a:t>
            </a:r>
            <a:r>
              <a:rPr lang="en-US" baseline="0" dirty="0" smtClean="0"/>
              <a:t> have. </a:t>
            </a:r>
            <a:endParaRPr lang="en-US" dirty="0"/>
          </a:p>
        </p:txBody>
      </p:sp>
      <p:sp>
        <p:nvSpPr>
          <p:cNvPr id="4" name="Slide Number Placeholder 3"/>
          <p:cNvSpPr>
            <a:spLocks noGrp="1"/>
          </p:cNvSpPr>
          <p:nvPr>
            <p:ph type="sldNum" sz="quarter" idx="10"/>
          </p:nvPr>
        </p:nvSpPr>
        <p:spPr/>
        <p:txBody>
          <a:bodyPr/>
          <a:lstStyle/>
          <a:p>
            <a:pPr>
              <a:defRPr/>
            </a:pPr>
            <a:fld id="{7503BDFD-75E9-4974-A7FC-9184E8825BC6}"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may recall news stories in </a:t>
            </a:r>
            <a:r>
              <a:rPr lang="en-US" baseline="0" dirty="0" smtClean="0"/>
              <a:t>August 2014 when the risk of </a:t>
            </a:r>
            <a:r>
              <a:rPr lang="en-US" baseline="0" dirty="0" err="1" smtClean="0"/>
              <a:t>cyanobacteria</a:t>
            </a:r>
            <a:r>
              <a:rPr lang="en-US" baseline="0" dirty="0" smtClean="0"/>
              <a:t> was brought to the attention of agencies and the public.</a:t>
            </a:r>
          </a:p>
          <a:p>
            <a:r>
              <a:rPr lang="en-US" baseline="0" dirty="0" smtClean="0"/>
              <a:t>Lake Erie had a </a:t>
            </a:r>
            <a:r>
              <a:rPr lang="en-US" baseline="0" dirty="0" err="1" smtClean="0"/>
              <a:t>microcystis</a:t>
            </a:r>
            <a:r>
              <a:rPr lang="en-US" baseline="0" dirty="0" smtClean="0"/>
              <a:t> bloom that affected the City of Toledo, Ohio.</a:t>
            </a:r>
          </a:p>
          <a:p>
            <a:r>
              <a:rPr lang="en-US" baseline="0" dirty="0" smtClean="0"/>
              <a:t>400,000 people were without drinking/cooking or bathing water for 3 days.</a:t>
            </a:r>
          </a:p>
          <a:p>
            <a:r>
              <a:rPr lang="en-US" baseline="0" dirty="0" smtClean="0"/>
              <a:t>A State of Emergency was declared and the National Guard were brought in. </a:t>
            </a:r>
          </a:p>
          <a:p>
            <a:r>
              <a:rPr lang="en-US" baseline="0" dirty="0" smtClean="0"/>
              <a:t>This incident was a main cause for USEPA to develop the health advisory values for drinking water that I just mentioned.</a:t>
            </a:r>
          </a:p>
          <a:p>
            <a:r>
              <a:rPr lang="en-US" baseline="0" dirty="0" smtClean="0"/>
              <a:t>This is a picture of the bloom and this is a satellite image of the bloom. To the naked eye the bloom looks green. However, the satellite sensor detects </a:t>
            </a:r>
            <a:r>
              <a:rPr lang="en-US" baseline="0" dirty="0" err="1" smtClean="0"/>
              <a:t>phycocyanin</a:t>
            </a:r>
            <a:r>
              <a:rPr lang="en-US" baseline="0" dirty="0" smtClean="0"/>
              <a:t> which is a pigment in </a:t>
            </a:r>
            <a:r>
              <a:rPr lang="en-US" baseline="0" dirty="0" err="1" smtClean="0"/>
              <a:t>cyanobacteria</a:t>
            </a:r>
            <a:r>
              <a:rPr lang="en-US" baseline="0" dirty="0" smtClean="0"/>
              <a:t>. In these satellite images, blue areas are low concentrations of </a:t>
            </a:r>
            <a:r>
              <a:rPr lang="en-US" baseline="0" dirty="0" err="1" smtClean="0"/>
              <a:t>microcystis</a:t>
            </a:r>
            <a:r>
              <a:rPr lang="en-US" baseline="0" dirty="0" smtClean="0"/>
              <a:t> and red areas are high. Here is Toledo.</a:t>
            </a:r>
            <a:endParaRPr lang="en-US" dirty="0"/>
          </a:p>
        </p:txBody>
      </p:sp>
      <p:sp>
        <p:nvSpPr>
          <p:cNvPr id="4" name="Slide Number Placeholder 3"/>
          <p:cNvSpPr>
            <a:spLocks noGrp="1"/>
          </p:cNvSpPr>
          <p:nvPr>
            <p:ph type="sldNum" sz="quarter" idx="10"/>
          </p:nvPr>
        </p:nvSpPr>
        <p:spPr/>
        <p:txBody>
          <a:bodyPr/>
          <a:lstStyle/>
          <a:p>
            <a:pPr>
              <a:defRPr/>
            </a:pPr>
            <a:fld id="{7503BDFD-75E9-4974-A7FC-9184E8825BC6}" type="slidenum">
              <a:rPr lang="en-US" smtClean="0"/>
              <a:pPr>
                <a:defRPr/>
              </a:pPr>
              <a:t>23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 of these increases in frequency and severity of HABs statewide and the fact that there was no consistent program to address them,</a:t>
            </a:r>
            <a:r>
              <a:rPr lang="en-US" baseline="0" dirty="0" smtClean="0"/>
              <a:t> </a:t>
            </a:r>
            <a:r>
              <a:rPr lang="en-US" dirty="0" smtClean="0"/>
              <a:t>it was identified that California was in need of a freshwater HAB strategy</a:t>
            </a:r>
          </a:p>
          <a:p>
            <a:endParaRPr lang="en-US" dirty="0" smtClean="0"/>
          </a:p>
          <a:p>
            <a:r>
              <a:rPr lang="en-US" dirty="0" smtClean="0"/>
              <a:t>These increases have variously been linked to:</a:t>
            </a:r>
          </a:p>
          <a:p>
            <a:r>
              <a:rPr lang="en-US" dirty="0" smtClean="0"/>
              <a:t>Increasing Temperatures </a:t>
            </a:r>
          </a:p>
          <a:p>
            <a:r>
              <a:rPr lang="en-US" dirty="0" smtClean="0"/>
              <a:t>High nutrients loads that support bloom</a:t>
            </a:r>
            <a:r>
              <a:rPr lang="en-US" baseline="0" dirty="0" smtClean="0"/>
              <a:t> growth</a:t>
            </a:r>
            <a:endParaRPr lang="en-US" dirty="0" smtClean="0"/>
          </a:p>
          <a:p>
            <a:r>
              <a:rPr lang="en-US" dirty="0" smtClean="0"/>
              <a:t>And the current drought,</a:t>
            </a:r>
            <a:r>
              <a:rPr lang="en-US" baseline="0" dirty="0" smtClean="0"/>
              <a:t> with subsequent low flows and warmer slow moving water where </a:t>
            </a:r>
            <a:r>
              <a:rPr lang="en-US" dirty="0" smtClean="0"/>
              <a:t>blooms tend to build up</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Since there has been a marine</a:t>
            </a:r>
            <a:r>
              <a:rPr lang="en-US" baseline="0" dirty="0" smtClean="0"/>
              <a:t> HABs program, started as a requirement by FDA, for decades, the SWAMP program was developed with a focus on fresh water systems.</a:t>
            </a:r>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7503BDFD-75E9-4974-A7FC-9184E8825BC6}" type="slidenum">
              <a:rPr lang="en-US" smtClean="0"/>
              <a:pPr>
                <a:defRPr/>
              </a:pPr>
              <a:t>3</a:t>
            </a:fld>
            <a:endParaRPr lang="en-US"/>
          </a:p>
        </p:txBody>
      </p:sp>
    </p:spTree>
    <p:extLst>
      <p:ext uri="{BB962C8B-B14F-4D97-AF65-F5344CB8AC3E}">
        <p14:creationId xmlns:p14="http://schemas.microsoft.com/office/powerpoint/2010/main" val="2463422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Cyanobacteria generally originate and bloom in </a:t>
            </a:r>
            <a:r>
              <a:rPr lang="en-US" baseline="0" dirty="0" smtClean="0"/>
              <a:t>fresh water bodies such as lakes and wetlands. However, blooms can also occur in rivers and streams. </a:t>
            </a:r>
          </a:p>
          <a:p>
            <a:endParaRPr lang="en-US" baseline="0" dirty="0" smtClean="0"/>
          </a:p>
          <a:p>
            <a:r>
              <a:rPr lang="en-US" baseline="0" dirty="0" smtClean="0"/>
              <a:t>In addition, rivers and streams can act as a conduit, delivering cyanobacteria and their toxins to other areas downstream, such as estuaries and marine waters.</a:t>
            </a:r>
            <a:endParaRPr lang="en-US" dirty="0"/>
          </a:p>
        </p:txBody>
      </p:sp>
      <p:sp>
        <p:nvSpPr>
          <p:cNvPr id="4" name="Slide Number Placeholder 3"/>
          <p:cNvSpPr>
            <a:spLocks noGrp="1"/>
          </p:cNvSpPr>
          <p:nvPr>
            <p:ph type="sldNum" sz="quarter" idx="10"/>
          </p:nvPr>
        </p:nvSpPr>
        <p:spPr/>
        <p:txBody>
          <a:bodyPr/>
          <a:lstStyle/>
          <a:p>
            <a:pPr>
              <a:defRPr/>
            </a:pPr>
            <a:fld id="{7503BDFD-75E9-4974-A7FC-9184E8825BC6}" type="slidenum">
              <a:rPr lang="en-US" smtClean="0"/>
              <a:pPr>
                <a:defRPr/>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dirty="0" smtClean="0"/>
              <a:t>The most common toxic cyanobacteria in California is Microcystis.</a:t>
            </a:r>
            <a:r>
              <a:rPr lang="en-US" baseline="0" dirty="0" smtClean="0"/>
              <a:t> It can produce several toxins, with variations of microcystins as its primary toxin. Other cyanobacteria can also produce microcystins. </a:t>
            </a:r>
          </a:p>
          <a:p>
            <a:pPr>
              <a:defRPr/>
            </a:pPr>
            <a:endParaRPr lang="en-US" baseline="0" dirty="0" smtClean="0"/>
          </a:p>
          <a:p>
            <a:pPr>
              <a:defRPr/>
            </a:pPr>
            <a:r>
              <a:rPr lang="en-US" baseline="0" dirty="0" smtClean="0"/>
              <a:t>In 2012 OEHHA set a recreational human health action level for microcystins of 0.8 </a:t>
            </a:r>
            <a:r>
              <a:rPr lang="en-US" baseline="0" dirty="0" err="1" smtClean="0"/>
              <a:t>ug</a:t>
            </a:r>
            <a:r>
              <a:rPr lang="en-US" baseline="0" dirty="0" smtClean="0"/>
              <a:t>/L</a:t>
            </a:r>
          </a:p>
          <a:p>
            <a:pPr>
              <a:defRPr/>
            </a:pPr>
            <a:endParaRPr lang="en-US" baseline="0" dirty="0" smtClean="0"/>
          </a:p>
          <a:p>
            <a:pPr>
              <a:defRPr/>
            </a:pPr>
            <a:r>
              <a:rPr lang="en-US" baseline="0" dirty="0" smtClean="0"/>
              <a:t>And just last year, USEPA set a drinking water human health advisory for microcystins of 0.3 </a:t>
            </a:r>
            <a:r>
              <a:rPr lang="en-US" baseline="0" dirty="0" err="1" smtClean="0"/>
              <a:t>ug</a:t>
            </a:r>
            <a:r>
              <a:rPr lang="en-US" baseline="0" dirty="0" smtClean="0"/>
              <a:t>/L </a:t>
            </a:r>
          </a:p>
          <a:p>
            <a:pPr>
              <a:defRPr/>
            </a:pPr>
            <a:endParaRPr lang="en-US" baseline="0" dirty="0" smtClean="0"/>
          </a:p>
          <a:p>
            <a:pPr>
              <a:defRPr/>
            </a:pPr>
            <a:endParaRPr lang="en-US" dirty="0" smtClean="0"/>
          </a:p>
        </p:txBody>
      </p:sp>
      <p:sp>
        <p:nvSpPr>
          <p:cNvPr id="74756" name="Slide Number Placeholder 3"/>
          <p:cNvSpPr>
            <a:spLocks noGrp="1"/>
          </p:cNvSpPr>
          <p:nvPr>
            <p:ph type="sldNum" sz="quarter" idx="5"/>
          </p:nvPr>
        </p:nvSpPr>
        <p:spPr>
          <a:noFill/>
        </p:spPr>
        <p:txBody>
          <a:bodyPr/>
          <a:lstStyle/>
          <a:p>
            <a:fld id="{28545EA9-5835-4E35-8136-6C1E5101FB31}" type="slidenum">
              <a:rPr lang="en-US" smtClean="0"/>
              <a:pPr/>
              <a:t>5</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have</a:t>
            </a:r>
            <a:r>
              <a:rPr lang="en-US" baseline="0" dirty="0" smtClean="0"/>
              <a:t> several </a:t>
            </a:r>
            <a:r>
              <a:rPr lang="en-US" dirty="0" smtClean="0"/>
              <a:t>hot</a:t>
            </a:r>
            <a:r>
              <a:rPr lang="en-US" baseline="0" dirty="0" smtClean="0"/>
              <a:t> spots</a:t>
            </a:r>
            <a:r>
              <a:rPr lang="en-US" dirty="0" smtClean="0"/>
              <a:t> in California, where toxic algae blooms have</a:t>
            </a:r>
            <a:r>
              <a:rPr lang="en-US" baseline="0" dirty="0" smtClean="0"/>
              <a:t> been </a:t>
            </a:r>
            <a:r>
              <a:rPr lang="en-US" dirty="0" smtClean="0"/>
              <a:t>recurrent</a:t>
            </a:r>
            <a:r>
              <a:rPr lang="en-US" baseline="0" dirty="0" smtClean="0"/>
              <a:t>, including the Klamath, Clear Lake, Pinto Lake, and the San Francisco Bay area and East Bay Lakes, </a:t>
            </a:r>
          </a:p>
          <a:p>
            <a:endParaRPr lang="en-US" baseline="0" dirty="0" smtClean="0"/>
          </a:p>
          <a:p>
            <a:r>
              <a:rPr lang="en-US" baseline="0" dirty="0" smtClean="0"/>
              <a:t>but we are starting to see blooms and toxins in lakes and rivers that have not previously experienced them. And Southern California Lakes have been experiencing blooms of Golden Algae, which are causing massive fish kills.</a:t>
            </a:r>
          </a:p>
          <a:p>
            <a:endParaRPr lang="en-US" baseline="0" dirty="0" smtClean="0"/>
          </a:p>
          <a:p>
            <a:r>
              <a:rPr lang="en-US" baseline="0" dirty="0" smtClean="0"/>
              <a:t>I will quickly go over some of these hot spots in the next few slides</a:t>
            </a:r>
            <a:endParaRPr lang="en-US" dirty="0"/>
          </a:p>
        </p:txBody>
      </p:sp>
      <p:sp>
        <p:nvSpPr>
          <p:cNvPr id="4" name="Slide Number Placeholder 3"/>
          <p:cNvSpPr>
            <a:spLocks noGrp="1"/>
          </p:cNvSpPr>
          <p:nvPr>
            <p:ph type="sldNum" sz="quarter" idx="10"/>
          </p:nvPr>
        </p:nvSpPr>
        <p:spPr/>
        <p:txBody>
          <a:bodyPr/>
          <a:lstStyle/>
          <a:p>
            <a:pPr>
              <a:defRPr/>
            </a:pPr>
            <a:fld id="{7503BDFD-75E9-4974-A7FC-9184E8825BC6}"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BB09CDF5-0161-437E-BD3A-6720EF7A201A}" type="slidenum">
              <a:rPr lang="en-US" smtClean="0"/>
              <a:pPr/>
              <a:t>7</a:t>
            </a:fld>
            <a:endParaRPr lang="en-US"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lvl="1">
              <a:buFont typeface="Arial" charset="0"/>
              <a:buChar char="•"/>
            </a:pPr>
            <a:r>
              <a:rPr lang="en-US" sz="2000" b="0" dirty="0" smtClean="0"/>
              <a:t>In the Klamath River Basin they are detecting toxin concentrations between 1,000</a:t>
            </a:r>
            <a:r>
              <a:rPr lang="en-US" sz="2000" b="0" baseline="0" dirty="0" smtClean="0"/>
              <a:t> – 10,000 </a:t>
            </a:r>
            <a:r>
              <a:rPr lang="en-US" sz="2000" b="0" baseline="0" dirty="0" err="1" smtClean="0"/>
              <a:t>ug</a:t>
            </a:r>
            <a:r>
              <a:rPr lang="en-US" sz="2000" b="0" baseline="0" dirty="0" smtClean="0"/>
              <a:t>/L microcystins. (let me remind you the OEHHA recreational action level is 0.8ug/L)</a:t>
            </a:r>
          </a:p>
          <a:p>
            <a:pPr lvl="1">
              <a:buFont typeface="Arial" charset="0"/>
              <a:buChar char="•"/>
            </a:pPr>
            <a:endParaRPr lang="en-US" sz="2000" b="0" baseline="0" dirty="0" smtClean="0"/>
          </a:p>
          <a:p>
            <a:pPr lvl="1">
              <a:buFont typeface="Arial" charset="0"/>
              <a:buChar char="•"/>
            </a:pPr>
            <a:r>
              <a:rPr lang="en-US" sz="2000" b="0" baseline="0" dirty="0" smtClean="0"/>
              <a:t>This region has developed one of the most advanced cyanobacteria monitoring programs in the western US </a:t>
            </a:r>
          </a:p>
          <a:p>
            <a:pPr lvl="1">
              <a:buFont typeface="Arial" charset="0"/>
              <a:buNone/>
            </a:pPr>
            <a:endParaRPr lang="en-US" sz="2000" b="0"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buFont typeface="Arial" pitchFamily="34" charset="0"/>
              <a:buNone/>
              <a:defRPr/>
            </a:pPr>
            <a:r>
              <a:rPr lang="en-US" dirty="0" smtClean="0"/>
              <a:t>In Clear Lake, the main impact of cyanobacteria</a:t>
            </a:r>
            <a:r>
              <a:rPr lang="en-US" baseline="0" dirty="0" smtClean="0"/>
              <a:t> is on drinking water. 17 drinking water intakes around the lake, shown by the red diamonds, serve </a:t>
            </a:r>
            <a:r>
              <a:rPr lang="en-US" dirty="0" smtClean="0"/>
              <a:t>44,000 people.</a:t>
            </a:r>
          </a:p>
          <a:p>
            <a:pPr eaLnBrk="1" fontAlgn="auto" hangingPunct="1">
              <a:spcBef>
                <a:spcPts val="0"/>
              </a:spcBef>
              <a:spcAft>
                <a:spcPts val="0"/>
              </a:spcAft>
              <a:buFont typeface="Arial" pitchFamily="34" charset="0"/>
              <a:buNone/>
              <a:defRPr/>
            </a:pPr>
            <a:endParaRPr lang="en-US" dirty="0" smtClean="0"/>
          </a:p>
          <a:p>
            <a:pPr eaLnBrk="1" fontAlgn="auto" hangingPunct="1">
              <a:spcBef>
                <a:spcPts val="0"/>
              </a:spcBef>
              <a:spcAft>
                <a:spcPts val="0"/>
              </a:spcAft>
              <a:buFont typeface="Arial" pitchFamily="34" charset="0"/>
              <a:buNone/>
              <a:defRPr/>
            </a:pPr>
            <a:r>
              <a:rPr lang="en-US" dirty="0" smtClean="0"/>
              <a:t>Clear Lake</a:t>
            </a:r>
            <a:r>
              <a:rPr lang="en-US" baseline="0" dirty="0" smtClean="0"/>
              <a:t> has cyanobacteria blooms through much of the year, and </a:t>
            </a:r>
          </a:p>
          <a:p>
            <a:pPr eaLnBrk="1" fontAlgn="auto" hangingPunct="1">
              <a:spcBef>
                <a:spcPts val="0"/>
              </a:spcBef>
              <a:spcAft>
                <a:spcPts val="0"/>
              </a:spcAft>
              <a:buFont typeface="Arial" pitchFamily="34" charset="0"/>
              <a:buNone/>
              <a:defRPr/>
            </a:pPr>
            <a:endParaRPr lang="en-US" baseline="0" dirty="0" smtClean="0"/>
          </a:p>
          <a:p>
            <a:pPr eaLnBrk="1" fontAlgn="auto" hangingPunct="1">
              <a:spcBef>
                <a:spcPts val="0"/>
              </a:spcBef>
              <a:spcAft>
                <a:spcPts val="0"/>
              </a:spcAft>
              <a:buFont typeface="Arial" pitchFamily="34" charset="0"/>
              <a:buNone/>
              <a:defRPr/>
            </a:pPr>
            <a:r>
              <a:rPr lang="en-US" baseline="0" dirty="0" smtClean="0"/>
              <a:t>although toxin levels are generally below 20 </a:t>
            </a:r>
            <a:r>
              <a:rPr lang="en-US" baseline="0" dirty="0" err="1" smtClean="0"/>
              <a:t>ug</a:t>
            </a:r>
            <a:r>
              <a:rPr lang="en-US" baseline="0" dirty="0" smtClean="0"/>
              <a:t>/L </a:t>
            </a:r>
            <a:r>
              <a:rPr lang="en-US" baseline="0" dirty="0" err="1" smtClean="0"/>
              <a:t>microcystin</a:t>
            </a:r>
            <a:r>
              <a:rPr lang="en-US" baseline="0" dirty="0" smtClean="0"/>
              <a:t>, lower than other hot spots in Ca. they are still well above the USEPA drinking water threshold of 0.3u/L </a:t>
            </a:r>
          </a:p>
          <a:p>
            <a:pPr eaLnBrk="1" fontAlgn="auto" hangingPunct="1">
              <a:spcBef>
                <a:spcPts val="0"/>
              </a:spcBef>
              <a:spcAft>
                <a:spcPts val="0"/>
              </a:spcAft>
              <a:buFont typeface="Arial" pitchFamily="34" charset="0"/>
              <a:buNone/>
              <a:defRPr/>
            </a:pPr>
            <a:endParaRPr lang="en-US" baseline="0" dirty="0" smtClean="0"/>
          </a:p>
          <a:p>
            <a:pPr eaLnBrk="1" fontAlgn="auto" hangingPunct="1">
              <a:spcBef>
                <a:spcPts val="0"/>
              </a:spcBef>
              <a:spcAft>
                <a:spcPts val="0"/>
              </a:spcAft>
              <a:buFont typeface="Arial" pitchFamily="34" charset="0"/>
              <a:buNone/>
              <a:defRPr/>
            </a:pPr>
            <a:r>
              <a:rPr lang="en-US" baseline="0" dirty="0" smtClean="0"/>
              <a:t>so intensive monitoring and high levels of treatment are required.</a:t>
            </a:r>
          </a:p>
          <a:p>
            <a:pPr eaLnBrk="1" fontAlgn="auto" hangingPunct="1">
              <a:spcBef>
                <a:spcPts val="0"/>
              </a:spcBef>
              <a:spcAft>
                <a:spcPts val="0"/>
              </a:spcAft>
              <a:buFont typeface="Arial" pitchFamily="34" charset="0"/>
              <a:buNone/>
              <a:defRPr/>
            </a:pPr>
            <a:endParaRPr lang="en-US" baseline="0" dirty="0" smtClean="0"/>
          </a:p>
          <a:p>
            <a:pPr eaLnBrk="1" fontAlgn="auto" hangingPunct="1">
              <a:spcBef>
                <a:spcPts val="0"/>
              </a:spcBef>
              <a:spcAft>
                <a:spcPts val="0"/>
              </a:spcAft>
              <a:buFont typeface="Arial" pitchFamily="34" charset="0"/>
              <a:buNone/>
              <a:defRPr/>
            </a:pPr>
            <a:r>
              <a:rPr lang="en-US" baseline="0" dirty="0" smtClean="0"/>
              <a:t>Additionally, monitoring is being done in recreational use areas and toxin levels have been detected in the range being seen in the Klamath</a:t>
            </a:r>
            <a:endParaRPr lang="en-US" dirty="0" smtClean="0"/>
          </a:p>
          <a:p>
            <a:pPr eaLnBrk="1" fontAlgn="auto" hangingPunct="1">
              <a:spcBef>
                <a:spcPts val="0"/>
              </a:spcBef>
              <a:spcAft>
                <a:spcPts val="0"/>
              </a:spcAft>
              <a:defRPr/>
            </a:pPr>
            <a:endParaRPr lang="en-US" dirty="0" smtClean="0"/>
          </a:p>
          <a:p>
            <a:pPr lvl="1">
              <a:defRPr/>
            </a:pPr>
            <a:endParaRPr lang="en-US" dirty="0" smtClean="0"/>
          </a:p>
        </p:txBody>
      </p:sp>
      <p:sp>
        <p:nvSpPr>
          <p:cNvPr id="102404" name="Slide Number Placeholder 3"/>
          <p:cNvSpPr>
            <a:spLocks noGrp="1"/>
          </p:cNvSpPr>
          <p:nvPr>
            <p:ph type="sldNum" sz="quarter" idx="5"/>
          </p:nvPr>
        </p:nvSpPr>
        <p:spPr>
          <a:noFill/>
        </p:spPr>
        <p:txBody>
          <a:bodyPr/>
          <a:lstStyle/>
          <a:p>
            <a:fld id="{BFB4DE7E-0863-449C-B7D8-462370050534}" type="slidenum">
              <a:rPr lang="en-US" smtClean="0"/>
              <a:pPr/>
              <a:t>8</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Satellite imagery has been used for several years to detect blooms in Clear Lake.</a:t>
            </a:r>
            <a:r>
              <a:rPr lang="en-US" baseline="0" dirty="0" smtClean="0"/>
              <a:t> This kind of monitoring can allow for an early warning if a bloom is detected.</a:t>
            </a:r>
          </a:p>
          <a:p>
            <a:r>
              <a:rPr lang="en-US" baseline="0" dirty="0" smtClean="0"/>
              <a:t>This  photo shows an image from February 2013, where the blue color indicates little to no </a:t>
            </a:r>
            <a:r>
              <a:rPr lang="en-US" baseline="0" dirty="0" err="1" smtClean="0"/>
              <a:t>phycocyanin</a:t>
            </a:r>
            <a:r>
              <a:rPr lang="en-US" baseline="0" dirty="0" smtClean="0"/>
              <a:t> detected in the main body of the lake</a:t>
            </a:r>
          </a:p>
          <a:p>
            <a:r>
              <a:rPr lang="en-US" baseline="0" dirty="0" smtClean="0"/>
              <a:t> and this from July 2011 where the oranges and reds indicate high levels of the pigment, triggering a potential need to test for toxins.</a:t>
            </a:r>
            <a:endParaRPr lang="en-US" dirty="0"/>
          </a:p>
        </p:txBody>
      </p:sp>
      <p:sp>
        <p:nvSpPr>
          <p:cNvPr id="4" name="Slide Number Placeholder 3"/>
          <p:cNvSpPr>
            <a:spLocks noGrp="1"/>
          </p:cNvSpPr>
          <p:nvPr>
            <p:ph type="sldNum" sz="quarter" idx="10"/>
          </p:nvPr>
        </p:nvSpPr>
        <p:spPr/>
        <p:txBody>
          <a:bodyPr/>
          <a:lstStyle/>
          <a:p>
            <a:pPr>
              <a:defRPr/>
            </a:pPr>
            <a:fld id="{7503BDFD-75E9-4974-A7FC-9184E8825BC6}"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4953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4953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Tree>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4478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447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5814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Tree>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Tree>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Tree>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447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Tree>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4478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6934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mn-lt"/>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random/>
  </p:transition>
  <p:txStyles>
    <p:titleStyle>
      <a:lvl1pPr algn="l" rtl="0" eaLnBrk="0" fontAlgn="base" hangingPunct="0">
        <a:lnSpc>
          <a:spcPct val="90000"/>
        </a:lnSpc>
        <a:spcBef>
          <a:spcPct val="0"/>
        </a:spcBef>
        <a:spcAft>
          <a:spcPct val="0"/>
        </a:spcAft>
        <a:defRPr sz="3000" b="1">
          <a:solidFill>
            <a:srgbClr val="2B78AE"/>
          </a:solidFill>
          <a:latin typeface="+mj-lt"/>
          <a:ea typeface="+mj-ea"/>
          <a:cs typeface="+mj-cs"/>
        </a:defRPr>
      </a:lvl1pPr>
      <a:lvl2pPr algn="l" rtl="0" eaLnBrk="0" fontAlgn="base" hangingPunct="0">
        <a:lnSpc>
          <a:spcPct val="90000"/>
        </a:lnSpc>
        <a:spcBef>
          <a:spcPct val="0"/>
        </a:spcBef>
        <a:spcAft>
          <a:spcPct val="0"/>
        </a:spcAft>
        <a:defRPr sz="3000" b="1">
          <a:solidFill>
            <a:srgbClr val="2B78AE"/>
          </a:solidFill>
          <a:latin typeface="Helvetica" charset="0"/>
        </a:defRPr>
      </a:lvl2pPr>
      <a:lvl3pPr algn="l" rtl="0" eaLnBrk="0" fontAlgn="base" hangingPunct="0">
        <a:lnSpc>
          <a:spcPct val="90000"/>
        </a:lnSpc>
        <a:spcBef>
          <a:spcPct val="0"/>
        </a:spcBef>
        <a:spcAft>
          <a:spcPct val="0"/>
        </a:spcAft>
        <a:defRPr sz="3000" b="1">
          <a:solidFill>
            <a:srgbClr val="2B78AE"/>
          </a:solidFill>
          <a:latin typeface="Helvetica" charset="0"/>
        </a:defRPr>
      </a:lvl3pPr>
      <a:lvl4pPr algn="l" rtl="0" eaLnBrk="0" fontAlgn="base" hangingPunct="0">
        <a:lnSpc>
          <a:spcPct val="90000"/>
        </a:lnSpc>
        <a:spcBef>
          <a:spcPct val="0"/>
        </a:spcBef>
        <a:spcAft>
          <a:spcPct val="0"/>
        </a:spcAft>
        <a:defRPr sz="3000" b="1">
          <a:solidFill>
            <a:srgbClr val="2B78AE"/>
          </a:solidFill>
          <a:latin typeface="Helvetica" charset="0"/>
        </a:defRPr>
      </a:lvl4pPr>
      <a:lvl5pPr algn="l" rtl="0" eaLnBrk="0" fontAlgn="base" hangingPunct="0">
        <a:lnSpc>
          <a:spcPct val="90000"/>
        </a:lnSpc>
        <a:spcBef>
          <a:spcPct val="0"/>
        </a:spcBef>
        <a:spcAft>
          <a:spcPct val="0"/>
        </a:spcAft>
        <a:defRPr sz="3000" b="1">
          <a:solidFill>
            <a:srgbClr val="2B78AE"/>
          </a:solidFill>
          <a:latin typeface="Helvetica" charset="0"/>
        </a:defRPr>
      </a:lvl5pPr>
      <a:lvl6pPr marL="457200" algn="l" rtl="0" fontAlgn="base">
        <a:lnSpc>
          <a:spcPct val="90000"/>
        </a:lnSpc>
        <a:spcBef>
          <a:spcPct val="0"/>
        </a:spcBef>
        <a:spcAft>
          <a:spcPct val="0"/>
        </a:spcAft>
        <a:defRPr sz="3000" b="1">
          <a:solidFill>
            <a:srgbClr val="2B78AE"/>
          </a:solidFill>
          <a:latin typeface="Helvetica" charset="0"/>
        </a:defRPr>
      </a:lvl6pPr>
      <a:lvl7pPr marL="914400" algn="l" rtl="0" fontAlgn="base">
        <a:lnSpc>
          <a:spcPct val="90000"/>
        </a:lnSpc>
        <a:spcBef>
          <a:spcPct val="0"/>
        </a:spcBef>
        <a:spcAft>
          <a:spcPct val="0"/>
        </a:spcAft>
        <a:defRPr sz="3000" b="1">
          <a:solidFill>
            <a:srgbClr val="2B78AE"/>
          </a:solidFill>
          <a:latin typeface="Helvetica" charset="0"/>
        </a:defRPr>
      </a:lvl7pPr>
      <a:lvl8pPr marL="1371600" algn="l" rtl="0" fontAlgn="base">
        <a:lnSpc>
          <a:spcPct val="90000"/>
        </a:lnSpc>
        <a:spcBef>
          <a:spcPct val="0"/>
        </a:spcBef>
        <a:spcAft>
          <a:spcPct val="0"/>
        </a:spcAft>
        <a:defRPr sz="3000" b="1">
          <a:solidFill>
            <a:srgbClr val="2B78AE"/>
          </a:solidFill>
          <a:latin typeface="Helvetica" charset="0"/>
        </a:defRPr>
      </a:lvl8pPr>
      <a:lvl9pPr marL="1828800" algn="l" rtl="0" fontAlgn="base">
        <a:lnSpc>
          <a:spcPct val="90000"/>
        </a:lnSpc>
        <a:spcBef>
          <a:spcPct val="0"/>
        </a:spcBef>
        <a:spcAft>
          <a:spcPct val="0"/>
        </a:spcAft>
        <a:defRPr sz="3000" b="1">
          <a:solidFill>
            <a:srgbClr val="2B78AE"/>
          </a:solidFill>
          <a:latin typeface="Helvetica" charset="0"/>
        </a:defRPr>
      </a:lvl9pPr>
    </p:titleStyle>
    <p:bodyStyle>
      <a:lvl1pPr marL="342900" indent="-342900" algn="l" rtl="0" eaLnBrk="0" fontAlgn="base" hangingPunct="0">
        <a:spcBef>
          <a:spcPct val="20000"/>
        </a:spcBef>
        <a:spcAft>
          <a:spcPct val="0"/>
        </a:spcAft>
        <a:buClr>
          <a:srgbClr val="7F9005"/>
        </a:buClr>
        <a:buFont typeface="Wingdings" pitchFamily="2" charset="2"/>
        <a:buChar char="Ø"/>
        <a:defRPr sz="2500">
          <a:solidFill>
            <a:schemeClr val="tx1"/>
          </a:solidFill>
          <a:latin typeface="+mn-lt"/>
          <a:ea typeface="+mn-ea"/>
          <a:cs typeface="+mn-cs"/>
        </a:defRPr>
      </a:lvl1pPr>
      <a:lvl2pPr marL="742950" indent="-285750" algn="l" rtl="0" eaLnBrk="0" fontAlgn="base" hangingPunct="0">
        <a:spcBef>
          <a:spcPct val="20000"/>
        </a:spcBef>
        <a:spcAft>
          <a:spcPct val="0"/>
        </a:spcAft>
        <a:buClr>
          <a:srgbClr val="2B78AE"/>
        </a:buClr>
        <a:buFont typeface="Times"/>
        <a:buChar char="•"/>
        <a:defRPr sz="2300">
          <a:solidFill>
            <a:schemeClr val="tx1"/>
          </a:solidFill>
          <a:latin typeface="+mn-lt"/>
        </a:defRPr>
      </a:lvl2pPr>
      <a:lvl3pPr marL="1143000" indent="-228600" algn="l" rtl="0" eaLnBrk="0" fontAlgn="base" hangingPunct="0">
        <a:spcBef>
          <a:spcPct val="20000"/>
        </a:spcBef>
        <a:spcAft>
          <a:spcPct val="0"/>
        </a:spcAft>
        <a:buClr>
          <a:srgbClr val="7F9005"/>
        </a:buClr>
        <a:buFont typeface="Wingdings" pitchFamily="2" charset="2"/>
        <a:buChar char="§"/>
        <a:defRPr sz="2100">
          <a:solidFill>
            <a:schemeClr val="tx1"/>
          </a:solidFill>
          <a:latin typeface="+mn-lt"/>
        </a:defRPr>
      </a:lvl3pPr>
      <a:lvl4pPr marL="1600200" indent="-228600" algn="l" rtl="0" eaLnBrk="0" fontAlgn="base" hangingPunct="0">
        <a:spcBef>
          <a:spcPct val="20000"/>
        </a:spcBef>
        <a:spcAft>
          <a:spcPct val="0"/>
        </a:spcAft>
        <a:buClr>
          <a:srgbClr val="2B78AE"/>
        </a:buClr>
        <a:buFont typeface="Wingdings" pitchFamily="2" charset="2"/>
        <a:buChar char="ü"/>
        <a:defRPr sz="1900">
          <a:solidFill>
            <a:schemeClr val="tx1"/>
          </a:solidFill>
          <a:latin typeface="+mn-lt"/>
        </a:defRPr>
      </a:lvl4pPr>
      <a:lvl5pPr marL="2057400" indent="-228600" algn="l" rtl="0" eaLnBrk="0" fontAlgn="base" hangingPunct="0">
        <a:spcBef>
          <a:spcPct val="20000"/>
        </a:spcBef>
        <a:spcAft>
          <a:spcPct val="0"/>
        </a:spcAft>
        <a:buClr>
          <a:schemeClr val="folHlink"/>
        </a:buClr>
        <a:buChar char="»"/>
        <a:defRPr sz="1700">
          <a:solidFill>
            <a:schemeClr val="tx1"/>
          </a:solidFill>
          <a:latin typeface="+mn-lt"/>
        </a:defRPr>
      </a:lvl5pPr>
      <a:lvl6pPr marL="2514600" indent="-228600" algn="l" rtl="0" fontAlgn="base">
        <a:spcBef>
          <a:spcPct val="20000"/>
        </a:spcBef>
        <a:spcAft>
          <a:spcPct val="0"/>
        </a:spcAft>
        <a:buClr>
          <a:schemeClr val="folHlink"/>
        </a:buClr>
        <a:buChar char="»"/>
        <a:defRPr sz="1700">
          <a:solidFill>
            <a:schemeClr val="tx1"/>
          </a:solidFill>
          <a:latin typeface="+mn-lt"/>
        </a:defRPr>
      </a:lvl6pPr>
      <a:lvl7pPr marL="2971800" indent="-228600" algn="l" rtl="0" fontAlgn="base">
        <a:spcBef>
          <a:spcPct val="20000"/>
        </a:spcBef>
        <a:spcAft>
          <a:spcPct val="0"/>
        </a:spcAft>
        <a:buClr>
          <a:schemeClr val="folHlink"/>
        </a:buClr>
        <a:buChar char="»"/>
        <a:defRPr sz="1700">
          <a:solidFill>
            <a:schemeClr val="tx1"/>
          </a:solidFill>
          <a:latin typeface="+mn-lt"/>
        </a:defRPr>
      </a:lvl7pPr>
      <a:lvl8pPr marL="3429000" indent="-228600" algn="l" rtl="0" fontAlgn="base">
        <a:spcBef>
          <a:spcPct val="20000"/>
        </a:spcBef>
        <a:spcAft>
          <a:spcPct val="0"/>
        </a:spcAft>
        <a:buClr>
          <a:schemeClr val="folHlink"/>
        </a:buClr>
        <a:buChar char="»"/>
        <a:defRPr sz="1700">
          <a:solidFill>
            <a:schemeClr val="tx1"/>
          </a:solidFill>
          <a:latin typeface="+mn-lt"/>
        </a:defRPr>
      </a:lvl8pPr>
      <a:lvl9pPr marL="3886200" indent="-228600" algn="l" rtl="0" fontAlgn="base">
        <a:spcBef>
          <a:spcPct val="20000"/>
        </a:spcBef>
        <a:spcAft>
          <a:spcPct val="0"/>
        </a:spcAft>
        <a:buClr>
          <a:schemeClr val="folHlink"/>
        </a:buClr>
        <a:buChar char="»"/>
        <a:defRPr sz="17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15.xml"/><Relationship Id="rId7" Type="http://schemas.openxmlformats.org/officeDocument/2006/relationships/image" Target="../media/image34.jpe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 Id="rId9"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3" Type="http://schemas.openxmlformats.org/officeDocument/2006/relationships/hyperlink" Target="http://www.thomasbdunklin.com/gallery/AerialAlgaeDams/Algae_swimmer_close_082607_tbd?full=1"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9.jpeg"/><Relationship Id="rId4" Type="http://schemas.openxmlformats.org/officeDocument/2006/relationships/hyperlink" Target="http://www.thomasbdunklin.com/gallery/AerialAlgaeDams/IronGateRes_Algae_vert_082607_tbd"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1393825" y="2886075"/>
            <a:ext cx="184150" cy="473075"/>
          </a:xfrm>
          <a:prstGeom prst="rect">
            <a:avLst/>
          </a:prstGeom>
          <a:noFill/>
          <a:ln w="9525">
            <a:noFill/>
            <a:miter lim="800000"/>
            <a:headEnd/>
            <a:tailEnd/>
          </a:ln>
        </p:spPr>
        <p:txBody>
          <a:bodyPr wrap="none">
            <a:spAutoFit/>
          </a:bodyPr>
          <a:lstStyle/>
          <a:p>
            <a:endParaRPr lang="en-US" sz="2400"/>
          </a:p>
        </p:txBody>
      </p:sp>
      <p:sp>
        <p:nvSpPr>
          <p:cNvPr id="5123" name="Rectangle 3"/>
          <p:cNvSpPr>
            <a:spLocks noChangeArrowheads="1"/>
          </p:cNvSpPr>
          <p:nvPr/>
        </p:nvSpPr>
        <p:spPr bwMode="auto">
          <a:xfrm>
            <a:off x="0" y="0"/>
            <a:ext cx="9144000" cy="1828800"/>
          </a:xfrm>
          <a:prstGeom prst="rect">
            <a:avLst/>
          </a:prstGeom>
          <a:noFill/>
          <a:ln w="9525">
            <a:noFill/>
            <a:miter lim="800000"/>
            <a:headEnd/>
            <a:tailEnd/>
          </a:ln>
        </p:spPr>
        <p:txBody>
          <a:bodyPr/>
          <a:lstStyle/>
          <a:p>
            <a:pPr algn="ctr" eaLnBrk="1" hangingPunct="1">
              <a:lnSpc>
                <a:spcPct val="90000"/>
              </a:lnSpc>
              <a:defRPr/>
            </a:pPr>
            <a:r>
              <a:rPr lang="en-US" sz="2600" b="1" dirty="0">
                <a:latin typeface="Helvetica" charset="0"/>
              </a:rPr>
              <a:t>California’s Surface Water Ambient Monitoring Program (SWAMP)</a:t>
            </a:r>
            <a:r>
              <a:rPr lang="en-US" sz="2400" b="1" dirty="0">
                <a:latin typeface="Helvetica" charset="0"/>
              </a:rPr>
              <a:t>  </a:t>
            </a:r>
            <a:br>
              <a:rPr lang="en-US" sz="2400" b="1" dirty="0">
                <a:latin typeface="Helvetica" charset="0"/>
              </a:rPr>
            </a:br>
            <a:r>
              <a:rPr lang="en-US" sz="2400" b="1" dirty="0" smtClean="0">
                <a:effectLst>
                  <a:outerShdw blurRad="38100" dist="38100" dir="2700000" algn="tl">
                    <a:srgbClr val="000000">
                      <a:alpha val="43137"/>
                    </a:srgbClr>
                  </a:outerShdw>
                </a:effectLst>
              </a:rPr>
              <a:t>Freshwater Harmful Algal Blooms (HABs) in California and SWAMP's Statewide Strategy </a:t>
            </a:r>
            <a:endParaRPr lang="en-US" sz="2400" b="1" dirty="0">
              <a:effectLst>
                <a:outerShdw blurRad="38100" dist="38100" dir="2700000" algn="tl">
                  <a:srgbClr val="000000">
                    <a:alpha val="43137"/>
                  </a:srgbClr>
                </a:outerShdw>
              </a:effectLst>
              <a:latin typeface="Helvetica" charset="0"/>
            </a:endParaRPr>
          </a:p>
        </p:txBody>
      </p:sp>
      <p:sp>
        <p:nvSpPr>
          <p:cNvPr id="2" name="TextBox 1"/>
          <p:cNvSpPr txBox="1"/>
          <p:nvPr/>
        </p:nvSpPr>
        <p:spPr>
          <a:xfrm>
            <a:off x="762000" y="4191000"/>
            <a:ext cx="2438400" cy="738664"/>
          </a:xfrm>
          <a:prstGeom prst="rect">
            <a:avLst/>
          </a:prstGeom>
          <a:noFill/>
        </p:spPr>
        <p:txBody>
          <a:bodyPr wrap="square" rtlCol="0">
            <a:spAutoFit/>
          </a:bodyPr>
          <a:lstStyle/>
          <a:p>
            <a:r>
              <a:rPr lang="en-US" sz="2400" dirty="0" smtClean="0"/>
              <a:t>CCHAB Network</a:t>
            </a:r>
          </a:p>
          <a:p>
            <a:r>
              <a:rPr lang="en-US" sz="1800" dirty="0" smtClean="0"/>
              <a:t>January 21, 2016</a:t>
            </a:r>
            <a:endParaRPr lang="en-US" sz="1800" dirty="0"/>
          </a:p>
        </p:txBody>
      </p:sp>
      <p:sp>
        <p:nvSpPr>
          <p:cNvPr id="3" name="TextBox 2"/>
          <p:cNvSpPr txBox="1"/>
          <p:nvPr/>
        </p:nvSpPr>
        <p:spPr>
          <a:xfrm>
            <a:off x="228600" y="5608816"/>
            <a:ext cx="4531433" cy="1261884"/>
          </a:xfrm>
          <a:prstGeom prst="rect">
            <a:avLst/>
          </a:prstGeom>
          <a:noFill/>
        </p:spPr>
        <p:txBody>
          <a:bodyPr wrap="none" rtlCol="0">
            <a:spAutoFit/>
          </a:bodyPr>
          <a:lstStyle/>
          <a:p>
            <a:r>
              <a:rPr lang="en-US" sz="1800" dirty="0" smtClean="0"/>
              <a:t>Beverley Anderson-Abbs</a:t>
            </a:r>
          </a:p>
          <a:p>
            <a:r>
              <a:rPr lang="en-US" sz="1800" dirty="0" smtClean="0"/>
              <a:t>SWAMP – OIMA</a:t>
            </a:r>
          </a:p>
          <a:p>
            <a:r>
              <a:rPr lang="en-US" sz="1800" dirty="0" smtClean="0"/>
              <a:t>Beverley.Anderson-Abbs@waterboards.ca.gov</a:t>
            </a:r>
          </a:p>
          <a:p>
            <a:endParaRPr lang="en-US" dirty="0"/>
          </a:p>
        </p:txBody>
      </p:sp>
    </p:spTree>
    <p:extLst>
      <p:ext uri="{BB962C8B-B14F-4D97-AF65-F5344CB8AC3E}">
        <p14:creationId xmlns:p14="http://schemas.microsoft.com/office/powerpoint/2010/main" val="42670426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3" descr="a115_1515"/>
          <p:cNvPicPr>
            <a:picLocks noChangeAspect="1" noChangeArrowheads="1"/>
          </p:cNvPicPr>
          <p:nvPr/>
        </p:nvPicPr>
        <p:blipFill>
          <a:blip r:embed="rId3" cstate="print">
            <a:lum contrast="10000"/>
          </a:blip>
          <a:srcRect t="5008" r="8446"/>
          <a:stretch>
            <a:fillRect/>
          </a:stretch>
        </p:blipFill>
        <p:spPr bwMode="auto">
          <a:xfrm>
            <a:off x="0" y="1219200"/>
            <a:ext cx="9144000" cy="5638800"/>
          </a:xfrm>
          <a:prstGeom prst="rect">
            <a:avLst/>
          </a:prstGeom>
          <a:noFill/>
          <a:ln w="9525">
            <a:noFill/>
            <a:miter lim="800000"/>
            <a:headEnd/>
            <a:tailEnd/>
          </a:ln>
        </p:spPr>
      </p:pic>
      <p:sp>
        <p:nvSpPr>
          <p:cNvPr id="24" name="Rectangle 23"/>
          <p:cNvSpPr/>
          <p:nvPr/>
        </p:nvSpPr>
        <p:spPr>
          <a:xfrm flipH="1" flipV="1">
            <a:off x="2743200" y="1554482"/>
            <a:ext cx="76200" cy="45719"/>
          </a:xfrm>
          <a:prstGeom prst="rect">
            <a:avLst/>
          </a:prstGeom>
          <a:gradFill>
            <a:gsLst>
              <a:gs pos="0">
                <a:schemeClr val="accent5">
                  <a:lumMod val="10000"/>
                </a:schemeClr>
              </a:gs>
              <a:gs pos="49000">
                <a:schemeClr val="bg2">
                  <a:lumMod val="50000"/>
                  <a:alpha val="63000"/>
                </a:schemeClr>
              </a:gs>
              <a:gs pos="100000">
                <a:schemeClr val="accent1">
                  <a:shade val="100000"/>
                  <a:satMod val="115000"/>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ight Arrow 21"/>
          <p:cNvSpPr/>
          <p:nvPr/>
        </p:nvSpPr>
        <p:spPr>
          <a:xfrm>
            <a:off x="5562600" y="1447800"/>
            <a:ext cx="1371600" cy="152400"/>
          </a:xfrm>
          <a:prstGeom prst="rightArrow">
            <a:avLst/>
          </a:prstGeom>
          <a:solidFill>
            <a:srgbClr val="FFFF66"/>
          </a:solidFill>
          <a:ln>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a:spLocks noGrp="1" noChangeArrowheads="1"/>
          </p:cNvSpPr>
          <p:nvPr>
            <p:ph type="title"/>
          </p:nvPr>
        </p:nvSpPr>
        <p:spPr>
          <a:xfrm>
            <a:off x="-1" y="304800"/>
            <a:ext cx="9144001" cy="609600"/>
          </a:xfrm>
        </p:spPr>
        <p:txBody>
          <a:bodyPr/>
          <a:lstStyle/>
          <a:p>
            <a:pPr algn="ctr">
              <a:defRPr/>
            </a:pPr>
            <a:r>
              <a:rPr lang="en-US" sz="3200" b="0" dirty="0" smtClean="0">
                <a:solidFill>
                  <a:schemeClr val="tx2"/>
                </a:solidFill>
                <a:effectLst>
                  <a:outerShdw blurRad="38100" dist="38100" dir="2700000" algn="tl">
                    <a:srgbClr val="000000">
                      <a:alpha val="43137"/>
                    </a:srgbClr>
                  </a:outerShdw>
                </a:effectLst>
              </a:rPr>
              <a:t>Freshwater Impacts to Marine Waters </a:t>
            </a:r>
            <a:br>
              <a:rPr lang="en-US" sz="3200" b="0" dirty="0" smtClean="0">
                <a:solidFill>
                  <a:schemeClr val="tx2"/>
                </a:solidFill>
                <a:effectLst>
                  <a:outerShdw blurRad="38100" dist="38100" dir="2700000" algn="tl">
                    <a:srgbClr val="000000">
                      <a:alpha val="43137"/>
                    </a:srgbClr>
                  </a:outerShdw>
                </a:effectLst>
              </a:rPr>
            </a:br>
            <a:r>
              <a:rPr lang="en-US" sz="3200" b="0" dirty="0" smtClean="0">
                <a:solidFill>
                  <a:schemeClr val="tx2"/>
                </a:solidFill>
                <a:effectLst>
                  <a:outerShdw blurRad="38100" dist="38100" dir="2700000" algn="tl">
                    <a:srgbClr val="000000">
                      <a:alpha val="43137"/>
                    </a:srgbClr>
                  </a:outerShdw>
                </a:effectLst>
              </a:rPr>
              <a:t>Pinto Lake </a:t>
            </a:r>
          </a:p>
        </p:txBody>
      </p:sp>
      <p:sp>
        <p:nvSpPr>
          <p:cNvPr id="84999" name="Text Box 7"/>
          <p:cNvSpPr txBox="1">
            <a:spLocks noChangeArrowheads="1"/>
          </p:cNvSpPr>
          <p:nvPr/>
        </p:nvSpPr>
        <p:spPr bwMode="auto">
          <a:xfrm rot="18060000">
            <a:off x="4756944" y="4317206"/>
            <a:ext cx="1622425" cy="461963"/>
          </a:xfrm>
          <a:prstGeom prst="rect">
            <a:avLst/>
          </a:prstGeom>
          <a:noFill/>
          <a:ln>
            <a:noFill/>
          </a:ln>
          <a:effectLst/>
          <a:extLst/>
        </p:spPr>
        <p:txBody>
          <a:bodyPr>
            <a:spAutoFit/>
          </a:bodyPr>
          <a:lstStyle/>
          <a:p>
            <a:pPr>
              <a:defRPr/>
            </a:pPr>
            <a:r>
              <a:rPr lang="en-US" sz="2400" b="1" dirty="0">
                <a:solidFill>
                  <a:schemeClr val="bg1"/>
                </a:solidFill>
                <a:effectLst>
                  <a:outerShdw blurRad="38100" dist="38100" dir="2700000" algn="tl">
                    <a:srgbClr val="000000">
                      <a:alpha val="43137"/>
                    </a:srgbClr>
                  </a:outerShdw>
                </a:effectLst>
              </a:rPr>
              <a:t>~8.5 km</a:t>
            </a:r>
          </a:p>
        </p:txBody>
      </p:sp>
      <p:sp>
        <p:nvSpPr>
          <p:cNvPr id="22536" name="Text Box 8"/>
          <p:cNvSpPr txBox="1">
            <a:spLocks noChangeArrowheads="1"/>
          </p:cNvSpPr>
          <p:nvPr/>
        </p:nvSpPr>
        <p:spPr bwMode="auto">
          <a:xfrm>
            <a:off x="2362200" y="6248400"/>
            <a:ext cx="1866900" cy="400050"/>
          </a:xfrm>
          <a:prstGeom prst="rect">
            <a:avLst/>
          </a:prstGeom>
          <a:noFill/>
          <a:ln w="9525">
            <a:noFill/>
            <a:miter lim="800000"/>
            <a:headEnd/>
            <a:tailEnd/>
          </a:ln>
          <a:effectLst/>
        </p:spPr>
        <p:txBody>
          <a:bodyPr wrap="none">
            <a:spAutoFit/>
          </a:bodyPr>
          <a:lstStyle/>
          <a:p>
            <a:pPr>
              <a:defRPr/>
            </a:pPr>
            <a:r>
              <a:rPr lang="en-US" sz="2000" b="1" dirty="0">
                <a:effectLst>
                  <a:outerShdw blurRad="38100" dist="38100" dir="2700000" algn="tl">
                    <a:srgbClr val="000000">
                      <a:alpha val="43137"/>
                    </a:srgbClr>
                  </a:outerShdw>
                </a:effectLst>
              </a:rPr>
              <a:t>Monterey Bay</a:t>
            </a:r>
          </a:p>
        </p:txBody>
      </p:sp>
      <p:sp>
        <p:nvSpPr>
          <p:cNvPr id="85001" name="Text Box 9"/>
          <p:cNvSpPr txBox="1">
            <a:spLocks noChangeArrowheads="1"/>
          </p:cNvSpPr>
          <p:nvPr/>
        </p:nvSpPr>
        <p:spPr bwMode="auto">
          <a:xfrm>
            <a:off x="1676400" y="5334000"/>
            <a:ext cx="1515158" cy="707886"/>
          </a:xfrm>
          <a:prstGeom prst="rect">
            <a:avLst/>
          </a:prstGeom>
          <a:noFill/>
          <a:ln>
            <a:noFill/>
          </a:ln>
          <a:effectLst/>
          <a:extLst/>
        </p:spPr>
        <p:txBody>
          <a:bodyPr wrap="none">
            <a:spAutoFit/>
          </a:bodyPr>
          <a:lstStyle/>
          <a:p>
            <a:pPr>
              <a:defRPr/>
            </a:pPr>
            <a:r>
              <a:rPr lang="en-US" sz="2000" b="1" dirty="0">
                <a:solidFill>
                  <a:srgbClr val="FFFF00"/>
                </a:solidFill>
                <a:effectLst>
                  <a:outerShdw blurRad="38100" dist="38100" dir="2700000" algn="tl">
                    <a:srgbClr val="000000"/>
                  </a:outerShdw>
                </a:effectLst>
              </a:rPr>
              <a:t>X- </a:t>
            </a:r>
            <a:r>
              <a:rPr lang="en-US" sz="2000" b="1" dirty="0" smtClean="0">
                <a:solidFill>
                  <a:srgbClr val="FFFF00"/>
                </a:solidFill>
                <a:effectLst>
                  <a:outerShdw blurRad="38100" dist="38100" dir="2700000" algn="tl">
                    <a:srgbClr val="000000"/>
                  </a:outerShdw>
                </a:effectLst>
              </a:rPr>
              <a:t> </a:t>
            </a:r>
            <a:r>
              <a:rPr lang="en-US" sz="2000" b="1" dirty="0">
                <a:solidFill>
                  <a:srgbClr val="FFFF00"/>
                </a:solidFill>
                <a:effectLst>
                  <a:outerShdw blurRad="38100" dist="38100" dir="2700000" algn="tl">
                    <a:srgbClr val="000000"/>
                  </a:outerShdw>
                </a:effectLst>
              </a:rPr>
              <a:t>sea otter</a:t>
            </a:r>
          </a:p>
          <a:p>
            <a:pPr>
              <a:defRPr/>
            </a:pPr>
            <a:endParaRPr lang="en-US" sz="2000" b="1" dirty="0">
              <a:solidFill>
                <a:srgbClr val="FFFF00"/>
              </a:solidFill>
              <a:effectLst>
                <a:outerShdw blurRad="38100" dist="38100" dir="2700000" algn="tl">
                  <a:srgbClr val="000000"/>
                </a:outerShdw>
              </a:effectLst>
            </a:endParaRPr>
          </a:p>
        </p:txBody>
      </p:sp>
      <p:sp>
        <p:nvSpPr>
          <p:cNvPr id="19" name="Text Box 4"/>
          <p:cNvSpPr txBox="1">
            <a:spLocks noChangeArrowheads="1"/>
          </p:cNvSpPr>
          <p:nvPr/>
        </p:nvSpPr>
        <p:spPr bwMode="auto">
          <a:xfrm>
            <a:off x="6945313" y="858838"/>
            <a:ext cx="509587" cy="1098550"/>
          </a:xfrm>
          <a:prstGeom prst="rect">
            <a:avLst/>
          </a:prstGeom>
          <a:noFill/>
          <a:ln>
            <a:noFill/>
          </a:ln>
          <a:effectLst/>
          <a:extLst/>
        </p:spPr>
        <p:txBody>
          <a:bodyPr wrap="none">
            <a:spAutoFit/>
          </a:bodyPr>
          <a:lstStyle/>
          <a:p>
            <a:pPr>
              <a:defRPr/>
            </a:pPr>
            <a:r>
              <a:rPr lang="en-US" sz="6600" b="1" dirty="0">
                <a:solidFill>
                  <a:srgbClr val="FF0000"/>
                </a:solidFill>
                <a:effectLst>
                  <a:outerShdw blurRad="38100" dist="38100" dir="2700000" algn="tl">
                    <a:srgbClr val="000000"/>
                  </a:outerShdw>
                </a:effectLst>
              </a:rPr>
              <a:t>*</a:t>
            </a:r>
          </a:p>
        </p:txBody>
      </p:sp>
      <p:sp>
        <p:nvSpPr>
          <p:cNvPr id="56332" name="Line 6"/>
          <p:cNvSpPr>
            <a:spLocks noChangeShapeType="1"/>
          </p:cNvSpPr>
          <p:nvPr/>
        </p:nvSpPr>
        <p:spPr bwMode="auto">
          <a:xfrm flipV="1">
            <a:off x="4506913" y="1458913"/>
            <a:ext cx="2633662" cy="4310062"/>
          </a:xfrm>
          <a:prstGeom prst="line">
            <a:avLst/>
          </a:prstGeom>
          <a:noFill/>
          <a:ln w="57150">
            <a:solidFill>
              <a:schemeClr val="bg1"/>
            </a:solidFill>
            <a:round/>
            <a:headEnd type="triangle" w="med" len="med"/>
            <a:tailEnd type="triangle" w="med" len="med"/>
          </a:ln>
        </p:spPr>
        <p:txBody>
          <a:bodyPr/>
          <a:lstStyle/>
          <a:p>
            <a:endParaRPr lang="en-US"/>
          </a:p>
        </p:txBody>
      </p:sp>
      <p:sp>
        <p:nvSpPr>
          <p:cNvPr id="17" name="TextBox 16"/>
          <p:cNvSpPr txBox="1"/>
          <p:nvPr/>
        </p:nvSpPr>
        <p:spPr>
          <a:xfrm>
            <a:off x="4114800" y="1295400"/>
            <a:ext cx="1415772" cy="430887"/>
          </a:xfrm>
          <a:prstGeom prst="rect">
            <a:avLst/>
          </a:prstGeom>
          <a:noFill/>
        </p:spPr>
        <p:txBody>
          <a:bodyPr wrap="none" rtlCol="0">
            <a:spAutoFit/>
          </a:bodyPr>
          <a:lstStyle/>
          <a:p>
            <a:r>
              <a:rPr lang="en-US" dirty="0" smtClean="0"/>
              <a:t>Pinto Lake</a:t>
            </a:r>
            <a:endParaRPr lang="en-US" dirty="0"/>
          </a:p>
        </p:txBody>
      </p:sp>
      <p:pic>
        <p:nvPicPr>
          <p:cNvPr id="12" name="Picture 2"/>
          <p:cNvPicPr>
            <a:picLocks noChangeAspect="1" noChangeArrowheads="1"/>
          </p:cNvPicPr>
          <p:nvPr/>
        </p:nvPicPr>
        <p:blipFill>
          <a:blip r:embed="rId4" cstate="print"/>
          <a:srcRect/>
          <a:stretch>
            <a:fillRect/>
          </a:stretch>
        </p:blipFill>
        <p:spPr bwMode="auto">
          <a:xfrm>
            <a:off x="1" y="1219200"/>
            <a:ext cx="3810000" cy="352693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Cynthia\Desktop\pictures\EBRPD.gif"/>
          <p:cNvPicPr>
            <a:picLocks noChangeAspect="1" noChangeArrowheads="1"/>
          </p:cNvPicPr>
          <p:nvPr/>
        </p:nvPicPr>
        <p:blipFill>
          <a:blip r:embed="rId3" cstate="print"/>
          <a:srcRect/>
          <a:stretch>
            <a:fillRect/>
          </a:stretch>
        </p:blipFill>
        <p:spPr bwMode="auto">
          <a:xfrm>
            <a:off x="1128466" y="0"/>
            <a:ext cx="7101134" cy="6934200"/>
          </a:xfrm>
          <a:prstGeom prst="rect">
            <a:avLst/>
          </a:prstGeom>
          <a:noFill/>
        </p:spPr>
      </p:pic>
      <p:sp>
        <p:nvSpPr>
          <p:cNvPr id="3" name="TextBox 2"/>
          <p:cNvSpPr txBox="1"/>
          <p:nvPr/>
        </p:nvSpPr>
        <p:spPr>
          <a:xfrm>
            <a:off x="4570765" y="0"/>
            <a:ext cx="915635" cy="523220"/>
          </a:xfrm>
          <a:prstGeom prst="rect">
            <a:avLst/>
          </a:prstGeom>
          <a:solidFill>
            <a:schemeClr val="bg1">
              <a:alpha val="0"/>
            </a:schemeClr>
          </a:solidFill>
        </p:spPr>
        <p:txBody>
          <a:bodyPr wrap="none" rtlCol="0">
            <a:spAutoFit/>
          </a:bodyPr>
          <a:lstStyle/>
          <a:p>
            <a:r>
              <a:rPr lang="en-US" sz="2800" b="1" dirty="0" smtClean="0"/>
              <a:t>2015</a:t>
            </a:r>
            <a:endParaRPr lang="en-US" sz="2800" b="1" dirty="0"/>
          </a:p>
        </p:txBody>
      </p:sp>
      <p:sp>
        <p:nvSpPr>
          <p:cNvPr id="4" name="5-Point Star 3"/>
          <p:cNvSpPr/>
          <p:nvPr/>
        </p:nvSpPr>
        <p:spPr>
          <a:xfrm>
            <a:off x="3733800" y="35052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5-Point Star 4"/>
          <p:cNvSpPr/>
          <p:nvPr/>
        </p:nvSpPr>
        <p:spPr>
          <a:xfrm>
            <a:off x="2590800" y="25908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85800" y="3124200"/>
            <a:ext cx="2433680" cy="400110"/>
          </a:xfrm>
          <a:prstGeom prst="rect">
            <a:avLst/>
          </a:prstGeom>
          <a:solidFill>
            <a:schemeClr val="accent5">
              <a:lumMod val="75000"/>
            </a:schemeClr>
          </a:solidFill>
          <a:ln>
            <a:solidFill>
              <a:schemeClr val="tx1"/>
            </a:solidFill>
          </a:ln>
        </p:spPr>
        <p:txBody>
          <a:bodyPr wrap="none" rtlCol="0">
            <a:spAutoFit/>
          </a:bodyPr>
          <a:lstStyle/>
          <a:p>
            <a:r>
              <a:rPr lang="en-US" sz="2000" b="1" dirty="0"/>
              <a:t>Closed to Swimming</a:t>
            </a:r>
          </a:p>
        </p:txBody>
      </p:sp>
      <p:sp>
        <p:nvSpPr>
          <p:cNvPr id="8" name="5-Point Star 7"/>
          <p:cNvSpPr/>
          <p:nvPr/>
        </p:nvSpPr>
        <p:spPr>
          <a:xfrm>
            <a:off x="2667000" y="20574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5-Point Star 9"/>
          <p:cNvSpPr/>
          <p:nvPr/>
        </p:nvSpPr>
        <p:spPr>
          <a:xfrm>
            <a:off x="6553200" y="4800600"/>
            <a:ext cx="5334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557920" y="5257800"/>
            <a:ext cx="2433680" cy="707886"/>
          </a:xfrm>
          <a:prstGeom prst="rect">
            <a:avLst/>
          </a:prstGeom>
          <a:solidFill>
            <a:schemeClr val="accent5">
              <a:lumMod val="75000"/>
            </a:schemeClr>
          </a:solidFill>
          <a:ln>
            <a:solidFill>
              <a:schemeClr val="tx1"/>
            </a:solidFill>
          </a:ln>
        </p:spPr>
        <p:txBody>
          <a:bodyPr wrap="none" rtlCol="0">
            <a:spAutoFit/>
          </a:bodyPr>
          <a:lstStyle/>
          <a:p>
            <a:pPr algn="ctr"/>
            <a:r>
              <a:rPr lang="en-US" sz="2000" b="1" dirty="0" smtClean="0"/>
              <a:t>Closed to Swimming</a:t>
            </a:r>
          </a:p>
          <a:p>
            <a:pPr algn="ctr"/>
            <a:r>
              <a:rPr lang="en-US" sz="2000" b="1" dirty="0" smtClean="0"/>
              <a:t>Drinking BU</a:t>
            </a:r>
            <a:endParaRPr lang="en-US" sz="2000" b="1" dirty="0"/>
          </a:p>
        </p:txBody>
      </p:sp>
      <p:sp>
        <p:nvSpPr>
          <p:cNvPr id="12" name="5-Point Star 11"/>
          <p:cNvSpPr/>
          <p:nvPr/>
        </p:nvSpPr>
        <p:spPr>
          <a:xfrm>
            <a:off x="4495800" y="4800600"/>
            <a:ext cx="533400" cy="5334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5-Point Star 13"/>
          <p:cNvSpPr/>
          <p:nvPr/>
        </p:nvSpPr>
        <p:spPr>
          <a:xfrm>
            <a:off x="6705600" y="7620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81000" y="1752600"/>
            <a:ext cx="2433680" cy="400110"/>
          </a:xfrm>
          <a:prstGeom prst="rect">
            <a:avLst/>
          </a:prstGeom>
          <a:solidFill>
            <a:schemeClr val="accent5">
              <a:lumMod val="75000"/>
            </a:schemeClr>
          </a:solidFill>
          <a:ln>
            <a:solidFill>
              <a:schemeClr val="tx1"/>
            </a:solidFill>
          </a:ln>
        </p:spPr>
        <p:txBody>
          <a:bodyPr wrap="none" rtlCol="0">
            <a:spAutoFit/>
          </a:bodyPr>
          <a:lstStyle/>
          <a:p>
            <a:r>
              <a:rPr lang="en-US" sz="2000" b="1" dirty="0"/>
              <a:t>Closed to Swimming</a:t>
            </a:r>
          </a:p>
        </p:txBody>
      </p:sp>
      <p:sp>
        <p:nvSpPr>
          <p:cNvPr id="15" name="TextBox 14"/>
          <p:cNvSpPr txBox="1"/>
          <p:nvPr/>
        </p:nvSpPr>
        <p:spPr>
          <a:xfrm>
            <a:off x="2514600" y="5410200"/>
            <a:ext cx="2433680" cy="400110"/>
          </a:xfrm>
          <a:prstGeom prst="rect">
            <a:avLst/>
          </a:prstGeom>
          <a:solidFill>
            <a:schemeClr val="accent5">
              <a:lumMod val="75000"/>
            </a:schemeClr>
          </a:solidFill>
          <a:ln>
            <a:solidFill>
              <a:schemeClr val="tx1"/>
            </a:solidFill>
          </a:ln>
        </p:spPr>
        <p:txBody>
          <a:bodyPr wrap="none" rtlCol="0">
            <a:spAutoFit/>
          </a:bodyPr>
          <a:lstStyle/>
          <a:p>
            <a:r>
              <a:rPr lang="en-US" sz="2000" b="1" dirty="0"/>
              <a:t>Closed to Swimming</a:t>
            </a:r>
          </a:p>
        </p:txBody>
      </p:sp>
      <p:sp>
        <p:nvSpPr>
          <p:cNvPr id="16" name="5-Point Star 15"/>
          <p:cNvSpPr/>
          <p:nvPr/>
        </p:nvSpPr>
        <p:spPr bwMode="auto">
          <a:xfrm>
            <a:off x="2819400" y="0"/>
            <a:ext cx="457200" cy="457200"/>
          </a:xfrm>
          <a:prstGeom prst="star5">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19" name="TextBox 18"/>
          <p:cNvSpPr txBox="1"/>
          <p:nvPr/>
        </p:nvSpPr>
        <p:spPr>
          <a:xfrm>
            <a:off x="2120610" y="4114800"/>
            <a:ext cx="1638590" cy="400110"/>
          </a:xfrm>
          <a:prstGeom prst="rect">
            <a:avLst/>
          </a:prstGeom>
          <a:solidFill>
            <a:schemeClr val="accent5">
              <a:lumMod val="75000"/>
            </a:schemeClr>
          </a:solidFill>
          <a:ln>
            <a:solidFill>
              <a:schemeClr val="tx1"/>
            </a:solidFill>
          </a:ln>
        </p:spPr>
        <p:txBody>
          <a:bodyPr wrap="none" rtlCol="0">
            <a:spAutoFit/>
          </a:bodyPr>
          <a:lstStyle/>
          <a:p>
            <a:r>
              <a:rPr lang="en-US" sz="2000" b="1" dirty="0" smtClean="0"/>
              <a:t>3 Dog Deaths</a:t>
            </a:r>
            <a:endParaRPr lang="en-US" sz="2000" b="1" dirty="0"/>
          </a:p>
        </p:txBody>
      </p:sp>
      <p:sp>
        <p:nvSpPr>
          <p:cNvPr id="17" name="TextBox 16"/>
          <p:cNvSpPr txBox="1"/>
          <p:nvPr/>
        </p:nvSpPr>
        <p:spPr>
          <a:xfrm>
            <a:off x="1600200" y="533400"/>
            <a:ext cx="1475084" cy="400110"/>
          </a:xfrm>
          <a:prstGeom prst="rect">
            <a:avLst/>
          </a:prstGeom>
          <a:solidFill>
            <a:schemeClr val="accent5">
              <a:lumMod val="75000"/>
            </a:schemeClr>
          </a:solidFill>
        </p:spPr>
        <p:txBody>
          <a:bodyPr wrap="none" rtlCol="0">
            <a:spAutoFit/>
          </a:bodyPr>
          <a:lstStyle/>
          <a:p>
            <a:r>
              <a:rPr lang="en-US" sz="2000" b="1" dirty="0" smtClean="0"/>
              <a:t>1Dog Death</a:t>
            </a:r>
            <a:endParaRPr lang="en-US" sz="2000" b="1" dirty="0"/>
          </a:p>
        </p:txBody>
      </p:sp>
      <p:sp>
        <p:nvSpPr>
          <p:cNvPr id="2" name="TextBox 1"/>
          <p:cNvSpPr txBox="1"/>
          <p:nvPr/>
        </p:nvSpPr>
        <p:spPr>
          <a:xfrm>
            <a:off x="4583589" y="10180"/>
            <a:ext cx="902811" cy="523220"/>
          </a:xfrm>
          <a:prstGeom prst="rect">
            <a:avLst/>
          </a:prstGeom>
          <a:noFill/>
        </p:spPr>
        <p:txBody>
          <a:bodyPr wrap="none" rtlCol="0">
            <a:spAutoFit/>
          </a:bodyPr>
          <a:lstStyle/>
          <a:p>
            <a:r>
              <a:rPr lang="en-US" sz="2800" b="1" dirty="0" smtClean="0"/>
              <a:t>2014</a:t>
            </a:r>
            <a:endParaRPr lang="en-US" sz="2800" b="1" dirty="0"/>
          </a:p>
        </p:txBody>
      </p:sp>
      <p:sp>
        <p:nvSpPr>
          <p:cNvPr id="7" name="TextBox 6"/>
          <p:cNvSpPr txBox="1"/>
          <p:nvPr/>
        </p:nvSpPr>
        <p:spPr>
          <a:xfrm>
            <a:off x="1435681" y="4114800"/>
            <a:ext cx="2919838" cy="400110"/>
          </a:xfrm>
          <a:prstGeom prst="rect">
            <a:avLst/>
          </a:prstGeom>
          <a:solidFill>
            <a:schemeClr val="accent5">
              <a:lumMod val="75000"/>
            </a:schemeClr>
          </a:solidFill>
          <a:ln>
            <a:solidFill>
              <a:schemeClr val="tx1"/>
            </a:solidFill>
          </a:ln>
        </p:spPr>
        <p:txBody>
          <a:bodyPr wrap="none" rtlCol="0">
            <a:spAutoFit/>
          </a:bodyPr>
          <a:lstStyle/>
          <a:p>
            <a:r>
              <a:rPr lang="en-US" sz="2000" b="1" dirty="0" smtClean="0"/>
              <a:t>150,000 </a:t>
            </a:r>
            <a:r>
              <a:rPr lang="en-US" sz="2000" b="1" dirty="0" err="1" smtClean="0"/>
              <a:t>ug</a:t>
            </a:r>
            <a:r>
              <a:rPr lang="en-US" sz="2000" b="1" dirty="0" smtClean="0"/>
              <a:t>/L </a:t>
            </a:r>
            <a:r>
              <a:rPr lang="en-US" sz="2000" b="1" dirty="0" err="1" smtClean="0"/>
              <a:t>microcystin</a:t>
            </a:r>
            <a:endParaRPr lang="en-US" sz="2000" b="1"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2"/>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P spid="10" grpId="0" animBg="1"/>
      <p:bldP spid="11" grpId="0" animBg="1"/>
      <p:bldP spid="12" grpId="0" animBg="1"/>
      <p:bldP spid="14" grpId="0" animBg="1"/>
      <p:bldP spid="13" grpId="0" animBg="1"/>
      <p:bldP spid="15" grpId="0" animBg="1"/>
      <p:bldP spid="16" grpId="0" animBg="1"/>
      <p:bldP spid="19" grpId="0" animBg="1"/>
      <p:bldP spid="17" grpId="0" animBg="1"/>
      <p:bldP spid="2" grpId="0"/>
      <p:bldP spid="2" grpId="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4419600" cy="1295400"/>
          </a:xfrm>
        </p:spPr>
        <p:txBody>
          <a:bodyPr/>
          <a:lstStyle/>
          <a:p>
            <a:pPr algn="ctr"/>
            <a:r>
              <a:rPr lang="en-US" b="0" dirty="0" smtClean="0">
                <a:solidFill>
                  <a:schemeClr val="tx1"/>
                </a:solidFill>
                <a:effectLst>
                  <a:outerShdw blurRad="38100" dist="38100" dir="2700000" algn="tl">
                    <a:srgbClr val="000000">
                      <a:alpha val="43137"/>
                    </a:srgbClr>
                  </a:outerShdw>
                </a:effectLst>
              </a:rPr>
              <a:t>SWAMPs Freshwater HABs Assessment and Support Strategy</a:t>
            </a:r>
            <a:endParaRPr lang="en-US" b="0" dirty="0">
              <a:solidFill>
                <a:schemeClr val="tx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28600" y="1752600"/>
            <a:ext cx="4932451" cy="2286000"/>
          </a:xfrm>
        </p:spPr>
        <p:txBody>
          <a:bodyPr/>
          <a:lstStyle/>
          <a:p>
            <a:r>
              <a:rPr lang="en-US" dirty="0" smtClean="0"/>
              <a:t>Goal – articulate a coordinated and widely supported, long-term program to assess, communicate, and manage freshwater HABs</a:t>
            </a:r>
          </a:p>
          <a:p>
            <a:pPr marL="0" indent="0">
              <a:buNone/>
            </a:pPr>
            <a:endParaRPr lang="en-US" sz="1000" dirty="0" smtClean="0"/>
          </a:p>
        </p:txBody>
      </p:sp>
      <p:pic>
        <p:nvPicPr>
          <p:cNvPr id="4" name="Picture 2" descr="C:\Users\Cynthia\AppData\Local\Microsoft\Windows\Temporary Internet Files\Content.IE5\9JZM91HC\Management_Meetings[1].png"/>
          <p:cNvPicPr>
            <a:picLocks noChangeAspect="1" noChangeArrowheads="1"/>
          </p:cNvPicPr>
          <p:nvPr/>
        </p:nvPicPr>
        <p:blipFill>
          <a:blip r:embed="rId3" cstate="print"/>
          <a:srcRect/>
          <a:stretch>
            <a:fillRect/>
          </a:stretch>
        </p:blipFill>
        <p:spPr bwMode="auto">
          <a:xfrm>
            <a:off x="0" y="4038600"/>
            <a:ext cx="2173711" cy="2133600"/>
          </a:xfrm>
          <a:prstGeom prst="rect">
            <a:avLst/>
          </a:prstGeom>
          <a:noFill/>
          <a:ln w="9525">
            <a:noFill/>
            <a:miter lim="800000"/>
            <a:headEnd/>
            <a:tailEnd/>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3200" y="29450"/>
            <a:ext cx="3826068" cy="4999750"/>
          </a:xfrm>
          <a:prstGeom prst="rect">
            <a:avLst/>
          </a:prstGeom>
          <a:ln w="12700">
            <a:solidFill>
              <a:schemeClr val="bg2"/>
            </a:solidFill>
          </a:ln>
          <a:effectLst>
            <a:outerShdw blurRad="50800" dist="38100" dir="2700000" algn="tl" rotWithShape="0">
              <a:prstClr val="black">
                <a:alpha val="40000"/>
              </a:prstClr>
            </a:outerShdw>
          </a:effectLst>
        </p:spPr>
      </p:pic>
      <p:sp>
        <p:nvSpPr>
          <p:cNvPr id="6" name="TextBox 5"/>
          <p:cNvSpPr txBox="1"/>
          <p:nvPr/>
        </p:nvSpPr>
        <p:spPr>
          <a:xfrm>
            <a:off x="2057400" y="5090805"/>
            <a:ext cx="4876800" cy="1246495"/>
          </a:xfrm>
          <a:prstGeom prst="rect">
            <a:avLst/>
          </a:prstGeom>
          <a:noFill/>
        </p:spPr>
        <p:txBody>
          <a:bodyPr wrap="square" rtlCol="0">
            <a:spAutoFit/>
          </a:bodyPr>
          <a:lstStyle/>
          <a:p>
            <a:pPr marL="342900" indent="-342900">
              <a:buClr>
                <a:srgbClr val="7F9005"/>
              </a:buClr>
              <a:buFont typeface="Wingdings" panose="05000000000000000000" pitchFamily="2" charset="2"/>
              <a:buChar char="Ø"/>
            </a:pPr>
            <a:r>
              <a:rPr lang="en-US" sz="2500" dirty="0">
                <a:latin typeface="+mn-lt"/>
              </a:rPr>
              <a:t>Ca. CyanoHAB Network (CCHAB) anticipated to coordinate/implement strategy</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7696200" y="5041900"/>
            <a:ext cx="1219200" cy="1219200"/>
          </a:xfrm>
          <a:prstGeom prst="rect">
            <a:avLst/>
          </a:prstGeom>
          <a:solidFill>
            <a:schemeClr val="accent3"/>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44837"/>
            <a:ext cx="8991600" cy="6736963"/>
          </a:xfrm>
          <a:prstGeom prst="rect">
            <a:avLst/>
          </a:prstGeom>
        </p:spPr>
      </p:pic>
    </p:spTree>
    <p:extLst>
      <p:ext uri="{BB962C8B-B14F-4D97-AF65-F5344CB8AC3E}">
        <p14:creationId xmlns:p14="http://schemas.microsoft.com/office/powerpoint/2010/main" val="11157516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3554"/>
            <a:ext cx="9144000" cy="4690446"/>
          </a:xfrm>
          <a:prstGeom prst="rect">
            <a:avLst/>
          </a:prstGeom>
        </p:spPr>
      </p:pic>
      <p:sp>
        <p:nvSpPr>
          <p:cNvPr id="3" name="Rectangle 2"/>
          <p:cNvSpPr/>
          <p:nvPr/>
        </p:nvSpPr>
        <p:spPr bwMode="auto">
          <a:xfrm>
            <a:off x="1295400" y="1752600"/>
            <a:ext cx="1270000" cy="3124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39" name="Rectangle 38"/>
          <p:cNvSpPr/>
          <p:nvPr/>
        </p:nvSpPr>
        <p:spPr bwMode="auto">
          <a:xfrm>
            <a:off x="2565400" y="1765300"/>
            <a:ext cx="1473200" cy="34163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40" name="Rectangle 39"/>
          <p:cNvSpPr/>
          <p:nvPr/>
        </p:nvSpPr>
        <p:spPr bwMode="auto">
          <a:xfrm>
            <a:off x="4038600" y="1765300"/>
            <a:ext cx="1295400" cy="3124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41" name="Rectangle 40"/>
          <p:cNvSpPr/>
          <p:nvPr/>
        </p:nvSpPr>
        <p:spPr bwMode="auto">
          <a:xfrm>
            <a:off x="5168900" y="1765300"/>
            <a:ext cx="1384300" cy="33401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42" name="Rectangle 41"/>
          <p:cNvSpPr/>
          <p:nvPr/>
        </p:nvSpPr>
        <p:spPr bwMode="auto">
          <a:xfrm>
            <a:off x="6477000" y="1765300"/>
            <a:ext cx="1371600" cy="34925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43" name="Rectangle 42"/>
          <p:cNvSpPr/>
          <p:nvPr/>
        </p:nvSpPr>
        <p:spPr bwMode="auto">
          <a:xfrm>
            <a:off x="7848600" y="1765300"/>
            <a:ext cx="1295400" cy="3124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Tree>
    <p:extLst>
      <p:ext uri="{BB962C8B-B14F-4D97-AF65-F5344CB8AC3E}">
        <p14:creationId xmlns:p14="http://schemas.microsoft.com/office/powerpoint/2010/main" val="42642399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9" grpId="0" animBg="1"/>
      <p:bldP spid="40" grpId="0" animBg="1"/>
      <p:bldP spid="41" grpId="0" animBg="1"/>
      <p:bldP spid="42" grpId="0" animBg="1"/>
      <p:bldP spid="4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el valle3.jpg"/>
          <p:cNvPicPr>
            <a:picLocks noChangeAspect="1"/>
          </p:cNvPicPr>
          <p:nvPr/>
        </p:nvPicPr>
        <p:blipFill>
          <a:blip r:embed="rId4" cstate="print"/>
          <a:stretch>
            <a:fillRect/>
          </a:stretch>
        </p:blipFill>
        <p:spPr>
          <a:xfrm>
            <a:off x="4648200" y="3543300"/>
            <a:ext cx="4495800" cy="3314700"/>
          </a:xfrm>
          <a:prstGeom prst="rect">
            <a:avLst/>
          </a:prstGeom>
        </p:spPr>
      </p:pic>
      <p:sp>
        <p:nvSpPr>
          <p:cNvPr id="4" name="Title 3"/>
          <p:cNvSpPr>
            <a:spLocks noGrp="1"/>
          </p:cNvSpPr>
          <p:nvPr>
            <p:ph type="title"/>
          </p:nvPr>
        </p:nvSpPr>
        <p:spPr>
          <a:xfrm>
            <a:off x="609600" y="304800"/>
            <a:ext cx="7772400" cy="609600"/>
          </a:xfrm>
        </p:spPr>
        <p:txBody>
          <a:bodyPr/>
          <a:lstStyle/>
          <a:p>
            <a:pPr algn="ctr">
              <a:defRPr/>
            </a:pPr>
            <a:r>
              <a:rPr lang="en-US" sz="4800" b="0" dirty="0" smtClean="0">
                <a:solidFill>
                  <a:schemeClr val="tx1"/>
                </a:solidFill>
                <a:effectLst>
                  <a:outerShdw blurRad="38100" dist="38100" dir="2700000" algn="tl">
                    <a:srgbClr val="000000">
                      <a:alpha val="43137"/>
                    </a:srgbClr>
                  </a:outerShdw>
                </a:effectLst>
              </a:rPr>
              <a:t>The End</a:t>
            </a:r>
            <a:endParaRPr lang="en-US" sz="4800" b="0" dirty="0">
              <a:solidFill>
                <a:schemeClr val="tx1"/>
              </a:solidFill>
              <a:effectLst>
                <a:outerShdw blurRad="38100" dist="38100" dir="2700000" algn="tl">
                  <a:srgbClr val="000000">
                    <a:alpha val="43137"/>
                  </a:srgbClr>
                </a:outerShdw>
              </a:effectLst>
            </a:endParaRPr>
          </a:p>
        </p:txBody>
      </p:sp>
      <p:pic>
        <p:nvPicPr>
          <p:cNvPr id="5" name="Picture 4" descr="del valle images.jpg"/>
          <p:cNvPicPr>
            <a:picLocks noChangeAspect="1"/>
          </p:cNvPicPr>
          <p:nvPr/>
        </p:nvPicPr>
        <p:blipFill>
          <a:blip r:embed="rId5" cstate="print"/>
          <a:stretch>
            <a:fillRect/>
          </a:stretch>
        </p:blipFill>
        <p:spPr>
          <a:xfrm>
            <a:off x="0" y="4033296"/>
            <a:ext cx="4648200" cy="2824704"/>
          </a:xfrm>
          <a:prstGeom prst="rect">
            <a:avLst/>
          </a:prstGeom>
        </p:spPr>
      </p:pic>
      <p:pic>
        <p:nvPicPr>
          <p:cNvPr id="6" name="Picture 5" descr="del valle2.jpg"/>
          <p:cNvPicPr>
            <a:picLocks noChangeAspect="1"/>
          </p:cNvPicPr>
          <p:nvPr/>
        </p:nvPicPr>
        <p:blipFill>
          <a:blip r:embed="rId6" cstate="print"/>
          <a:stretch>
            <a:fillRect/>
          </a:stretch>
        </p:blipFill>
        <p:spPr>
          <a:xfrm>
            <a:off x="4572000" y="1219200"/>
            <a:ext cx="4572000" cy="2864296"/>
          </a:xfrm>
          <a:prstGeom prst="rect">
            <a:avLst/>
          </a:prstGeom>
        </p:spPr>
      </p:pic>
      <p:pic>
        <p:nvPicPr>
          <p:cNvPr id="8" name="Picture 7" descr="lake_del_valle.jpg"/>
          <p:cNvPicPr>
            <a:picLocks noChangeAspect="1"/>
          </p:cNvPicPr>
          <p:nvPr/>
        </p:nvPicPr>
        <p:blipFill>
          <a:blip r:embed="rId7" cstate="print"/>
          <a:stretch>
            <a:fillRect/>
          </a:stretch>
        </p:blipFill>
        <p:spPr>
          <a:xfrm>
            <a:off x="0" y="1295400"/>
            <a:ext cx="4572000" cy="2781300"/>
          </a:xfrm>
          <a:prstGeom prst="rect">
            <a:avLst/>
          </a:prstGeom>
        </p:spPr>
      </p:pic>
      <p:graphicFrame>
        <p:nvGraphicFramePr>
          <p:cNvPr id="2050" name="Object 2"/>
          <p:cNvGraphicFramePr>
            <a:graphicFrameLocks noChangeAspect="1"/>
          </p:cNvGraphicFramePr>
          <p:nvPr/>
        </p:nvGraphicFramePr>
        <p:xfrm>
          <a:off x="3352800" y="1219200"/>
          <a:ext cx="2822575" cy="3652837"/>
        </p:xfrm>
        <a:graphic>
          <a:graphicData uri="http://schemas.openxmlformats.org/presentationml/2006/ole">
            <mc:AlternateContent xmlns:mc="http://schemas.openxmlformats.org/markup-compatibility/2006">
              <mc:Choice xmlns:v="urn:schemas-microsoft-com:vml" Requires="v">
                <p:oleObj spid="_x0000_s1053" name="Acrobat Document" r:id="rId8" imgW="5830114" imgH="7542857" progId="AcroExch.Document.11">
                  <p:embed/>
                </p:oleObj>
              </mc:Choice>
              <mc:Fallback>
                <p:oleObj name="Acrobat Document" r:id="rId8" imgW="5830114" imgH="7542857" progId="AcroExch.Document.11">
                  <p:embed/>
                  <p:pic>
                    <p:nvPicPr>
                      <p:cNvPr id="0"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52800" y="1219200"/>
                        <a:ext cx="2822575" cy="3652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rand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4"/>
          <p:cNvSpPr>
            <a:spLocks noChangeArrowheads="1"/>
          </p:cNvSpPr>
          <p:nvPr/>
        </p:nvSpPr>
        <p:spPr bwMode="auto">
          <a:xfrm>
            <a:off x="0" y="0"/>
            <a:ext cx="9144000" cy="6858000"/>
          </a:xfrm>
          <a:prstGeom prst="rect">
            <a:avLst/>
          </a:prstGeom>
          <a:solidFill>
            <a:schemeClr val="bg1"/>
          </a:solidFill>
          <a:ln w="9525">
            <a:solidFill>
              <a:schemeClr val="tx1"/>
            </a:solidFill>
            <a:round/>
            <a:headEnd/>
            <a:tailEnd/>
          </a:ln>
        </p:spPr>
        <p:txBody>
          <a:bodyPr/>
          <a:lstStyle/>
          <a:p>
            <a:endParaRPr lang="en-US"/>
          </a:p>
        </p:txBody>
      </p:sp>
      <p:pic>
        <p:nvPicPr>
          <p:cNvPr id="58371" name="Picture 25" descr="Microsoft PowerPointScreenSnapz002.png"/>
          <p:cNvPicPr>
            <a:picLocks noChangeAspect="1"/>
          </p:cNvPicPr>
          <p:nvPr/>
        </p:nvPicPr>
        <p:blipFill>
          <a:blip r:embed="rId3" cstate="print"/>
          <a:srcRect/>
          <a:stretch>
            <a:fillRect/>
          </a:stretch>
        </p:blipFill>
        <p:spPr bwMode="auto">
          <a:xfrm>
            <a:off x="0" y="304800"/>
            <a:ext cx="8909050" cy="6858000"/>
          </a:xfrm>
          <a:prstGeom prst="rect">
            <a:avLst/>
          </a:prstGeom>
          <a:noFill/>
          <a:ln w="9525">
            <a:noFill/>
            <a:miter lim="800000"/>
            <a:headEnd/>
            <a:tailEnd/>
          </a:ln>
        </p:spPr>
      </p:pic>
      <p:sp>
        <p:nvSpPr>
          <p:cNvPr id="58372" name="TextBox 1"/>
          <p:cNvSpPr txBox="1">
            <a:spLocks noChangeArrowheads="1"/>
          </p:cNvSpPr>
          <p:nvPr/>
        </p:nvSpPr>
        <p:spPr bwMode="auto">
          <a:xfrm>
            <a:off x="6172200" y="4102100"/>
            <a:ext cx="2773363" cy="369888"/>
          </a:xfrm>
          <a:prstGeom prst="rect">
            <a:avLst/>
          </a:prstGeom>
          <a:noFill/>
          <a:ln w="9525">
            <a:noFill/>
            <a:miter lim="800000"/>
            <a:headEnd/>
            <a:tailEnd/>
          </a:ln>
        </p:spPr>
        <p:txBody>
          <a:bodyPr wrap="none">
            <a:spAutoFit/>
          </a:bodyPr>
          <a:lstStyle/>
          <a:p>
            <a:r>
              <a:rPr lang="en-US" sz="1800"/>
              <a:t>Source: Raphe Kudela 2011</a:t>
            </a:r>
          </a:p>
        </p:txBody>
      </p:sp>
      <p:sp>
        <p:nvSpPr>
          <p:cNvPr id="58373" name="Rectangle 2"/>
          <p:cNvSpPr>
            <a:spLocks noChangeArrowheads="1"/>
          </p:cNvSpPr>
          <p:nvPr/>
        </p:nvSpPr>
        <p:spPr bwMode="auto">
          <a:xfrm>
            <a:off x="0" y="3733800"/>
            <a:ext cx="5715000" cy="3429000"/>
          </a:xfrm>
          <a:prstGeom prst="rect">
            <a:avLst/>
          </a:prstGeom>
          <a:solidFill>
            <a:schemeClr val="bg1"/>
          </a:solidFill>
          <a:ln w="9525" algn="ctr">
            <a:noFill/>
            <a:round/>
            <a:headEnd/>
            <a:tailEnd/>
          </a:ln>
        </p:spPr>
        <p:txBody>
          <a:bodyPr/>
          <a:lstStyle/>
          <a:p>
            <a:endParaRPr lang="en-US" sz="2400"/>
          </a:p>
        </p:txBody>
      </p:sp>
      <p:sp>
        <p:nvSpPr>
          <p:cNvPr id="58374" name="TextBox 3"/>
          <p:cNvSpPr txBox="1">
            <a:spLocks noChangeArrowheads="1"/>
          </p:cNvSpPr>
          <p:nvPr/>
        </p:nvSpPr>
        <p:spPr bwMode="auto">
          <a:xfrm>
            <a:off x="2362200" y="3721100"/>
            <a:ext cx="1347788" cy="369888"/>
          </a:xfrm>
          <a:prstGeom prst="rect">
            <a:avLst/>
          </a:prstGeom>
          <a:noFill/>
          <a:ln w="9525">
            <a:noFill/>
            <a:miter lim="800000"/>
            <a:headEnd/>
            <a:tailEnd/>
          </a:ln>
        </p:spPr>
        <p:txBody>
          <a:bodyPr wrap="none">
            <a:spAutoFit/>
          </a:bodyPr>
          <a:lstStyle/>
          <a:p>
            <a:r>
              <a:rPr lang="en-US" sz="1800"/>
              <a:t>Temperature</a:t>
            </a:r>
          </a:p>
        </p:txBody>
      </p:sp>
    </p:spTree>
  </p:cSld>
  <p:clrMapOvr>
    <a:masterClrMapping/>
  </p:clrMapOvr>
  <p:transition>
    <p:rand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Cynthia\AppData\Local\Microsoft\Windows\Temporary Internet Files\Content.IE5\9JZM91HC\Lake Del Valle Map - 12.7.2015 HAB Incident.png"/>
          <p:cNvPicPr>
            <a:picLocks noChangeAspect="1" noChangeArrowheads="1"/>
          </p:cNvPicPr>
          <p:nvPr/>
        </p:nvPicPr>
        <p:blipFill>
          <a:blip r:embed="rId3" cstate="print"/>
          <a:srcRect/>
          <a:stretch>
            <a:fillRect/>
          </a:stretch>
        </p:blipFill>
        <p:spPr bwMode="auto">
          <a:xfrm>
            <a:off x="609600" y="696993"/>
            <a:ext cx="7924800" cy="6196381"/>
          </a:xfrm>
          <a:prstGeom prst="rect">
            <a:avLst/>
          </a:prstGeom>
          <a:noFill/>
        </p:spPr>
      </p:pic>
      <p:sp>
        <p:nvSpPr>
          <p:cNvPr id="3" name="Title 2"/>
          <p:cNvSpPr>
            <a:spLocks noGrp="1"/>
          </p:cNvSpPr>
          <p:nvPr>
            <p:ph type="title"/>
          </p:nvPr>
        </p:nvSpPr>
        <p:spPr>
          <a:xfrm>
            <a:off x="685800" y="152400"/>
            <a:ext cx="7772400" cy="1066800"/>
          </a:xfrm>
        </p:spPr>
        <p:txBody>
          <a:bodyPr/>
          <a:lstStyle/>
          <a:p>
            <a:pPr algn="ctr"/>
            <a:r>
              <a:rPr lang="en-US" b="0" dirty="0" smtClean="0">
                <a:solidFill>
                  <a:schemeClr val="tx1"/>
                </a:solidFill>
                <a:effectLst>
                  <a:outerShdw blurRad="38100" dist="38100" dir="2700000" algn="tl">
                    <a:srgbClr val="000000">
                      <a:alpha val="43137"/>
                    </a:srgbClr>
                  </a:outerShdw>
                </a:effectLst>
              </a:rPr>
              <a:t>Lake Del Valle</a:t>
            </a:r>
            <a:endParaRPr lang="en-US" b="0" dirty="0">
              <a:solidFill>
                <a:schemeClr val="tx1"/>
              </a:solidFill>
              <a:effectLst>
                <a:outerShdw blurRad="38100" dist="38100" dir="2700000" algn="tl">
                  <a:srgbClr val="000000">
                    <a:alpha val="43137"/>
                  </a:srgbClr>
                </a:outerShdw>
              </a:effectLst>
            </a:endParaRPr>
          </a:p>
        </p:txBody>
      </p:sp>
    </p:spTree>
  </p:cSld>
  <p:clrMapOvr>
    <a:masterClrMapping/>
  </p:clrMapOvr>
  <p:transition>
    <p:rand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dirty="0" smtClean="0"/>
              <a:t>California </a:t>
            </a:r>
            <a:r>
              <a:rPr lang="en-US" dirty="0" err="1" smtClean="0"/>
              <a:t>CyanoHAB</a:t>
            </a:r>
            <a:r>
              <a:rPr lang="en-US" dirty="0" smtClean="0"/>
              <a:t> Network (CCHAB)</a:t>
            </a:r>
          </a:p>
        </p:txBody>
      </p:sp>
      <p:sp>
        <p:nvSpPr>
          <p:cNvPr id="5123" name="Content Placeholder 2"/>
          <p:cNvSpPr>
            <a:spLocks noGrp="1"/>
          </p:cNvSpPr>
          <p:nvPr>
            <p:ph idx="1"/>
          </p:nvPr>
        </p:nvSpPr>
        <p:spPr>
          <a:xfrm>
            <a:off x="685800" y="1219200"/>
            <a:ext cx="7772400" cy="4343400"/>
          </a:xfrm>
        </p:spPr>
        <p:txBody>
          <a:bodyPr/>
          <a:lstStyle/>
          <a:p>
            <a:r>
              <a:rPr lang="en-US" dirty="0" smtClean="0"/>
              <a:t>Established in 2005 </a:t>
            </a:r>
          </a:p>
          <a:p>
            <a:r>
              <a:rPr lang="en-US" dirty="0" smtClean="0"/>
              <a:t>Federal, State and local agencies, tribes, regulated community and researchers</a:t>
            </a:r>
          </a:p>
          <a:p>
            <a:r>
              <a:rPr lang="en-US" dirty="0" smtClean="0"/>
              <a:t>Currently revising Voluntary Guidance- thresholds and procedures for posting (decision tree)</a:t>
            </a:r>
          </a:p>
          <a:p>
            <a:r>
              <a:rPr lang="en-US" dirty="0" smtClean="0"/>
              <a:t>Forum for discussing roles in implementing Strategy</a:t>
            </a:r>
          </a:p>
        </p:txBody>
      </p:sp>
      <p:pic>
        <p:nvPicPr>
          <p:cNvPr id="5124" name="Picture 2" descr="C:\Users\Cynthia\AppData\Local\Microsoft\Windows\Temporary Internet Files\Content.IE5\9JZM91HC\Management_Meetings[1].png"/>
          <p:cNvPicPr>
            <a:picLocks noChangeAspect="1" noChangeArrowheads="1"/>
          </p:cNvPicPr>
          <p:nvPr/>
        </p:nvPicPr>
        <p:blipFill>
          <a:blip r:embed="rId3" cstate="print"/>
          <a:srcRect/>
          <a:stretch>
            <a:fillRect/>
          </a:stretch>
        </p:blipFill>
        <p:spPr bwMode="auto">
          <a:xfrm>
            <a:off x="0" y="4240213"/>
            <a:ext cx="2667000" cy="2617787"/>
          </a:xfrm>
          <a:prstGeom prst="rect">
            <a:avLst/>
          </a:prstGeom>
          <a:noFill/>
          <a:ln w="9525">
            <a:noFill/>
            <a:miter lim="800000"/>
            <a:headEnd/>
            <a:tailEnd/>
          </a:ln>
        </p:spPr>
      </p:pic>
      <p:pic>
        <p:nvPicPr>
          <p:cNvPr id="62466" name="Picture 2"/>
          <p:cNvPicPr>
            <a:picLocks noChangeAspect="1" noChangeArrowheads="1"/>
          </p:cNvPicPr>
          <p:nvPr/>
        </p:nvPicPr>
        <p:blipFill>
          <a:blip r:embed="rId4" cstate="print"/>
          <a:srcRect/>
          <a:stretch>
            <a:fillRect/>
          </a:stretch>
        </p:blipFill>
        <p:spPr bwMode="auto">
          <a:xfrm>
            <a:off x="4114800" y="3962400"/>
            <a:ext cx="1923309" cy="2585732"/>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458200" cy="609600"/>
          </a:xfrm>
        </p:spPr>
        <p:txBody>
          <a:bodyPr/>
          <a:lstStyle/>
          <a:p>
            <a:pPr>
              <a:defRPr/>
            </a:pPr>
            <a:r>
              <a:rPr lang="en-US" b="0" dirty="0" smtClean="0">
                <a:effectLst>
                  <a:outerShdw blurRad="38100" dist="38100" dir="2700000" algn="tl">
                    <a:srgbClr val="000000">
                      <a:alpha val="43137"/>
                    </a:srgbClr>
                  </a:outerShdw>
                </a:effectLst>
              </a:rPr>
              <a:t>Satellite imagery and real time notification (SFEI)</a:t>
            </a:r>
            <a:endParaRPr lang="en-US" b="0" dirty="0">
              <a:effectLst>
                <a:outerShdw blurRad="38100" dist="38100" dir="2700000" algn="tl">
                  <a:srgbClr val="000000">
                    <a:alpha val="43137"/>
                  </a:srgbClr>
                </a:outerShdw>
              </a:effectLst>
            </a:endParaRPr>
          </a:p>
        </p:txBody>
      </p:sp>
      <p:sp>
        <p:nvSpPr>
          <p:cNvPr id="19459" name="Content Placeholder 2"/>
          <p:cNvSpPr>
            <a:spLocks noGrp="1"/>
          </p:cNvSpPr>
          <p:nvPr>
            <p:ph idx="1"/>
          </p:nvPr>
        </p:nvSpPr>
        <p:spPr/>
        <p:txBody>
          <a:bodyPr/>
          <a:lstStyle/>
          <a:p>
            <a:r>
              <a:rPr lang="en-US" smtClean="0"/>
              <a:t>Retrieve and process imagery created by satellite</a:t>
            </a:r>
          </a:p>
          <a:p>
            <a:r>
              <a:rPr lang="en-US" smtClean="0"/>
              <a:t>Respond to requests for follow up information</a:t>
            </a:r>
          </a:p>
          <a:p>
            <a:r>
              <a:rPr lang="en-US" smtClean="0"/>
              <a:t>Notify contacts in real time when imagery indicates a bloom</a:t>
            </a:r>
          </a:p>
        </p:txBody>
      </p:sp>
      <p:pic>
        <p:nvPicPr>
          <p:cNvPr id="19460" name="Picture 2" descr="C:\Users\skeydel\AppData\Local\Microsoft\Windows\Temporary Internet Files\Content.Outlook\OGHPSJ81\envisat-1 2011241 0829_CImulti (3).tif"/>
          <p:cNvPicPr>
            <a:picLocks noChangeAspect="1" noChangeArrowheads="1"/>
          </p:cNvPicPr>
          <p:nvPr/>
        </p:nvPicPr>
        <p:blipFill>
          <a:blip r:embed="rId3" cstate="print"/>
          <a:srcRect l="24889" t="14523" r="13512" b="13071"/>
          <a:stretch>
            <a:fillRect/>
          </a:stretch>
        </p:blipFill>
        <p:spPr bwMode="auto">
          <a:xfrm>
            <a:off x="7938" y="3429000"/>
            <a:ext cx="9136062" cy="34290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228600" y="1066800"/>
            <a:ext cx="6901048" cy="5038661"/>
          </a:xfrm>
          <a:prstGeom prst="rect">
            <a:avLst/>
          </a:prstGeom>
        </p:spPr>
        <p:txBody>
          <a:bodyPr/>
          <a:lstStyle>
            <a:lvl1pPr marL="342900" indent="-342900" algn="l" rtl="0" eaLnBrk="0" fontAlgn="base" hangingPunct="0">
              <a:spcBef>
                <a:spcPct val="20000"/>
              </a:spcBef>
              <a:spcAft>
                <a:spcPct val="0"/>
              </a:spcAft>
              <a:buClr>
                <a:srgbClr val="7F9005"/>
              </a:buClr>
              <a:buFont typeface="Wingdings" pitchFamily="2" charset="2"/>
              <a:buChar char="Ø"/>
              <a:defRPr sz="2500">
                <a:solidFill>
                  <a:schemeClr val="tx1"/>
                </a:solidFill>
                <a:latin typeface="+mn-lt"/>
                <a:ea typeface="+mn-ea"/>
                <a:cs typeface="+mn-cs"/>
              </a:defRPr>
            </a:lvl1pPr>
            <a:lvl2pPr marL="742950" indent="-285750" algn="l" rtl="0" eaLnBrk="0" fontAlgn="base" hangingPunct="0">
              <a:spcBef>
                <a:spcPct val="20000"/>
              </a:spcBef>
              <a:spcAft>
                <a:spcPct val="0"/>
              </a:spcAft>
              <a:buClr>
                <a:srgbClr val="2B78AE"/>
              </a:buClr>
              <a:buFont typeface="Times"/>
              <a:buChar char="•"/>
              <a:defRPr sz="2300">
                <a:solidFill>
                  <a:schemeClr val="tx1"/>
                </a:solidFill>
                <a:latin typeface="+mn-lt"/>
              </a:defRPr>
            </a:lvl2pPr>
            <a:lvl3pPr marL="1143000" indent="-228600" algn="l" rtl="0" eaLnBrk="0" fontAlgn="base" hangingPunct="0">
              <a:spcBef>
                <a:spcPct val="20000"/>
              </a:spcBef>
              <a:spcAft>
                <a:spcPct val="0"/>
              </a:spcAft>
              <a:buClr>
                <a:srgbClr val="7F9005"/>
              </a:buClr>
              <a:buFont typeface="Wingdings" pitchFamily="2" charset="2"/>
              <a:buChar char="§"/>
              <a:defRPr sz="2100">
                <a:solidFill>
                  <a:schemeClr val="tx1"/>
                </a:solidFill>
                <a:latin typeface="+mn-lt"/>
              </a:defRPr>
            </a:lvl3pPr>
            <a:lvl4pPr marL="1600200" indent="-228600" algn="l" rtl="0" eaLnBrk="0" fontAlgn="base" hangingPunct="0">
              <a:spcBef>
                <a:spcPct val="20000"/>
              </a:spcBef>
              <a:spcAft>
                <a:spcPct val="0"/>
              </a:spcAft>
              <a:buClr>
                <a:srgbClr val="2B78AE"/>
              </a:buClr>
              <a:buFont typeface="Wingdings" pitchFamily="2" charset="2"/>
              <a:buChar char="ü"/>
              <a:defRPr sz="1900">
                <a:solidFill>
                  <a:schemeClr val="tx1"/>
                </a:solidFill>
                <a:latin typeface="+mn-lt"/>
              </a:defRPr>
            </a:lvl4pPr>
            <a:lvl5pPr marL="2057400" indent="-228600" algn="l" rtl="0" eaLnBrk="0" fontAlgn="base" hangingPunct="0">
              <a:spcBef>
                <a:spcPct val="20000"/>
              </a:spcBef>
              <a:spcAft>
                <a:spcPct val="0"/>
              </a:spcAft>
              <a:buClr>
                <a:schemeClr val="folHlink"/>
              </a:buClr>
              <a:buChar char="»"/>
              <a:defRPr sz="1700">
                <a:solidFill>
                  <a:schemeClr val="tx1"/>
                </a:solidFill>
                <a:latin typeface="+mn-lt"/>
              </a:defRPr>
            </a:lvl5pPr>
            <a:lvl6pPr marL="2514600" indent="-228600" algn="l" rtl="0" fontAlgn="base">
              <a:spcBef>
                <a:spcPct val="20000"/>
              </a:spcBef>
              <a:spcAft>
                <a:spcPct val="0"/>
              </a:spcAft>
              <a:buClr>
                <a:schemeClr val="folHlink"/>
              </a:buClr>
              <a:buChar char="»"/>
              <a:defRPr sz="1700">
                <a:solidFill>
                  <a:schemeClr val="tx1"/>
                </a:solidFill>
                <a:latin typeface="+mn-lt"/>
              </a:defRPr>
            </a:lvl6pPr>
            <a:lvl7pPr marL="2971800" indent="-228600" algn="l" rtl="0" fontAlgn="base">
              <a:spcBef>
                <a:spcPct val="20000"/>
              </a:spcBef>
              <a:spcAft>
                <a:spcPct val="0"/>
              </a:spcAft>
              <a:buClr>
                <a:schemeClr val="folHlink"/>
              </a:buClr>
              <a:buChar char="»"/>
              <a:defRPr sz="1700">
                <a:solidFill>
                  <a:schemeClr val="tx1"/>
                </a:solidFill>
                <a:latin typeface="+mn-lt"/>
              </a:defRPr>
            </a:lvl7pPr>
            <a:lvl8pPr marL="3429000" indent="-228600" algn="l" rtl="0" fontAlgn="base">
              <a:spcBef>
                <a:spcPct val="20000"/>
              </a:spcBef>
              <a:spcAft>
                <a:spcPct val="0"/>
              </a:spcAft>
              <a:buClr>
                <a:schemeClr val="folHlink"/>
              </a:buClr>
              <a:buChar char="»"/>
              <a:defRPr sz="1700">
                <a:solidFill>
                  <a:schemeClr val="tx1"/>
                </a:solidFill>
                <a:latin typeface="+mn-lt"/>
              </a:defRPr>
            </a:lvl8pPr>
            <a:lvl9pPr marL="3886200" indent="-228600" algn="l" rtl="0" fontAlgn="base">
              <a:spcBef>
                <a:spcPct val="20000"/>
              </a:spcBef>
              <a:spcAft>
                <a:spcPct val="0"/>
              </a:spcAft>
              <a:buClr>
                <a:schemeClr val="folHlink"/>
              </a:buClr>
              <a:buChar char="»"/>
              <a:defRPr sz="1700">
                <a:solidFill>
                  <a:schemeClr val="tx1"/>
                </a:solidFill>
                <a:latin typeface="+mn-lt"/>
              </a:defRPr>
            </a:lvl9pPr>
          </a:lstStyle>
          <a:p>
            <a:pPr marL="0" indent="0">
              <a:buFont typeface="Wingdings" pitchFamily="2" charset="2"/>
              <a:buNone/>
            </a:pPr>
            <a:r>
              <a:rPr lang="en-US" sz="2400" b="1" kern="0" dirty="0" smtClean="0">
                <a:latin typeface="Calibri" panose="020F0502020204030204" pitchFamily="34" charset="0"/>
              </a:rPr>
              <a:t>Cyanobacteria </a:t>
            </a:r>
            <a:r>
              <a:rPr lang="en-US" sz="2400" kern="0" dirty="0" smtClean="0">
                <a:latin typeface="Calibri" panose="020F0502020204030204" pitchFamily="34" charset="0"/>
              </a:rPr>
              <a:t>(formerly called blue-green algae)</a:t>
            </a:r>
          </a:p>
          <a:p>
            <a:r>
              <a:rPr lang="en-US" sz="2400" kern="0" dirty="0" smtClean="0">
                <a:latin typeface="Calibri" panose="020F0502020204030204" pitchFamily="34" charset="0"/>
              </a:rPr>
              <a:t>Occur in most waterbodies (fresh, brackish, marine)</a:t>
            </a:r>
          </a:p>
          <a:p>
            <a:r>
              <a:rPr lang="en-US" sz="2400" kern="0" dirty="0" smtClean="0">
                <a:latin typeface="Calibri" panose="020F0502020204030204" pitchFamily="34" charset="0"/>
              </a:rPr>
              <a:t>Exist as single cells or as colonies</a:t>
            </a:r>
          </a:p>
          <a:p>
            <a:r>
              <a:rPr lang="en-US" sz="2400" kern="0" dirty="0" smtClean="0">
                <a:latin typeface="Calibri" panose="020F0502020204030204" pitchFamily="34" charset="0"/>
              </a:rPr>
              <a:t>Can form dense blooms </a:t>
            </a:r>
          </a:p>
          <a:p>
            <a:pPr marL="457200" lvl="1" indent="0">
              <a:buFont typeface="Times"/>
              <a:buNone/>
            </a:pPr>
            <a:r>
              <a:rPr lang="en-US" sz="2400" kern="0" dirty="0" smtClean="0">
                <a:latin typeface="Calibri" panose="020F0502020204030204" pitchFamily="34" charset="0"/>
              </a:rPr>
              <a:t>Potentially harmful (harmful algal bloom, HAB)</a:t>
            </a:r>
          </a:p>
          <a:p>
            <a:pPr marL="342900" lvl="1" indent="0">
              <a:buFont typeface="Times"/>
              <a:buNone/>
            </a:pPr>
            <a:endParaRPr lang="en-US" sz="2400" kern="0" dirty="0" smtClean="0">
              <a:latin typeface="Calibri" panose="020F0502020204030204" pitchFamily="34" charset="0"/>
            </a:endParaRPr>
          </a:p>
          <a:p>
            <a:pPr marL="0" indent="0">
              <a:buFont typeface="Wingdings" pitchFamily="2" charset="2"/>
              <a:buNone/>
            </a:pPr>
            <a:r>
              <a:rPr lang="en-US" sz="2400" b="1" kern="0" dirty="0" smtClean="0">
                <a:latin typeface="Calibri" panose="020F0502020204030204" pitchFamily="34" charset="0"/>
              </a:rPr>
              <a:t>Other HABs</a:t>
            </a:r>
          </a:p>
          <a:p>
            <a:r>
              <a:rPr lang="en-US" sz="2400" i="1" kern="0" dirty="0" err="1" smtClean="0">
                <a:latin typeface="Calibri" panose="020F0502020204030204" pitchFamily="34" charset="0"/>
              </a:rPr>
              <a:t>Prymnesium</a:t>
            </a:r>
            <a:r>
              <a:rPr lang="en-US" sz="2400" i="1" kern="0" dirty="0" smtClean="0">
                <a:latin typeface="Calibri" panose="020F0502020204030204" pitchFamily="34" charset="0"/>
              </a:rPr>
              <a:t> </a:t>
            </a:r>
            <a:r>
              <a:rPr lang="en-US" sz="2400" i="1" kern="0" dirty="0" err="1" smtClean="0">
                <a:latin typeface="Calibri" panose="020F0502020204030204" pitchFamily="34" charset="0"/>
              </a:rPr>
              <a:t>parvum</a:t>
            </a:r>
            <a:r>
              <a:rPr lang="en-US" sz="2400" i="1" kern="0" dirty="0" smtClean="0">
                <a:latin typeface="Calibri" panose="020F0502020204030204" pitchFamily="34" charset="0"/>
              </a:rPr>
              <a:t> </a:t>
            </a:r>
            <a:r>
              <a:rPr lang="en-US" sz="2400" kern="0" dirty="0" smtClean="0">
                <a:latin typeface="Calibri" panose="020F0502020204030204" pitchFamily="34" charset="0"/>
              </a:rPr>
              <a:t>(fish kills)</a:t>
            </a:r>
          </a:p>
          <a:p>
            <a:r>
              <a:rPr lang="en-US" sz="2400" i="1" kern="0" dirty="0" err="1" smtClean="0">
                <a:latin typeface="Calibri" panose="020F0502020204030204" pitchFamily="34" charset="0"/>
              </a:rPr>
              <a:t>Didymosphenia</a:t>
            </a:r>
            <a:r>
              <a:rPr lang="en-US" sz="2400" i="1" kern="0" dirty="0" smtClean="0">
                <a:latin typeface="Calibri" panose="020F0502020204030204" pitchFamily="34" charset="0"/>
              </a:rPr>
              <a:t> germinate </a:t>
            </a:r>
            <a:r>
              <a:rPr lang="en-US" sz="2400" kern="0" dirty="0" smtClean="0">
                <a:latin typeface="Calibri" panose="020F0502020204030204" pitchFamily="34" charset="0"/>
              </a:rPr>
              <a:t>(Adverse effects on fish and invertebrate populations)</a:t>
            </a:r>
            <a:endParaRPr lang="en-US" sz="2400" i="1" kern="0" dirty="0">
              <a:latin typeface="Calibri" panose="020F0502020204030204" pitchFamily="34" charset="0"/>
            </a:endParaRPr>
          </a:p>
        </p:txBody>
      </p:sp>
      <p:sp>
        <p:nvSpPr>
          <p:cNvPr id="4" name="Title 1"/>
          <p:cNvSpPr txBox="1">
            <a:spLocks/>
          </p:cNvSpPr>
          <p:nvPr/>
        </p:nvSpPr>
        <p:spPr>
          <a:xfrm>
            <a:off x="381000" y="537105"/>
            <a:ext cx="8229600" cy="758295"/>
          </a:xfrm>
          <a:prstGeom prst="rect">
            <a:avLst/>
          </a:prstGeom>
        </p:spPr>
        <p:txBody>
          <a:bodyPr/>
          <a:lstStyle>
            <a:lvl1pPr algn="l" rtl="0" eaLnBrk="0" fontAlgn="base" hangingPunct="0">
              <a:lnSpc>
                <a:spcPct val="90000"/>
              </a:lnSpc>
              <a:spcBef>
                <a:spcPct val="0"/>
              </a:spcBef>
              <a:spcAft>
                <a:spcPct val="0"/>
              </a:spcAft>
              <a:defRPr sz="3000" b="1">
                <a:solidFill>
                  <a:srgbClr val="2B78AE"/>
                </a:solidFill>
                <a:latin typeface="+mj-lt"/>
                <a:ea typeface="+mj-ea"/>
                <a:cs typeface="+mj-cs"/>
              </a:defRPr>
            </a:lvl1pPr>
            <a:lvl2pPr algn="l" rtl="0" eaLnBrk="0" fontAlgn="base" hangingPunct="0">
              <a:lnSpc>
                <a:spcPct val="90000"/>
              </a:lnSpc>
              <a:spcBef>
                <a:spcPct val="0"/>
              </a:spcBef>
              <a:spcAft>
                <a:spcPct val="0"/>
              </a:spcAft>
              <a:defRPr sz="3000" b="1">
                <a:solidFill>
                  <a:srgbClr val="2B78AE"/>
                </a:solidFill>
                <a:latin typeface="Helvetica" charset="0"/>
              </a:defRPr>
            </a:lvl2pPr>
            <a:lvl3pPr algn="l" rtl="0" eaLnBrk="0" fontAlgn="base" hangingPunct="0">
              <a:lnSpc>
                <a:spcPct val="90000"/>
              </a:lnSpc>
              <a:spcBef>
                <a:spcPct val="0"/>
              </a:spcBef>
              <a:spcAft>
                <a:spcPct val="0"/>
              </a:spcAft>
              <a:defRPr sz="3000" b="1">
                <a:solidFill>
                  <a:srgbClr val="2B78AE"/>
                </a:solidFill>
                <a:latin typeface="Helvetica" charset="0"/>
              </a:defRPr>
            </a:lvl3pPr>
            <a:lvl4pPr algn="l" rtl="0" eaLnBrk="0" fontAlgn="base" hangingPunct="0">
              <a:lnSpc>
                <a:spcPct val="90000"/>
              </a:lnSpc>
              <a:spcBef>
                <a:spcPct val="0"/>
              </a:spcBef>
              <a:spcAft>
                <a:spcPct val="0"/>
              </a:spcAft>
              <a:defRPr sz="3000" b="1">
                <a:solidFill>
                  <a:srgbClr val="2B78AE"/>
                </a:solidFill>
                <a:latin typeface="Helvetica" charset="0"/>
              </a:defRPr>
            </a:lvl4pPr>
            <a:lvl5pPr algn="l" rtl="0" eaLnBrk="0" fontAlgn="base" hangingPunct="0">
              <a:lnSpc>
                <a:spcPct val="90000"/>
              </a:lnSpc>
              <a:spcBef>
                <a:spcPct val="0"/>
              </a:spcBef>
              <a:spcAft>
                <a:spcPct val="0"/>
              </a:spcAft>
              <a:defRPr sz="3000" b="1">
                <a:solidFill>
                  <a:srgbClr val="2B78AE"/>
                </a:solidFill>
                <a:latin typeface="Helvetica" charset="0"/>
              </a:defRPr>
            </a:lvl5pPr>
            <a:lvl6pPr marL="457200" algn="l" rtl="0" fontAlgn="base">
              <a:lnSpc>
                <a:spcPct val="90000"/>
              </a:lnSpc>
              <a:spcBef>
                <a:spcPct val="0"/>
              </a:spcBef>
              <a:spcAft>
                <a:spcPct val="0"/>
              </a:spcAft>
              <a:defRPr sz="3000" b="1">
                <a:solidFill>
                  <a:srgbClr val="2B78AE"/>
                </a:solidFill>
                <a:latin typeface="Helvetica" charset="0"/>
              </a:defRPr>
            </a:lvl6pPr>
            <a:lvl7pPr marL="914400" algn="l" rtl="0" fontAlgn="base">
              <a:lnSpc>
                <a:spcPct val="90000"/>
              </a:lnSpc>
              <a:spcBef>
                <a:spcPct val="0"/>
              </a:spcBef>
              <a:spcAft>
                <a:spcPct val="0"/>
              </a:spcAft>
              <a:defRPr sz="3000" b="1">
                <a:solidFill>
                  <a:srgbClr val="2B78AE"/>
                </a:solidFill>
                <a:latin typeface="Helvetica" charset="0"/>
              </a:defRPr>
            </a:lvl7pPr>
            <a:lvl8pPr marL="1371600" algn="l" rtl="0" fontAlgn="base">
              <a:lnSpc>
                <a:spcPct val="90000"/>
              </a:lnSpc>
              <a:spcBef>
                <a:spcPct val="0"/>
              </a:spcBef>
              <a:spcAft>
                <a:spcPct val="0"/>
              </a:spcAft>
              <a:defRPr sz="3000" b="1">
                <a:solidFill>
                  <a:srgbClr val="2B78AE"/>
                </a:solidFill>
                <a:latin typeface="Helvetica" charset="0"/>
              </a:defRPr>
            </a:lvl8pPr>
            <a:lvl9pPr marL="1828800" algn="l" rtl="0" fontAlgn="base">
              <a:lnSpc>
                <a:spcPct val="90000"/>
              </a:lnSpc>
              <a:spcBef>
                <a:spcPct val="0"/>
              </a:spcBef>
              <a:spcAft>
                <a:spcPct val="0"/>
              </a:spcAft>
              <a:defRPr sz="3000" b="1">
                <a:solidFill>
                  <a:srgbClr val="2B78AE"/>
                </a:solidFill>
                <a:latin typeface="Helvetica" charset="0"/>
              </a:defRPr>
            </a:lvl9pPr>
          </a:lstStyle>
          <a:p>
            <a:r>
              <a:rPr lang="en-US" sz="3600" b="0" kern="0" dirty="0" smtClean="0">
                <a:solidFill>
                  <a:schemeClr val="tx1"/>
                </a:solidFill>
                <a:latin typeface="Calibri" panose="020F0502020204030204" pitchFamily="34" charset="0"/>
              </a:rPr>
              <a:t>Cyanobacteria and other Freshwater HABs</a:t>
            </a:r>
            <a:endParaRPr lang="en-US" sz="3600" b="0" kern="0" dirty="0">
              <a:solidFill>
                <a:schemeClr val="tx1"/>
              </a:solidFill>
              <a:latin typeface="Calibri" panose="020F0502020204030204" pitchFamily="34" charset="0"/>
            </a:endParaRPr>
          </a:p>
        </p:txBody>
      </p:sp>
      <p:pic>
        <p:nvPicPr>
          <p:cNvPr id="5" name="Picture 4"/>
          <p:cNvPicPr>
            <a:picLocks noChangeAspect="1"/>
          </p:cNvPicPr>
          <p:nvPr/>
        </p:nvPicPr>
        <p:blipFill>
          <a:blip r:embed="rId3"/>
          <a:stretch>
            <a:fillRect/>
          </a:stretch>
        </p:blipFill>
        <p:spPr>
          <a:xfrm>
            <a:off x="6194182" y="1532467"/>
            <a:ext cx="2937292" cy="1667933"/>
          </a:xfrm>
          <a:prstGeom prst="rect">
            <a:avLst/>
          </a:prstGeom>
        </p:spPr>
      </p:pic>
      <p:pic>
        <p:nvPicPr>
          <p:cNvPr id="6" name="Content Placeholder 3" descr="P1020007.JPG"/>
          <p:cNvPicPr>
            <a:picLocks noChangeAspect="1"/>
          </p:cNvPicPr>
          <p:nvPr/>
        </p:nvPicPr>
        <p:blipFill rotWithShape="1">
          <a:blip r:embed="rId4" cstate="print"/>
          <a:srcRect l="7718" t="4040" b="6061"/>
          <a:stretch/>
        </p:blipFill>
        <p:spPr>
          <a:xfrm>
            <a:off x="6607458" y="3352800"/>
            <a:ext cx="2524015" cy="1637400"/>
          </a:xfrm>
          <a:prstGeom prst="rect">
            <a:avLst/>
          </a:prstGeom>
        </p:spPr>
      </p:pic>
      <p:pic>
        <p:nvPicPr>
          <p:cNvPr id="7" name="Picture 2" descr="Didymo1_Hoddle_UCR.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81265" y="5029200"/>
            <a:ext cx="2010335" cy="1545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Prym.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flipH="1" flipV="1">
            <a:off x="5648756" y="5410200"/>
            <a:ext cx="1106043" cy="1227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2907990"/>
      </p:ext>
    </p:extLst>
  </p:cSld>
  <p:clrMapOvr>
    <a:masterClrMapping/>
  </p:clrMapOvr>
  <p:transition>
    <p:rand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228600" y="274638"/>
            <a:ext cx="8686800" cy="792162"/>
          </a:xfrm>
        </p:spPr>
        <p:txBody>
          <a:bodyPr/>
          <a:lstStyle/>
          <a:p>
            <a:pPr algn="ctr" eaLnBrk="1" hangingPunct="1">
              <a:defRPr/>
            </a:pPr>
            <a:r>
              <a:rPr lang="en-US" sz="3200" b="0" dirty="0" smtClean="0">
                <a:solidFill>
                  <a:schemeClr val="tx1"/>
                </a:solidFill>
                <a:effectLst>
                  <a:outerShdw blurRad="38100" dist="38100" dir="2700000" algn="tl">
                    <a:srgbClr val="000000">
                      <a:alpha val="43137"/>
                    </a:srgbClr>
                  </a:outerShdw>
                </a:effectLst>
              </a:rPr>
              <a:t>Satellite Health Bulletins: Florida</a:t>
            </a:r>
          </a:p>
        </p:txBody>
      </p:sp>
      <p:pic>
        <p:nvPicPr>
          <p:cNvPr id="21507" name="Picture 4"/>
          <p:cNvPicPr>
            <a:picLocks noChangeAspect="1" noChangeArrowheads="1"/>
          </p:cNvPicPr>
          <p:nvPr/>
        </p:nvPicPr>
        <p:blipFill>
          <a:blip r:embed="rId3" cstate="print"/>
          <a:srcRect/>
          <a:stretch>
            <a:fillRect/>
          </a:stretch>
        </p:blipFill>
        <p:spPr bwMode="auto">
          <a:xfrm>
            <a:off x="0" y="838200"/>
            <a:ext cx="9144000" cy="5988050"/>
          </a:xfrm>
          <a:prstGeom prst="rect">
            <a:avLst/>
          </a:prstGeom>
          <a:noFill/>
          <a:ln w="50800" cmpd="dbl">
            <a:solidFill>
              <a:schemeClr val="tx1"/>
            </a:solidFill>
            <a:miter lim="800000"/>
            <a:headEnd/>
            <a:tailEnd/>
          </a:ln>
        </p:spPr>
      </p:pic>
    </p:spTree>
  </p:cSld>
  <p:clrMapOvr>
    <a:masterClrMapping/>
  </p:clrMapOvr>
  <p:transition>
    <p:rand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09600" y="381000"/>
            <a:ext cx="8305800" cy="971550"/>
          </a:xfrm>
        </p:spPr>
        <p:txBody>
          <a:bodyPr/>
          <a:lstStyle/>
          <a:p>
            <a:pPr algn="ctr">
              <a:defRPr/>
            </a:pPr>
            <a:r>
              <a:rPr lang="en-US" sz="4400" b="0" dirty="0" err="1" smtClean="0">
                <a:solidFill>
                  <a:schemeClr val="tx1"/>
                </a:solidFill>
                <a:effectLst>
                  <a:outerShdw blurRad="38100" dist="38100" dir="2700000" algn="tl">
                    <a:srgbClr val="000000">
                      <a:alpha val="43137"/>
                    </a:srgbClr>
                  </a:outerShdw>
                </a:effectLst>
                <a:latin typeface="Arial Narrow" pitchFamily="34" charset="0"/>
              </a:rPr>
              <a:t>Cyanotoxins</a:t>
            </a:r>
            <a:endParaRPr lang="en-US" sz="5400" b="0" dirty="0" smtClean="0">
              <a:solidFill>
                <a:schemeClr val="tx1"/>
              </a:solidFill>
              <a:effectLst>
                <a:outerShdw blurRad="38100" dist="38100" dir="2700000" algn="tl">
                  <a:srgbClr val="000000">
                    <a:alpha val="43137"/>
                  </a:srgbClr>
                </a:outerShdw>
              </a:effectLst>
            </a:endParaRPr>
          </a:p>
        </p:txBody>
      </p:sp>
      <p:sp>
        <p:nvSpPr>
          <p:cNvPr id="5" name="Slide Number Placeholder 4"/>
          <p:cNvSpPr>
            <a:spLocks noGrp="1"/>
          </p:cNvSpPr>
          <p:nvPr>
            <p:ph type="sldNum" sz="quarter" idx="4294967295"/>
          </p:nvPr>
        </p:nvSpPr>
        <p:spPr>
          <a:xfrm>
            <a:off x="7924800" y="6356350"/>
            <a:ext cx="762000" cy="365125"/>
          </a:xfrm>
          <a:prstGeom prst="rect">
            <a:avLst/>
          </a:prstGeom>
        </p:spPr>
        <p:txBody>
          <a:bodyPr>
            <a:normAutofit fontScale="92500" lnSpcReduction="20000"/>
          </a:bodyPr>
          <a:lstStyle/>
          <a:p>
            <a:pPr>
              <a:defRPr/>
            </a:pPr>
            <a:fld id="{C07206E4-C95C-4D8C-9650-D8A3533B6DCD}" type="slidenum">
              <a:rPr lang="en-US"/>
              <a:pPr>
                <a:defRPr/>
              </a:pPr>
              <a:t>21</a:t>
            </a:fld>
            <a:endParaRPr lang="en-US"/>
          </a:p>
        </p:txBody>
      </p:sp>
      <p:sp>
        <p:nvSpPr>
          <p:cNvPr id="22532" name="TextBox 6"/>
          <p:cNvSpPr txBox="1">
            <a:spLocks noChangeArrowheads="1"/>
          </p:cNvSpPr>
          <p:nvPr/>
        </p:nvSpPr>
        <p:spPr bwMode="auto">
          <a:xfrm>
            <a:off x="457200" y="6019800"/>
            <a:ext cx="7848600" cy="261938"/>
          </a:xfrm>
          <a:prstGeom prst="rect">
            <a:avLst/>
          </a:prstGeom>
          <a:noFill/>
          <a:ln w="9525">
            <a:noFill/>
            <a:miter lim="800000"/>
            <a:headEnd/>
            <a:tailEnd/>
          </a:ln>
        </p:spPr>
        <p:txBody>
          <a:bodyPr>
            <a:spAutoFit/>
          </a:bodyPr>
          <a:lstStyle/>
          <a:p>
            <a:r>
              <a:rPr lang="en-US" sz="1100"/>
              <a:t>Source: Graham, Loftin, Meyer, 2008.  USGS SIR 2008-5038. http://pubs.usgs.gov/sir/2008/5038/pdf/SIR2008-5038.pdf</a:t>
            </a:r>
          </a:p>
        </p:txBody>
      </p:sp>
      <p:pic>
        <p:nvPicPr>
          <p:cNvPr id="22533" name="Picture 4" descr="C:\Users\skeydel\Desktop\Genera and toxins.png"/>
          <p:cNvPicPr>
            <a:picLocks noGrp="1" noChangeAspect="1" noChangeArrowheads="1"/>
          </p:cNvPicPr>
          <p:nvPr>
            <p:ph idx="1"/>
          </p:nvPr>
        </p:nvPicPr>
        <p:blipFill>
          <a:blip r:embed="rId3" cstate="print"/>
          <a:srcRect l="2013" r="3018"/>
          <a:stretch>
            <a:fillRect/>
          </a:stretch>
        </p:blipFill>
        <p:spPr>
          <a:xfrm>
            <a:off x="25400" y="1066800"/>
            <a:ext cx="9064625" cy="4876800"/>
          </a:xfrm>
        </p:spPr>
      </p:pic>
    </p:spTree>
  </p:cSld>
  <p:clrMapOvr>
    <a:masterClrMapping/>
  </p:clrMapOvr>
  <p:transition>
    <p:rand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685800"/>
          </a:xfrm>
        </p:spPr>
        <p:txBody>
          <a:bodyPr/>
          <a:lstStyle/>
          <a:p>
            <a:pPr algn="ctr"/>
            <a:r>
              <a:rPr lang="en-US" sz="3200" b="0" dirty="0" smtClean="0">
                <a:solidFill>
                  <a:schemeClr val="tx1"/>
                </a:solidFill>
                <a:effectLst>
                  <a:outerShdw blurRad="38100" dist="38100" dir="2700000" algn="tl">
                    <a:srgbClr val="000000">
                      <a:alpha val="43137"/>
                    </a:srgbClr>
                  </a:outerShdw>
                </a:effectLst>
              </a:rPr>
              <a:t>Types of freshwater HABs </a:t>
            </a:r>
            <a:br>
              <a:rPr lang="en-US" sz="3200" b="0" dirty="0" smtClean="0">
                <a:solidFill>
                  <a:schemeClr val="tx1"/>
                </a:solidFill>
                <a:effectLst>
                  <a:outerShdw blurRad="38100" dist="38100" dir="2700000" algn="tl">
                    <a:srgbClr val="000000">
                      <a:alpha val="43137"/>
                    </a:srgbClr>
                  </a:outerShdw>
                </a:effectLst>
              </a:rPr>
            </a:br>
            <a:r>
              <a:rPr lang="en-US" sz="3200" b="0" dirty="0" smtClean="0">
                <a:solidFill>
                  <a:schemeClr val="tx1"/>
                </a:solidFill>
                <a:effectLst>
                  <a:outerShdw blurRad="38100" dist="38100" dir="2700000" algn="tl">
                    <a:srgbClr val="000000">
                      <a:alpha val="43137"/>
                    </a:srgbClr>
                  </a:outerShdw>
                </a:effectLst>
              </a:rPr>
              <a:t>currently in California</a:t>
            </a:r>
            <a:endParaRPr lang="en-US" sz="3200" b="0" dirty="0">
              <a:solidFill>
                <a:schemeClr val="tx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dirty="0" err="1" smtClean="0"/>
              <a:t>Cyanobacteria</a:t>
            </a:r>
            <a:r>
              <a:rPr lang="en-US" dirty="0" smtClean="0"/>
              <a:t> (Blue Green Algae)</a:t>
            </a:r>
          </a:p>
          <a:p>
            <a:r>
              <a:rPr lang="en-US" i="1" dirty="0" err="1" smtClean="0"/>
              <a:t>Prymnesium</a:t>
            </a:r>
            <a:r>
              <a:rPr lang="en-US" dirty="0" smtClean="0"/>
              <a:t> (Golden Algae)</a:t>
            </a:r>
          </a:p>
          <a:p>
            <a:pPr lvl="1"/>
            <a:r>
              <a:rPr lang="en-US" dirty="0" smtClean="0"/>
              <a:t>Southern California</a:t>
            </a:r>
          </a:p>
          <a:p>
            <a:pPr lvl="1"/>
            <a:r>
              <a:rPr lang="en-US" dirty="0" smtClean="0"/>
              <a:t>Massive fish kills</a:t>
            </a:r>
            <a:endParaRPr lang="en-US" dirty="0"/>
          </a:p>
        </p:txBody>
      </p:sp>
      <p:pic>
        <p:nvPicPr>
          <p:cNvPr id="4" name="Picture 3" descr="golden algae.jpg"/>
          <p:cNvPicPr>
            <a:picLocks noChangeAspect="1"/>
          </p:cNvPicPr>
          <p:nvPr/>
        </p:nvPicPr>
        <p:blipFill>
          <a:blip r:embed="rId3" cstate="print"/>
          <a:stretch>
            <a:fillRect/>
          </a:stretch>
        </p:blipFill>
        <p:spPr>
          <a:xfrm>
            <a:off x="5791200" y="2209800"/>
            <a:ext cx="3086100" cy="2057400"/>
          </a:xfrm>
          <a:prstGeom prst="rect">
            <a:avLst/>
          </a:prstGeom>
        </p:spPr>
      </p:pic>
      <p:pic>
        <p:nvPicPr>
          <p:cNvPr id="5" name="Picture 4" descr="golden algae2.jpg"/>
          <p:cNvPicPr>
            <a:picLocks noChangeAspect="1"/>
          </p:cNvPicPr>
          <p:nvPr/>
        </p:nvPicPr>
        <p:blipFill>
          <a:blip r:embed="rId4" cstate="print"/>
          <a:stretch>
            <a:fillRect/>
          </a:stretch>
        </p:blipFill>
        <p:spPr>
          <a:xfrm>
            <a:off x="3352800" y="5257801"/>
            <a:ext cx="2402701" cy="1600199"/>
          </a:xfrm>
          <a:prstGeom prst="rect">
            <a:avLst/>
          </a:prstGeom>
        </p:spPr>
      </p:pic>
      <p:pic>
        <p:nvPicPr>
          <p:cNvPr id="6" name="Picture 5" descr="states with golden algae.jpg"/>
          <p:cNvPicPr>
            <a:picLocks noChangeAspect="1"/>
          </p:cNvPicPr>
          <p:nvPr/>
        </p:nvPicPr>
        <p:blipFill>
          <a:blip r:embed="rId5" cstate="print"/>
          <a:stretch>
            <a:fillRect/>
          </a:stretch>
        </p:blipFill>
        <p:spPr>
          <a:xfrm>
            <a:off x="2888482" y="3352801"/>
            <a:ext cx="3131318" cy="2057400"/>
          </a:xfrm>
          <a:prstGeom prst="rect">
            <a:avLst/>
          </a:prstGeom>
        </p:spPr>
      </p:pic>
      <p:pic>
        <p:nvPicPr>
          <p:cNvPr id="7" name="Picture 6" descr="fish kill2.jpg"/>
          <p:cNvPicPr>
            <a:picLocks noChangeAspect="1"/>
          </p:cNvPicPr>
          <p:nvPr/>
        </p:nvPicPr>
        <p:blipFill>
          <a:blip r:embed="rId6" cstate="print"/>
          <a:stretch>
            <a:fillRect/>
          </a:stretch>
        </p:blipFill>
        <p:spPr>
          <a:xfrm>
            <a:off x="0" y="3733800"/>
            <a:ext cx="2619375" cy="17430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914400"/>
          </a:xfrm>
        </p:spPr>
        <p:txBody>
          <a:bodyPr/>
          <a:lstStyle/>
          <a:p>
            <a:pPr algn="ctr">
              <a:defRPr/>
            </a:pPr>
            <a:r>
              <a:rPr lang="en-US" sz="3200" b="0" dirty="0" smtClean="0">
                <a:solidFill>
                  <a:schemeClr val="tx1"/>
                </a:solidFill>
                <a:effectLst>
                  <a:outerShdw blurRad="38100" dist="38100" dir="2700000" algn="tl">
                    <a:srgbClr val="000000">
                      <a:alpha val="43137"/>
                    </a:srgbClr>
                  </a:outerShdw>
                </a:effectLst>
              </a:rPr>
              <a:t>Toledo, Ohio </a:t>
            </a:r>
            <a:r>
              <a:rPr lang="en-US" b="0" dirty="0" smtClean="0">
                <a:solidFill>
                  <a:schemeClr val="tx1"/>
                </a:solidFill>
                <a:effectLst>
                  <a:outerShdw blurRad="38100" dist="38100" dir="2700000" algn="tl">
                    <a:srgbClr val="000000">
                      <a:alpha val="43137"/>
                    </a:srgbClr>
                  </a:outerShdw>
                </a:effectLst>
              </a:rPr>
              <a:t> August 2014 </a:t>
            </a:r>
            <a:br>
              <a:rPr lang="en-US" b="0" dirty="0" smtClean="0">
                <a:solidFill>
                  <a:schemeClr val="tx1"/>
                </a:solidFill>
                <a:effectLst>
                  <a:outerShdw blurRad="38100" dist="38100" dir="2700000" algn="tl">
                    <a:srgbClr val="000000">
                      <a:alpha val="43137"/>
                    </a:srgbClr>
                  </a:outerShdw>
                </a:effectLst>
              </a:rPr>
            </a:br>
            <a:r>
              <a:rPr lang="en-US" b="0" dirty="0" err="1" smtClean="0">
                <a:solidFill>
                  <a:schemeClr val="tx1"/>
                </a:solidFill>
                <a:effectLst>
                  <a:outerShdw blurRad="38100" dist="38100" dir="2700000" algn="tl">
                    <a:srgbClr val="000000">
                      <a:alpha val="43137"/>
                    </a:srgbClr>
                  </a:outerShdw>
                </a:effectLst>
              </a:rPr>
              <a:t>Microcystis</a:t>
            </a:r>
            <a:r>
              <a:rPr lang="en-US" b="0" dirty="0" smtClean="0">
                <a:solidFill>
                  <a:schemeClr val="tx1"/>
                </a:solidFill>
                <a:effectLst>
                  <a:outerShdw blurRad="38100" dist="38100" dir="2700000" algn="tl">
                    <a:srgbClr val="000000">
                      <a:alpha val="43137"/>
                    </a:srgbClr>
                  </a:outerShdw>
                </a:effectLst>
              </a:rPr>
              <a:t> bloom in Lake Erie causes loss of drinking/cooking/ bathing water for 400,000 people for 3 days</a:t>
            </a:r>
            <a:endParaRPr lang="en-US" b="0" dirty="0">
              <a:solidFill>
                <a:schemeClr val="tx1"/>
              </a:solidFill>
              <a:effectLst>
                <a:outerShdw blurRad="38100" dist="38100" dir="2700000" algn="tl">
                  <a:srgbClr val="000000">
                    <a:alpha val="43137"/>
                  </a:srgbClr>
                </a:outerShdw>
              </a:effectLst>
            </a:endParaRPr>
          </a:p>
        </p:txBody>
      </p:sp>
      <p:pic>
        <p:nvPicPr>
          <p:cNvPr id="3075" name="Content Placeholder 3" descr="b99344890z_1_20140913151656_000_g847qu9d_1-0.jpg"/>
          <p:cNvPicPr>
            <a:picLocks noGrp="1" noChangeAspect="1"/>
          </p:cNvPicPr>
          <p:nvPr>
            <p:ph idx="1"/>
          </p:nvPr>
        </p:nvPicPr>
        <p:blipFill>
          <a:blip r:embed="rId3" cstate="print"/>
          <a:srcRect/>
          <a:stretch>
            <a:fillRect/>
          </a:stretch>
        </p:blipFill>
        <p:spPr>
          <a:xfrm>
            <a:off x="685800" y="2133600"/>
            <a:ext cx="7772400" cy="3038475"/>
          </a:xfrm>
        </p:spPr>
      </p:pic>
      <p:pic>
        <p:nvPicPr>
          <p:cNvPr id="3077" name="Picture 5" descr="images.jpg"/>
          <p:cNvPicPr>
            <a:picLocks noChangeAspect="1"/>
          </p:cNvPicPr>
          <p:nvPr/>
        </p:nvPicPr>
        <p:blipFill>
          <a:blip r:embed="rId4" cstate="print"/>
          <a:srcRect/>
          <a:stretch>
            <a:fillRect/>
          </a:stretch>
        </p:blipFill>
        <p:spPr bwMode="auto">
          <a:xfrm>
            <a:off x="0" y="5257800"/>
            <a:ext cx="2144599" cy="1600200"/>
          </a:xfrm>
          <a:prstGeom prst="rect">
            <a:avLst/>
          </a:prstGeom>
          <a:noFill/>
          <a:ln w="9525">
            <a:noFill/>
            <a:miter lim="800000"/>
            <a:headEnd/>
            <a:tailEnd/>
          </a:ln>
        </p:spPr>
      </p:pic>
      <p:pic>
        <p:nvPicPr>
          <p:cNvPr id="3078" name="Picture 6" descr="images3MRJ672N.jpg"/>
          <p:cNvPicPr>
            <a:picLocks noChangeAspect="1"/>
          </p:cNvPicPr>
          <p:nvPr/>
        </p:nvPicPr>
        <p:blipFill>
          <a:blip r:embed="rId5" cstate="print"/>
          <a:srcRect/>
          <a:stretch>
            <a:fillRect/>
          </a:stretch>
        </p:blipFill>
        <p:spPr bwMode="auto">
          <a:xfrm>
            <a:off x="0" y="1981200"/>
            <a:ext cx="2466975" cy="1847850"/>
          </a:xfrm>
          <a:prstGeom prst="rect">
            <a:avLst/>
          </a:prstGeom>
          <a:noFill/>
          <a:ln w="9525">
            <a:noFill/>
            <a:miter lim="800000"/>
            <a:headEnd/>
            <a:tailEnd/>
          </a:ln>
        </p:spPr>
      </p:pic>
      <p:pic>
        <p:nvPicPr>
          <p:cNvPr id="3080" name="Picture 8" descr="imagesLBH2C8W8.jpg"/>
          <p:cNvPicPr>
            <a:picLocks noChangeAspect="1"/>
          </p:cNvPicPr>
          <p:nvPr/>
        </p:nvPicPr>
        <p:blipFill>
          <a:blip r:embed="rId6" cstate="print"/>
          <a:srcRect/>
          <a:stretch>
            <a:fillRect/>
          </a:stretch>
        </p:blipFill>
        <p:spPr bwMode="auto">
          <a:xfrm>
            <a:off x="2144599" y="5257800"/>
            <a:ext cx="2884601" cy="1362075"/>
          </a:xfrm>
          <a:prstGeom prst="rect">
            <a:avLst/>
          </a:prstGeom>
          <a:noFill/>
          <a:ln w="9525">
            <a:noFill/>
            <a:miter lim="800000"/>
            <a:headEnd/>
            <a:tailEnd/>
          </a:ln>
        </p:spPr>
      </p:pic>
      <p:pic>
        <p:nvPicPr>
          <p:cNvPr id="8" name="Picture 1" descr="imagesRB1TW28G.jpg"/>
          <p:cNvPicPr>
            <a:picLocks noChangeAspect="1"/>
          </p:cNvPicPr>
          <p:nvPr/>
        </p:nvPicPr>
        <p:blipFill>
          <a:blip r:embed="rId7" cstate="print"/>
          <a:srcRect/>
          <a:stretch>
            <a:fillRect/>
          </a:stretch>
        </p:blipFill>
        <p:spPr bwMode="auto">
          <a:xfrm>
            <a:off x="5334001" y="4419600"/>
            <a:ext cx="3810000" cy="2438399"/>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772400" cy="609600"/>
          </a:xfrm>
        </p:spPr>
        <p:txBody>
          <a:bodyPr/>
          <a:lstStyle/>
          <a:p>
            <a:pPr algn="ctr"/>
            <a:r>
              <a:rPr lang="en-US" sz="3200" b="0" dirty="0" smtClean="0">
                <a:solidFill>
                  <a:schemeClr val="tx1"/>
                </a:solidFill>
                <a:effectLst>
                  <a:outerShdw blurRad="38100" dist="38100" dir="2700000" algn="tl">
                    <a:srgbClr val="000000">
                      <a:alpha val="43137"/>
                    </a:srgbClr>
                  </a:outerShdw>
                </a:effectLst>
              </a:rPr>
              <a:t>Why California needs a Freshwater Harmful Algal Bloom (HAB)  Strategy</a:t>
            </a:r>
            <a:endParaRPr lang="en-US" sz="3200" b="0" dirty="0">
              <a:solidFill>
                <a:schemeClr val="tx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33400" y="1524000"/>
            <a:ext cx="8077200" cy="3962400"/>
          </a:xfrm>
        </p:spPr>
        <p:txBody>
          <a:bodyPr/>
          <a:lstStyle/>
          <a:p>
            <a:r>
              <a:rPr lang="en-US" dirty="0" smtClean="0"/>
              <a:t>HABs increasing worldwide and in California </a:t>
            </a:r>
          </a:p>
          <a:p>
            <a:pPr marL="749300" indent="-292100">
              <a:buFont typeface="Arial" panose="020B0604020202020204" pitchFamily="34" charset="0"/>
              <a:buChar char="•"/>
            </a:pPr>
            <a:r>
              <a:rPr lang="en-US" dirty="0" smtClean="0"/>
              <a:t>Increasing water temperatures</a:t>
            </a:r>
          </a:p>
          <a:p>
            <a:pPr lvl="1"/>
            <a:r>
              <a:rPr lang="en-US" dirty="0" smtClean="0"/>
              <a:t>High nutrient concentrations</a:t>
            </a:r>
          </a:p>
          <a:p>
            <a:pPr lvl="1"/>
            <a:r>
              <a:rPr lang="en-US" dirty="0" smtClean="0"/>
              <a:t>Drought – less water, low flows</a:t>
            </a:r>
          </a:p>
          <a:p>
            <a:r>
              <a:rPr lang="en-US" dirty="0" smtClean="0"/>
              <a:t>HABs create significant water quality issues</a:t>
            </a:r>
          </a:p>
          <a:p>
            <a:r>
              <a:rPr lang="en-US" dirty="0" smtClean="0"/>
              <a:t>There is a California marine HABs program</a:t>
            </a:r>
          </a:p>
        </p:txBody>
      </p:sp>
      <p:pic>
        <p:nvPicPr>
          <p:cNvPr id="4" name="Picture 5" descr="Algae_swimmer_close_082607_tbd.jpg">
            <a:hlinkClick r:id="rId3"/>
          </p:cNvPr>
          <p:cNvPicPr>
            <a:picLocks noChangeAspect="1" noChangeArrowheads="1"/>
          </p:cNvPicPr>
          <p:nvPr/>
        </p:nvPicPr>
        <p:blipFill>
          <a:blip r:embed="rId4" cstate="print"/>
          <a:srcRect l="10547" t="10542" r="7031" b="14758"/>
          <a:stretch>
            <a:fillRect/>
          </a:stretch>
        </p:blipFill>
        <p:spPr bwMode="auto">
          <a:xfrm>
            <a:off x="4419600" y="4419600"/>
            <a:ext cx="4724400" cy="2438400"/>
          </a:xfrm>
          <a:prstGeom prst="rect">
            <a:avLst/>
          </a:prstGeom>
          <a:noFill/>
          <a:ln w="9525">
            <a:noFill/>
            <a:miter lim="800000"/>
            <a:headEnd/>
            <a:tailEnd/>
          </a:ln>
        </p:spPr>
      </p:pic>
      <p:pic>
        <p:nvPicPr>
          <p:cNvPr id="5" name="Content Placeholder 3" descr="P1020007.JPG"/>
          <p:cNvPicPr>
            <a:picLocks noChangeAspect="1"/>
          </p:cNvPicPr>
          <p:nvPr/>
        </p:nvPicPr>
        <p:blipFill>
          <a:blip r:embed="rId5" cstate="print"/>
          <a:srcRect t="4041" b="6061"/>
          <a:stretch>
            <a:fillRect/>
          </a:stretch>
        </p:blipFill>
        <p:spPr bwMode="auto">
          <a:xfrm>
            <a:off x="0" y="4425460"/>
            <a:ext cx="4419600" cy="243254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609600"/>
          </a:xfrm>
        </p:spPr>
        <p:txBody>
          <a:bodyPr/>
          <a:lstStyle/>
          <a:p>
            <a:pPr algn="ctr"/>
            <a:r>
              <a:rPr lang="en-US" b="0" dirty="0" smtClean="0">
                <a:solidFill>
                  <a:schemeClr val="tx1"/>
                </a:solidFill>
                <a:effectLst>
                  <a:outerShdw blurRad="38100" dist="38100" dir="2700000" algn="tl">
                    <a:srgbClr val="000000">
                      <a:alpha val="43137"/>
                    </a:srgbClr>
                  </a:outerShdw>
                </a:effectLst>
              </a:rPr>
              <a:t>Where are they?</a:t>
            </a:r>
            <a:endParaRPr lang="en-US" b="0" dirty="0">
              <a:solidFill>
                <a:schemeClr val="tx1"/>
              </a:solidFill>
              <a:effectLst>
                <a:outerShdw blurRad="38100" dist="38100" dir="2700000" algn="tl">
                  <a:srgbClr val="000000">
                    <a:alpha val="43137"/>
                  </a:srgbClr>
                </a:outerShdw>
              </a:effectLst>
            </a:endParaRPr>
          </a:p>
        </p:txBody>
      </p:sp>
      <p:pic>
        <p:nvPicPr>
          <p:cNvPr id="4" name="Content Placeholder 3" descr="FB12KlamathRiverPD.jpg"/>
          <p:cNvPicPr>
            <a:picLocks noGrp="1" noChangeAspect="1"/>
          </p:cNvPicPr>
          <p:nvPr>
            <p:ph idx="1"/>
          </p:nvPr>
        </p:nvPicPr>
        <p:blipFill>
          <a:blip r:embed="rId3" cstate="print"/>
          <a:stretch>
            <a:fillRect/>
          </a:stretch>
        </p:blipFill>
        <p:spPr>
          <a:xfrm>
            <a:off x="6477000" y="0"/>
            <a:ext cx="2667000" cy="3048000"/>
          </a:xfrm>
        </p:spPr>
      </p:pic>
      <p:pic>
        <p:nvPicPr>
          <p:cNvPr id="5" name="Picture 4" descr="Lake.jpg"/>
          <p:cNvPicPr>
            <a:picLocks noChangeAspect="1"/>
          </p:cNvPicPr>
          <p:nvPr/>
        </p:nvPicPr>
        <p:blipFill>
          <a:blip r:embed="rId4" cstate="print"/>
          <a:stretch>
            <a:fillRect/>
          </a:stretch>
        </p:blipFill>
        <p:spPr>
          <a:xfrm>
            <a:off x="0" y="0"/>
            <a:ext cx="2743200" cy="3086100"/>
          </a:xfrm>
          <a:prstGeom prst="rect">
            <a:avLst/>
          </a:prstGeom>
        </p:spPr>
      </p:pic>
      <p:pic>
        <p:nvPicPr>
          <p:cNvPr id="6" name="Picture 5" descr="estuary.jpg"/>
          <p:cNvPicPr>
            <a:picLocks noChangeAspect="1"/>
          </p:cNvPicPr>
          <p:nvPr/>
        </p:nvPicPr>
        <p:blipFill>
          <a:blip r:embed="rId5" cstate="print"/>
          <a:stretch>
            <a:fillRect/>
          </a:stretch>
        </p:blipFill>
        <p:spPr>
          <a:xfrm>
            <a:off x="381001" y="3707182"/>
            <a:ext cx="3505200" cy="2388818"/>
          </a:xfrm>
          <a:prstGeom prst="rect">
            <a:avLst/>
          </a:prstGeom>
        </p:spPr>
      </p:pic>
      <p:pic>
        <p:nvPicPr>
          <p:cNvPr id="7" name="Picture 6" descr="marine waters.jpg"/>
          <p:cNvPicPr>
            <a:picLocks noChangeAspect="1"/>
          </p:cNvPicPr>
          <p:nvPr/>
        </p:nvPicPr>
        <p:blipFill>
          <a:blip r:embed="rId6" cstate="print"/>
          <a:stretch>
            <a:fillRect/>
          </a:stretch>
        </p:blipFill>
        <p:spPr>
          <a:xfrm>
            <a:off x="5335369" y="3886200"/>
            <a:ext cx="3580031" cy="2386687"/>
          </a:xfrm>
          <a:prstGeom prst="rect">
            <a:avLst/>
          </a:prstGeom>
        </p:spPr>
      </p:pic>
      <p:pic>
        <p:nvPicPr>
          <p:cNvPr id="8" name="Picture 7" descr="wetland2.jpg"/>
          <p:cNvPicPr>
            <a:picLocks noChangeAspect="1"/>
          </p:cNvPicPr>
          <p:nvPr/>
        </p:nvPicPr>
        <p:blipFill>
          <a:blip r:embed="rId7" cstate="print"/>
          <a:stretch>
            <a:fillRect/>
          </a:stretch>
        </p:blipFill>
        <p:spPr>
          <a:xfrm>
            <a:off x="2895600" y="838200"/>
            <a:ext cx="3429000" cy="2571750"/>
          </a:xfrm>
          <a:prstGeom prst="rect">
            <a:avLst/>
          </a:prstGeom>
        </p:spPr>
      </p:pic>
      <p:sp>
        <p:nvSpPr>
          <p:cNvPr id="9" name="TextBox 8"/>
          <p:cNvSpPr txBox="1"/>
          <p:nvPr/>
        </p:nvSpPr>
        <p:spPr>
          <a:xfrm>
            <a:off x="6629400" y="3276600"/>
            <a:ext cx="2329484" cy="430887"/>
          </a:xfrm>
          <a:prstGeom prst="rect">
            <a:avLst/>
          </a:prstGeom>
          <a:noFill/>
        </p:spPr>
        <p:txBody>
          <a:bodyPr wrap="none" rtlCol="0">
            <a:spAutoFit/>
          </a:bodyPr>
          <a:lstStyle/>
          <a:p>
            <a:r>
              <a:rPr lang="en-US" dirty="0" smtClean="0"/>
              <a:t>Rivers and streams</a:t>
            </a:r>
            <a:endParaRPr lang="en-US" dirty="0"/>
          </a:p>
        </p:txBody>
      </p:sp>
      <p:sp>
        <p:nvSpPr>
          <p:cNvPr id="10" name="TextBox 9"/>
          <p:cNvSpPr txBox="1"/>
          <p:nvPr/>
        </p:nvSpPr>
        <p:spPr>
          <a:xfrm>
            <a:off x="4038600" y="3505200"/>
            <a:ext cx="1226490" cy="430887"/>
          </a:xfrm>
          <a:prstGeom prst="rect">
            <a:avLst/>
          </a:prstGeom>
          <a:noFill/>
        </p:spPr>
        <p:txBody>
          <a:bodyPr wrap="none" rtlCol="0">
            <a:spAutoFit/>
          </a:bodyPr>
          <a:lstStyle/>
          <a:p>
            <a:r>
              <a:rPr lang="en-US" dirty="0" smtClean="0"/>
              <a:t>Wetlands</a:t>
            </a:r>
            <a:endParaRPr lang="en-US" dirty="0"/>
          </a:p>
        </p:txBody>
      </p:sp>
      <p:sp>
        <p:nvSpPr>
          <p:cNvPr id="11" name="TextBox 10"/>
          <p:cNvSpPr txBox="1"/>
          <p:nvPr/>
        </p:nvSpPr>
        <p:spPr>
          <a:xfrm>
            <a:off x="990600" y="3124200"/>
            <a:ext cx="857927" cy="430887"/>
          </a:xfrm>
          <a:prstGeom prst="rect">
            <a:avLst/>
          </a:prstGeom>
          <a:noFill/>
        </p:spPr>
        <p:txBody>
          <a:bodyPr wrap="none" rtlCol="0">
            <a:spAutoFit/>
          </a:bodyPr>
          <a:lstStyle/>
          <a:p>
            <a:r>
              <a:rPr lang="en-US" dirty="0" smtClean="0"/>
              <a:t>Lakes</a:t>
            </a:r>
            <a:endParaRPr lang="en-US" dirty="0"/>
          </a:p>
        </p:txBody>
      </p:sp>
      <p:sp>
        <p:nvSpPr>
          <p:cNvPr id="12" name="TextBox 11"/>
          <p:cNvSpPr txBox="1"/>
          <p:nvPr/>
        </p:nvSpPr>
        <p:spPr>
          <a:xfrm>
            <a:off x="1295400" y="6172200"/>
            <a:ext cx="1218603" cy="430887"/>
          </a:xfrm>
          <a:prstGeom prst="rect">
            <a:avLst/>
          </a:prstGeom>
          <a:noFill/>
        </p:spPr>
        <p:txBody>
          <a:bodyPr wrap="none" rtlCol="0">
            <a:spAutoFit/>
          </a:bodyPr>
          <a:lstStyle/>
          <a:p>
            <a:r>
              <a:rPr lang="en-US" dirty="0" smtClean="0"/>
              <a:t>Estuaries</a:t>
            </a:r>
            <a:endParaRPr lang="en-US" dirty="0"/>
          </a:p>
        </p:txBody>
      </p:sp>
      <p:sp>
        <p:nvSpPr>
          <p:cNvPr id="13" name="TextBox 12"/>
          <p:cNvSpPr txBox="1"/>
          <p:nvPr/>
        </p:nvSpPr>
        <p:spPr>
          <a:xfrm>
            <a:off x="5638800" y="6172200"/>
            <a:ext cx="1805302" cy="430887"/>
          </a:xfrm>
          <a:prstGeom prst="rect">
            <a:avLst/>
          </a:prstGeom>
          <a:noFill/>
        </p:spPr>
        <p:txBody>
          <a:bodyPr wrap="none" rtlCol="0">
            <a:spAutoFit/>
          </a:bodyPr>
          <a:lstStyle/>
          <a:p>
            <a:r>
              <a:rPr lang="en-US" dirty="0" smtClean="0"/>
              <a:t>Marine waters</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2"/>
          <p:cNvSpPr>
            <a:spLocks noGrp="1"/>
          </p:cNvSpPr>
          <p:nvPr>
            <p:ph type="title"/>
          </p:nvPr>
        </p:nvSpPr>
        <p:spPr>
          <a:xfrm>
            <a:off x="685800" y="304800"/>
            <a:ext cx="7772400" cy="1096963"/>
          </a:xfrm>
        </p:spPr>
        <p:txBody>
          <a:bodyPr/>
          <a:lstStyle/>
          <a:p>
            <a:pPr algn="ctr">
              <a:defRPr/>
            </a:pPr>
            <a:r>
              <a:rPr lang="en-US" sz="4000" b="0" dirty="0" err="1" smtClean="0">
                <a:solidFill>
                  <a:schemeClr val="tx1"/>
                </a:solidFill>
                <a:effectLst>
                  <a:outerShdw blurRad="38100" dist="38100" dir="2700000" algn="tl">
                    <a:srgbClr val="000000">
                      <a:alpha val="43137"/>
                    </a:srgbClr>
                  </a:outerShdw>
                </a:effectLst>
              </a:rPr>
              <a:t>Microcystis</a:t>
            </a:r>
            <a:endParaRPr lang="en-US" sz="4000" b="0" dirty="0" smtClean="0">
              <a:solidFill>
                <a:schemeClr val="tx1"/>
              </a:solidFill>
              <a:effectLst>
                <a:outerShdw blurRad="38100" dist="38100" dir="2700000" algn="tl">
                  <a:srgbClr val="000000">
                    <a:alpha val="43137"/>
                  </a:srgbClr>
                </a:outerShdw>
              </a:effectLst>
            </a:endParaRPr>
          </a:p>
        </p:txBody>
      </p:sp>
      <p:sp>
        <p:nvSpPr>
          <p:cNvPr id="13315" name="Content Placeholder 3"/>
          <p:cNvSpPr>
            <a:spLocks noGrp="1"/>
          </p:cNvSpPr>
          <p:nvPr>
            <p:ph idx="1"/>
          </p:nvPr>
        </p:nvSpPr>
        <p:spPr>
          <a:xfrm>
            <a:off x="990600" y="1295400"/>
            <a:ext cx="7772400" cy="2743200"/>
          </a:xfrm>
        </p:spPr>
        <p:txBody>
          <a:bodyPr/>
          <a:lstStyle/>
          <a:p>
            <a:r>
              <a:rPr lang="en-US" sz="2400" dirty="0" smtClean="0"/>
              <a:t>Most common toxic </a:t>
            </a:r>
            <a:r>
              <a:rPr lang="en-US" sz="2400" dirty="0" err="1" smtClean="0"/>
              <a:t>cyanobacteria</a:t>
            </a:r>
            <a:endParaRPr lang="en-US" sz="2400" dirty="0" smtClean="0"/>
          </a:p>
          <a:p>
            <a:r>
              <a:rPr lang="en-US" sz="2400" dirty="0" smtClean="0"/>
              <a:t>Produces </a:t>
            </a:r>
            <a:r>
              <a:rPr lang="en-US" sz="2400" dirty="0" err="1" smtClean="0"/>
              <a:t>microcystins</a:t>
            </a:r>
            <a:r>
              <a:rPr lang="en-US" sz="2400" dirty="0" smtClean="0"/>
              <a:t> </a:t>
            </a:r>
          </a:p>
          <a:p>
            <a:r>
              <a:rPr lang="en-US" sz="2400" dirty="0" err="1" smtClean="0"/>
              <a:t>Microcystin</a:t>
            </a:r>
            <a:r>
              <a:rPr lang="en-US" sz="2400" dirty="0" smtClean="0"/>
              <a:t> human health thresholds</a:t>
            </a:r>
          </a:p>
          <a:p>
            <a:pPr lvl="1"/>
            <a:r>
              <a:rPr lang="en-US" sz="2200" dirty="0" smtClean="0"/>
              <a:t>OEHHA recreation =  0.8 </a:t>
            </a:r>
            <a:r>
              <a:rPr lang="en-US" sz="2200" dirty="0" err="1" smtClean="0"/>
              <a:t>ug</a:t>
            </a:r>
            <a:r>
              <a:rPr lang="en-US" sz="2200" dirty="0" smtClean="0"/>
              <a:t>/L </a:t>
            </a:r>
          </a:p>
          <a:p>
            <a:pPr lvl="1"/>
            <a:r>
              <a:rPr lang="en-US" sz="2200" dirty="0" smtClean="0"/>
              <a:t>USEPA drinking water = 0.3 </a:t>
            </a:r>
            <a:r>
              <a:rPr lang="en-US" sz="2200" dirty="0" err="1" smtClean="0"/>
              <a:t>ug</a:t>
            </a:r>
            <a:r>
              <a:rPr lang="en-US" sz="2200" dirty="0" smtClean="0"/>
              <a:t>/L</a:t>
            </a:r>
            <a:endParaRPr lang="en-US" sz="2400" dirty="0" smtClean="0"/>
          </a:p>
        </p:txBody>
      </p:sp>
      <p:pic>
        <p:nvPicPr>
          <p:cNvPr id="7" name="Picture 6" descr="glass of microcystis.jpg"/>
          <p:cNvPicPr>
            <a:picLocks noChangeAspect="1"/>
          </p:cNvPicPr>
          <p:nvPr/>
        </p:nvPicPr>
        <p:blipFill>
          <a:blip r:embed="rId3" cstate="print"/>
          <a:stretch>
            <a:fillRect/>
          </a:stretch>
        </p:blipFill>
        <p:spPr>
          <a:xfrm>
            <a:off x="3733800" y="3810000"/>
            <a:ext cx="1619250" cy="2162175"/>
          </a:xfrm>
          <a:prstGeom prst="rect">
            <a:avLst/>
          </a:prstGeom>
        </p:spPr>
      </p:pic>
      <p:pic>
        <p:nvPicPr>
          <p:cNvPr id="8" name="Picture 7" descr="microcystis.jpg"/>
          <p:cNvPicPr>
            <a:picLocks noChangeAspect="1"/>
          </p:cNvPicPr>
          <p:nvPr/>
        </p:nvPicPr>
        <p:blipFill>
          <a:blip r:embed="rId4" cstate="print"/>
          <a:stretch>
            <a:fillRect/>
          </a:stretch>
        </p:blipFill>
        <p:spPr>
          <a:xfrm>
            <a:off x="457200" y="3810000"/>
            <a:ext cx="2819400" cy="2111829"/>
          </a:xfrm>
          <a:prstGeom prst="rect">
            <a:avLst/>
          </a:prstGeom>
        </p:spPr>
      </p:pic>
      <p:pic>
        <p:nvPicPr>
          <p:cNvPr id="9" name="Picture 8" descr="microcystis2.jpg"/>
          <p:cNvPicPr>
            <a:picLocks noChangeAspect="1"/>
          </p:cNvPicPr>
          <p:nvPr/>
        </p:nvPicPr>
        <p:blipFill>
          <a:blip r:embed="rId5" cstate="print"/>
          <a:stretch>
            <a:fillRect/>
          </a:stretch>
        </p:blipFill>
        <p:spPr>
          <a:xfrm>
            <a:off x="5562600" y="3810000"/>
            <a:ext cx="2144597" cy="19050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cstate="print"/>
          <a:srcRect/>
          <a:stretch>
            <a:fillRect/>
          </a:stretch>
        </p:blipFill>
        <p:spPr bwMode="auto">
          <a:xfrm>
            <a:off x="1967721" y="1"/>
            <a:ext cx="5045075" cy="6858000"/>
          </a:xfrm>
          <a:prstGeom prst="rect">
            <a:avLst/>
          </a:prstGeom>
          <a:noFill/>
          <a:ln w="9525">
            <a:noFill/>
            <a:miter lim="800000"/>
            <a:headEnd/>
            <a:tailEnd/>
          </a:ln>
        </p:spPr>
      </p:pic>
      <p:sp>
        <p:nvSpPr>
          <p:cNvPr id="43011" name="TextBox 1"/>
          <p:cNvSpPr txBox="1">
            <a:spLocks noChangeArrowheads="1"/>
          </p:cNvSpPr>
          <p:nvPr/>
        </p:nvSpPr>
        <p:spPr bwMode="auto">
          <a:xfrm>
            <a:off x="5486400" y="2057400"/>
            <a:ext cx="2590800" cy="954088"/>
          </a:xfrm>
          <a:prstGeom prst="rect">
            <a:avLst/>
          </a:prstGeom>
          <a:noFill/>
          <a:ln>
            <a:noFill/>
          </a:ln>
          <a:extLst/>
        </p:spPr>
        <p:txBody>
          <a:bodyPr>
            <a:spAutoFit/>
          </a:bodyPr>
          <a:lstStyle>
            <a:lvl1pPr>
              <a:defRPr sz="2200">
                <a:solidFill>
                  <a:schemeClr val="tx1"/>
                </a:solidFill>
                <a:latin typeface="Times"/>
              </a:defRPr>
            </a:lvl1pPr>
            <a:lvl2pPr marL="742950" indent="-285750">
              <a:defRPr sz="2200">
                <a:solidFill>
                  <a:schemeClr val="tx1"/>
                </a:solidFill>
                <a:latin typeface="Times"/>
              </a:defRPr>
            </a:lvl2pPr>
            <a:lvl3pPr marL="1143000" indent="-228600">
              <a:defRPr sz="2200">
                <a:solidFill>
                  <a:schemeClr val="tx1"/>
                </a:solidFill>
                <a:latin typeface="Times"/>
              </a:defRPr>
            </a:lvl3pPr>
            <a:lvl4pPr marL="1600200" indent="-228600">
              <a:defRPr sz="2200">
                <a:solidFill>
                  <a:schemeClr val="tx1"/>
                </a:solidFill>
                <a:latin typeface="Times"/>
              </a:defRPr>
            </a:lvl4pPr>
            <a:lvl5pPr marL="2057400" indent="-228600">
              <a:defRPr sz="2200">
                <a:solidFill>
                  <a:schemeClr val="tx1"/>
                </a:solidFill>
                <a:latin typeface="Times"/>
              </a:defRPr>
            </a:lvl5pPr>
            <a:lvl6pPr marL="2514600" indent="-228600" eaLnBrk="0" fontAlgn="base" hangingPunct="0">
              <a:spcBef>
                <a:spcPct val="0"/>
              </a:spcBef>
              <a:spcAft>
                <a:spcPct val="0"/>
              </a:spcAft>
              <a:defRPr sz="2200">
                <a:solidFill>
                  <a:schemeClr val="tx1"/>
                </a:solidFill>
                <a:latin typeface="Times"/>
              </a:defRPr>
            </a:lvl6pPr>
            <a:lvl7pPr marL="2971800" indent="-228600" eaLnBrk="0" fontAlgn="base" hangingPunct="0">
              <a:spcBef>
                <a:spcPct val="0"/>
              </a:spcBef>
              <a:spcAft>
                <a:spcPct val="0"/>
              </a:spcAft>
              <a:defRPr sz="2200">
                <a:solidFill>
                  <a:schemeClr val="tx1"/>
                </a:solidFill>
                <a:latin typeface="Times"/>
              </a:defRPr>
            </a:lvl7pPr>
            <a:lvl8pPr marL="3429000" indent="-228600" eaLnBrk="0" fontAlgn="base" hangingPunct="0">
              <a:spcBef>
                <a:spcPct val="0"/>
              </a:spcBef>
              <a:spcAft>
                <a:spcPct val="0"/>
              </a:spcAft>
              <a:defRPr sz="2200">
                <a:solidFill>
                  <a:schemeClr val="tx1"/>
                </a:solidFill>
                <a:latin typeface="Times"/>
              </a:defRPr>
            </a:lvl8pPr>
            <a:lvl9pPr marL="3886200" indent="-228600" eaLnBrk="0" fontAlgn="base" hangingPunct="0">
              <a:spcBef>
                <a:spcPct val="0"/>
              </a:spcBef>
              <a:spcAft>
                <a:spcPct val="0"/>
              </a:spcAft>
              <a:defRPr sz="2200">
                <a:solidFill>
                  <a:schemeClr val="tx1"/>
                </a:solidFill>
                <a:latin typeface="Times"/>
              </a:defRPr>
            </a:lvl9pPr>
          </a:lstStyle>
          <a:p>
            <a:pPr>
              <a:defRPr/>
            </a:pPr>
            <a:r>
              <a:rPr lang="en-US" sz="2800" dirty="0" smtClean="0">
                <a:effectLst>
                  <a:outerShdw blurRad="38100" dist="38100" dir="2700000" algn="tl">
                    <a:srgbClr val="000000">
                      <a:alpha val="43137"/>
                    </a:srgbClr>
                  </a:outerShdw>
                </a:effectLst>
              </a:rPr>
              <a:t>OEHHA</a:t>
            </a:r>
          </a:p>
          <a:p>
            <a:pPr>
              <a:defRPr/>
            </a:pPr>
            <a:r>
              <a:rPr lang="en-US" sz="2800" dirty="0" smtClean="0">
                <a:effectLst>
                  <a:outerShdw blurRad="38100" dist="38100" dir="2700000" algn="tl">
                    <a:srgbClr val="000000">
                      <a:alpha val="43137"/>
                    </a:srgbClr>
                  </a:outerShdw>
                </a:effectLst>
              </a:rPr>
              <a:t>Fact Sheet</a:t>
            </a:r>
          </a:p>
        </p:txBody>
      </p:sp>
      <p:sp>
        <p:nvSpPr>
          <p:cNvPr id="50180" name="TextBox 1"/>
          <p:cNvSpPr txBox="1">
            <a:spLocks noChangeArrowheads="1"/>
          </p:cNvSpPr>
          <p:nvPr/>
        </p:nvSpPr>
        <p:spPr bwMode="auto">
          <a:xfrm>
            <a:off x="1219200" y="1459468"/>
            <a:ext cx="1295400" cy="707886"/>
          </a:xfrm>
          <a:prstGeom prst="rect">
            <a:avLst/>
          </a:prstGeom>
          <a:noFill/>
          <a:ln w="9525">
            <a:noFill/>
            <a:miter lim="800000"/>
            <a:headEnd/>
            <a:tailEnd/>
          </a:ln>
        </p:spPr>
        <p:txBody>
          <a:bodyPr wrap="square">
            <a:spAutoFit/>
          </a:bodyPr>
          <a:lstStyle/>
          <a:p>
            <a:r>
              <a:rPr lang="en-US" sz="2000" b="1" dirty="0">
                <a:solidFill>
                  <a:srgbClr val="FF0000"/>
                </a:solidFill>
                <a:effectLst>
                  <a:outerShdw blurRad="38100" dist="38100" dir="2700000" algn="tl">
                    <a:srgbClr val="000000">
                      <a:alpha val="43137"/>
                    </a:srgbClr>
                  </a:outerShdw>
                </a:effectLst>
              </a:rPr>
              <a:t>Klamath </a:t>
            </a:r>
            <a:r>
              <a:rPr lang="en-US" sz="2000" b="1" dirty="0" smtClean="0">
                <a:solidFill>
                  <a:srgbClr val="FF0000"/>
                </a:solidFill>
                <a:effectLst>
                  <a:outerShdw blurRad="38100" dist="38100" dir="2700000" algn="tl">
                    <a:srgbClr val="000000">
                      <a:alpha val="43137"/>
                    </a:srgbClr>
                  </a:outerShdw>
                </a:effectLst>
              </a:rPr>
              <a:t>Basin</a:t>
            </a:r>
            <a:endParaRPr lang="en-US" sz="2000" b="1" dirty="0">
              <a:solidFill>
                <a:srgbClr val="FF0000"/>
              </a:solidFill>
              <a:effectLst>
                <a:outerShdw blurRad="38100" dist="38100" dir="2700000" algn="tl">
                  <a:srgbClr val="000000">
                    <a:alpha val="43137"/>
                  </a:srgbClr>
                </a:outerShdw>
              </a:effectLst>
            </a:endParaRPr>
          </a:p>
        </p:txBody>
      </p:sp>
      <p:sp>
        <p:nvSpPr>
          <p:cNvPr id="50181" name="TextBox 2"/>
          <p:cNvSpPr txBox="1">
            <a:spLocks noChangeArrowheads="1"/>
          </p:cNvSpPr>
          <p:nvPr/>
        </p:nvSpPr>
        <p:spPr bwMode="auto">
          <a:xfrm>
            <a:off x="838200" y="2819400"/>
            <a:ext cx="1434321" cy="400110"/>
          </a:xfrm>
          <a:prstGeom prst="rect">
            <a:avLst/>
          </a:prstGeom>
          <a:noFill/>
          <a:ln w="9525">
            <a:noFill/>
            <a:miter lim="800000"/>
            <a:headEnd/>
            <a:tailEnd/>
          </a:ln>
        </p:spPr>
        <p:txBody>
          <a:bodyPr wrap="square">
            <a:spAutoFit/>
          </a:bodyPr>
          <a:lstStyle/>
          <a:p>
            <a:r>
              <a:rPr lang="en-US" sz="2000" b="1" dirty="0">
                <a:solidFill>
                  <a:srgbClr val="FF0000"/>
                </a:solidFill>
                <a:effectLst>
                  <a:outerShdw blurRad="38100" dist="38100" dir="2700000" algn="tl">
                    <a:srgbClr val="000000">
                      <a:alpha val="43137"/>
                    </a:srgbClr>
                  </a:outerShdw>
                </a:effectLst>
              </a:rPr>
              <a:t>Clear Lake</a:t>
            </a:r>
          </a:p>
        </p:txBody>
      </p:sp>
      <p:sp>
        <p:nvSpPr>
          <p:cNvPr id="50182" name="TextBox 3"/>
          <p:cNvSpPr txBox="1">
            <a:spLocks noChangeArrowheads="1"/>
          </p:cNvSpPr>
          <p:nvPr/>
        </p:nvSpPr>
        <p:spPr bwMode="auto">
          <a:xfrm>
            <a:off x="0" y="3581400"/>
            <a:ext cx="3429000" cy="384721"/>
          </a:xfrm>
          <a:prstGeom prst="rect">
            <a:avLst/>
          </a:prstGeom>
          <a:noFill/>
          <a:ln w="9525">
            <a:noFill/>
            <a:miter lim="800000"/>
            <a:headEnd/>
            <a:tailEnd/>
          </a:ln>
        </p:spPr>
        <p:txBody>
          <a:bodyPr wrap="square">
            <a:spAutoFit/>
          </a:bodyPr>
          <a:lstStyle/>
          <a:p>
            <a:r>
              <a:rPr lang="en-US" sz="1900" b="1" dirty="0">
                <a:solidFill>
                  <a:srgbClr val="FF0000"/>
                </a:solidFill>
                <a:effectLst>
                  <a:outerShdw blurRad="38100" dist="38100" dir="2700000" algn="tl">
                    <a:srgbClr val="000000">
                      <a:alpha val="43137"/>
                    </a:srgbClr>
                  </a:outerShdw>
                </a:effectLst>
              </a:rPr>
              <a:t>San Francisco </a:t>
            </a:r>
            <a:r>
              <a:rPr lang="en-US" sz="1900" b="1" dirty="0" smtClean="0">
                <a:solidFill>
                  <a:srgbClr val="FF0000"/>
                </a:solidFill>
                <a:effectLst>
                  <a:outerShdw blurRad="38100" dist="38100" dir="2700000" algn="tl">
                    <a:srgbClr val="000000">
                      <a:alpha val="43137"/>
                    </a:srgbClr>
                  </a:outerShdw>
                </a:effectLst>
              </a:rPr>
              <a:t>Bay area/Delta</a:t>
            </a:r>
            <a:endParaRPr lang="en-US" sz="1900" b="1" dirty="0">
              <a:solidFill>
                <a:srgbClr val="FF0000"/>
              </a:solidFill>
              <a:effectLst>
                <a:outerShdw blurRad="38100" dist="38100" dir="2700000" algn="tl">
                  <a:srgbClr val="000000">
                    <a:alpha val="43137"/>
                  </a:srgbClr>
                </a:outerShdw>
              </a:effectLst>
            </a:endParaRPr>
          </a:p>
        </p:txBody>
      </p:sp>
      <p:sp>
        <p:nvSpPr>
          <p:cNvPr id="50183" name="TextBox 5"/>
          <p:cNvSpPr txBox="1">
            <a:spLocks noChangeArrowheads="1"/>
          </p:cNvSpPr>
          <p:nvPr/>
        </p:nvSpPr>
        <p:spPr bwMode="auto">
          <a:xfrm>
            <a:off x="457200" y="4114800"/>
            <a:ext cx="3014158" cy="400110"/>
          </a:xfrm>
          <a:prstGeom prst="rect">
            <a:avLst/>
          </a:prstGeom>
          <a:noFill/>
          <a:ln w="9525">
            <a:noFill/>
            <a:miter lim="800000"/>
            <a:headEnd/>
            <a:tailEnd/>
          </a:ln>
        </p:spPr>
        <p:txBody>
          <a:bodyPr wrap="none">
            <a:spAutoFit/>
          </a:bodyPr>
          <a:lstStyle/>
          <a:p>
            <a:r>
              <a:rPr lang="en-US" sz="2000" b="1" dirty="0" smtClean="0">
                <a:solidFill>
                  <a:srgbClr val="FF0000"/>
                </a:solidFill>
                <a:effectLst>
                  <a:outerShdw blurRad="38100" dist="38100" dir="2700000" algn="tl">
                    <a:srgbClr val="000000">
                      <a:alpha val="43137"/>
                    </a:srgbClr>
                  </a:outerShdw>
                </a:effectLst>
              </a:rPr>
              <a:t>Pinto Lake/Monterey Bay</a:t>
            </a:r>
            <a:endParaRPr lang="en-US" sz="2000" b="1" dirty="0">
              <a:solidFill>
                <a:srgbClr val="FF0000"/>
              </a:solidFill>
              <a:effectLst>
                <a:outerShdw blurRad="38100" dist="38100" dir="2700000" algn="tl">
                  <a:srgbClr val="000000">
                    <a:alpha val="43137"/>
                  </a:srgbClr>
                </a:outerShdw>
              </a:effectLst>
            </a:endParaRPr>
          </a:p>
        </p:txBody>
      </p:sp>
      <p:cxnSp>
        <p:nvCxnSpPr>
          <p:cNvPr id="50184" name="Straight Arrow Connector 7"/>
          <p:cNvCxnSpPr>
            <a:cxnSpLocks noChangeShapeType="1"/>
            <a:stCxn id="50180" idx="3"/>
          </p:cNvCxnSpPr>
          <p:nvPr/>
        </p:nvCxnSpPr>
        <p:spPr bwMode="auto">
          <a:xfrm flipV="1">
            <a:off x="2514600" y="1600201"/>
            <a:ext cx="457200" cy="213210"/>
          </a:xfrm>
          <a:prstGeom prst="straightConnector1">
            <a:avLst/>
          </a:prstGeom>
          <a:noFill/>
          <a:ln w="9525" algn="ctr">
            <a:solidFill>
              <a:schemeClr val="tx1"/>
            </a:solidFill>
            <a:round/>
            <a:headEnd/>
            <a:tailEnd type="arrow" w="med" len="med"/>
          </a:ln>
        </p:spPr>
      </p:cxnSp>
      <p:cxnSp>
        <p:nvCxnSpPr>
          <p:cNvPr id="50185" name="Straight Arrow Connector 9"/>
          <p:cNvCxnSpPr>
            <a:cxnSpLocks noChangeShapeType="1"/>
            <a:stCxn id="50181" idx="3"/>
          </p:cNvCxnSpPr>
          <p:nvPr/>
        </p:nvCxnSpPr>
        <p:spPr bwMode="auto">
          <a:xfrm flipV="1">
            <a:off x="2272521" y="2971801"/>
            <a:ext cx="699279" cy="47654"/>
          </a:xfrm>
          <a:prstGeom prst="straightConnector1">
            <a:avLst/>
          </a:prstGeom>
          <a:noFill/>
          <a:ln w="9525" algn="ctr">
            <a:solidFill>
              <a:schemeClr val="tx1"/>
            </a:solidFill>
            <a:round/>
            <a:headEnd/>
            <a:tailEnd type="arrow" w="med" len="med"/>
          </a:ln>
        </p:spPr>
      </p:cxnSp>
      <p:cxnSp>
        <p:nvCxnSpPr>
          <p:cNvPr id="50187" name="Straight Arrow Connector 13"/>
          <p:cNvCxnSpPr>
            <a:cxnSpLocks noChangeShapeType="1"/>
            <a:stCxn id="50183" idx="3"/>
          </p:cNvCxnSpPr>
          <p:nvPr/>
        </p:nvCxnSpPr>
        <p:spPr bwMode="auto">
          <a:xfrm flipV="1">
            <a:off x="3471358" y="4191001"/>
            <a:ext cx="110042" cy="123854"/>
          </a:xfrm>
          <a:prstGeom prst="straightConnector1">
            <a:avLst/>
          </a:prstGeom>
          <a:noFill/>
          <a:ln w="9525" algn="ctr">
            <a:solidFill>
              <a:schemeClr val="tx1"/>
            </a:solidFill>
            <a:round/>
            <a:headEnd/>
            <a:tailEnd type="arrow" w="med" len="med"/>
          </a:ln>
        </p:spPr>
      </p:cxnSp>
      <p:sp>
        <p:nvSpPr>
          <p:cNvPr id="13" name="TextBox 12"/>
          <p:cNvSpPr txBox="1"/>
          <p:nvPr/>
        </p:nvSpPr>
        <p:spPr>
          <a:xfrm>
            <a:off x="1828800" y="5943600"/>
            <a:ext cx="3352800" cy="707886"/>
          </a:xfrm>
          <a:prstGeom prst="rect">
            <a:avLst/>
          </a:prstGeom>
          <a:noFill/>
        </p:spPr>
        <p:txBody>
          <a:bodyPr wrap="square" rtlCol="0">
            <a:spAutoFit/>
          </a:bodyPr>
          <a:lstStyle/>
          <a:p>
            <a:r>
              <a:rPr lang="en-US" sz="2000" b="1" dirty="0" smtClean="0">
                <a:solidFill>
                  <a:srgbClr val="FF0000"/>
                </a:solidFill>
                <a:effectLst>
                  <a:outerShdw blurRad="38100" dist="38100" dir="2700000" algn="tl">
                    <a:srgbClr val="000000">
                      <a:alpha val="43137"/>
                    </a:srgbClr>
                  </a:outerShdw>
                </a:effectLst>
              </a:rPr>
              <a:t>Southern California</a:t>
            </a:r>
          </a:p>
          <a:p>
            <a:r>
              <a:rPr lang="en-US" sz="2000" b="1" i="1" dirty="0" err="1" smtClean="0">
                <a:solidFill>
                  <a:srgbClr val="FF0000"/>
                </a:solidFill>
                <a:effectLst>
                  <a:outerShdw blurRad="38100" dist="38100" dir="2700000" algn="tl">
                    <a:srgbClr val="000000">
                      <a:alpha val="43137"/>
                    </a:srgbClr>
                  </a:outerShdw>
                </a:effectLst>
              </a:rPr>
              <a:t>Prymnesium</a:t>
            </a:r>
            <a:r>
              <a:rPr lang="en-US" sz="2000" b="1" dirty="0" smtClean="0">
                <a:solidFill>
                  <a:srgbClr val="FF0000"/>
                </a:solidFill>
                <a:effectLst>
                  <a:outerShdw blurRad="38100" dist="38100" dir="2700000" algn="tl">
                    <a:srgbClr val="000000">
                      <a:alpha val="43137"/>
                    </a:srgbClr>
                  </a:outerShdw>
                </a:effectLst>
              </a:rPr>
              <a:t> “Golden algae”</a:t>
            </a:r>
            <a:endParaRPr lang="en-US" sz="2000" b="1" dirty="0">
              <a:solidFill>
                <a:srgbClr val="FF0000"/>
              </a:solidFill>
              <a:effectLst>
                <a:outerShdw blurRad="38100" dist="38100" dir="2700000" algn="tl">
                  <a:srgbClr val="000000">
                    <a:alpha val="43137"/>
                  </a:srgbClr>
                </a:outerShdw>
              </a:effectLst>
            </a:endParaRPr>
          </a:p>
        </p:txBody>
      </p:sp>
      <p:cxnSp>
        <p:nvCxnSpPr>
          <p:cNvPr id="15" name="Straight Arrow Connector 14"/>
          <p:cNvCxnSpPr/>
          <p:nvPr/>
        </p:nvCxnSpPr>
        <p:spPr>
          <a:xfrm>
            <a:off x="3886200" y="6248400"/>
            <a:ext cx="15240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3657600" y="5562600"/>
            <a:ext cx="3810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514600" y="609600"/>
            <a:ext cx="3962400" cy="369332"/>
          </a:xfrm>
          <a:prstGeom prst="rect">
            <a:avLst/>
          </a:prstGeom>
          <a:solidFill>
            <a:schemeClr val="bg1"/>
          </a:solidFill>
        </p:spPr>
        <p:txBody>
          <a:bodyPr wrap="square" rtlCol="0">
            <a:spAutoFit/>
          </a:bodyPr>
          <a:lstStyle/>
          <a:p>
            <a:endParaRPr lang="en-US"/>
          </a:p>
        </p:txBody>
      </p:sp>
      <p:sp>
        <p:nvSpPr>
          <p:cNvPr id="28" name="TextBox 27"/>
          <p:cNvSpPr txBox="1"/>
          <p:nvPr/>
        </p:nvSpPr>
        <p:spPr>
          <a:xfrm>
            <a:off x="5562600" y="2590800"/>
            <a:ext cx="1600200" cy="369332"/>
          </a:xfrm>
          <a:prstGeom prst="rect">
            <a:avLst/>
          </a:prstGeom>
          <a:solidFill>
            <a:schemeClr val="bg1"/>
          </a:solidFill>
        </p:spPr>
        <p:txBody>
          <a:bodyPr wrap="square" rtlCol="0">
            <a:spAutoFit/>
          </a:bodyPr>
          <a:lstStyle/>
          <a:p>
            <a:endParaRPr lang="en-US" dirty="0"/>
          </a:p>
        </p:txBody>
      </p:sp>
      <p:cxnSp>
        <p:nvCxnSpPr>
          <p:cNvPr id="34" name="Straight Arrow Connector 33"/>
          <p:cNvCxnSpPr/>
          <p:nvPr/>
        </p:nvCxnSpPr>
        <p:spPr>
          <a:xfrm flipV="1">
            <a:off x="2971800" y="3657600"/>
            <a:ext cx="2286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0" y="5410200"/>
            <a:ext cx="1905000" cy="830997"/>
          </a:xfrm>
          <a:prstGeom prst="rect">
            <a:avLst/>
          </a:prstGeom>
          <a:noFill/>
        </p:spPr>
        <p:txBody>
          <a:bodyPr wrap="square" rtlCol="0">
            <a:spAutoFit/>
          </a:bodyPr>
          <a:lstStyle/>
          <a:p>
            <a:r>
              <a:rPr lang="en-US" sz="1200" dirty="0" smtClean="0"/>
              <a:t>Revision of Office of Environmental Health Hazard Assessment (OEHHA) Fact Sheet (2012)</a:t>
            </a:r>
            <a:endParaRPr lang="en-US" sz="1200" dirty="0"/>
          </a:p>
        </p:txBody>
      </p:sp>
      <p:sp>
        <p:nvSpPr>
          <p:cNvPr id="29" name="TextBox 28"/>
          <p:cNvSpPr txBox="1"/>
          <p:nvPr/>
        </p:nvSpPr>
        <p:spPr>
          <a:xfrm>
            <a:off x="0" y="0"/>
            <a:ext cx="9383662" cy="1077218"/>
          </a:xfrm>
          <a:prstGeom prst="rect">
            <a:avLst/>
          </a:prstGeom>
          <a:noFill/>
        </p:spPr>
        <p:txBody>
          <a:bodyPr wrap="square" rtlCol="0">
            <a:spAutoFit/>
          </a:bodyPr>
          <a:lstStyle/>
          <a:p>
            <a:pPr algn="ctr"/>
            <a:r>
              <a:rPr lang="en-US" sz="3200" dirty="0" smtClean="0">
                <a:effectLst>
                  <a:outerShdw blurRad="38100" dist="38100" dir="2700000" algn="tl">
                    <a:srgbClr val="000000">
                      <a:alpha val="43137"/>
                    </a:srgbClr>
                  </a:outerShdw>
                </a:effectLst>
                <a:latin typeface="+mj-lt"/>
              </a:rPr>
              <a:t>Areas in California with </a:t>
            </a:r>
          </a:p>
          <a:p>
            <a:pPr algn="ctr"/>
            <a:r>
              <a:rPr lang="en-US" sz="3200" dirty="0" smtClean="0">
                <a:effectLst>
                  <a:outerShdw blurRad="38100" dist="38100" dir="2700000" algn="tl">
                    <a:srgbClr val="000000">
                      <a:alpha val="43137"/>
                    </a:srgbClr>
                  </a:outerShdw>
                </a:effectLst>
                <a:latin typeface="+mj-lt"/>
              </a:rPr>
              <a:t>Recurrent Toxic Algae Blooms </a:t>
            </a:r>
            <a:endParaRPr lang="en-US" sz="3200" dirty="0">
              <a:effectLst>
                <a:outerShdw blurRad="38100" dist="38100" dir="2700000" algn="tl">
                  <a:srgbClr val="000000">
                    <a:alpha val="43137"/>
                  </a:srgbClr>
                </a:outerShdw>
              </a:effectLst>
              <a:latin typeface="+mj-lt"/>
            </a:endParaRPr>
          </a:p>
        </p:txBody>
      </p:sp>
      <p:sp>
        <p:nvSpPr>
          <p:cNvPr id="20" name="TextBox 19"/>
          <p:cNvSpPr txBox="1"/>
          <p:nvPr/>
        </p:nvSpPr>
        <p:spPr>
          <a:xfrm>
            <a:off x="5562600" y="2057400"/>
            <a:ext cx="1676400" cy="430887"/>
          </a:xfrm>
          <a:prstGeom prst="rect">
            <a:avLst/>
          </a:prstGeom>
          <a:solidFill>
            <a:schemeClr val="bg1"/>
          </a:solidFill>
        </p:spPr>
        <p:txBody>
          <a:bodyPr wrap="square" rtlCol="0">
            <a:spAutoFit/>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18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18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18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p:bldP spid="50181" grpId="0"/>
      <p:bldP spid="50182" grpId="0"/>
      <p:bldP spid="50183"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Picture 1027" descr="Updated_Lower_Klam_Fig_v3"/>
          <p:cNvPicPr>
            <a:picLocks noChangeAspect="1" noChangeArrowheads="1"/>
          </p:cNvPicPr>
          <p:nvPr/>
        </p:nvPicPr>
        <p:blipFill>
          <a:blip r:embed="rId3" cstate="print"/>
          <a:srcRect l="3636" t="8028" r="3636" b="11169"/>
          <a:stretch>
            <a:fillRect/>
          </a:stretch>
        </p:blipFill>
        <p:spPr bwMode="auto">
          <a:xfrm>
            <a:off x="3733800" y="3228850"/>
            <a:ext cx="5410200" cy="3629150"/>
          </a:xfrm>
          <a:prstGeom prst="rect">
            <a:avLst/>
          </a:prstGeom>
          <a:noFill/>
          <a:ln w="9525">
            <a:noFill/>
            <a:miter lim="800000"/>
            <a:headEnd/>
            <a:tailEnd/>
          </a:ln>
        </p:spPr>
      </p:pic>
      <p:sp>
        <p:nvSpPr>
          <p:cNvPr id="51204" name="TextBox 6"/>
          <p:cNvSpPr txBox="1">
            <a:spLocks noChangeArrowheads="1"/>
          </p:cNvSpPr>
          <p:nvPr/>
        </p:nvSpPr>
        <p:spPr bwMode="auto">
          <a:xfrm>
            <a:off x="76200" y="1371600"/>
            <a:ext cx="6248400" cy="2585323"/>
          </a:xfrm>
          <a:prstGeom prst="rect">
            <a:avLst/>
          </a:prstGeom>
          <a:noFill/>
          <a:ln w="9525">
            <a:noFill/>
            <a:miter lim="800000"/>
            <a:headEnd/>
            <a:tailEnd/>
          </a:ln>
        </p:spPr>
        <p:txBody>
          <a:bodyPr wrap="square">
            <a:spAutoFit/>
          </a:bodyPr>
          <a:lstStyle/>
          <a:p>
            <a:pPr>
              <a:spcAft>
                <a:spcPts val="600"/>
              </a:spcAft>
              <a:buFont typeface="Arial" charset="0"/>
              <a:buChar char="•"/>
            </a:pPr>
            <a:r>
              <a:rPr lang="en-US" dirty="0" smtClean="0">
                <a:latin typeface="+mn-lt"/>
              </a:rPr>
              <a:t> </a:t>
            </a:r>
            <a:r>
              <a:rPr lang="en-US" sz="2000" dirty="0" smtClean="0">
                <a:latin typeface="+mn-lt"/>
              </a:rPr>
              <a:t>North Coast RWQCB</a:t>
            </a:r>
            <a:endParaRPr lang="en-US" sz="2000" dirty="0">
              <a:latin typeface="+mn-lt"/>
            </a:endParaRPr>
          </a:p>
          <a:p>
            <a:pPr>
              <a:spcAft>
                <a:spcPts val="600"/>
              </a:spcAft>
              <a:buFont typeface="Arial" charset="0"/>
              <a:buChar char="•"/>
            </a:pPr>
            <a:r>
              <a:rPr lang="en-US" sz="2000" dirty="0" smtClean="0">
                <a:latin typeface="+mn-lt"/>
              </a:rPr>
              <a:t> Very large watershed, Multi-jurisdictional </a:t>
            </a:r>
          </a:p>
          <a:p>
            <a:pPr>
              <a:spcAft>
                <a:spcPts val="600"/>
              </a:spcAft>
              <a:buFont typeface="Arial" charset="0"/>
              <a:buChar char="•"/>
            </a:pPr>
            <a:r>
              <a:rPr lang="en-US" sz="2000" dirty="0" smtClean="0">
                <a:latin typeface="+mn-lt"/>
              </a:rPr>
              <a:t> River &gt; </a:t>
            </a:r>
            <a:r>
              <a:rPr lang="en-US" sz="2000" dirty="0">
                <a:latin typeface="+mn-lt"/>
              </a:rPr>
              <a:t>250 miles </a:t>
            </a:r>
            <a:r>
              <a:rPr lang="en-US" sz="2000" dirty="0" smtClean="0">
                <a:latin typeface="+mn-lt"/>
              </a:rPr>
              <a:t>long</a:t>
            </a:r>
          </a:p>
          <a:p>
            <a:pPr>
              <a:spcAft>
                <a:spcPts val="600"/>
              </a:spcAft>
              <a:buFont typeface="Arial" charset="0"/>
              <a:buChar char="•"/>
            </a:pPr>
            <a:r>
              <a:rPr lang="en-US" sz="2000" dirty="0" smtClean="0">
                <a:latin typeface="+mn-lt"/>
              </a:rPr>
              <a:t> Since 2012 highly toxic blooms entire length of river               </a:t>
            </a:r>
          </a:p>
          <a:p>
            <a:pPr>
              <a:buFont typeface="Arial" charset="0"/>
              <a:buChar char="•"/>
            </a:pPr>
            <a:r>
              <a:rPr lang="en-US" sz="2000" dirty="0" smtClean="0">
                <a:latin typeface="+mn-lt"/>
              </a:rPr>
              <a:t> Nutrient TMDL </a:t>
            </a:r>
          </a:p>
          <a:p>
            <a:pPr>
              <a:buFont typeface="Arial" charset="0"/>
              <a:buChar char="•"/>
            </a:pPr>
            <a:r>
              <a:rPr lang="en-US" sz="2000" dirty="0">
                <a:latin typeface="+mn-lt"/>
              </a:rPr>
              <a:t> </a:t>
            </a:r>
            <a:r>
              <a:rPr lang="en-US" sz="2000" dirty="0" smtClean="0">
                <a:latin typeface="+mn-lt"/>
              </a:rPr>
              <a:t>Regional monitoring program</a:t>
            </a:r>
            <a:r>
              <a:rPr lang="en-US" sz="2000" dirty="0" smtClean="0"/>
              <a:t> </a:t>
            </a:r>
          </a:p>
          <a:p>
            <a:pPr lvl="1"/>
            <a:endParaRPr lang="en-US" sz="2000" b="1" dirty="0" smtClean="0"/>
          </a:p>
        </p:txBody>
      </p:sp>
      <p:sp>
        <p:nvSpPr>
          <p:cNvPr id="5" name="Title 4"/>
          <p:cNvSpPr>
            <a:spLocks noGrp="1"/>
          </p:cNvSpPr>
          <p:nvPr>
            <p:ph type="title"/>
          </p:nvPr>
        </p:nvSpPr>
        <p:spPr>
          <a:xfrm>
            <a:off x="381000" y="457200"/>
            <a:ext cx="8229600" cy="911225"/>
          </a:xfrm>
        </p:spPr>
        <p:txBody>
          <a:bodyPr/>
          <a:lstStyle/>
          <a:p>
            <a:pPr algn="ctr">
              <a:defRPr/>
            </a:pPr>
            <a:r>
              <a:rPr lang="en-US" sz="3600" b="0" dirty="0" smtClean="0">
                <a:solidFill>
                  <a:schemeClr val="tx1"/>
                </a:solidFill>
                <a:effectLst>
                  <a:outerShdw blurRad="38100" dist="38100" dir="2700000" algn="tl">
                    <a:srgbClr val="000000">
                      <a:alpha val="43137"/>
                    </a:srgbClr>
                  </a:outerShdw>
                </a:effectLst>
              </a:rPr>
              <a:t>Klamath River Basin</a:t>
            </a:r>
          </a:p>
        </p:txBody>
      </p:sp>
      <p:pic>
        <p:nvPicPr>
          <p:cNvPr id="7" name="Picture 5" descr="IronGateRes_Algae_vert_082607_tbd.jpg">
            <a:hlinkClick r:id="rId4"/>
          </p:cNvPr>
          <p:cNvPicPr>
            <a:picLocks noChangeAspect="1" noChangeArrowheads="1"/>
          </p:cNvPicPr>
          <p:nvPr/>
        </p:nvPicPr>
        <p:blipFill>
          <a:blip r:embed="rId5" cstate="print"/>
          <a:srcRect/>
          <a:stretch>
            <a:fillRect/>
          </a:stretch>
        </p:blipFill>
        <p:spPr bwMode="auto">
          <a:xfrm>
            <a:off x="6705600" y="533400"/>
            <a:ext cx="1752600" cy="26289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Number Placeholder 3"/>
          <p:cNvSpPr>
            <a:spLocks noGrp="1"/>
          </p:cNvSpPr>
          <p:nvPr>
            <p:ph type="sldNum" sz="quarter" idx="4294967295"/>
          </p:nvPr>
        </p:nvSpPr>
        <p:spPr bwMode="auto">
          <a:xfrm>
            <a:off x="7924800" y="6356350"/>
            <a:ext cx="762000" cy="365125"/>
          </a:xfrm>
          <a:prstGeom prst="rect">
            <a:avLst/>
          </a:prstGeom>
          <a:noFill/>
          <a:ln>
            <a:miter lim="800000"/>
            <a:headEnd/>
            <a:tailEnd/>
          </a:ln>
        </p:spPr>
        <p:txBody>
          <a:bodyPr/>
          <a:lstStyle/>
          <a:p>
            <a:fld id="{D871F2DB-AB82-4C48-AD83-A8FAF9705861}" type="slidenum">
              <a:rPr lang="en-US"/>
              <a:pPr/>
              <a:t>8</a:t>
            </a:fld>
            <a:endParaRPr lang="en-US"/>
          </a:p>
        </p:txBody>
      </p:sp>
      <p:sp>
        <p:nvSpPr>
          <p:cNvPr id="59395" name="TextBox 9"/>
          <p:cNvSpPr txBox="1">
            <a:spLocks noChangeArrowheads="1"/>
          </p:cNvSpPr>
          <p:nvPr/>
        </p:nvSpPr>
        <p:spPr bwMode="auto">
          <a:xfrm>
            <a:off x="0" y="6629400"/>
            <a:ext cx="8458200" cy="276225"/>
          </a:xfrm>
          <a:prstGeom prst="rect">
            <a:avLst/>
          </a:prstGeom>
          <a:noFill/>
          <a:ln w="9525">
            <a:noFill/>
            <a:miter lim="800000"/>
            <a:headEnd/>
            <a:tailEnd/>
          </a:ln>
        </p:spPr>
        <p:txBody>
          <a:bodyPr>
            <a:spAutoFit/>
          </a:bodyPr>
          <a:lstStyle/>
          <a:p>
            <a:r>
              <a:rPr lang="en-US" sz="1200"/>
              <a:t>Aerial Image from Google maps;  fly in photo from 8/12 presentation by Amy Little, CDPH</a:t>
            </a:r>
          </a:p>
        </p:txBody>
      </p:sp>
      <p:sp>
        <p:nvSpPr>
          <p:cNvPr id="59396" name="TextBox 5"/>
          <p:cNvSpPr txBox="1">
            <a:spLocks noChangeArrowheads="1"/>
          </p:cNvSpPr>
          <p:nvPr/>
        </p:nvSpPr>
        <p:spPr bwMode="auto">
          <a:xfrm>
            <a:off x="228600" y="6248400"/>
            <a:ext cx="6629400" cy="381000"/>
          </a:xfrm>
          <a:prstGeom prst="rect">
            <a:avLst/>
          </a:prstGeom>
          <a:noFill/>
          <a:ln w="9525">
            <a:noFill/>
            <a:miter lim="800000"/>
            <a:headEnd/>
            <a:tailEnd/>
          </a:ln>
        </p:spPr>
        <p:txBody>
          <a:bodyPr>
            <a:spAutoFit/>
          </a:bodyPr>
          <a:lstStyle/>
          <a:p>
            <a:r>
              <a:rPr lang="en-US">
                <a:solidFill>
                  <a:schemeClr val="bg1"/>
                </a:solidFill>
              </a:rPr>
              <a:t>Eastern, Oaks Arm Clear Lake </a:t>
            </a:r>
          </a:p>
        </p:txBody>
      </p:sp>
      <p:sp>
        <p:nvSpPr>
          <p:cNvPr id="15" name="Title 1"/>
          <p:cNvSpPr txBox="1">
            <a:spLocks/>
          </p:cNvSpPr>
          <p:nvPr/>
        </p:nvSpPr>
        <p:spPr>
          <a:xfrm>
            <a:off x="0" y="304800"/>
            <a:ext cx="9372600" cy="685800"/>
          </a:xfrm>
          <a:prstGeom prst="rect">
            <a:avLst/>
          </a:prstGeom>
        </p:spPr>
        <p:txBody>
          <a:bodyPr lIns="0" rIns="0" bIns="0" anchor="b"/>
          <a:lstStyle/>
          <a:p>
            <a:pPr algn="ctr">
              <a:defRPr/>
            </a:pPr>
            <a:r>
              <a:rPr lang="en-US" sz="3600" b="1" dirty="0">
                <a:solidFill>
                  <a:schemeClr val="accent1">
                    <a:lumMod val="50000"/>
                  </a:schemeClr>
                </a:solidFill>
                <a:effectLst>
                  <a:outerShdw blurRad="38100" dist="38100" dir="2700000" algn="tl">
                    <a:srgbClr val="000000">
                      <a:alpha val="43137"/>
                    </a:srgbClr>
                  </a:outerShdw>
                </a:effectLst>
                <a:latin typeface="Arial Narrow" pitchFamily="34" charset="0"/>
              </a:rPr>
              <a:t> </a:t>
            </a:r>
            <a:r>
              <a:rPr lang="en-US" sz="3600" dirty="0">
                <a:effectLst>
                  <a:outerShdw blurRad="38100" dist="38100" dir="2700000" algn="tl">
                    <a:srgbClr val="000000">
                      <a:alpha val="43137"/>
                    </a:srgbClr>
                  </a:outerShdw>
                </a:effectLst>
                <a:latin typeface="Arial Narrow" pitchFamily="34" charset="0"/>
              </a:rPr>
              <a:t>Clear Lake – Protecting drinking water</a:t>
            </a:r>
            <a:endParaRPr lang="en-US" sz="3600" dirty="0">
              <a:effectLst>
                <a:outerShdw blurRad="38100" dist="38100" dir="2700000" algn="tl">
                  <a:srgbClr val="000000">
                    <a:alpha val="43137"/>
                  </a:srgbClr>
                </a:outerShdw>
              </a:effectLst>
              <a:latin typeface="Arial Narrow" pitchFamily="34" charset="0"/>
              <a:ea typeface="+mj-ea"/>
              <a:cs typeface="+mj-cs"/>
            </a:endParaRPr>
          </a:p>
        </p:txBody>
      </p:sp>
      <p:grpSp>
        <p:nvGrpSpPr>
          <p:cNvPr id="2" name="Group 15"/>
          <p:cNvGrpSpPr>
            <a:grpSpLocks/>
          </p:cNvGrpSpPr>
          <p:nvPr/>
        </p:nvGrpSpPr>
        <p:grpSpPr bwMode="auto">
          <a:xfrm>
            <a:off x="0" y="1066800"/>
            <a:ext cx="9144000" cy="5888038"/>
            <a:chOff x="-91984" y="1013958"/>
            <a:chExt cx="8436190" cy="5992082"/>
          </a:xfrm>
        </p:grpSpPr>
        <p:pic>
          <p:nvPicPr>
            <p:cNvPr id="59399" name="Picture 16"/>
            <p:cNvPicPr>
              <a:picLocks noChangeAspect="1" noChangeArrowheads="1"/>
            </p:cNvPicPr>
            <p:nvPr/>
          </p:nvPicPr>
          <p:blipFill>
            <a:blip r:embed="rId3" cstate="print"/>
            <a:srcRect r="7597"/>
            <a:stretch>
              <a:fillRect/>
            </a:stretch>
          </p:blipFill>
          <p:spPr bwMode="auto">
            <a:xfrm>
              <a:off x="-91984" y="1066800"/>
              <a:ext cx="8317085" cy="5841560"/>
            </a:xfrm>
            <a:prstGeom prst="rect">
              <a:avLst/>
            </a:prstGeom>
            <a:noFill/>
            <a:ln w="9525">
              <a:noFill/>
              <a:miter lim="800000"/>
              <a:headEnd/>
              <a:tailEnd/>
            </a:ln>
          </p:spPr>
        </p:pic>
        <p:sp>
          <p:nvSpPr>
            <p:cNvPr id="59400" name="TextBox 5"/>
            <p:cNvSpPr txBox="1">
              <a:spLocks noChangeArrowheads="1"/>
            </p:cNvSpPr>
            <p:nvPr/>
          </p:nvSpPr>
          <p:spPr bwMode="auto">
            <a:xfrm>
              <a:off x="4478693" y="1013958"/>
              <a:ext cx="3865513" cy="1484965"/>
            </a:xfrm>
            <a:prstGeom prst="rect">
              <a:avLst/>
            </a:prstGeom>
            <a:noFill/>
            <a:ln w="9525">
              <a:noFill/>
              <a:miter lim="800000"/>
              <a:headEnd/>
              <a:tailEnd/>
            </a:ln>
          </p:spPr>
          <p:txBody>
            <a:bodyPr>
              <a:spAutoFit/>
            </a:bodyPr>
            <a:lstStyle/>
            <a:p>
              <a:pPr eaLnBrk="1" hangingPunct="1"/>
              <a:r>
                <a:rPr lang="en-US" sz="1800" i="1">
                  <a:latin typeface="Calibri" pitchFamily="34" charset="0"/>
                </a:rPr>
                <a:t>Courtesy of Lake County Public ArcGIS records</a:t>
              </a:r>
            </a:p>
          </p:txBody>
        </p:sp>
        <p:sp>
          <p:nvSpPr>
            <p:cNvPr id="19" name="Flowchart: Decision 18"/>
            <p:cNvSpPr/>
            <p:nvPr/>
          </p:nvSpPr>
          <p:spPr>
            <a:xfrm>
              <a:off x="6523688" y="5573045"/>
              <a:ext cx="228480" cy="305340"/>
            </a:xfrm>
            <a:prstGeom prst="flowChartDecis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Flowchart: Decision 19"/>
            <p:cNvSpPr/>
            <p:nvPr/>
          </p:nvSpPr>
          <p:spPr>
            <a:xfrm>
              <a:off x="7162261" y="5931698"/>
              <a:ext cx="228480" cy="305340"/>
            </a:xfrm>
            <a:prstGeom prst="flowChartDecis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Flowchart: Decision 20"/>
            <p:cNvSpPr/>
            <p:nvPr/>
          </p:nvSpPr>
          <p:spPr>
            <a:xfrm>
              <a:off x="7316045" y="6036709"/>
              <a:ext cx="227016" cy="305339"/>
            </a:xfrm>
            <a:prstGeom prst="flowChartDecis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Flowchart: Decision 21"/>
            <p:cNvSpPr/>
            <p:nvPr/>
          </p:nvSpPr>
          <p:spPr>
            <a:xfrm>
              <a:off x="6239553" y="6148182"/>
              <a:ext cx="228480" cy="305340"/>
            </a:xfrm>
            <a:prstGeom prst="flowChartDecis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Flowchart: Decision 22"/>
            <p:cNvSpPr/>
            <p:nvPr/>
          </p:nvSpPr>
          <p:spPr>
            <a:xfrm>
              <a:off x="6002285" y="5826687"/>
              <a:ext cx="228480" cy="305339"/>
            </a:xfrm>
            <a:prstGeom prst="flowChartDecis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Flowchart: Decision 23"/>
            <p:cNvSpPr/>
            <p:nvPr/>
          </p:nvSpPr>
          <p:spPr>
            <a:xfrm>
              <a:off x="5715220" y="5673209"/>
              <a:ext cx="228480" cy="305340"/>
            </a:xfrm>
            <a:prstGeom prst="flowChartDecis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Flowchart: Decision 24"/>
            <p:cNvSpPr/>
            <p:nvPr/>
          </p:nvSpPr>
          <p:spPr>
            <a:xfrm>
              <a:off x="5410580" y="5627974"/>
              <a:ext cx="228480" cy="303724"/>
            </a:xfrm>
            <a:prstGeom prst="flowChartDecis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Flowchart: Decision 26"/>
            <p:cNvSpPr/>
            <p:nvPr/>
          </p:nvSpPr>
          <p:spPr>
            <a:xfrm>
              <a:off x="5220180" y="5212778"/>
              <a:ext cx="228480" cy="305339"/>
            </a:xfrm>
            <a:prstGeom prst="flowChartDecisi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Flowchart: Decision 27"/>
            <p:cNvSpPr/>
            <p:nvPr/>
          </p:nvSpPr>
          <p:spPr>
            <a:xfrm>
              <a:off x="5180635" y="5060916"/>
              <a:ext cx="229945" cy="303724"/>
            </a:xfrm>
            <a:prstGeom prst="flowChartDecis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Flowchart: Decision 28"/>
            <p:cNvSpPr/>
            <p:nvPr/>
          </p:nvSpPr>
          <p:spPr>
            <a:xfrm>
              <a:off x="5056143" y="4810505"/>
              <a:ext cx="227015" cy="303724"/>
            </a:xfrm>
            <a:prstGeom prst="flowChartDecis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Flowchart: Decision 29"/>
            <p:cNvSpPr/>
            <p:nvPr/>
          </p:nvSpPr>
          <p:spPr>
            <a:xfrm>
              <a:off x="4663626" y="4652181"/>
              <a:ext cx="229944" cy="305340"/>
            </a:xfrm>
            <a:prstGeom prst="flowChartDecis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Flowchart: Decision 30"/>
            <p:cNvSpPr/>
            <p:nvPr/>
          </p:nvSpPr>
          <p:spPr>
            <a:xfrm>
              <a:off x="1751968" y="3989804"/>
              <a:ext cx="229944" cy="303724"/>
            </a:xfrm>
            <a:prstGeom prst="flowChartDecis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Flowchart: Decision 31"/>
            <p:cNvSpPr/>
            <p:nvPr/>
          </p:nvSpPr>
          <p:spPr>
            <a:xfrm>
              <a:off x="1904289" y="2590737"/>
              <a:ext cx="228480" cy="305340"/>
            </a:xfrm>
            <a:prstGeom prst="flowChartDecis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Flowchart: Decision 32"/>
            <p:cNvSpPr/>
            <p:nvPr/>
          </p:nvSpPr>
          <p:spPr>
            <a:xfrm>
              <a:off x="2971993" y="1600404"/>
              <a:ext cx="228480" cy="305339"/>
            </a:xfrm>
            <a:prstGeom prst="flowChartDecis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Flowchart: Decision 33"/>
            <p:cNvSpPr/>
            <p:nvPr/>
          </p:nvSpPr>
          <p:spPr>
            <a:xfrm>
              <a:off x="3944499" y="2285398"/>
              <a:ext cx="227016" cy="305339"/>
            </a:xfrm>
            <a:prstGeom prst="flowChartDecis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Flowchart: Decision 34"/>
            <p:cNvSpPr/>
            <p:nvPr/>
          </p:nvSpPr>
          <p:spPr>
            <a:xfrm>
              <a:off x="6547122" y="4366228"/>
              <a:ext cx="228480" cy="305339"/>
            </a:xfrm>
            <a:prstGeom prst="flowChartDecis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Flowchart: Decision 35"/>
            <p:cNvSpPr/>
            <p:nvPr/>
          </p:nvSpPr>
          <p:spPr>
            <a:xfrm>
              <a:off x="687192" y="5141693"/>
              <a:ext cx="227016" cy="305339"/>
            </a:xfrm>
            <a:prstGeom prst="flowChartDecis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9418" name="TextBox 36"/>
            <p:cNvSpPr txBox="1">
              <a:spLocks noChangeArrowheads="1"/>
            </p:cNvSpPr>
            <p:nvPr/>
          </p:nvSpPr>
          <p:spPr bwMode="auto">
            <a:xfrm>
              <a:off x="989189" y="5085760"/>
              <a:ext cx="2287872" cy="390765"/>
            </a:xfrm>
            <a:prstGeom prst="rect">
              <a:avLst/>
            </a:prstGeom>
            <a:solidFill>
              <a:schemeClr val="bg1"/>
            </a:solidFill>
            <a:ln w="9525">
              <a:noFill/>
              <a:miter lim="800000"/>
              <a:headEnd/>
              <a:tailEnd/>
            </a:ln>
          </p:spPr>
          <p:txBody>
            <a:bodyPr>
              <a:spAutoFit/>
            </a:bodyPr>
            <a:lstStyle/>
            <a:p>
              <a:r>
                <a:rPr lang="en-US" sz="1800" dirty="0"/>
                <a:t>Drinking water </a:t>
              </a:r>
              <a:r>
                <a:rPr lang="en-US" sz="1800" dirty="0" smtClean="0"/>
                <a:t> intakes</a:t>
              </a:r>
              <a:endParaRPr lang="en-US" sz="1800" dirty="0"/>
            </a:p>
          </p:txBody>
        </p:sp>
        <p:sp>
          <p:nvSpPr>
            <p:cNvPr id="59419" name="TextBox 37"/>
            <p:cNvSpPr txBox="1">
              <a:spLocks noChangeArrowheads="1"/>
            </p:cNvSpPr>
            <p:nvPr/>
          </p:nvSpPr>
          <p:spPr bwMode="auto">
            <a:xfrm>
              <a:off x="401047" y="5867568"/>
              <a:ext cx="6477000" cy="1138472"/>
            </a:xfrm>
            <a:prstGeom prst="rect">
              <a:avLst/>
            </a:prstGeom>
            <a:noFill/>
            <a:ln w="9525">
              <a:noFill/>
              <a:miter lim="800000"/>
              <a:headEnd/>
              <a:tailEnd/>
            </a:ln>
          </p:spPr>
          <p:txBody>
            <a:bodyPr>
              <a:spAutoFit/>
            </a:bodyPr>
            <a:lstStyle/>
            <a:p>
              <a:r>
                <a:rPr lang="en-US" sz="1800"/>
                <a:t>Taken from  presentation by Amy Little, CDPH, Aug 2012</a:t>
              </a:r>
              <a:r>
                <a:rPr lang="en-US"/>
                <a:t>.</a:t>
              </a:r>
            </a:p>
          </p:txBody>
        </p:sp>
        <p:sp>
          <p:nvSpPr>
            <p:cNvPr id="59420" name="TextBox 38"/>
            <p:cNvSpPr txBox="1">
              <a:spLocks noChangeArrowheads="1"/>
            </p:cNvSpPr>
            <p:nvPr/>
          </p:nvSpPr>
          <p:spPr bwMode="auto">
            <a:xfrm>
              <a:off x="152400" y="1219200"/>
              <a:ext cx="1752600" cy="369332"/>
            </a:xfrm>
            <a:prstGeom prst="rect">
              <a:avLst/>
            </a:prstGeom>
            <a:noFill/>
            <a:ln w="9525">
              <a:noFill/>
              <a:miter lim="800000"/>
              <a:headEnd/>
              <a:tailEnd/>
            </a:ln>
          </p:spPr>
          <p:txBody>
            <a:bodyPr>
              <a:spAutoFit/>
            </a:bodyPr>
            <a:lstStyle/>
            <a:p>
              <a:r>
                <a:rPr lang="en-US"/>
                <a:t>Clear Lake, CA</a:t>
              </a:r>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152400" y="533400"/>
            <a:ext cx="7772400" cy="762000"/>
          </a:xfrm>
        </p:spPr>
        <p:txBody>
          <a:bodyPr/>
          <a:lstStyle/>
          <a:p>
            <a:pPr algn="ctr">
              <a:defRPr/>
            </a:pPr>
            <a:r>
              <a:rPr lang="en-US" sz="4000" b="0" dirty="0" smtClean="0">
                <a:solidFill>
                  <a:schemeClr val="tx1"/>
                </a:solidFill>
                <a:effectLst>
                  <a:outerShdw blurRad="38100" dist="38100" dir="2700000" algn="tl">
                    <a:srgbClr val="000000">
                      <a:alpha val="43137"/>
                    </a:srgbClr>
                  </a:outerShdw>
                </a:effectLst>
              </a:rPr>
              <a:t>Clear Lake – Satellite imagery</a:t>
            </a:r>
            <a:br>
              <a:rPr lang="en-US" sz="4000" b="0" dirty="0" smtClean="0">
                <a:solidFill>
                  <a:schemeClr val="tx1"/>
                </a:solidFill>
                <a:effectLst>
                  <a:outerShdw blurRad="38100" dist="38100" dir="2700000" algn="tl">
                    <a:srgbClr val="000000">
                      <a:alpha val="43137"/>
                    </a:srgbClr>
                  </a:outerShdw>
                </a:effectLst>
              </a:rPr>
            </a:br>
            <a:r>
              <a:rPr lang="en-US" b="0" dirty="0" smtClean="0">
                <a:solidFill>
                  <a:schemeClr val="tx1"/>
                </a:solidFill>
                <a:effectLst>
                  <a:outerShdw blurRad="38100" dist="38100" dir="2700000" algn="tl">
                    <a:srgbClr val="000000">
                      <a:alpha val="43137"/>
                    </a:srgbClr>
                  </a:outerShdw>
                </a:effectLst>
              </a:rPr>
              <a:t/>
            </a:r>
            <a:br>
              <a:rPr lang="en-US" b="0" dirty="0" smtClean="0">
                <a:solidFill>
                  <a:schemeClr val="tx1"/>
                </a:solidFill>
                <a:effectLst>
                  <a:outerShdw blurRad="38100" dist="38100" dir="2700000" algn="tl">
                    <a:srgbClr val="000000">
                      <a:alpha val="43137"/>
                    </a:srgbClr>
                  </a:outerShdw>
                </a:effectLst>
              </a:rPr>
            </a:br>
            <a:r>
              <a:rPr lang="en-US" b="0" dirty="0" smtClean="0">
                <a:solidFill>
                  <a:schemeClr val="tx1"/>
                </a:solidFill>
                <a:effectLst>
                  <a:outerShdw blurRad="38100" dist="38100" dir="2700000" algn="tl">
                    <a:srgbClr val="000000">
                      <a:alpha val="43137"/>
                    </a:srgbClr>
                  </a:outerShdw>
                </a:effectLst>
              </a:rPr>
              <a:t/>
            </a:r>
            <a:br>
              <a:rPr lang="en-US" b="0" dirty="0" smtClean="0">
                <a:solidFill>
                  <a:schemeClr val="tx1"/>
                </a:solidFill>
                <a:effectLst>
                  <a:outerShdw blurRad="38100" dist="38100" dir="2700000" algn="tl">
                    <a:srgbClr val="000000">
                      <a:alpha val="43137"/>
                    </a:srgbClr>
                  </a:outerShdw>
                </a:effectLst>
              </a:rPr>
            </a:br>
            <a:endParaRPr lang="en-US" b="0" dirty="0" smtClean="0">
              <a:solidFill>
                <a:schemeClr val="tx1"/>
              </a:solidFill>
              <a:effectLst>
                <a:outerShdw blurRad="38100" dist="38100" dir="2700000" algn="tl">
                  <a:srgbClr val="000000">
                    <a:alpha val="43137"/>
                  </a:srgbClr>
                </a:outerShdw>
              </a:effectLst>
            </a:endParaRPr>
          </a:p>
        </p:txBody>
      </p:sp>
      <p:pic>
        <p:nvPicPr>
          <p:cNvPr id="60419" name="Content Placeholder 3"/>
          <p:cNvPicPr>
            <a:picLocks noGrp="1" noChangeAspect="1"/>
          </p:cNvPicPr>
          <p:nvPr>
            <p:ph idx="1"/>
          </p:nvPr>
        </p:nvPicPr>
        <p:blipFill>
          <a:blip r:embed="rId3" cstate="print"/>
          <a:srcRect/>
          <a:stretch>
            <a:fillRect/>
          </a:stretch>
        </p:blipFill>
        <p:spPr>
          <a:xfrm>
            <a:off x="0" y="2057400"/>
            <a:ext cx="4648200" cy="3657600"/>
          </a:xfrm>
        </p:spPr>
      </p:pic>
      <p:pic>
        <p:nvPicPr>
          <p:cNvPr id="60420" name="Picture 4"/>
          <p:cNvPicPr>
            <a:picLocks noChangeAspect="1" noChangeArrowheads="1"/>
          </p:cNvPicPr>
          <p:nvPr/>
        </p:nvPicPr>
        <p:blipFill>
          <a:blip r:embed="rId4" cstate="print"/>
          <a:srcRect/>
          <a:stretch>
            <a:fillRect/>
          </a:stretch>
        </p:blipFill>
        <p:spPr bwMode="auto">
          <a:xfrm>
            <a:off x="4660900" y="1371600"/>
            <a:ext cx="4495800" cy="3581400"/>
          </a:xfrm>
          <a:prstGeom prst="rect">
            <a:avLst/>
          </a:prstGeom>
          <a:noFill/>
          <a:ln w="9525">
            <a:noFill/>
            <a:miter lim="800000"/>
            <a:headEnd/>
            <a:tailEnd/>
          </a:ln>
        </p:spPr>
      </p:pic>
      <p:sp>
        <p:nvSpPr>
          <p:cNvPr id="2" name="TextBox 1"/>
          <p:cNvSpPr txBox="1"/>
          <p:nvPr/>
        </p:nvSpPr>
        <p:spPr>
          <a:xfrm>
            <a:off x="1142999" y="6183868"/>
            <a:ext cx="3733801" cy="369332"/>
          </a:xfrm>
          <a:prstGeom prst="rect">
            <a:avLst/>
          </a:prstGeom>
          <a:noFill/>
        </p:spPr>
        <p:txBody>
          <a:bodyPr wrap="square" rtlCol="0">
            <a:spAutoFit/>
          </a:bodyPr>
          <a:lstStyle/>
          <a:p>
            <a:r>
              <a:rPr lang="en-US" sz="1800" dirty="0" smtClean="0"/>
              <a:t>Analyzed by Blue Water Satellites, </a:t>
            </a:r>
            <a:r>
              <a:rPr lang="en-US" sz="1800" dirty="0" err="1" smtClean="0"/>
              <a:t>Inc</a:t>
            </a:r>
            <a:endParaRPr lang="en-US" sz="1800"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4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17294</TotalTime>
  <Words>2907</Words>
  <Application>Microsoft Office PowerPoint</Application>
  <PresentationFormat>On-screen Show (4:3)</PresentationFormat>
  <Paragraphs>246</Paragraphs>
  <Slides>23</Slides>
  <Notes>23</Notes>
  <HiddenSlides>1</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25" baseType="lpstr">
      <vt:lpstr>Blank Presentation</vt:lpstr>
      <vt:lpstr>Acrobat Document</vt:lpstr>
      <vt:lpstr>PowerPoint Presentation</vt:lpstr>
      <vt:lpstr>PowerPoint Presentation</vt:lpstr>
      <vt:lpstr>Why California needs a Freshwater Harmful Algal Bloom (HAB)  Strategy</vt:lpstr>
      <vt:lpstr>Where are they?</vt:lpstr>
      <vt:lpstr>Microcystis</vt:lpstr>
      <vt:lpstr>PowerPoint Presentation</vt:lpstr>
      <vt:lpstr>Klamath River Basin</vt:lpstr>
      <vt:lpstr>PowerPoint Presentation</vt:lpstr>
      <vt:lpstr>Clear Lake – Satellite imagery   </vt:lpstr>
      <vt:lpstr>Freshwater Impacts to Marine Waters  Pinto Lake </vt:lpstr>
      <vt:lpstr>PowerPoint Presentation</vt:lpstr>
      <vt:lpstr>SWAMPs Freshwater HABs Assessment and Support Strategy</vt:lpstr>
      <vt:lpstr>PowerPoint Presentation</vt:lpstr>
      <vt:lpstr>PowerPoint Presentation</vt:lpstr>
      <vt:lpstr>The End</vt:lpstr>
      <vt:lpstr>PowerPoint Presentation</vt:lpstr>
      <vt:lpstr>Lake Del Valle</vt:lpstr>
      <vt:lpstr>California CyanoHAB Network (CCHAB)</vt:lpstr>
      <vt:lpstr>Satellite imagery and real time notification (SFEI)</vt:lpstr>
      <vt:lpstr>Satellite Health Bulletins: Florida</vt:lpstr>
      <vt:lpstr>Cyanotoxins</vt:lpstr>
      <vt:lpstr>Types of freshwater HABs  currently in California</vt:lpstr>
      <vt:lpstr>Toledo, Ohio  August 2014  Microcystis bloom in Lake Erie causes loss of drinking/cooking/ bathing water for 400,000 people for 3 days</vt:lpstr>
    </vt:vector>
  </TitlesOfParts>
  <Company>_x0008_ᖠ]皤뿿��뿿��</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Doralynn Co</dc:creator>
  <cp:lastModifiedBy>Tadesse, Dawit@Waterboards</cp:lastModifiedBy>
  <cp:revision>829</cp:revision>
  <dcterms:created xsi:type="dcterms:W3CDTF">2006-02-09T02:41:40Z</dcterms:created>
  <dcterms:modified xsi:type="dcterms:W3CDTF">2016-01-28T16:17:57Z</dcterms:modified>
</cp:coreProperties>
</file>