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91" r:id="rId5"/>
    <p:sldId id="290" r:id="rId6"/>
    <p:sldId id="258" r:id="rId7"/>
    <p:sldId id="259" r:id="rId8"/>
    <p:sldId id="289" r:id="rId9"/>
    <p:sldId id="288" r:id="rId10"/>
    <p:sldId id="277" r:id="rId11"/>
    <p:sldId id="260" r:id="rId12"/>
    <p:sldId id="265" r:id="rId13"/>
    <p:sldId id="292" r:id="rId14"/>
    <p:sldId id="293" r:id="rId15"/>
    <p:sldId id="278" r:id="rId16"/>
    <p:sldId id="269" r:id="rId17"/>
    <p:sldId id="279" r:id="rId18"/>
    <p:sldId id="280" r:id="rId19"/>
    <p:sldId id="281" r:id="rId20"/>
    <p:sldId id="282" r:id="rId21"/>
    <p:sldId id="283" r:id="rId22"/>
    <p:sldId id="270" r:id="rId23"/>
    <p:sldId id="284" r:id="rId24"/>
    <p:sldId id="298" r:id="rId25"/>
    <p:sldId id="261" r:id="rId26"/>
    <p:sldId id="294" r:id="rId27"/>
    <p:sldId id="266" r:id="rId28"/>
    <p:sldId id="286" r:id="rId29"/>
    <p:sldId id="295" r:id="rId30"/>
    <p:sldId id="296" r:id="rId31"/>
    <p:sldId id="263" r:id="rId32"/>
    <p:sldId id="272" r:id="rId33"/>
    <p:sldId id="273" r:id="rId34"/>
    <p:sldId id="297" r:id="rId35"/>
    <p:sldId id="274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A9AA7D-90EA-4A78-BBB4-14785D1DD2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59647B-536D-48B9-8780-F90937F50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9AA7D-90EA-4A78-BBB4-14785D1DD2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9647B-536D-48B9-8780-F90937F50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9AA7D-90EA-4A78-BBB4-14785D1DD2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9647B-536D-48B9-8780-F90937F50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9AA7D-90EA-4A78-BBB4-14785D1DD2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9647B-536D-48B9-8780-F90937F504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9AA7D-90EA-4A78-BBB4-14785D1DD2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9647B-536D-48B9-8780-F90937F504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9AA7D-90EA-4A78-BBB4-14785D1DD2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9647B-536D-48B9-8780-F90937F504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9AA7D-90EA-4A78-BBB4-14785D1DD2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9647B-536D-48B9-8780-F90937F504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9AA7D-90EA-4A78-BBB4-14785D1DD2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9647B-536D-48B9-8780-F90937F504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9AA7D-90EA-4A78-BBB4-14785D1DD2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9647B-536D-48B9-8780-F90937F50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A9AA7D-90EA-4A78-BBB4-14785D1DD2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9647B-536D-48B9-8780-F90937F504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A9AA7D-90EA-4A78-BBB4-14785D1DD2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59647B-536D-48B9-8780-F90937F504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A9AA7D-90EA-4A78-BBB4-14785D1DD2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59647B-536D-48B9-8780-F90937F504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uckeeriverwc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Truckee River Watershed Council</a:t>
            </a:r>
            <a:br>
              <a:rPr lang="en-US" sz="3600" dirty="0" smtClean="0"/>
            </a:br>
            <a:r>
              <a:rPr lang="en-US" sz="3600" dirty="0" smtClean="0"/>
              <a:t>Truckee River Sediment </a:t>
            </a:r>
            <a:r>
              <a:rPr lang="en-US" sz="3600" dirty="0" smtClean="0"/>
              <a:t>TMDL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Lahontan Regional Water Quality Control Board</a:t>
            </a:r>
            <a:endParaRPr lang="en-US" dirty="0" smtClean="0"/>
          </a:p>
          <a:p>
            <a:r>
              <a:rPr lang="en-US" dirty="0" smtClean="0"/>
              <a:t>Beth </a:t>
            </a:r>
            <a:r>
              <a:rPr lang="en-US" dirty="0" smtClean="0"/>
              <a:t>Christman &amp; Lisa Wallace</a:t>
            </a:r>
            <a:endParaRPr lang="en-US" dirty="0" smtClean="0"/>
          </a:p>
          <a:p>
            <a:r>
              <a:rPr lang="en-US" dirty="0" smtClean="0"/>
              <a:t>June 19,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5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Macroinvertebrate </a:t>
            </a:r>
            <a:r>
              <a:rPr lang="en-US" dirty="0" smtClean="0"/>
              <a:t>– reference/test</a:t>
            </a:r>
          </a:p>
          <a:p>
            <a:r>
              <a:rPr lang="en-US" dirty="0" smtClean="0"/>
              <a:t>Macroinvertebrate – patch-scale</a:t>
            </a:r>
          </a:p>
          <a:p>
            <a:pPr lvl="1"/>
            <a:r>
              <a:rPr lang="en-US" dirty="0" smtClean="0"/>
              <a:t>Studies by UCSB- SNARL, Dr. David </a:t>
            </a:r>
            <a:r>
              <a:rPr lang="en-US" dirty="0" err="1" smtClean="0"/>
              <a:t>Herbst</a:t>
            </a:r>
            <a:endParaRPr lang="en-US" dirty="0" smtClean="0"/>
          </a:p>
          <a:p>
            <a:r>
              <a:rPr lang="en-US" dirty="0"/>
              <a:t>Suspended sediment and </a:t>
            </a:r>
            <a:r>
              <a:rPr lang="en-US" dirty="0" smtClean="0"/>
              <a:t>turbidity summary</a:t>
            </a:r>
            <a:endParaRPr lang="en-US" dirty="0"/>
          </a:p>
          <a:p>
            <a:pPr lvl="1"/>
            <a:r>
              <a:rPr lang="en-US" dirty="0"/>
              <a:t>Studies by Balance </a:t>
            </a:r>
            <a:r>
              <a:rPr lang="en-US" dirty="0" err="1"/>
              <a:t>Hydrologics</a:t>
            </a:r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Presented </a:t>
            </a:r>
            <a:r>
              <a:rPr lang="en-US" dirty="0"/>
              <a:t>T</a:t>
            </a:r>
            <a:r>
              <a:rPr lang="en-US" dirty="0" smtClean="0"/>
              <a:t>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1. Biological data shows </a:t>
            </a:r>
            <a:r>
              <a:rPr lang="en-US" dirty="0" smtClean="0"/>
              <a:t>impairment</a:t>
            </a:r>
          </a:p>
          <a:p>
            <a:pPr marL="109728" indent="0">
              <a:buNone/>
            </a:pPr>
            <a:r>
              <a:rPr lang="en-US" dirty="0" smtClean="0"/>
              <a:t>2. Disconnect </a:t>
            </a:r>
            <a:r>
              <a:rPr lang="en-US" dirty="0" smtClean="0"/>
              <a:t>between current numeric standard and detecting impairment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5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Reference/Test </a:t>
            </a:r>
            <a:r>
              <a:rPr lang="en-US" dirty="0"/>
              <a:t>S</a:t>
            </a:r>
            <a:r>
              <a:rPr lang="en-US" dirty="0" smtClean="0"/>
              <a:t>tudy (2010)</a:t>
            </a:r>
          </a:p>
          <a:p>
            <a:r>
              <a:rPr lang="en-US" dirty="0" smtClean="0"/>
              <a:t>Patch Scale Fine Sediment </a:t>
            </a:r>
            <a:r>
              <a:rPr lang="en-US" dirty="0"/>
              <a:t>S</a:t>
            </a:r>
            <a:r>
              <a:rPr lang="en-US" dirty="0" smtClean="0"/>
              <a:t>tudy (2011)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ioassessment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biological organisms to assess water quality</a:t>
            </a:r>
          </a:p>
          <a:p>
            <a:r>
              <a:rPr lang="en-US" dirty="0" smtClean="0"/>
              <a:t>Direct indicator of stream environment</a:t>
            </a:r>
          </a:p>
          <a:p>
            <a:r>
              <a:rPr lang="en-US" dirty="0" smtClean="0"/>
              <a:t>Benthic macroinvertebrates most common</a:t>
            </a:r>
          </a:p>
          <a:p>
            <a:r>
              <a:rPr lang="en-US" dirty="0" smtClean="0"/>
              <a:t>Different types of insects tolerate poor water quality – assigned a “tolerance value”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Bioassessment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 of Biological Integrity (IBI) common analysis tool</a:t>
            </a:r>
          </a:p>
          <a:p>
            <a:pPr lvl="1"/>
            <a:r>
              <a:rPr lang="en-US" dirty="0"/>
              <a:t>Developed specific to a region</a:t>
            </a:r>
          </a:p>
          <a:p>
            <a:pPr lvl="1"/>
            <a:r>
              <a:rPr lang="en-US" dirty="0"/>
              <a:t>Allows to look at just one “score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EPT = </a:t>
            </a:r>
            <a:r>
              <a:rPr lang="en-US" dirty="0" err="1" smtClean="0"/>
              <a:t>Ephemeroptera</a:t>
            </a:r>
            <a:r>
              <a:rPr lang="en-US" dirty="0" smtClean="0"/>
              <a:t> (mayflies), </a:t>
            </a:r>
            <a:r>
              <a:rPr lang="en-US" dirty="0" err="1" smtClean="0"/>
              <a:t>Plecoptera</a:t>
            </a:r>
            <a:r>
              <a:rPr lang="en-US" dirty="0" smtClean="0"/>
              <a:t> (stoneflies), and </a:t>
            </a:r>
            <a:r>
              <a:rPr lang="en-US" dirty="0" err="1" smtClean="0"/>
              <a:t>Trichoptera</a:t>
            </a:r>
            <a:r>
              <a:rPr lang="en-US" dirty="0" smtClean="0"/>
              <a:t> (</a:t>
            </a:r>
            <a:r>
              <a:rPr lang="en-US" dirty="0" err="1" smtClean="0"/>
              <a:t>caddisflies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Tolerance Value: 0-10 assigned to each species</a:t>
            </a:r>
          </a:p>
          <a:p>
            <a:r>
              <a:rPr lang="en-US" dirty="0" smtClean="0"/>
              <a:t>BMI = Benthic macroinvertebrate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Bioassessment “Jargon”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3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49" y="2267129"/>
            <a:ext cx="6580151" cy="412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Reference/Test Results – IBI Scores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701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Middle Truckee samples all scored as impaired (red) or partially supporting (yellow)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Reference sites scored as partially supporting or  supporting (green)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1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Tightens </a:t>
            </a:r>
            <a:r>
              <a:rPr lang="en-US" dirty="0" smtClean="0"/>
              <a:t>up relationship between sediment and biota</a:t>
            </a:r>
          </a:p>
          <a:p>
            <a:r>
              <a:rPr lang="en-US" dirty="0" smtClean="0"/>
              <a:t>Collect BMIs from small patches over a range of fine sediment cover (0-100%)</a:t>
            </a:r>
          </a:p>
          <a:p>
            <a:r>
              <a:rPr lang="en-US" dirty="0" smtClean="0"/>
              <a:t>Survey reaches of Middle Truckee to understand pattern of fine sediment deposition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 Scale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0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448300" cy="641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13716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BMI Monitoring Locations – Patch Scale Study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1779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25472"/>
            <a:ext cx="6248400" cy="475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BMI Density Declines with Increased Fines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486400"/>
            <a:ext cx="54101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0%              1-20%          21-40%      41-60%       61-80%       81-100%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95599" y="600722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Cover by Fines and Sand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57200" y="3352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orgs/m2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3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414938" cy="388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%EPT Decreases with Increased Fines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5257800"/>
            <a:ext cx="5715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0%               1-20%         21-40%        41-60%       61-80%        81-100%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584310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Cover by Fines and Sand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603766" y="36634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Truckee River TMDL Background</a:t>
            </a:r>
          </a:p>
          <a:p>
            <a:r>
              <a:rPr lang="en-US" dirty="0" smtClean="0"/>
              <a:t>TRWC Monitoring Program </a:t>
            </a:r>
          </a:p>
          <a:p>
            <a:r>
              <a:rPr lang="en-US" dirty="0" smtClean="0"/>
              <a:t>Key Results</a:t>
            </a:r>
          </a:p>
          <a:p>
            <a:r>
              <a:rPr lang="en-US" dirty="0" smtClean="0"/>
              <a:t>Discussion of Findings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61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018137" cy="424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% Midges Increases with Increased Fines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327397"/>
            <a:ext cx="6248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0%                 1-20%           21-40%          41-60%          61-80%         81-100%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162300" y="567016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Cover by Fines and Sand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96334" y="34729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</a:t>
            </a:r>
            <a:r>
              <a:rPr lang="en-US" dirty="0" err="1" smtClean="0"/>
              <a:t>Chironomidae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5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51096"/>
            <a:ext cx="7086599" cy="42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Fewer Intolerant, More Tolerant Species with Increased Fines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317123"/>
            <a:ext cx="6172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0%               1-20%           21-40%          41-60%         61-80%          81-100%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567084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Cover by Fines and Sand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9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quality and quantity decreases</a:t>
            </a:r>
          </a:p>
          <a:p>
            <a:pPr lvl="1"/>
            <a:r>
              <a:rPr lang="en-US" dirty="0" smtClean="0"/>
              <a:t>Fewer insects</a:t>
            </a:r>
          </a:p>
          <a:p>
            <a:pPr lvl="1"/>
            <a:r>
              <a:rPr lang="en-US" dirty="0" smtClean="0"/>
              <a:t>Smaller body size</a:t>
            </a:r>
          </a:p>
          <a:p>
            <a:r>
              <a:rPr lang="en-US" dirty="0" smtClean="0"/>
              <a:t>Sensitive taxa are lost from the community</a:t>
            </a:r>
          </a:p>
          <a:p>
            <a:r>
              <a:rPr lang="en-US" dirty="0" smtClean="0"/>
              <a:t>Sediment thresholds</a:t>
            </a:r>
          </a:p>
          <a:p>
            <a:pPr lvl="1"/>
            <a:r>
              <a:rPr lang="en-US" dirty="0" smtClean="0"/>
              <a:t>Impacts appear &gt;20% fine and sand cover</a:t>
            </a:r>
          </a:p>
          <a:p>
            <a:pPr lvl="1"/>
            <a:r>
              <a:rPr lang="en-US" dirty="0" smtClean="0"/>
              <a:t>Impacts significant at 80%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Biological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Prevalent is Sediment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Deposition?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9" y="1481138"/>
            <a:ext cx="700022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9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Disconnect between bioassessment and sediment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Suspended Sediment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1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6794137" cy="502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ediment and Turbidity Monitoring</a:t>
            </a:r>
            <a:br>
              <a:rPr lang="en-US" dirty="0" smtClean="0"/>
            </a:br>
            <a:r>
              <a:rPr lang="en-US" sz="3100" dirty="0" smtClean="0"/>
              <a:t>Stations on 3 key tributaries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572432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Data from WY 2010 – 2013</a:t>
            </a:r>
          </a:p>
          <a:p>
            <a:r>
              <a:rPr lang="en-US" dirty="0"/>
              <a:t>Tributaries are meeting suspended sediment concentration standard of 25 mg/L 90% of the time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Suspended Sediment/Turbidity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Biological data show increased sediment = decreased condition</a:t>
            </a:r>
          </a:p>
          <a:p>
            <a:r>
              <a:rPr lang="en-US" dirty="0" smtClean="0"/>
              <a:t>Sediment deposition is fairly widespread in sampling </a:t>
            </a:r>
            <a:r>
              <a:rPr lang="en-US" dirty="0" smtClean="0"/>
              <a:t>reaches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SSC </a:t>
            </a:r>
            <a:r>
              <a:rPr lang="en-US" dirty="0" smtClean="0"/>
              <a:t>data suggest current standard is largely met in 3 monitored tributaries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Beneficial Uses are Impaired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standard for Trucke</a:t>
            </a:r>
            <a:r>
              <a:rPr lang="en-US" dirty="0" smtClean="0"/>
              <a:t>e River that directly assesses impacts to beneficial uses</a:t>
            </a:r>
          </a:p>
          <a:p>
            <a:pPr lvl="1"/>
            <a:r>
              <a:rPr lang="en-US" dirty="0" smtClean="0"/>
              <a:t>Biological?</a:t>
            </a:r>
          </a:p>
          <a:p>
            <a:pPr lvl="1"/>
            <a:r>
              <a:rPr lang="en-US" dirty="0" smtClean="0"/>
              <a:t>Deposited Sediment?</a:t>
            </a:r>
            <a:endParaRPr lang="en-US" dirty="0" smtClean="0"/>
          </a:p>
          <a:p>
            <a:r>
              <a:rPr lang="en-US" dirty="0" smtClean="0"/>
              <a:t>Fund additional monitoring </a:t>
            </a:r>
          </a:p>
          <a:p>
            <a:pPr lvl="1"/>
            <a:r>
              <a:rPr lang="en-US" dirty="0" smtClean="0"/>
              <a:t>Sediment distribution</a:t>
            </a:r>
          </a:p>
          <a:p>
            <a:pPr lvl="1"/>
            <a:r>
              <a:rPr lang="en-US" dirty="0" smtClean="0"/>
              <a:t>Additional bioassessment sites</a:t>
            </a:r>
          </a:p>
          <a:p>
            <a:pPr lvl="1"/>
            <a:r>
              <a:rPr lang="en-US" dirty="0" smtClean="0"/>
              <a:t>Depending on standard:</a:t>
            </a:r>
          </a:p>
          <a:p>
            <a:pPr lvl="2"/>
            <a:r>
              <a:rPr lang="en-US" dirty="0" smtClean="0"/>
              <a:t>Annual cost $</a:t>
            </a:r>
            <a:r>
              <a:rPr lang="en-US" dirty="0" smtClean="0"/>
              <a:t>30,000 - $150,000+</a:t>
            </a:r>
          </a:p>
          <a:p>
            <a:pPr lvl="2"/>
            <a:r>
              <a:rPr lang="en-US" dirty="0" smtClean="0"/>
              <a:t>Study period 3-5 years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Reports available at: </a:t>
            </a:r>
            <a:r>
              <a:rPr lang="en-US" dirty="0" smtClean="0">
                <a:hlinkClick r:id="rId2"/>
              </a:rPr>
              <a:t>www.truckeeriverwc.org</a:t>
            </a: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Beth Christman</a:t>
            </a:r>
          </a:p>
          <a:p>
            <a:pPr marL="109728" indent="0">
              <a:buNone/>
            </a:pPr>
            <a:r>
              <a:rPr lang="en-US" dirty="0" smtClean="0"/>
              <a:t>(530) 550-8760</a:t>
            </a:r>
          </a:p>
          <a:p>
            <a:pPr marL="109728" indent="0">
              <a:buNone/>
            </a:pPr>
            <a:r>
              <a:rPr lang="en-US" dirty="0" smtClean="0"/>
              <a:t>bchristman@truckeeriverwc.org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6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Truckee River listed for excess sediment</a:t>
            </a:r>
            <a:endParaRPr lang="en-US" dirty="0" smtClean="0"/>
          </a:p>
          <a:p>
            <a:r>
              <a:rPr lang="en-US" dirty="0" smtClean="0"/>
              <a:t>Included on 303(d) list in 1991 based on biological impacts – best professional judgment</a:t>
            </a:r>
          </a:p>
          <a:p>
            <a:r>
              <a:rPr lang="en-US" dirty="0" smtClean="0"/>
              <a:t>TMDL adopted in 2008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Middle Truckee River Sediment TMDL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20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Information – Suspended </a:t>
            </a:r>
            <a:r>
              <a:rPr lang="en-US" dirty="0"/>
              <a:t>S</a:t>
            </a:r>
            <a:r>
              <a:rPr lang="en-US" dirty="0" smtClean="0"/>
              <a:t>ediment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37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318" y="1481138"/>
            <a:ext cx="786736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Loading from Tributaries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03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8328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to TMDL SSC Standard?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145927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Year 2012 Data – Trout Creek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23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351" y="1481138"/>
            <a:ext cx="783729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to TMDL SSC </a:t>
            </a:r>
            <a:r>
              <a:rPr lang="en-US" dirty="0" smtClean="0"/>
              <a:t>Standard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Year 2012 Data – Donner Creek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40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to TMDL SSC Standard?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0" y="1481138"/>
            <a:ext cx="760726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6169631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Year 2013 Data – Cold Creek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52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Tributaries are meeting suspended sediment concentration standard of 25 mg/L 90% of the time</a:t>
            </a:r>
          </a:p>
          <a:p>
            <a:r>
              <a:rPr lang="en-US" dirty="0" smtClean="0"/>
              <a:t>Lower Donner watershed extremely high load contribution</a:t>
            </a:r>
          </a:p>
          <a:p>
            <a:r>
              <a:rPr lang="en-US" dirty="0" smtClean="0"/>
              <a:t>Early season rain storms result in significant loading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Sediment/Turbidity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19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62315"/>
            <a:ext cx="8229600" cy="416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925033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LRWQCB, 2011.  Truckee River Status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8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Watershed-wide TMDL</a:t>
            </a:r>
          </a:p>
          <a:p>
            <a:r>
              <a:rPr lang="en-US" dirty="0" smtClean="0"/>
              <a:t>Numeric target: 25 mg/L suspended sediment concentration (SSC)</a:t>
            </a:r>
          </a:p>
          <a:p>
            <a:r>
              <a:rPr lang="en-US" dirty="0" smtClean="0"/>
              <a:t>Implementation targets</a:t>
            </a:r>
          </a:p>
          <a:p>
            <a:pPr lvl="1"/>
            <a:r>
              <a:rPr lang="en-US" dirty="0" smtClean="0"/>
              <a:t>Road sand tracking and recovery</a:t>
            </a:r>
          </a:p>
          <a:p>
            <a:pPr lvl="1"/>
            <a:r>
              <a:rPr lang="en-US" dirty="0" smtClean="0"/>
              <a:t>Ski area BMPs</a:t>
            </a:r>
          </a:p>
          <a:p>
            <a:pPr lvl="1"/>
            <a:r>
              <a:rPr lang="en-US" dirty="0" smtClean="0"/>
              <a:t>Dirt road maintenance/decommission</a:t>
            </a:r>
          </a:p>
          <a:p>
            <a:pPr lvl="1"/>
            <a:r>
              <a:rPr lang="en-US" dirty="0" smtClean="0"/>
              <a:t>Legacy site restoration/BMP installation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TMDL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7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TRWC began TMDL monitoring in </a:t>
            </a:r>
            <a:r>
              <a:rPr lang="en-US" dirty="0" smtClean="0"/>
              <a:t>2010</a:t>
            </a:r>
          </a:p>
          <a:p>
            <a:pPr lvl="1"/>
            <a:r>
              <a:rPr lang="en-US" dirty="0" smtClean="0"/>
              <a:t>Only TMDL-specific monitoring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now have data that shows biological impairment</a:t>
            </a:r>
          </a:p>
          <a:p>
            <a:r>
              <a:rPr lang="en-US" dirty="0"/>
              <a:t>Current TMDL standard not suited to assess biological impact</a:t>
            </a:r>
          </a:p>
          <a:p>
            <a:r>
              <a:rPr lang="en-US" dirty="0" smtClean="0"/>
              <a:t>Preliminary meeting with LRWQCB staff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0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strong monitoring plan in the adopted TMDL</a:t>
            </a:r>
          </a:p>
          <a:p>
            <a:r>
              <a:rPr lang="en-US" dirty="0" smtClean="0"/>
              <a:t>Need for watershed-based vs. individual </a:t>
            </a:r>
            <a:r>
              <a:rPr lang="en-US" dirty="0" err="1" smtClean="0"/>
              <a:t>permittee</a:t>
            </a:r>
            <a:r>
              <a:rPr lang="en-US" dirty="0" smtClean="0"/>
              <a:t> reports</a:t>
            </a:r>
          </a:p>
          <a:p>
            <a:r>
              <a:rPr lang="en-US" dirty="0" smtClean="0"/>
              <a:t>Inconclusive biological studies – need for more data</a:t>
            </a:r>
          </a:p>
          <a:p>
            <a:r>
              <a:rPr lang="en-US" dirty="0" smtClean="0"/>
              <a:t>Establish “baseline” conditions to track progress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TRWC is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3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Macroinvertebrates</a:t>
            </a:r>
            <a:endParaRPr lang="en-US" dirty="0" smtClean="0"/>
          </a:p>
          <a:p>
            <a:pPr lvl="1"/>
            <a:r>
              <a:rPr lang="en-US" dirty="0" smtClean="0"/>
              <a:t>Index of Biological Integrity </a:t>
            </a:r>
            <a:r>
              <a:rPr lang="en-US" dirty="0" smtClean="0"/>
              <a:t>study </a:t>
            </a:r>
            <a:r>
              <a:rPr lang="en-US" dirty="0" smtClean="0"/>
              <a:t>- reference test</a:t>
            </a:r>
          </a:p>
          <a:p>
            <a:pPr lvl="1"/>
            <a:r>
              <a:rPr lang="en-US" dirty="0" smtClean="0"/>
              <a:t>Patch-scale </a:t>
            </a:r>
            <a:r>
              <a:rPr lang="en-US" dirty="0" smtClean="0"/>
              <a:t>sediment </a:t>
            </a:r>
            <a:endParaRPr lang="en-US" dirty="0" smtClean="0"/>
          </a:p>
          <a:p>
            <a:pPr lvl="1"/>
            <a:r>
              <a:rPr lang="en-US" dirty="0"/>
              <a:t>Repeat LRWQCB 2004 sampling below </a:t>
            </a:r>
            <a:r>
              <a:rPr lang="en-US" dirty="0" smtClean="0"/>
              <a:t>tributaries</a:t>
            </a:r>
          </a:p>
          <a:p>
            <a:pPr lvl="1"/>
            <a:r>
              <a:rPr lang="en-US" dirty="0" smtClean="0"/>
              <a:t>Studies completed 2011</a:t>
            </a:r>
          </a:p>
          <a:p>
            <a:r>
              <a:rPr lang="en-US" dirty="0"/>
              <a:t>Sediment and Turbidity</a:t>
            </a:r>
          </a:p>
          <a:p>
            <a:pPr lvl="1"/>
            <a:r>
              <a:rPr lang="en-US" dirty="0"/>
              <a:t>Near continuous turbidity</a:t>
            </a:r>
          </a:p>
          <a:p>
            <a:pPr lvl="1"/>
            <a:r>
              <a:rPr lang="en-US" dirty="0"/>
              <a:t>Suspended sediment grab samples</a:t>
            </a:r>
          </a:p>
          <a:p>
            <a:pPr lvl="1"/>
            <a:r>
              <a:rPr lang="en-US" dirty="0"/>
              <a:t>Bed </a:t>
            </a:r>
            <a:r>
              <a:rPr lang="en-US" dirty="0" smtClean="0"/>
              <a:t>surveys</a:t>
            </a:r>
          </a:p>
          <a:p>
            <a:pPr lvl="1"/>
            <a:r>
              <a:rPr lang="en-US" dirty="0" smtClean="0"/>
              <a:t>Funded through WY2014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Plan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8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Town of Truckee</a:t>
            </a:r>
          </a:p>
          <a:p>
            <a:r>
              <a:rPr lang="en-US" dirty="0" smtClean="0"/>
              <a:t>Placer County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 Department of Water Resources</a:t>
            </a:r>
          </a:p>
          <a:p>
            <a:r>
              <a:rPr lang="en-US" dirty="0" smtClean="0"/>
              <a:t>Lahontan Regional Water Quality Control Board</a:t>
            </a:r>
          </a:p>
          <a:p>
            <a:r>
              <a:rPr lang="en-US" dirty="0" smtClean="0"/>
              <a:t>Placer County</a:t>
            </a:r>
          </a:p>
          <a:p>
            <a:r>
              <a:rPr lang="en-US" dirty="0" smtClean="0"/>
              <a:t>Town of Truckee</a:t>
            </a:r>
          </a:p>
          <a:p>
            <a:r>
              <a:rPr lang="en-US" dirty="0" smtClean="0"/>
              <a:t>U.S. Geologic Survey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Advisory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63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599</TotalTime>
  <Words>822</Words>
  <Application>Microsoft Office PowerPoint</Application>
  <PresentationFormat>On-screen Show (4:3)</PresentationFormat>
  <Paragraphs>152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Truckee River Watershed Council Truckee River Sediment TMDL</vt:lpstr>
      <vt:lpstr>Presentation Outline</vt:lpstr>
      <vt:lpstr>Middle Truckee River Sediment TMDL</vt:lpstr>
      <vt:lpstr>TMDL Standards</vt:lpstr>
      <vt:lpstr>Where are we now?</vt:lpstr>
      <vt:lpstr>Why TRWC is Monitoring</vt:lpstr>
      <vt:lpstr>Monitoring Plan Elements</vt:lpstr>
      <vt:lpstr>Partners</vt:lpstr>
      <vt:lpstr>Technical Advisory Committee</vt:lpstr>
      <vt:lpstr>Elements Presented Today</vt:lpstr>
      <vt:lpstr>Key Points</vt:lpstr>
      <vt:lpstr>Bioassessment</vt:lpstr>
      <vt:lpstr>Bioassessment 101</vt:lpstr>
      <vt:lpstr>Bioassessment “Jargon”</vt:lpstr>
      <vt:lpstr>Reference/Test Results – IBI Scores</vt:lpstr>
      <vt:lpstr>Patch Scale Analysis</vt:lpstr>
      <vt:lpstr>PowerPoint Presentation</vt:lpstr>
      <vt:lpstr>BMI Density Declines with Increased Fines</vt:lpstr>
      <vt:lpstr>%EPT Decreases with Increased Fines</vt:lpstr>
      <vt:lpstr>% Midges Increases with Increased Fines</vt:lpstr>
      <vt:lpstr>Fewer Intolerant, More Tolerant Species with Increased Fines</vt:lpstr>
      <vt:lpstr>Summary of Biological Impacts</vt:lpstr>
      <vt:lpstr>How Prevalent is Sediment  Deposition?</vt:lpstr>
      <vt:lpstr>Suspended Sediment Results</vt:lpstr>
      <vt:lpstr>Sediment and Turbidity Monitoring Stations on 3 key tributaries</vt:lpstr>
      <vt:lpstr>Suspended Sediment/Turbidity Results</vt:lpstr>
      <vt:lpstr>Beneficial Uses are Impaired</vt:lpstr>
      <vt:lpstr>Next Steps</vt:lpstr>
      <vt:lpstr>Questions?</vt:lpstr>
      <vt:lpstr>Additional Information – Suspended Sediment</vt:lpstr>
      <vt:lpstr>Total Loading from Tributaries</vt:lpstr>
      <vt:lpstr>Relationship to TMDL SSC Standard?</vt:lpstr>
      <vt:lpstr>Relationship to TMDL SSC Standard?</vt:lpstr>
      <vt:lpstr>Relationship to TMDL SSC Standard?</vt:lpstr>
      <vt:lpstr>Key Sediment/Turbidity Conclusions</vt:lpstr>
      <vt:lpstr>Farad Data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Truckee River Watershed Council Truckee River Sediment TMDL Monitoring Program</dc:title>
  <dc:creator>Beth Christman</dc:creator>
  <cp:lastModifiedBy>Beth Christman</cp:lastModifiedBy>
  <cp:revision>99</cp:revision>
  <dcterms:created xsi:type="dcterms:W3CDTF">2014-03-27T17:41:28Z</dcterms:created>
  <dcterms:modified xsi:type="dcterms:W3CDTF">2014-06-10T20:36:26Z</dcterms:modified>
</cp:coreProperties>
</file>