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2" r:id="rId5"/>
  </p:sldMasterIdLst>
  <p:notesMasterIdLst>
    <p:notesMasterId r:id="rId50"/>
  </p:notesMasterIdLst>
  <p:sldIdLst>
    <p:sldId id="263" r:id="rId6"/>
    <p:sldId id="3513" r:id="rId7"/>
    <p:sldId id="3514" r:id="rId8"/>
    <p:sldId id="1681" r:id="rId9"/>
    <p:sldId id="1682" r:id="rId10"/>
    <p:sldId id="3489" r:id="rId11"/>
    <p:sldId id="3500" r:id="rId12"/>
    <p:sldId id="3499" r:id="rId13"/>
    <p:sldId id="1683" r:id="rId14"/>
    <p:sldId id="3501" r:id="rId15"/>
    <p:sldId id="3490" r:id="rId16"/>
    <p:sldId id="3502" r:id="rId17"/>
    <p:sldId id="3505" r:id="rId18"/>
    <p:sldId id="3503" r:id="rId19"/>
    <p:sldId id="3509" r:id="rId20"/>
    <p:sldId id="3511" r:id="rId21"/>
    <p:sldId id="3512" r:id="rId22"/>
    <p:sldId id="3773" r:id="rId23"/>
    <p:sldId id="3519" r:id="rId24"/>
    <p:sldId id="3492" r:id="rId25"/>
    <p:sldId id="3491" r:id="rId26"/>
    <p:sldId id="3493" r:id="rId27"/>
    <p:sldId id="3504" r:id="rId28"/>
    <p:sldId id="3507" r:id="rId29"/>
    <p:sldId id="3516" r:id="rId30"/>
    <p:sldId id="3508" r:id="rId31"/>
    <p:sldId id="256" r:id="rId32"/>
    <p:sldId id="271" r:id="rId33"/>
    <p:sldId id="269" r:id="rId34"/>
    <p:sldId id="265" r:id="rId35"/>
    <p:sldId id="267" r:id="rId36"/>
    <p:sldId id="261" r:id="rId37"/>
    <p:sldId id="262" r:id="rId38"/>
    <p:sldId id="3774" r:id="rId39"/>
    <p:sldId id="3775" r:id="rId40"/>
    <p:sldId id="3776" r:id="rId41"/>
    <p:sldId id="3777" r:id="rId42"/>
    <p:sldId id="3778" r:id="rId43"/>
    <p:sldId id="3779" r:id="rId44"/>
    <p:sldId id="3780" r:id="rId45"/>
    <p:sldId id="3781" r:id="rId46"/>
    <p:sldId id="3495" r:id="rId47"/>
    <p:sldId id="3506" r:id="rId48"/>
    <p:sldId id="349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898449-65CD-4AEC-94E1-5BF3FB972D28}">
          <p14:sldIdLst>
            <p14:sldId id="263"/>
            <p14:sldId id="3513"/>
            <p14:sldId id="3514"/>
          </p14:sldIdLst>
        </p14:section>
        <p14:section name="Ben" id="{41EE623B-BA6B-42DC-B7B2-0822F4F1D100}">
          <p14:sldIdLst>
            <p14:sldId id="1681"/>
            <p14:sldId id="1682"/>
            <p14:sldId id="3489"/>
            <p14:sldId id="3500"/>
            <p14:sldId id="3499"/>
            <p14:sldId id="1683"/>
            <p14:sldId id="3501"/>
            <p14:sldId id="3490"/>
            <p14:sldId id="3502"/>
            <p14:sldId id="3505"/>
            <p14:sldId id="3503"/>
            <p14:sldId id="3509"/>
            <p14:sldId id="3511"/>
            <p14:sldId id="3512"/>
            <p14:sldId id="3773"/>
            <p14:sldId id="3519"/>
            <p14:sldId id="3492"/>
            <p14:sldId id="3491"/>
            <p14:sldId id="3493"/>
          </p14:sldIdLst>
        </p14:section>
        <p14:section name="Shelby" id="{E7604DB7-C10B-4738-A46C-2BDF323EB04B}">
          <p14:sldIdLst>
            <p14:sldId id="3504"/>
            <p14:sldId id="3507"/>
            <p14:sldId id="3516"/>
            <p14:sldId id="3508"/>
          </p14:sldIdLst>
        </p14:section>
        <p14:section name="CDFW" id="{0BFD0655-6597-4F56-9EE9-0BFC14B6895D}">
          <p14:sldIdLst>
            <p14:sldId id="256"/>
            <p14:sldId id="271"/>
            <p14:sldId id="269"/>
            <p14:sldId id="265"/>
            <p14:sldId id="267"/>
            <p14:sldId id="261"/>
            <p14:sldId id="262"/>
          </p14:sldIdLst>
        </p14:section>
        <p14:section name="DWR" id="{42096104-8EC6-4CD2-A743-2C62D818C4DE}">
          <p14:sldIdLst>
            <p14:sldId id="3774"/>
            <p14:sldId id="3775"/>
            <p14:sldId id="3776"/>
            <p14:sldId id="3777"/>
            <p14:sldId id="3778"/>
            <p14:sldId id="3779"/>
            <p14:sldId id="3780"/>
            <p14:sldId id="3781"/>
          </p14:sldIdLst>
        </p14:section>
        <p14:section name="Links" id="{F923DF42-3ED3-481F-A150-AAD057F063A5}">
          <p14:sldIdLst>
            <p14:sldId id="3495"/>
          </p14:sldIdLst>
        </p14:section>
        <p14:section name="Questions-Mike" id="{8C122033-681F-451C-AC79-7BA4EC4F5C86}">
          <p14:sldIdLst>
            <p14:sldId id="3506"/>
          </p14:sldIdLst>
        </p14:section>
        <p14:section name="END" id="{4CB4074D-ED8A-4EF2-AC07-4859ED8FC133}">
          <p14:sldIdLst>
            <p14:sldId id="349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447752-4492-1C09-C363-AD94B9CCC8F1}" name="Montgomery, Amanda@Waterboards" initials="MA" userId="S::amanda.montgomery@waterboards.ca.gov::ecd7c1eb-6ffc-45c6-b3a0-ad36333cb0aa" providerId="AD"/>
  <p188:author id="{DD9A1365-0A68-8BA5-5FBE-074803F979C4}" name="Mike Conway" initials="MC" userId="S::Mike.Conway@Waterboards.ca.gov::c61110d6-0159-40e9-8145-658f26f0d242" providerId="AD"/>
  <p188:author id="{72F475B8-4050-20E1-AD69-E420586271AD}" name="McCovery, Benjamin@Waterboards" initials="MB" userId="S::benjamin.mccovery@waterboards.ca.gov::d016e0c9-dd0f-4e86-b720-9167ceb617e6" providerId="AD"/>
  <p188:author id="{110BEDCD-1901-FB37-4560-CB03B63ACB1C}" name="Witherby, Shelby@Waterboards" initials="" userId="S::Shelby.Witherby@Waterboards.ca.gov::031be52b-7b8a-4523-9973-1b2686eb67f3" providerId="AD"/>
  <p188:author id="{BDEC0DE5-00A2-8744-D3E2-616BB682D3A8}" name="Thompson, Erica@Waterboards" initials="TE" userId="S::Erica.Thompson@Waterboards.ca.gov::b690b19e-0746-448f-883e-212d7330c9c1" providerId="AD"/>
  <p188:author id="{B86DCAEB-E0E2-F595-BBBE-3A6717AF08CE}" name="Witherby, Shelby@Waterboards" initials="WS" userId="S::shelby.witherby@waterboards.ca.gov::031be52b-7b8a-4523-9973-1b2686eb67f3" providerId="AD"/>
  <p188:author id="{304653F2-1AAF-89E4-1C5F-DDC9B4E10090}" name="Conway, Mike@Waterboards" initials="CM" userId="S::mike.conway@waterboards.ca.gov::c61110d6-0159-40e9-8145-658f26f0d24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89" autoAdjust="0"/>
  </p:normalViewPr>
  <p:slideViewPr>
    <p:cSldViewPr snapToGrid="0" showGuides="1">
      <p:cViewPr varScale="1">
        <p:scale>
          <a:sx n="82" d="100"/>
          <a:sy n="82" d="100"/>
        </p:scale>
        <p:origin x="45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pson, Erica@Waterboards" userId="b690b19e-0746-448f-883e-212d7330c9c1" providerId="ADAL" clId="{2BE438A8-BD62-4045-A62F-7C7F1B88CA85}"/>
    <pc:docChg chg="modSld">
      <pc:chgData name="Thompson, Erica@Waterboards" userId="b690b19e-0746-448f-883e-212d7330c9c1" providerId="ADAL" clId="{2BE438A8-BD62-4045-A62F-7C7F1B88CA85}" dt="2024-08-21T22:17:44.684" v="36" actId="20577"/>
      <pc:docMkLst>
        <pc:docMk/>
      </pc:docMkLst>
      <pc:sldChg chg="modNotesTx">
        <pc:chgData name="Thompson, Erica@Waterboards" userId="b690b19e-0746-448f-883e-212d7330c9c1" providerId="ADAL" clId="{2BE438A8-BD62-4045-A62F-7C7F1B88CA85}" dt="2024-08-21T22:16:33.947" v="27" actId="20577"/>
        <pc:sldMkLst>
          <pc:docMk/>
          <pc:sldMk cId="4012635880" sldId="256"/>
        </pc:sldMkLst>
      </pc:sldChg>
      <pc:sldChg chg="modNotesTx">
        <pc:chgData name="Thompson, Erica@Waterboards" userId="b690b19e-0746-448f-883e-212d7330c9c1" providerId="ADAL" clId="{2BE438A8-BD62-4045-A62F-7C7F1B88CA85}" dt="2024-08-21T22:17:11.606" v="32" actId="20577"/>
        <pc:sldMkLst>
          <pc:docMk/>
          <pc:sldMk cId="708929910" sldId="262"/>
        </pc:sldMkLst>
      </pc:sldChg>
      <pc:sldChg chg="modNotesTx">
        <pc:chgData name="Thompson, Erica@Waterboards" userId="b690b19e-0746-448f-883e-212d7330c9c1" providerId="ADAL" clId="{2BE438A8-BD62-4045-A62F-7C7F1B88CA85}" dt="2024-08-21T22:13:40.122" v="0" actId="20577"/>
        <pc:sldMkLst>
          <pc:docMk/>
          <pc:sldMk cId="1796317735" sldId="263"/>
        </pc:sldMkLst>
      </pc:sldChg>
      <pc:sldChg chg="modNotesTx">
        <pc:chgData name="Thompson, Erica@Waterboards" userId="b690b19e-0746-448f-883e-212d7330c9c1" providerId="ADAL" clId="{2BE438A8-BD62-4045-A62F-7C7F1B88CA85}" dt="2024-08-21T22:16:57.805" v="30" actId="20577"/>
        <pc:sldMkLst>
          <pc:docMk/>
          <pc:sldMk cId="123400462" sldId="265"/>
        </pc:sldMkLst>
      </pc:sldChg>
      <pc:sldChg chg="modNotesTx">
        <pc:chgData name="Thompson, Erica@Waterboards" userId="b690b19e-0746-448f-883e-212d7330c9c1" providerId="ADAL" clId="{2BE438A8-BD62-4045-A62F-7C7F1B88CA85}" dt="2024-08-21T22:17:02.752" v="31" actId="20577"/>
        <pc:sldMkLst>
          <pc:docMk/>
          <pc:sldMk cId="98761747" sldId="267"/>
        </pc:sldMkLst>
      </pc:sldChg>
      <pc:sldChg chg="modNotesTx">
        <pc:chgData name="Thompson, Erica@Waterboards" userId="b690b19e-0746-448f-883e-212d7330c9c1" providerId="ADAL" clId="{2BE438A8-BD62-4045-A62F-7C7F1B88CA85}" dt="2024-08-21T22:16:52.548" v="29" actId="20577"/>
        <pc:sldMkLst>
          <pc:docMk/>
          <pc:sldMk cId="1454651561" sldId="269"/>
        </pc:sldMkLst>
      </pc:sldChg>
      <pc:sldChg chg="modNotesTx">
        <pc:chgData name="Thompson, Erica@Waterboards" userId="b690b19e-0746-448f-883e-212d7330c9c1" providerId="ADAL" clId="{2BE438A8-BD62-4045-A62F-7C7F1B88CA85}" dt="2024-08-21T22:16:44.418" v="28" actId="20577"/>
        <pc:sldMkLst>
          <pc:docMk/>
          <pc:sldMk cId="2243233798" sldId="271"/>
        </pc:sldMkLst>
      </pc:sldChg>
      <pc:sldChg chg="modNotesTx">
        <pc:chgData name="Thompson, Erica@Waterboards" userId="b690b19e-0746-448f-883e-212d7330c9c1" providerId="ADAL" clId="{2BE438A8-BD62-4045-A62F-7C7F1B88CA85}" dt="2024-08-21T22:14:04.984" v="3" actId="20577"/>
        <pc:sldMkLst>
          <pc:docMk/>
          <pc:sldMk cId="2057816413" sldId="1681"/>
        </pc:sldMkLst>
      </pc:sldChg>
      <pc:sldChg chg="modNotesTx">
        <pc:chgData name="Thompson, Erica@Waterboards" userId="b690b19e-0746-448f-883e-212d7330c9c1" providerId="ADAL" clId="{2BE438A8-BD62-4045-A62F-7C7F1B88CA85}" dt="2024-08-21T22:14:10.684" v="4" actId="20577"/>
        <pc:sldMkLst>
          <pc:docMk/>
          <pc:sldMk cId="844457454" sldId="1682"/>
        </pc:sldMkLst>
      </pc:sldChg>
      <pc:sldChg chg="modNotesTx">
        <pc:chgData name="Thompson, Erica@Waterboards" userId="b690b19e-0746-448f-883e-212d7330c9c1" providerId="ADAL" clId="{2BE438A8-BD62-4045-A62F-7C7F1B88CA85}" dt="2024-08-21T22:14:42.110" v="8" actId="20577"/>
        <pc:sldMkLst>
          <pc:docMk/>
          <pc:sldMk cId="2506873457" sldId="1683"/>
        </pc:sldMkLst>
      </pc:sldChg>
      <pc:sldChg chg="modNotesTx">
        <pc:chgData name="Thompson, Erica@Waterboards" userId="b690b19e-0746-448f-883e-212d7330c9c1" providerId="ADAL" clId="{2BE438A8-BD62-4045-A62F-7C7F1B88CA85}" dt="2024-08-21T22:14:20.595" v="5" actId="20577"/>
        <pc:sldMkLst>
          <pc:docMk/>
          <pc:sldMk cId="1015098467" sldId="3489"/>
        </pc:sldMkLst>
      </pc:sldChg>
      <pc:sldChg chg="modNotesTx">
        <pc:chgData name="Thompson, Erica@Waterboards" userId="b690b19e-0746-448f-883e-212d7330c9c1" providerId="ADAL" clId="{2BE438A8-BD62-4045-A62F-7C7F1B88CA85}" dt="2024-08-21T22:14:56.556" v="10" actId="20577"/>
        <pc:sldMkLst>
          <pc:docMk/>
          <pc:sldMk cId="85724836" sldId="3490"/>
        </pc:sldMkLst>
      </pc:sldChg>
      <pc:sldChg chg="modNotesTx">
        <pc:chgData name="Thompson, Erica@Waterboards" userId="b690b19e-0746-448f-883e-212d7330c9c1" providerId="ADAL" clId="{2BE438A8-BD62-4045-A62F-7C7F1B88CA85}" dt="2024-08-21T22:15:53.924" v="20" actId="20577"/>
        <pc:sldMkLst>
          <pc:docMk/>
          <pc:sldMk cId="1537359459" sldId="3491"/>
        </pc:sldMkLst>
      </pc:sldChg>
      <pc:sldChg chg="modNotesTx">
        <pc:chgData name="Thompson, Erica@Waterboards" userId="b690b19e-0746-448f-883e-212d7330c9c1" providerId="ADAL" clId="{2BE438A8-BD62-4045-A62F-7C7F1B88CA85}" dt="2024-08-21T22:15:49.125" v="19" actId="20577"/>
        <pc:sldMkLst>
          <pc:docMk/>
          <pc:sldMk cId="2380320517" sldId="3492"/>
        </pc:sldMkLst>
      </pc:sldChg>
      <pc:sldChg chg="modNotesTx">
        <pc:chgData name="Thompson, Erica@Waterboards" userId="b690b19e-0746-448f-883e-212d7330c9c1" providerId="ADAL" clId="{2BE438A8-BD62-4045-A62F-7C7F1B88CA85}" dt="2024-08-21T22:15:59.356" v="21" actId="20577"/>
        <pc:sldMkLst>
          <pc:docMk/>
          <pc:sldMk cId="1261168848" sldId="3493"/>
        </pc:sldMkLst>
      </pc:sldChg>
      <pc:sldChg chg="modNotesTx">
        <pc:chgData name="Thompson, Erica@Waterboards" userId="b690b19e-0746-448f-883e-212d7330c9c1" providerId="ADAL" clId="{2BE438A8-BD62-4045-A62F-7C7F1B88CA85}" dt="2024-08-21T22:17:38.513" v="35" actId="20577"/>
        <pc:sldMkLst>
          <pc:docMk/>
          <pc:sldMk cId="502539948" sldId="3495"/>
        </pc:sldMkLst>
      </pc:sldChg>
      <pc:sldChg chg="modNotesTx">
        <pc:chgData name="Thompson, Erica@Waterboards" userId="b690b19e-0746-448f-883e-212d7330c9c1" providerId="ADAL" clId="{2BE438A8-BD62-4045-A62F-7C7F1B88CA85}" dt="2024-08-21T22:14:35.530" v="7" actId="20577"/>
        <pc:sldMkLst>
          <pc:docMk/>
          <pc:sldMk cId="3978667868" sldId="3499"/>
        </pc:sldMkLst>
      </pc:sldChg>
      <pc:sldChg chg="modNotesTx">
        <pc:chgData name="Thompson, Erica@Waterboards" userId="b690b19e-0746-448f-883e-212d7330c9c1" providerId="ADAL" clId="{2BE438A8-BD62-4045-A62F-7C7F1B88CA85}" dt="2024-08-21T22:14:27.146" v="6" actId="20577"/>
        <pc:sldMkLst>
          <pc:docMk/>
          <pc:sldMk cId="1126289769" sldId="3500"/>
        </pc:sldMkLst>
      </pc:sldChg>
      <pc:sldChg chg="modNotesTx">
        <pc:chgData name="Thompson, Erica@Waterboards" userId="b690b19e-0746-448f-883e-212d7330c9c1" providerId="ADAL" clId="{2BE438A8-BD62-4045-A62F-7C7F1B88CA85}" dt="2024-08-21T22:14:50.290" v="9" actId="20577"/>
        <pc:sldMkLst>
          <pc:docMk/>
          <pc:sldMk cId="1596339522" sldId="3501"/>
        </pc:sldMkLst>
      </pc:sldChg>
      <pc:sldChg chg="modNotesTx">
        <pc:chgData name="Thompson, Erica@Waterboards" userId="b690b19e-0746-448f-883e-212d7330c9c1" providerId="ADAL" clId="{2BE438A8-BD62-4045-A62F-7C7F1B88CA85}" dt="2024-08-21T22:15:03.810" v="11" actId="20577"/>
        <pc:sldMkLst>
          <pc:docMk/>
          <pc:sldMk cId="3910001826" sldId="3502"/>
        </pc:sldMkLst>
      </pc:sldChg>
      <pc:sldChg chg="modNotesTx">
        <pc:chgData name="Thompson, Erica@Waterboards" userId="b690b19e-0746-448f-883e-212d7330c9c1" providerId="ADAL" clId="{2BE438A8-BD62-4045-A62F-7C7F1B88CA85}" dt="2024-08-21T22:15:14.641" v="13" actId="20577"/>
        <pc:sldMkLst>
          <pc:docMk/>
          <pc:sldMk cId="501057528" sldId="3503"/>
        </pc:sldMkLst>
      </pc:sldChg>
      <pc:sldChg chg="modNotesTx">
        <pc:chgData name="Thompson, Erica@Waterboards" userId="b690b19e-0746-448f-883e-212d7330c9c1" providerId="ADAL" clId="{2BE438A8-BD62-4045-A62F-7C7F1B88CA85}" dt="2024-08-21T22:16:13.688" v="23" actId="20577"/>
        <pc:sldMkLst>
          <pc:docMk/>
          <pc:sldMk cId="4169537130" sldId="3504"/>
        </pc:sldMkLst>
      </pc:sldChg>
      <pc:sldChg chg="modNotesTx">
        <pc:chgData name="Thompson, Erica@Waterboards" userId="b690b19e-0746-448f-883e-212d7330c9c1" providerId="ADAL" clId="{2BE438A8-BD62-4045-A62F-7C7F1B88CA85}" dt="2024-08-21T22:15:09.260" v="12" actId="20577"/>
        <pc:sldMkLst>
          <pc:docMk/>
          <pc:sldMk cId="407217382" sldId="3505"/>
        </pc:sldMkLst>
      </pc:sldChg>
      <pc:sldChg chg="modNotesTx">
        <pc:chgData name="Thompson, Erica@Waterboards" userId="b690b19e-0746-448f-883e-212d7330c9c1" providerId="ADAL" clId="{2BE438A8-BD62-4045-A62F-7C7F1B88CA85}" dt="2024-08-21T22:17:44.684" v="36" actId="20577"/>
        <pc:sldMkLst>
          <pc:docMk/>
          <pc:sldMk cId="4073115459" sldId="3506"/>
        </pc:sldMkLst>
      </pc:sldChg>
      <pc:sldChg chg="modNotesTx">
        <pc:chgData name="Thompson, Erica@Waterboards" userId="b690b19e-0746-448f-883e-212d7330c9c1" providerId="ADAL" clId="{2BE438A8-BD62-4045-A62F-7C7F1B88CA85}" dt="2024-08-21T22:16:18.776" v="24" actId="20577"/>
        <pc:sldMkLst>
          <pc:docMk/>
          <pc:sldMk cId="2919583861" sldId="3507"/>
        </pc:sldMkLst>
      </pc:sldChg>
      <pc:sldChg chg="modNotesTx">
        <pc:chgData name="Thompson, Erica@Waterboards" userId="b690b19e-0746-448f-883e-212d7330c9c1" providerId="ADAL" clId="{2BE438A8-BD62-4045-A62F-7C7F1B88CA85}" dt="2024-08-21T22:16:29.091" v="26" actId="20577"/>
        <pc:sldMkLst>
          <pc:docMk/>
          <pc:sldMk cId="1943886893" sldId="3508"/>
        </pc:sldMkLst>
      </pc:sldChg>
      <pc:sldChg chg="modNotesTx">
        <pc:chgData name="Thompson, Erica@Waterboards" userId="b690b19e-0746-448f-883e-212d7330c9c1" providerId="ADAL" clId="{2BE438A8-BD62-4045-A62F-7C7F1B88CA85}" dt="2024-08-21T22:15:20.123" v="14" actId="20577"/>
        <pc:sldMkLst>
          <pc:docMk/>
          <pc:sldMk cId="2548656317" sldId="3509"/>
        </pc:sldMkLst>
      </pc:sldChg>
      <pc:sldChg chg="modNotesTx">
        <pc:chgData name="Thompson, Erica@Waterboards" userId="b690b19e-0746-448f-883e-212d7330c9c1" providerId="ADAL" clId="{2BE438A8-BD62-4045-A62F-7C7F1B88CA85}" dt="2024-08-21T22:15:25.379" v="15" actId="20577"/>
        <pc:sldMkLst>
          <pc:docMk/>
          <pc:sldMk cId="3827972135" sldId="3511"/>
        </pc:sldMkLst>
      </pc:sldChg>
      <pc:sldChg chg="modNotesTx">
        <pc:chgData name="Thompson, Erica@Waterboards" userId="b690b19e-0746-448f-883e-212d7330c9c1" providerId="ADAL" clId="{2BE438A8-BD62-4045-A62F-7C7F1B88CA85}" dt="2024-08-21T22:15:30.149" v="16" actId="20577"/>
        <pc:sldMkLst>
          <pc:docMk/>
          <pc:sldMk cId="406033515" sldId="3512"/>
        </pc:sldMkLst>
      </pc:sldChg>
      <pc:sldChg chg="modNotesTx">
        <pc:chgData name="Thompson, Erica@Waterboards" userId="b690b19e-0746-448f-883e-212d7330c9c1" providerId="ADAL" clId="{2BE438A8-BD62-4045-A62F-7C7F1B88CA85}" dt="2024-08-21T22:13:52.351" v="1" actId="20577"/>
        <pc:sldMkLst>
          <pc:docMk/>
          <pc:sldMk cId="3051882163" sldId="3513"/>
        </pc:sldMkLst>
      </pc:sldChg>
      <pc:sldChg chg="modNotesTx">
        <pc:chgData name="Thompson, Erica@Waterboards" userId="b690b19e-0746-448f-883e-212d7330c9c1" providerId="ADAL" clId="{2BE438A8-BD62-4045-A62F-7C7F1B88CA85}" dt="2024-08-21T22:13:58.751" v="2" actId="20577"/>
        <pc:sldMkLst>
          <pc:docMk/>
          <pc:sldMk cId="2796502875" sldId="3514"/>
        </pc:sldMkLst>
      </pc:sldChg>
      <pc:sldChg chg="modNotesTx">
        <pc:chgData name="Thompson, Erica@Waterboards" userId="b690b19e-0746-448f-883e-212d7330c9c1" providerId="ADAL" clId="{2BE438A8-BD62-4045-A62F-7C7F1B88CA85}" dt="2024-08-21T22:16:23.642" v="25" actId="20577"/>
        <pc:sldMkLst>
          <pc:docMk/>
          <pc:sldMk cId="3500866905" sldId="3516"/>
        </pc:sldMkLst>
      </pc:sldChg>
      <pc:sldChg chg="modNotesTx">
        <pc:chgData name="Thompson, Erica@Waterboards" userId="b690b19e-0746-448f-883e-212d7330c9c1" providerId="ADAL" clId="{2BE438A8-BD62-4045-A62F-7C7F1B88CA85}" dt="2024-08-21T22:15:43.569" v="18" actId="20577"/>
        <pc:sldMkLst>
          <pc:docMk/>
          <pc:sldMk cId="1656477752" sldId="3519"/>
        </pc:sldMkLst>
      </pc:sldChg>
      <pc:sldChg chg="modNotesTx">
        <pc:chgData name="Thompson, Erica@Waterboards" userId="b690b19e-0746-448f-883e-212d7330c9c1" providerId="ADAL" clId="{2BE438A8-BD62-4045-A62F-7C7F1B88CA85}" dt="2024-08-21T22:15:38.508" v="17" actId="20577"/>
        <pc:sldMkLst>
          <pc:docMk/>
          <pc:sldMk cId="98614748" sldId="3773"/>
        </pc:sldMkLst>
      </pc:sldChg>
      <pc:sldChg chg="modNotesTx">
        <pc:chgData name="Thompson, Erica@Waterboards" userId="b690b19e-0746-448f-883e-212d7330c9c1" providerId="ADAL" clId="{2BE438A8-BD62-4045-A62F-7C7F1B88CA85}" dt="2024-08-21T22:17:16.887" v="33" actId="20577"/>
        <pc:sldMkLst>
          <pc:docMk/>
          <pc:sldMk cId="4181292873" sldId="3774"/>
        </pc:sldMkLst>
      </pc:sldChg>
      <pc:sldChg chg="modNotesTx">
        <pc:chgData name="Thompson, Erica@Waterboards" userId="b690b19e-0746-448f-883e-212d7330c9c1" providerId="ADAL" clId="{2BE438A8-BD62-4045-A62F-7C7F1B88CA85}" dt="2024-08-21T22:17:31.567" v="34" actId="20577"/>
        <pc:sldMkLst>
          <pc:docMk/>
          <pc:sldMk cId="2104651916" sldId="37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2D2E3-091C-4989-99C4-8B020283BEFB}"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181AD-A064-4A4B-B73D-CA900829B232}" type="slidenum">
              <a:rPr lang="en-US" smtClean="0"/>
              <a:t>‹#›</a:t>
            </a:fld>
            <a:endParaRPr lang="en-US"/>
          </a:p>
        </p:txBody>
      </p:sp>
    </p:spTree>
    <p:extLst>
      <p:ext uri="{BB962C8B-B14F-4D97-AF65-F5344CB8AC3E}">
        <p14:creationId xmlns:p14="http://schemas.microsoft.com/office/powerpoint/2010/main" val="3281387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Black" panose="020B0A040201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1</a:t>
            </a:fld>
            <a:endParaRPr lang="en-US"/>
          </a:p>
        </p:txBody>
      </p:sp>
    </p:spTree>
    <p:extLst>
      <p:ext uri="{BB962C8B-B14F-4D97-AF65-F5344CB8AC3E}">
        <p14:creationId xmlns:p14="http://schemas.microsoft.com/office/powerpoint/2010/main" val="4137339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10</a:t>
            </a:fld>
            <a:endParaRPr lang="en-US"/>
          </a:p>
        </p:txBody>
      </p:sp>
    </p:spTree>
    <p:extLst>
      <p:ext uri="{BB962C8B-B14F-4D97-AF65-F5344CB8AC3E}">
        <p14:creationId xmlns:p14="http://schemas.microsoft.com/office/powerpoint/2010/main" val="62136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5181AD-A064-4A4B-B73D-CA900829B232}" type="slidenum">
              <a:rPr lang="en-US" smtClean="0"/>
              <a:t>11</a:t>
            </a:fld>
            <a:endParaRPr lang="en-US"/>
          </a:p>
        </p:txBody>
      </p:sp>
    </p:spTree>
    <p:extLst>
      <p:ext uri="{BB962C8B-B14F-4D97-AF65-F5344CB8AC3E}">
        <p14:creationId xmlns:p14="http://schemas.microsoft.com/office/powerpoint/2010/main" val="177221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CC5181AD-A064-4A4B-B73D-CA900829B232}" type="slidenum">
              <a:rPr lang="en-US" smtClean="0"/>
              <a:t>12</a:t>
            </a:fld>
            <a:endParaRPr lang="en-US"/>
          </a:p>
        </p:txBody>
      </p:sp>
    </p:spTree>
    <p:extLst>
      <p:ext uri="{BB962C8B-B14F-4D97-AF65-F5344CB8AC3E}">
        <p14:creationId xmlns:p14="http://schemas.microsoft.com/office/powerpoint/2010/main" val="1888454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13</a:t>
            </a:fld>
            <a:endParaRPr lang="en-US"/>
          </a:p>
        </p:txBody>
      </p:sp>
    </p:spTree>
    <p:extLst>
      <p:ext uri="{BB962C8B-B14F-4D97-AF65-F5344CB8AC3E}">
        <p14:creationId xmlns:p14="http://schemas.microsoft.com/office/powerpoint/2010/main" val="122591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14</a:t>
            </a:fld>
            <a:endParaRPr lang="en-US"/>
          </a:p>
        </p:txBody>
      </p:sp>
    </p:spTree>
    <p:extLst>
      <p:ext uri="{BB962C8B-B14F-4D97-AF65-F5344CB8AC3E}">
        <p14:creationId xmlns:p14="http://schemas.microsoft.com/office/powerpoint/2010/main" val="3692892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15</a:t>
            </a:fld>
            <a:endParaRPr lang="en-US"/>
          </a:p>
        </p:txBody>
      </p:sp>
    </p:spTree>
    <p:extLst>
      <p:ext uri="{BB962C8B-B14F-4D97-AF65-F5344CB8AC3E}">
        <p14:creationId xmlns:p14="http://schemas.microsoft.com/office/powerpoint/2010/main" val="1280962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16</a:t>
            </a:fld>
            <a:endParaRPr lang="en-US"/>
          </a:p>
        </p:txBody>
      </p:sp>
    </p:spTree>
    <p:extLst>
      <p:ext uri="{BB962C8B-B14F-4D97-AF65-F5344CB8AC3E}">
        <p14:creationId xmlns:p14="http://schemas.microsoft.com/office/powerpoint/2010/main" val="2878247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17</a:t>
            </a:fld>
            <a:endParaRPr lang="en-US"/>
          </a:p>
        </p:txBody>
      </p:sp>
    </p:spTree>
    <p:extLst>
      <p:ext uri="{BB962C8B-B14F-4D97-AF65-F5344CB8AC3E}">
        <p14:creationId xmlns:p14="http://schemas.microsoft.com/office/powerpoint/2010/main" val="2971714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18</a:t>
            </a:fld>
            <a:endParaRPr lang="en-US"/>
          </a:p>
        </p:txBody>
      </p:sp>
    </p:spTree>
    <p:extLst>
      <p:ext uri="{BB962C8B-B14F-4D97-AF65-F5344CB8AC3E}">
        <p14:creationId xmlns:p14="http://schemas.microsoft.com/office/powerpoint/2010/main" val="126203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19</a:t>
            </a:fld>
            <a:endParaRPr lang="en-US"/>
          </a:p>
        </p:txBody>
      </p:sp>
    </p:spTree>
    <p:extLst>
      <p:ext uri="{BB962C8B-B14F-4D97-AF65-F5344CB8AC3E}">
        <p14:creationId xmlns:p14="http://schemas.microsoft.com/office/powerpoint/2010/main" val="339639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2</a:t>
            </a:fld>
            <a:endParaRPr lang="en-US"/>
          </a:p>
        </p:txBody>
      </p:sp>
    </p:spTree>
    <p:extLst>
      <p:ext uri="{BB962C8B-B14F-4D97-AF65-F5344CB8AC3E}">
        <p14:creationId xmlns:p14="http://schemas.microsoft.com/office/powerpoint/2010/main" val="1901870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20</a:t>
            </a:fld>
            <a:endParaRPr lang="en-US"/>
          </a:p>
        </p:txBody>
      </p:sp>
    </p:spTree>
    <p:extLst>
      <p:ext uri="{BB962C8B-B14F-4D97-AF65-F5344CB8AC3E}">
        <p14:creationId xmlns:p14="http://schemas.microsoft.com/office/powerpoint/2010/main" val="1644580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sz="18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5181AD-A064-4A4B-B73D-CA900829B232}" type="slidenum">
              <a:rPr lang="en-US" smtClean="0"/>
              <a:t>21</a:t>
            </a:fld>
            <a:endParaRPr lang="en-US"/>
          </a:p>
        </p:txBody>
      </p:sp>
    </p:spTree>
    <p:extLst>
      <p:ext uri="{BB962C8B-B14F-4D97-AF65-F5344CB8AC3E}">
        <p14:creationId xmlns:p14="http://schemas.microsoft.com/office/powerpoint/2010/main" val="2627895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latin typeface="Arial Black" panose="020B0A04020102020204" pitchFamily="34" charset="0"/>
            </a:endParaRPr>
          </a:p>
        </p:txBody>
      </p:sp>
      <p:sp>
        <p:nvSpPr>
          <p:cNvPr id="4" name="Slide Number Placeholder 3"/>
          <p:cNvSpPr>
            <a:spLocks noGrp="1"/>
          </p:cNvSpPr>
          <p:nvPr>
            <p:ph type="sldNum" sz="quarter" idx="5"/>
          </p:nvPr>
        </p:nvSpPr>
        <p:spPr/>
        <p:txBody>
          <a:bodyPr/>
          <a:lstStyle/>
          <a:p>
            <a:fld id="{CC5181AD-A064-4A4B-B73D-CA900829B232}" type="slidenum">
              <a:rPr lang="en-US" smtClean="0"/>
              <a:t>22</a:t>
            </a:fld>
            <a:endParaRPr lang="en-US"/>
          </a:p>
        </p:txBody>
      </p:sp>
    </p:spTree>
    <p:extLst>
      <p:ext uri="{BB962C8B-B14F-4D97-AF65-F5344CB8AC3E}">
        <p14:creationId xmlns:p14="http://schemas.microsoft.com/office/powerpoint/2010/main" val="1705548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5181AD-A064-4A4B-B73D-CA900829B232}" type="slidenum">
              <a:rPr lang="en-US" smtClean="0"/>
              <a:t>23</a:t>
            </a:fld>
            <a:endParaRPr lang="en-US"/>
          </a:p>
        </p:txBody>
      </p:sp>
    </p:spTree>
    <p:extLst>
      <p:ext uri="{BB962C8B-B14F-4D97-AF65-F5344CB8AC3E}">
        <p14:creationId xmlns:p14="http://schemas.microsoft.com/office/powerpoint/2010/main" val="504199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24</a:t>
            </a:fld>
            <a:endParaRPr lang="en-US"/>
          </a:p>
        </p:txBody>
      </p:sp>
    </p:spTree>
    <p:extLst>
      <p:ext uri="{BB962C8B-B14F-4D97-AF65-F5344CB8AC3E}">
        <p14:creationId xmlns:p14="http://schemas.microsoft.com/office/powerpoint/2010/main" val="3925329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25</a:t>
            </a:fld>
            <a:endParaRPr lang="en-US"/>
          </a:p>
        </p:txBody>
      </p:sp>
    </p:spTree>
    <p:extLst>
      <p:ext uri="{BB962C8B-B14F-4D97-AF65-F5344CB8AC3E}">
        <p14:creationId xmlns:p14="http://schemas.microsoft.com/office/powerpoint/2010/main" val="245969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26</a:t>
            </a:fld>
            <a:endParaRPr lang="en-US"/>
          </a:p>
        </p:txBody>
      </p:sp>
    </p:spTree>
    <p:extLst>
      <p:ext uri="{BB962C8B-B14F-4D97-AF65-F5344CB8AC3E}">
        <p14:creationId xmlns:p14="http://schemas.microsoft.com/office/powerpoint/2010/main" val="886602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27</a:t>
            </a:fld>
            <a:endParaRPr lang="en-US"/>
          </a:p>
        </p:txBody>
      </p:sp>
    </p:spTree>
    <p:extLst>
      <p:ext uri="{BB962C8B-B14F-4D97-AF65-F5344CB8AC3E}">
        <p14:creationId xmlns:p14="http://schemas.microsoft.com/office/powerpoint/2010/main" val="673281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29F33-7711-491A-92FD-5739968C3B48}" type="slidenum">
              <a:rPr lang="en-US" smtClean="0"/>
              <a:t>28</a:t>
            </a:fld>
            <a:endParaRPr lang="en-US"/>
          </a:p>
        </p:txBody>
      </p:sp>
    </p:spTree>
    <p:extLst>
      <p:ext uri="{BB962C8B-B14F-4D97-AF65-F5344CB8AC3E}">
        <p14:creationId xmlns:p14="http://schemas.microsoft.com/office/powerpoint/2010/main" val="3072218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29F33-7711-491A-92FD-5739968C3B48}" type="slidenum">
              <a:rPr lang="en-US" smtClean="0"/>
              <a:t>29</a:t>
            </a:fld>
            <a:endParaRPr lang="en-US"/>
          </a:p>
        </p:txBody>
      </p:sp>
    </p:spTree>
    <p:extLst>
      <p:ext uri="{BB962C8B-B14F-4D97-AF65-F5344CB8AC3E}">
        <p14:creationId xmlns:p14="http://schemas.microsoft.com/office/powerpoint/2010/main" val="158221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Arial" panose="020B0604020202020204" pitchFamily="34" charset="0"/>
              <a:buNone/>
              <a:tabLst>
                <a:tab pos="457200" algn="l"/>
              </a:tabLst>
            </a:pPr>
            <a:endParaRPr lang="en-US" sz="2000" dirty="0">
              <a:solidFill>
                <a:srgbClr val="FF0000"/>
              </a:solidFill>
              <a:effectLst/>
              <a:latin typeface="Arial Black" panose="020B0A040201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5181AD-A064-4A4B-B73D-CA900829B232}" type="slidenum">
              <a:rPr lang="en-US" smtClean="0"/>
              <a:t>3</a:t>
            </a:fld>
            <a:endParaRPr lang="en-US"/>
          </a:p>
        </p:txBody>
      </p:sp>
    </p:spTree>
    <p:extLst>
      <p:ext uri="{BB962C8B-B14F-4D97-AF65-F5344CB8AC3E}">
        <p14:creationId xmlns:p14="http://schemas.microsoft.com/office/powerpoint/2010/main" val="3895545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29F33-7711-491A-92FD-5739968C3B48}" type="slidenum">
              <a:rPr lang="en-US" smtClean="0"/>
              <a:t>30</a:t>
            </a:fld>
            <a:endParaRPr lang="en-US"/>
          </a:p>
        </p:txBody>
      </p:sp>
    </p:spTree>
    <p:extLst>
      <p:ext uri="{BB962C8B-B14F-4D97-AF65-F5344CB8AC3E}">
        <p14:creationId xmlns:p14="http://schemas.microsoft.com/office/powerpoint/2010/main" val="1599875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29F33-7711-491A-92FD-5739968C3B48}" type="slidenum">
              <a:rPr lang="en-US" smtClean="0"/>
              <a:t>31</a:t>
            </a:fld>
            <a:endParaRPr lang="en-US"/>
          </a:p>
        </p:txBody>
      </p:sp>
    </p:spTree>
    <p:extLst>
      <p:ext uri="{BB962C8B-B14F-4D97-AF65-F5344CB8AC3E}">
        <p14:creationId xmlns:p14="http://schemas.microsoft.com/office/powerpoint/2010/main" val="3155927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32</a:t>
            </a:fld>
            <a:endParaRPr lang="en-US"/>
          </a:p>
        </p:txBody>
      </p:sp>
    </p:spTree>
    <p:extLst>
      <p:ext uri="{BB962C8B-B14F-4D97-AF65-F5344CB8AC3E}">
        <p14:creationId xmlns:p14="http://schemas.microsoft.com/office/powerpoint/2010/main" val="2171396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29F33-7711-491A-92FD-5739968C3B48}" type="slidenum">
              <a:rPr lang="en-US" smtClean="0"/>
              <a:t>33</a:t>
            </a:fld>
            <a:endParaRPr lang="en-US"/>
          </a:p>
        </p:txBody>
      </p:sp>
    </p:spTree>
    <p:extLst>
      <p:ext uri="{BB962C8B-B14F-4D97-AF65-F5344CB8AC3E}">
        <p14:creationId xmlns:p14="http://schemas.microsoft.com/office/powerpoint/2010/main" val="242325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0" fontAlgn="base" latinLnBrk="0" hangingPunct="0">
              <a:lnSpc>
                <a:spcPct val="100000"/>
              </a:lnSpc>
              <a:spcBef>
                <a:spcPct val="0"/>
              </a:spcBef>
              <a:spcAft>
                <a:spcPct val="0"/>
              </a:spcAft>
              <a:buClrTx/>
              <a:buSzTx/>
              <a:buFontTx/>
              <a:buNone/>
              <a:tabLst/>
              <a:defRPr/>
            </a:pPr>
            <a:fld id="{DB7C884C-2074-1E4E-8B7D-F3966173A152}" type="slidenum">
              <a:rPr kumimoji="0" lang="en-US" sz="1300" b="0" i="0" u="none" strike="noStrike" kern="1200" cap="none" spc="0" normalizeH="0" baseline="0" noProof="0">
                <a:ln>
                  <a:noFill/>
                </a:ln>
                <a:solidFill>
                  <a:prstClr val="black"/>
                </a:solidFill>
                <a:effectLst/>
                <a:uLnTx/>
                <a:uFillTx/>
                <a:latin typeface="Garamond" pitchFamily="18" charset="0"/>
                <a:ea typeface="+mn-ea"/>
                <a:cs typeface="+mn-cs"/>
              </a:rPr>
              <a:pPr marL="0" marR="0" lvl="0" indent="0" algn="r" defTabSz="966612" rtl="0" eaLnBrk="0" fontAlgn="base" latinLnBrk="0" hangingPunct="0">
                <a:lnSpc>
                  <a:spcPct val="100000"/>
                </a:lnSpc>
                <a:spcBef>
                  <a:spcPct val="0"/>
                </a:spcBef>
                <a:spcAft>
                  <a:spcPct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726758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0" fontAlgn="base" latinLnBrk="0" hangingPunct="0">
              <a:lnSpc>
                <a:spcPct val="100000"/>
              </a:lnSpc>
              <a:spcBef>
                <a:spcPct val="0"/>
              </a:spcBef>
              <a:spcAft>
                <a:spcPct val="0"/>
              </a:spcAft>
              <a:buClrTx/>
              <a:buSzTx/>
              <a:buFontTx/>
              <a:buNone/>
              <a:tabLst/>
              <a:defRPr/>
            </a:pPr>
            <a:fld id="{DB7C884C-2074-1E4E-8B7D-F3966173A152}" type="slidenum">
              <a:rPr kumimoji="0" lang="en-US" sz="1300" b="0" i="0" u="none" strike="noStrike" kern="1200" cap="none" spc="0" normalizeH="0" baseline="0" noProof="0">
                <a:ln>
                  <a:noFill/>
                </a:ln>
                <a:solidFill>
                  <a:prstClr val="black"/>
                </a:solidFill>
                <a:effectLst/>
                <a:uLnTx/>
                <a:uFillTx/>
                <a:latin typeface="Garamond" pitchFamily="18" charset="0"/>
                <a:ea typeface="+mn-ea"/>
                <a:cs typeface="+mn-cs"/>
              </a:rPr>
              <a:pPr marL="0" marR="0" lvl="0" indent="0" algn="r" defTabSz="966612" rtl="0" eaLnBrk="0" fontAlgn="base" latinLnBrk="0" hangingPunct="0">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960969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F0A7E4-DBB4-4BBE-9541-EDCF4A1FBA6E}" type="slidenum">
              <a:rPr lang="en-US" smtClean="0"/>
              <a:t>37</a:t>
            </a:fld>
            <a:endParaRPr lang="en-US"/>
          </a:p>
        </p:txBody>
      </p:sp>
    </p:spTree>
    <p:extLst>
      <p:ext uri="{BB962C8B-B14F-4D97-AF65-F5344CB8AC3E}">
        <p14:creationId xmlns:p14="http://schemas.microsoft.com/office/powerpoint/2010/main" val="846941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F0A7E4-DBB4-4BBE-9541-EDCF4A1FBA6E}" type="slidenum">
              <a:rPr lang="en-US" smtClean="0"/>
              <a:t>41</a:t>
            </a:fld>
            <a:endParaRPr lang="en-US"/>
          </a:p>
        </p:txBody>
      </p:sp>
    </p:spTree>
    <p:extLst>
      <p:ext uri="{BB962C8B-B14F-4D97-AF65-F5344CB8AC3E}">
        <p14:creationId xmlns:p14="http://schemas.microsoft.com/office/powerpoint/2010/main" val="186691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42</a:t>
            </a:fld>
            <a:endParaRPr lang="en-US"/>
          </a:p>
        </p:txBody>
      </p:sp>
    </p:spTree>
    <p:extLst>
      <p:ext uri="{BB962C8B-B14F-4D97-AF65-F5344CB8AC3E}">
        <p14:creationId xmlns:p14="http://schemas.microsoft.com/office/powerpoint/2010/main" val="3995808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43</a:t>
            </a:fld>
            <a:endParaRPr lang="en-US"/>
          </a:p>
        </p:txBody>
      </p:sp>
    </p:spTree>
    <p:extLst>
      <p:ext uri="{BB962C8B-B14F-4D97-AF65-F5344CB8AC3E}">
        <p14:creationId xmlns:p14="http://schemas.microsoft.com/office/powerpoint/2010/main" val="2759007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6FCD0-1D65-46BA-BE27-6CE1CE197D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688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44</a:t>
            </a:fld>
            <a:endParaRPr lang="en-US"/>
          </a:p>
        </p:txBody>
      </p:sp>
    </p:spTree>
    <p:extLst>
      <p:ext uri="{BB962C8B-B14F-4D97-AF65-F5344CB8AC3E}">
        <p14:creationId xmlns:p14="http://schemas.microsoft.com/office/powerpoint/2010/main" val="245690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6FCD0-1D65-46BA-BE27-6CE1CE197D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916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0DCB0-A1AD-4BA4-8F6D-86FB8ED8B394}" type="slidenum">
              <a:rPr lang="en-US" smtClean="0"/>
              <a:t>6</a:t>
            </a:fld>
            <a:endParaRPr lang="en-US"/>
          </a:p>
        </p:txBody>
      </p:sp>
    </p:spTree>
    <p:extLst>
      <p:ext uri="{BB962C8B-B14F-4D97-AF65-F5344CB8AC3E}">
        <p14:creationId xmlns:p14="http://schemas.microsoft.com/office/powerpoint/2010/main" val="153113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7</a:t>
            </a:fld>
            <a:endParaRPr lang="en-US"/>
          </a:p>
        </p:txBody>
      </p:sp>
    </p:spTree>
    <p:extLst>
      <p:ext uri="{BB962C8B-B14F-4D97-AF65-F5344CB8AC3E}">
        <p14:creationId xmlns:p14="http://schemas.microsoft.com/office/powerpoint/2010/main" val="3888808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C5181AD-A064-4A4B-B73D-CA900829B232}" type="slidenum">
              <a:rPr lang="en-US" smtClean="0"/>
              <a:t>8</a:t>
            </a:fld>
            <a:endParaRPr lang="en-US"/>
          </a:p>
        </p:txBody>
      </p:sp>
    </p:spTree>
    <p:extLst>
      <p:ext uri="{BB962C8B-B14F-4D97-AF65-F5344CB8AC3E}">
        <p14:creationId xmlns:p14="http://schemas.microsoft.com/office/powerpoint/2010/main" val="3032149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6FCD0-1D65-46BA-BE27-6CE1CE197D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88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29DA-301E-8623-AB9D-A482BAA64F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C77454-F2B6-E0CA-E6D6-7A8D5494EB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0CF7E-7EB9-AD48-E932-8B4A562B368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E37A73-4944-9F1B-8078-2000ED504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61771-CF54-95B3-4DBE-C9A86F81B5C6}"/>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236323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F600-FE3A-FFDB-EC50-255DD4A905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23199B-37C2-8B14-8BA8-0F47AEF568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E35CB-2168-3979-92D8-E1973AD3E46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4A64411-9829-742B-9288-B40E9A8D5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31899-081E-5A91-8D2F-F612C95B651B}"/>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109136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C6DE76-45E1-D987-BE3A-265204C86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FF27A8-53DE-15E4-2E01-917FE07A3A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E7D69-7E4C-9022-D223-E18089464C6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84EB19D-D297-5E81-5972-3B0094BAC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F06B3-75C9-B87D-889C-1067B7CF61BB}"/>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938563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466B0E-E483-4FEE-8D84-A0ADE38B6E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4A83DE-6F33-46FC-ABF4-806425B3EEA5}"/>
              </a:ext>
            </a:extLst>
          </p:cNvPr>
          <p:cNvSpPr>
            <a:spLocks noGrp="1"/>
          </p:cNvSpPr>
          <p:nvPr>
            <p:ph type="ctrTitle"/>
          </p:nvPr>
        </p:nvSpPr>
        <p:spPr>
          <a:xfrm>
            <a:off x="1523999" y="136525"/>
            <a:ext cx="10483121" cy="2276891"/>
          </a:xfrm>
        </p:spPr>
        <p:txBody>
          <a:bodyPr anchor="t">
            <a:normAutofit/>
          </a:bodyPr>
          <a:lstStyle>
            <a:lvl1pPr algn="r">
              <a:defRPr sz="6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ED7D661-7BB0-4687-9A64-1828D636818A}"/>
              </a:ext>
            </a:extLst>
          </p:cNvPr>
          <p:cNvSpPr>
            <a:spLocks noGrp="1"/>
          </p:cNvSpPr>
          <p:nvPr>
            <p:ph type="subTitle" idx="1"/>
          </p:nvPr>
        </p:nvSpPr>
        <p:spPr>
          <a:xfrm>
            <a:off x="2863120" y="2549941"/>
            <a:ext cx="9144000" cy="1152629"/>
          </a:xfrm>
        </p:spPr>
        <p:txBody>
          <a:bodyPr>
            <a:normAutofit/>
          </a:bodyPr>
          <a:lstStyle>
            <a:lvl1pPr marL="0" indent="0" algn="r">
              <a:buNone/>
              <a:defRPr sz="4000">
                <a:solidFill>
                  <a:schemeClr val="accent5">
                    <a:lumMod val="20000"/>
                    <a:lumOff val="8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DAC4E27-E980-4F71-8F86-5CC9BE8405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67" y="4684924"/>
            <a:ext cx="2225046" cy="1345285"/>
          </a:xfrm>
          <a:prstGeom prst="rect">
            <a:avLst/>
          </a:prstGeom>
        </p:spPr>
      </p:pic>
      <p:sp>
        <p:nvSpPr>
          <p:cNvPr id="19" name="Text Placeholder 18">
            <a:extLst>
              <a:ext uri="{FF2B5EF4-FFF2-40B4-BE49-F238E27FC236}">
                <a16:creationId xmlns:a16="http://schemas.microsoft.com/office/drawing/2014/main" id="{2D9558C0-FB6A-4F5E-9A90-0D6B3C7233EB}"/>
              </a:ext>
            </a:extLst>
          </p:cNvPr>
          <p:cNvSpPr>
            <a:spLocks noGrp="1"/>
          </p:cNvSpPr>
          <p:nvPr>
            <p:ph type="body" sz="quarter" idx="10" hasCustomPrompt="1"/>
          </p:nvPr>
        </p:nvSpPr>
        <p:spPr>
          <a:xfrm>
            <a:off x="1" y="6184757"/>
            <a:ext cx="12192000" cy="670258"/>
          </a:xfrm>
          <a:solidFill>
            <a:srgbClr val="004E7D"/>
          </a:solidFill>
        </p:spPr>
        <p:txBody>
          <a:bodyPr anchor="ctr">
            <a:normAutofit/>
          </a:bodyPr>
          <a:lstStyle>
            <a:lvl1pPr marL="0" indent="0" algn="r">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Add unit name, date</a:t>
            </a:r>
          </a:p>
        </p:txBody>
      </p:sp>
    </p:spTree>
    <p:extLst>
      <p:ext uri="{BB962C8B-B14F-4D97-AF65-F5344CB8AC3E}">
        <p14:creationId xmlns:p14="http://schemas.microsoft.com/office/powerpoint/2010/main" val="912664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466B0E-E483-4FEE-8D84-A0ADE38B6E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4A83DE-6F33-46FC-ABF4-806425B3EEA5}"/>
              </a:ext>
            </a:extLst>
          </p:cNvPr>
          <p:cNvSpPr>
            <a:spLocks noGrp="1"/>
          </p:cNvSpPr>
          <p:nvPr>
            <p:ph type="ctrTitle"/>
          </p:nvPr>
        </p:nvSpPr>
        <p:spPr>
          <a:xfrm>
            <a:off x="1523999" y="136525"/>
            <a:ext cx="10483121" cy="2276891"/>
          </a:xfrm>
        </p:spPr>
        <p:txBody>
          <a:bodyPr anchor="t">
            <a:normAutofit/>
          </a:bodyPr>
          <a:lstStyle>
            <a:lvl1pPr algn="r">
              <a:defRPr sz="6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ED7D661-7BB0-4687-9A64-1828D636818A}"/>
              </a:ext>
            </a:extLst>
          </p:cNvPr>
          <p:cNvSpPr>
            <a:spLocks noGrp="1"/>
          </p:cNvSpPr>
          <p:nvPr>
            <p:ph type="subTitle" idx="1"/>
          </p:nvPr>
        </p:nvSpPr>
        <p:spPr>
          <a:xfrm>
            <a:off x="2863120" y="2549941"/>
            <a:ext cx="9144000" cy="1152629"/>
          </a:xfrm>
        </p:spPr>
        <p:txBody>
          <a:bodyPr>
            <a:normAutofit/>
          </a:bodyPr>
          <a:lstStyle>
            <a:lvl1pPr marL="0" indent="0" algn="r">
              <a:buNone/>
              <a:defRPr sz="4000">
                <a:solidFill>
                  <a:schemeClr val="accent5">
                    <a:lumMod val="20000"/>
                    <a:lumOff val="8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DAC4E27-E980-4F71-8F86-5CC9BE840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167" y="4684924"/>
            <a:ext cx="2225046" cy="1345285"/>
          </a:xfrm>
          <a:prstGeom prst="rect">
            <a:avLst/>
          </a:prstGeom>
        </p:spPr>
      </p:pic>
      <p:sp>
        <p:nvSpPr>
          <p:cNvPr id="19" name="Text Placeholder 18">
            <a:extLst>
              <a:ext uri="{FF2B5EF4-FFF2-40B4-BE49-F238E27FC236}">
                <a16:creationId xmlns:a16="http://schemas.microsoft.com/office/drawing/2014/main" id="{2D9558C0-FB6A-4F5E-9A90-0D6B3C7233EB}"/>
              </a:ext>
            </a:extLst>
          </p:cNvPr>
          <p:cNvSpPr>
            <a:spLocks noGrp="1"/>
          </p:cNvSpPr>
          <p:nvPr>
            <p:ph type="body" sz="quarter" idx="10" hasCustomPrompt="1"/>
          </p:nvPr>
        </p:nvSpPr>
        <p:spPr>
          <a:xfrm>
            <a:off x="1" y="6184757"/>
            <a:ext cx="12192000" cy="670258"/>
          </a:xfrm>
          <a:solidFill>
            <a:srgbClr val="004E7D"/>
          </a:solidFill>
        </p:spPr>
        <p:txBody>
          <a:bodyPr anchor="ctr">
            <a:normAutofit/>
          </a:bodyPr>
          <a:lstStyle>
            <a:lvl1pPr marL="0" indent="0" algn="r">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Add unit name, date</a:t>
            </a:r>
          </a:p>
        </p:txBody>
      </p:sp>
    </p:spTree>
    <p:extLst>
      <p:ext uri="{BB962C8B-B14F-4D97-AF65-F5344CB8AC3E}">
        <p14:creationId xmlns:p14="http://schemas.microsoft.com/office/powerpoint/2010/main" val="2805031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8BDE-65BA-4B6B-97DF-BF4FA6B5334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B256224-5D0E-432A-9251-CCF542A9C27E}"/>
              </a:ext>
            </a:extLst>
          </p:cNvPr>
          <p:cNvSpPr>
            <a:spLocks noGrp="1"/>
          </p:cNvSpPr>
          <p:nvPr>
            <p:ph type="body" sz="quarter" idx="11"/>
          </p:nvPr>
        </p:nvSpPr>
        <p:spPr>
          <a:xfrm>
            <a:off x="838200" y="1828800"/>
            <a:ext cx="10515600" cy="455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54E5EDB-6AF8-4152-9C68-2338E501B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2257673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5DF6-9BB8-488B-9824-01BD900C653B}"/>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53490F0-8170-4391-A0D8-5BCDC25C7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2094867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BBAD-B645-468D-A0A0-824BD868B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DD4BC-239F-4B09-82B8-E12498217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1B32B-1CA6-4C7E-9C3F-B8224781A8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02A0BC9-CFE2-4DC0-AD67-FA502169F706}"/>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1020403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C4E0-EBAC-4E7C-BE28-BC0FFD07F3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65D8B0-934B-4C02-BD23-78E9CD5A5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C38B-656C-42A7-A45B-4523264C9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3314E-D827-488E-99B8-DF6687915D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87AB4-C19B-4A84-AFAC-629878771F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33140AC-0AF7-4644-B94F-AA172F30B9C4}"/>
              </a:ext>
            </a:extLst>
          </p:cNvPr>
          <p:cNvSpPr>
            <a:spLocks noGrp="1"/>
          </p:cNvSpPr>
          <p:nvPr>
            <p:ph type="sldNum" sz="quarter" idx="10"/>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3820658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F8CD-4C6C-4B3F-B751-4FFF43BC5051}"/>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C350CB95-F3D1-49A5-BC14-8EB7A27CD120}"/>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1345079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F6AD44F-B14C-49C0-AED4-3E198278EE0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3765450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C779-C1F2-787C-E9EF-08BA207783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A9A63-3E46-A571-77A2-A94018880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7A886-6BA4-A675-4B27-A3B57472C86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FA44D5-AD97-3458-48C7-635C024BC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2A476-54AC-3D75-3B13-984EEC37977C}"/>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2979956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1753-75BC-4FDC-AE08-599116BAE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8BBF5-709A-4722-B5F8-25FBC94C1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8513D-2361-49C3-91F2-91FE1F67F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4B372F2-DFE7-4D16-9E72-0BF710D2FB9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1049022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1EC3-AA2A-4057-A61B-9067410D3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941CC7-C447-4EDF-914C-1D195793E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81F3ECE-0A62-4491-90EA-14E9675F7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346D3DB-A94B-4828-AFE7-6B168D6EFBDB}"/>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a:p>
        </p:txBody>
      </p:sp>
    </p:spTree>
    <p:extLst>
      <p:ext uri="{BB962C8B-B14F-4D97-AF65-F5344CB8AC3E}">
        <p14:creationId xmlns:p14="http://schemas.microsoft.com/office/powerpoint/2010/main" val="2655761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079EA-A644-A59B-D977-B986C99286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6E72F3-530D-6302-F61A-1B2A0A9659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19544-04CF-0596-FD4A-22B401CF4A3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4568B99-9720-84A1-AE39-5FFC1E687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1B986-8207-8237-3B1B-751F117905F0}"/>
              </a:ext>
            </a:extLst>
          </p:cNvPr>
          <p:cNvSpPr>
            <a:spLocks noGrp="1"/>
          </p:cNvSpPr>
          <p:nvPr>
            <p:ph type="sldNum" sz="quarter" idx="12"/>
          </p:nvPr>
        </p:nvSpPr>
        <p:spPr/>
        <p:txBody>
          <a:bodyPr/>
          <a:lstStyle/>
          <a:p>
            <a:fld id="{DFFF55AB-5026-48ED-B687-5D350D4A9C97}" type="slidenum">
              <a:rPr lang="en-US" smtClean="0"/>
              <a:t>‹#›</a:t>
            </a:fld>
            <a:endParaRPr lang="en-US"/>
          </a:p>
        </p:txBody>
      </p:sp>
    </p:spTree>
    <p:extLst>
      <p:ext uri="{BB962C8B-B14F-4D97-AF65-F5344CB8AC3E}">
        <p14:creationId xmlns:p14="http://schemas.microsoft.com/office/powerpoint/2010/main" val="130253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AB5EF-81B3-4FD2-9CF9-25DCABA808A3}"/>
              </a:ext>
            </a:extLst>
          </p:cNvPr>
          <p:cNvSpPr>
            <a:spLocks noGrp="1"/>
          </p:cNvSpPr>
          <p:nvPr>
            <p:ph type="ctrTitle" hasCustomPrompt="1"/>
          </p:nvPr>
        </p:nvSpPr>
        <p:spPr>
          <a:xfrm>
            <a:off x="1959935" y="493185"/>
            <a:ext cx="9144000" cy="1117637"/>
          </a:xfrm>
        </p:spPr>
        <p:txBody>
          <a:bodyPr anchor="b"/>
          <a:lstStyle>
            <a:lvl1pPr algn="r">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1D5CE66E-E0F0-46DB-BF16-8DA61897598F}"/>
              </a:ext>
            </a:extLst>
          </p:cNvPr>
          <p:cNvSpPr>
            <a:spLocks noGrp="1"/>
          </p:cNvSpPr>
          <p:nvPr>
            <p:ph type="subTitle" idx="1" hasCustomPrompt="1"/>
          </p:nvPr>
        </p:nvSpPr>
        <p:spPr>
          <a:xfrm>
            <a:off x="8229599" y="2601119"/>
            <a:ext cx="2874335" cy="1861699"/>
          </a:xfrm>
        </p:spPr>
        <p:txBody>
          <a:bodyPr>
            <a:noAutofit/>
          </a:bodyPr>
          <a:lstStyle>
            <a:lvl1pPr marL="0" indent="0" algn="r">
              <a:lnSpc>
                <a:spcPct val="150000"/>
              </a:lnSpc>
              <a:buNone/>
              <a:defRPr sz="2200"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DATE LOCATION</a:t>
            </a:r>
          </a:p>
        </p:txBody>
      </p:sp>
      <p:pic>
        <p:nvPicPr>
          <p:cNvPr id="7" name="Picture 6" descr="Image result for cdfw logo">
            <a:extLst>
              <a:ext uri="{FF2B5EF4-FFF2-40B4-BE49-F238E27FC236}">
                <a16:creationId xmlns:a16="http://schemas.microsoft.com/office/drawing/2014/main" id="{851656B7-EE4D-4FDE-9006-E13C215901D1}"/>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52122" y="5411393"/>
            <a:ext cx="913510" cy="1193132"/>
          </a:xfrm>
          <a:prstGeom prst="rect">
            <a:avLst/>
          </a:prstGeom>
          <a:noFill/>
          <a:ln>
            <a:noFill/>
          </a:ln>
        </p:spPr>
      </p:pic>
      <p:sp>
        <p:nvSpPr>
          <p:cNvPr id="13" name="Picture Placeholder 12">
            <a:extLst>
              <a:ext uri="{FF2B5EF4-FFF2-40B4-BE49-F238E27FC236}">
                <a16:creationId xmlns:a16="http://schemas.microsoft.com/office/drawing/2014/main" id="{040FCAF8-A06B-406D-B672-3F9519271850}"/>
              </a:ext>
            </a:extLst>
          </p:cNvPr>
          <p:cNvSpPr>
            <a:spLocks noGrp="1"/>
          </p:cNvSpPr>
          <p:nvPr>
            <p:ph type="pic" sz="quarter" idx="10"/>
          </p:nvPr>
        </p:nvSpPr>
        <p:spPr>
          <a:xfrm>
            <a:off x="0" y="2085174"/>
            <a:ext cx="6879364" cy="4435267"/>
          </a:xfrm>
          <a:prstGeom prst="flowChartDelay">
            <a:avLst/>
          </a:prstGeom>
        </p:spPr>
        <p:txBody>
          <a:bodyPr/>
          <a:lstStyle>
            <a:lvl1pPr marL="0" indent="0">
              <a:buNone/>
              <a:defRPr>
                <a:solidFill>
                  <a:schemeClr val="bg1"/>
                </a:solidFill>
              </a:defRPr>
            </a:lvl1pPr>
          </a:lstStyle>
          <a:p>
            <a:r>
              <a:rPr lang="en-US"/>
              <a:t>Click icon to add picture</a:t>
            </a:r>
          </a:p>
        </p:txBody>
      </p:sp>
      <p:pic>
        <p:nvPicPr>
          <p:cNvPr id="5" name="Picture 4" descr="A close up of a sign&#10;&#10;Description automatically generated">
            <a:extLst>
              <a:ext uri="{FF2B5EF4-FFF2-40B4-BE49-F238E27FC236}">
                <a16:creationId xmlns:a16="http://schemas.microsoft.com/office/drawing/2014/main" id="{F37D8DB5-EDF4-47E4-B599-2A206C2234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5790" y="5471215"/>
            <a:ext cx="1460457" cy="1109049"/>
          </a:xfrm>
          <a:prstGeom prst="rect">
            <a:avLst/>
          </a:prstGeom>
        </p:spPr>
      </p:pic>
    </p:spTree>
    <p:extLst>
      <p:ext uri="{BB962C8B-B14F-4D97-AF65-F5344CB8AC3E}">
        <p14:creationId xmlns:p14="http://schemas.microsoft.com/office/powerpoint/2010/main" val="3673384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mage--lef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90944" y="438412"/>
            <a:ext cx="5031475" cy="1399487"/>
          </a:xfrm>
          <a:prstGeom prst="rect">
            <a:avLst/>
          </a:prstGeom>
        </p:spPr>
        <p:txBody>
          <a:bodyPr lIns="163284" tIns="81642" rIns="163284" bIns="81642"/>
          <a:lstStyle>
            <a:lvl1pPr algn="l">
              <a:defRPr sz="4800" b="1">
                <a:solidFill>
                  <a:srgbClr val="00395E"/>
                </a:solidFill>
              </a:defRPr>
            </a:lvl1pPr>
          </a:lstStyle>
          <a:p>
            <a:r>
              <a:rPr lang="en-US"/>
              <a:t>Click to edit Master title style</a:t>
            </a:r>
          </a:p>
        </p:txBody>
      </p:sp>
      <p:sp>
        <p:nvSpPr>
          <p:cNvPr id="3" name="Content Placeholder 2"/>
          <p:cNvSpPr>
            <a:spLocks noGrp="1"/>
          </p:cNvSpPr>
          <p:nvPr>
            <p:ph sz="half" idx="1" hasCustomPrompt="1"/>
          </p:nvPr>
        </p:nvSpPr>
        <p:spPr>
          <a:xfrm>
            <a:off x="6459941" y="2747750"/>
            <a:ext cx="5384800" cy="3897030"/>
          </a:xfrm>
          <a:prstGeom prst="rect">
            <a:avLst/>
          </a:prstGeom>
        </p:spPr>
        <p:txBody>
          <a:bodyPr lIns="163284" tIns="81642" rIns="163284" bIns="81642"/>
          <a:lstStyle>
            <a:lvl1pPr marL="0" indent="0">
              <a:buNone/>
              <a:defRPr sz="3334">
                <a:solidFill>
                  <a:schemeClr val="tx1">
                    <a:lumMod val="75000"/>
                    <a:lumOff val="25000"/>
                  </a:schemeClr>
                </a:solidFill>
              </a:defRPr>
            </a:lvl1pPr>
            <a:lvl2pPr>
              <a:defRPr sz="2867">
                <a:solidFill>
                  <a:schemeClr val="tx1">
                    <a:lumMod val="75000"/>
                    <a:lumOff val="25000"/>
                  </a:schemeClr>
                </a:solidFill>
              </a:defRPr>
            </a:lvl2pPr>
            <a:lvl3pPr>
              <a:defRPr sz="2400">
                <a:solidFill>
                  <a:schemeClr val="tx1">
                    <a:lumMod val="75000"/>
                    <a:lumOff val="25000"/>
                  </a:schemeClr>
                </a:solidFill>
              </a:defRPr>
            </a:lvl3pPr>
            <a:lvl4pPr>
              <a:defRPr sz="2133">
                <a:solidFill>
                  <a:schemeClr val="tx1">
                    <a:lumMod val="75000"/>
                    <a:lumOff val="25000"/>
                  </a:schemeClr>
                </a:solidFill>
              </a:defRPr>
            </a:lvl4pPr>
            <a:lvl5pPr>
              <a:defRPr sz="2133">
                <a:solidFill>
                  <a:schemeClr val="tx1">
                    <a:lumMod val="75000"/>
                    <a:lumOff val="25000"/>
                  </a:schemeClr>
                </a:solidFill>
              </a:defRPr>
            </a:lvl5pPr>
            <a:lvl6pPr>
              <a:defRPr sz="2133"/>
            </a:lvl6pPr>
            <a:lvl7pPr>
              <a:defRPr sz="2133"/>
            </a:lvl7pPr>
            <a:lvl8pPr>
              <a:defRPr sz="2133"/>
            </a:lvl8pPr>
            <a:lvl9pPr>
              <a:defRPr sz="2133"/>
            </a:lvl9pPr>
          </a:lstStyle>
          <a:p>
            <a:pPr lvl="0"/>
            <a:r>
              <a:rPr lang="en-US"/>
              <a:t>Click to edit Master text styles</a:t>
            </a:r>
          </a:p>
        </p:txBody>
      </p:sp>
      <p:sp>
        <p:nvSpPr>
          <p:cNvPr id="4" name="Content Placeholder 3"/>
          <p:cNvSpPr>
            <a:spLocks noGrp="1"/>
          </p:cNvSpPr>
          <p:nvPr>
            <p:ph sz="half" idx="2"/>
          </p:nvPr>
        </p:nvSpPr>
        <p:spPr>
          <a:xfrm>
            <a:off x="47009" y="1"/>
            <a:ext cx="5994400" cy="6857999"/>
          </a:xfrm>
          <a:prstGeom prst="rect">
            <a:avLst/>
          </a:prstGeom>
        </p:spPr>
        <p:txBody>
          <a:bodyPr lIns="163284" tIns="81642" rIns="163284" bIns="81642"/>
          <a:lstStyle>
            <a:lvl1pPr marL="0" indent="0">
              <a:buNone/>
              <a:defRPr sz="3334">
                <a:solidFill>
                  <a:schemeClr val="tx1">
                    <a:lumMod val="75000"/>
                    <a:lumOff val="25000"/>
                  </a:schemeClr>
                </a:solidFill>
              </a:defRPr>
            </a:lvl1pPr>
            <a:lvl2pPr>
              <a:defRPr sz="2867">
                <a:solidFill>
                  <a:schemeClr val="tx1">
                    <a:lumMod val="75000"/>
                    <a:lumOff val="25000"/>
                  </a:schemeClr>
                </a:solidFill>
              </a:defRPr>
            </a:lvl2pPr>
            <a:lvl3pPr>
              <a:defRPr sz="2400">
                <a:solidFill>
                  <a:schemeClr val="tx1">
                    <a:lumMod val="75000"/>
                    <a:lumOff val="25000"/>
                  </a:schemeClr>
                </a:solidFill>
              </a:defRPr>
            </a:lvl3pPr>
            <a:lvl4pPr>
              <a:defRPr sz="2133">
                <a:solidFill>
                  <a:schemeClr val="tx1">
                    <a:lumMod val="75000"/>
                    <a:lumOff val="25000"/>
                  </a:schemeClr>
                </a:solidFill>
              </a:defRPr>
            </a:lvl4pPr>
            <a:lvl5pPr>
              <a:defRPr sz="2133">
                <a:solidFill>
                  <a:schemeClr val="tx1">
                    <a:lumMod val="75000"/>
                    <a:lumOff val="25000"/>
                  </a:schemeClr>
                </a:solidFill>
              </a:defRPr>
            </a:lvl5pPr>
            <a:lvl6pPr>
              <a:defRPr sz="2133"/>
            </a:lvl6pPr>
            <a:lvl7pPr>
              <a:defRPr sz="2133"/>
            </a:lvl7pPr>
            <a:lvl8pPr>
              <a:defRPr sz="2133"/>
            </a:lvl8pPr>
            <a:lvl9pPr>
              <a:defRPr sz="2133"/>
            </a:lvl9pPr>
          </a:lstStyle>
          <a:p>
            <a:pPr lvl="0"/>
            <a:endParaRPr lang="en-US"/>
          </a:p>
        </p:txBody>
      </p:sp>
    </p:spTree>
    <p:extLst>
      <p:ext uri="{BB962C8B-B14F-4D97-AF65-F5344CB8AC3E}">
        <p14:creationId xmlns:p14="http://schemas.microsoft.com/office/powerpoint/2010/main" val="527489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losing Slide">
    <p:bg>
      <p:bgPr>
        <a:solidFill>
          <a:schemeClr val="accent3">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2A741E-0B23-42D2-84BB-96F58839558E}"/>
              </a:ext>
            </a:extLst>
          </p:cNvPr>
          <p:cNvSpPr>
            <a:spLocks noGrp="1"/>
          </p:cNvSpPr>
          <p:nvPr>
            <p:ph type="body" sz="quarter" idx="13" hasCustomPrompt="1"/>
          </p:nvPr>
        </p:nvSpPr>
        <p:spPr>
          <a:xfrm>
            <a:off x="6187155" y="4332287"/>
            <a:ext cx="4768183" cy="1622425"/>
          </a:xfrm>
        </p:spPr>
        <p:txBody>
          <a:bodyPr anchor="ctr">
            <a:noAutofit/>
          </a:bodyPr>
          <a:lstStyle>
            <a:lvl1pPr marL="0" indent="0" algn="r">
              <a:lnSpc>
                <a:spcPct val="150000"/>
              </a:lnSpc>
              <a:buNone/>
              <a:defRPr sz="3200" cap="none" baseline="0">
                <a:solidFill>
                  <a:srgbClr val="F4F1ED"/>
                </a:solidFill>
              </a:defRPr>
            </a:lvl1pPr>
            <a:lvl2pPr marL="457200" indent="0" algn="r">
              <a:buNone/>
              <a:defRPr sz="3200" cap="small" baseline="0"/>
            </a:lvl2pPr>
            <a:lvl3pPr marL="914400" indent="0" algn="r">
              <a:buNone/>
              <a:defRPr sz="3200" cap="small" baseline="0"/>
            </a:lvl3pPr>
            <a:lvl4pPr marL="1371600" indent="0" algn="r">
              <a:buNone/>
              <a:defRPr sz="3200" cap="small" baseline="0"/>
            </a:lvl4pPr>
            <a:lvl5pPr marL="1828800" indent="0" algn="r">
              <a:buNone/>
              <a:defRPr sz="3200" cap="small" baseline="0"/>
            </a:lvl5pPr>
          </a:lstStyle>
          <a:p>
            <a:pPr lvl="0"/>
            <a:r>
              <a:rPr lang="en-US"/>
              <a:t>Presenter Name Contact Info</a:t>
            </a:r>
          </a:p>
        </p:txBody>
      </p:sp>
      <p:pic>
        <p:nvPicPr>
          <p:cNvPr id="6" name="Picture 5" descr="Image result for cdfw logo">
            <a:extLst>
              <a:ext uri="{FF2B5EF4-FFF2-40B4-BE49-F238E27FC236}">
                <a16:creationId xmlns:a16="http://schemas.microsoft.com/office/drawing/2014/main" id="{B4BA40EB-0067-4333-93F9-C70A2A1E3A81}"/>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79813" y="301239"/>
            <a:ext cx="850900" cy="1117207"/>
          </a:xfrm>
          <a:prstGeom prst="rect">
            <a:avLst/>
          </a:prstGeom>
          <a:noFill/>
          <a:ln>
            <a:noFill/>
          </a:ln>
        </p:spPr>
      </p:pic>
      <p:sp>
        <p:nvSpPr>
          <p:cNvPr id="3" name="Text Placeholder 2">
            <a:extLst>
              <a:ext uri="{FF2B5EF4-FFF2-40B4-BE49-F238E27FC236}">
                <a16:creationId xmlns:a16="http://schemas.microsoft.com/office/drawing/2014/main" id="{09D368EA-8F64-4372-9EA4-3C3543DCEF58}"/>
              </a:ext>
            </a:extLst>
          </p:cNvPr>
          <p:cNvSpPr>
            <a:spLocks noGrp="1"/>
          </p:cNvSpPr>
          <p:nvPr>
            <p:ph type="body" sz="quarter" idx="12" hasCustomPrompt="1"/>
          </p:nvPr>
        </p:nvSpPr>
        <p:spPr>
          <a:xfrm>
            <a:off x="1954213" y="1008063"/>
            <a:ext cx="9001125" cy="2609850"/>
          </a:xfrm>
        </p:spPr>
        <p:txBody>
          <a:bodyPr anchor="b">
            <a:normAutofit/>
          </a:bodyPr>
          <a:lstStyle>
            <a:lvl1pPr marL="0" indent="0" algn="r">
              <a:buNone/>
              <a:defRPr sz="6000" cap="small" baseline="0">
                <a:solidFill>
                  <a:srgbClr val="F4F1ED"/>
                </a:solidFill>
              </a:defRPr>
            </a:lvl1pPr>
            <a:lvl2pPr marL="457200" indent="0" algn="r">
              <a:buNone/>
              <a:defRPr>
                <a:solidFill>
                  <a:schemeClr val="bg1">
                    <a:lumMod val="95000"/>
                  </a:schemeClr>
                </a:solidFill>
              </a:defRPr>
            </a:lvl2pPr>
            <a:lvl3pPr marL="914400" indent="0" algn="r">
              <a:buNone/>
              <a:defRPr>
                <a:solidFill>
                  <a:schemeClr val="bg1">
                    <a:lumMod val="95000"/>
                  </a:schemeClr>
                </a:solidFill>
              </a:defRPr>
            </a:lvl3pPr>
            <a:lvl4pPr marL="1371600" indent="0" algn="r">
              <a:buNone/>
              <a:defRPr>
                <a:solidFill>
                  <a:schemeClr val="bg1">
                    <a:lumMod val="95000"/>
                  </a:schemeClr>
                </a:solidFill>
              </a:defRPr>
            </a:lvl4pPr>
            <a:lvl5pPr marL="1828800" indent="0" algn="r">
              <a:buNone/>
              <a:defRPr>
                <a:solidFill>
                  <a:schemeClr val="bg1">
                    <a:lumMod val="95000"/>
                  </a:schemeClr>
                </a:solidFill>
              </a:defRPr>
            </a:lvl5pPr>
          </a:lstStyle>
          <a:p>
            <a:pPr lvl="0"/>
            <a:r>
              <a:rPr lang="en-US"/>
              <a:t>CLOSING QUOTE/ QUESTIONS? </a:t>
            </a:r>
          </a:p>
        </p:txBody>
      </p:sp>
      <p:pic>
        <p:nvPicPr>
          <p:cNvPr id="7" name="Picture 6" descr="A close up of a sign&#10;&#10;Description automatically generated">
            <a:extLst>
              <a:ext uri="{FF2B5EF4-FFF2-40B4-BE49-F238E27FC236}">
                <a16:creationId xmlns:a16="http://schemas.microsoft.com/office/drawing/2014/main" id="{AF9812D8-6108-4414-996D-54F11C4E6E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813" y="1541463"/>
            <a:ext cx="1460457" cy="1109049"/>
          </a:xfrm>
          <a:prstGeom prst="rect">
            <a:avLst/>
          </a:prstGeom>
        </p:spPr>
      </p:pic>
    </p:spTree>
    <p:extLst>
      <p:ext uri="{BB962C8B-B14F-4D97-AF65-F5344CB8AC3E}">
        <p14:creationId xmlns:p14="http://schemas.microsoft.com/office/powerpoint/2010/main" val="3559441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6E92C-46E2-89CC-8DE3-54AB09E218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7791F-B49E-EA30-CBA0-65F454A23C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00ACF7-3929-F982-C07D-7F0C97CD869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FD8B392-CDFF-2462-2187-EC6C92671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A8236-67CC-FBB0-1903-299A39243398}"/>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3495342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CF01-1A97-E2B5-B347-799EBA0546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519D6-596A-DB89-335C-7222C9AF7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C792AB-0E4D-7C6B-5AF8-DA977525D7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E9DE5-D0C2-293C-6675-77F5FE16A61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28025D6-79A4-0D53-AE91-ACF9648B1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44833-3C9E-D8EB-7F91-6645B89E2154}"/>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345116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D96A-B55F-BC22-A2E7-51BCF591BF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6ED4C3-5C70-AAD8-A2D0-FD47F9452B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905B7D-4367-DDF5-830E-60BE09713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6B976-7A4C-7E89-9535-3AA6E7C2AD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75B2A-471D-B9AE-E161-10D6448B0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DC3A15-F9D9-6A8F-6DA6-F9CFD63422A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EF91367-9FA6-5E97-9617-5D6396656B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A4B84E-55CC-BE0F-9F8A-861F8E912397}"/>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14766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DDD44-B23C-C025-05E0-2BD087463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8D837D-B2DE-EC2F-B6B2-0AFF63C1EE9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AC363C5-2433-3797-EBF3-63CDC82200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80174-92CC-CF24-5BE8-7E6E1F3DCC57}"/>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1346928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F6B870-D58E-728A-94CD-7A5A79D6B07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CEBA149-9DCA-BAE5-A31F-4640078F38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EC90C7-3386-8397-6F60-A26AFE280E91}"/>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55555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5285-7303-B4D6-12FE-351C6A92F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E533C3-96F5-921C-3E63-C6E5935172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CA8268-2403-89BE-899D-177352649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96AF1-CDBC-CD09-E2B8-97E5B96286D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CDF1F92-3F2C-ADB1-CBB6-C1A9A16F94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3CA2B-44ED-CE7B-9A35-62202CA2A8E9}"/>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407911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2EC5-F8FC-14A7-B084-16C028A536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F3CBD3-7244-9879-A855-EF6830EFF0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1709B-6631-30F6-80BB-870EC6607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22F2F-3FC2-9936-0BC2-99911F15DA8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FE7CA1E-16F1-EB41-E8D1-9D5C55B860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4092A-2433-E233-783C-5F4BFBA6E105}"/>
              </a:ext>
            </a:extLst>
          </p:cNvPr>
          <p:cNvSpPr>
            <a:spLocks noGrp="1"/>
          </p:cNvSpPr>
          <p:nvPr>
            <p:ph type="sldNum" sz="quarter" idx="12"/>
          </p:nvPr>
        </p:nvSpPr>
        <p:spPr/>
        <p:txBody>
          <a:bodyPr/>
          <a:lstStyle/>
          <a:p>
            <a:fld id="{D8C9AA73-85B3-4FDC-95A5-F8ECA23154B8}" type="slidenum">
              <a:rPr lang="en-US" smtClean="0"/>
              <a:t>‹#›</a:t>
            </a:fld>
            <a:endParaRPr lang="en-US"/>
          </a:p>
        </p:txBody>
      </p:sp>
    </p:spTree>
    <p:extLst>
      <p:ext uri="{BB962C8B-B14F-4D97-AF65-F5344CB8AC3E}">
        <p14:creationId xmlns:p14="http://schemas.microsoft.com/office/powerpoint/2010/main" val="904591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BD8BB0-DA67-DB81-C48D-D460CED9E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5D35F1-0A8A-A5D8-DBEE-85FA5ECE43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65E17-AE82-C2F9-9766-8D5363FB2F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89AF1AE6-2E46-F6EE-77A7-F52E57C0EE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AD78B2-C8EA-BE5A-6BF7-8ADB0E38C3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C9AA73-85B3-4FDC-95A5-F8ECA23154B8}" type="slidenum">
              <a:rPr lang="en-US" smtClean="0"/>
              <a:t>‹#›</a:t>
            </a:fld>
            <a:endParaRPr lang="en-US"/>
          </a:p>
        </p:txBody>
      </p:sp>
    </p:spTree>
    <p:extLst>
      <p:ext uri="{BB962C8B-B14F-4D97-AF65-F5344CB8AC3E}">
        <p14:creationId xmlns:p14="http://schemas.microsoft.com/office/powerpoint/2010/main" val="1608758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E744356-6CB2-4833-9D39-4BFF8467543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17DB3DC-FA1C-495C-A457-8142B6084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CEEADB-4591-4818-A152-E71E2043C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16F29E-CD5C-4B44-9B8E-833F2FB9BC3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FC30-E45D-4431-B46B-489B270F7815}" type="slidenum">
              <a:rPr lang="en-US" smtClean="0"/>
              <a:pPr/>
              <a:t>‹#›</a:t>
            </a:fld>
            <a:endParaRPr lang="en-US"/>
          </a:p>
        </p:txBody>
      </p:sp>
      <p:sp>
        <p:nvSpPr>
          <p:cNvPr id="4" name="TextBox 3">
            <a:extLst>
              <a:ext uri="{FF2B5EF4-FFF2-40B4-BE49-F238E27FC236}">
                <a16:creationId xmlns:a16="http://schemas.microsoft.com/office/drawing/2014/main" id="{0488AE23-902A-43B4-80BC-34B0AD3F115B}"/>
              </a:ext>
            </a:extLst>
          </p:cNvPr>
          <p:cNvSpPr txBox="1"/>
          <p:nvPr userDrawn="1"/>
        </p:nvSpPr>
        <p:spPr>
          <a:xfrm>
            <a:off x="0" y="6396335"/>
            <a:ext cx="12192000" cy="461665"/>
          </a:xfrm>
          <a:prstGeom prst="rect">
            <a:avLst/>
          </a:prstGeom>
          <a:solidFill>
            <a:srgbClr val="004E7D"/>
          </a:solidFill>
        </p:spPr>
        <p:txBody>
          <a:bodyPr wrap="square" rtlCol="0" anchor="ctr">
            <a:spAutoFit/>
          </a:bodyPr>
          <a:lstStyle/>
          <a:p>
            <a:pPr algn="r"/>
            <a:r>
              <a:rPr lang="en-US" sz="2400">
                <a:solidFill>
                  <a:schemeClr val="bg1"/>
                </a:solidFill>
              </a:rPr>
              <a:t>California Water Boards</a:t>
            </a:r>
          </a:p>
        </p:txBody>
      </p:sp>
    </p:spTree>
    <p:extLst>
      <p:ext uri="{BB962C8B-B14F-4D97-AF65-F5344CB8AC3E}">
        <p14:creationId xmlns:p14="http://schemas.microsoft.com/office/powerpoint/2010/main" val="35413771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 id="214748367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water.ca.gov/-/media/DWR-Website/Web-Pages/Programs/State-Water-Project/Operations-And-Maintenance/Files/Operations-Control-Office/Delta-Status-And-Operations/Delta-Operations-Daily-Summary.pdf"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hyperlink" Target="https://water.ca.gov/Programs/Groundwater-Management/Groundwater-Recharge" TargetMode="External"/><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37.png"/><Relationship Id="rId4" Type="http://schemas.openxmlformats.org/officeDocument/2006/relationships/hyperlink" Target="https://gcc02.safelinks.protection.outlook.com/?url=https%3A%2F%2Fwater.ca.gov%2FPrograms%2FGroundwater-Management%2FGroundwater-Recharge&amp;data=05%7C02%7CErica.Haight%40water.ca.gov%7C9a37c3091b9544ff7e8908dc948f74a6%7Cb71d56524b834257afcd7fd177884564%7C0%7C0%7C638548591433215920%7CUnknown%7CTWFpbGZsb3d8eyJWIjoiMC4wLjAwMDAiLCJQIjoiV2luMzIiLCJBTiI6Ik1haWwiLCJXVCI6Mn0%3D%7C0%7C%7C%7C&amp;sdata=VdN22mZtS067KExYWmhS8f%2FQdbo%2FlD%2Fq0KEkAUwAMH8%3D&amp;reserved=0"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waterboards.ca.gov/waterrights/water_issues/programs/applications/groundwater_recharge/faqs.html" TargetMode="External"/><Relationship Id="rId3" Type="http://schemas.openxmlformats.org/officeDocument/2006/relationships/hyperlink" Target="https://www.waterboards.ca.gov/waterrights/water_issues/programs/applications/groundwater_recharge/streamlined_permits.html" TargetMode="External"/><Relationship Id="rId7" Type="http://schemas.openxmlformats.org/officeDocument/2006/relationships/hyperlink" Target="https://www.waterboards.ca.gov/waterrights/water_issues/programs/applications/groundwater_recharge/"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hyperlink" Target="https://www.waterboards.ca.gov/waterrights/water_issues/programs/applications/groundwater_recharge/pending_applications.html" TargetMode="External"/><Relationship Id="rId5" Type="http://schemas.openxmlformats.org/officeDocument/2006/relationships/hyperlink" Target="https://public2.waterboards.ca.gov/mt/Home/Index" TargetMode="External"/><Relationship Id="rId10" Type="http://schemas.openxmlformats.org/officeDocument/2006/relationships/hyperlink" Target="https://water.ca.gov/Programs/Groundwater-Management/Groundwater-Recharge" TargetMode="External"/><Relationship Id="rId4" Type="http://schemas.openxmlformats.org/officeDocument/2006/relationships/hyperlink" Target="https://ciwqs.waterboards.ca.gov/ciwqs/ewrims/EWPublicTerms.jsp" TargetMode="External"/><Relationship Id="rId9" Type="http://schemas.openxmlformats.org/officeDocument/2006/relationships/hyperlink" Target="https://nrm.dfg.ca.gov/FileHandler.ashx?DocumentID=215081&amp;inline"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C373B9-551E-4F0A-B6FF-AAB47461DDF1}"/>
              </a:ext>
            </a:extLst>
          </p:cNvPr>
          <p:cNvSpPr>
            <a:spLocks noGrp="1"/>
          </p:cNvSpPr>
          <p:nvPr>
            <p:ph type="body" sz="quarter" idx="10"/>
          </p:nvPr>
        </p:nvSpPr>
        <p:spPr/>
        <p:txBody>
          <a:bodyPr>
            <a:normAutofit fontScale="92500"/>
          </a:bodyPr>
          <a:lstStyle/>
          <a:p>
            <a:r>
              <a:rPr lang="en-US">
                <a:latin typeface="Arial"/>
                <a:cs typeface="Arial"/>
              </a:rPr>
              <a:t>Division of Water Rights, Recharge and Major Projects Permitting Unit</a:t>
            </a:r>
            <a:endParaRPr lang="en-US"/>
          </a:p>
        </p:txBody>
      </p:sp>
      <p:sp>
        <p:nvSpPr>
          <p:cNvPr id="3" name="Subtitle 2">
            <a:extLst>
              <a:ext uri="{FF2B5EF4-FFF2-40B4-BE49-F238E27FC236}">
                <a16:creationId xmlns:a16="http://schemas.microsoft.com/office/drawing/2014/main" id="{8462484C-1499-4EBF-AE7D-A9BC2C925AF0}"/>
              </a:ext>
            </a:extLst>
          </p:cNvPr>
          <p:cNvSpPr>
            <a:spLocks noGrp="1"/>
          </p:cNvSpPr>
          <p:nvPr>
            <p:ph type="subTitle" idx="1"/>
          </p:nvPr>
        </p:nvSpPr>
        <p:spPr/>
        <p:txBody>
          <a:bodyPr vert="horz" lIns="91440" tIns="45720" rIns="91440" bIns="45720" rtlCol="0" anchor="t">
            <a:normAutofit/>
          </a:bodyPr>
          <a:lstStyle/>
          <a:p>
            <a:r>
              <a:rPr lang="en-US">
                <a:latin typeface="Arial"/>
                <a:cs typeface="Arial"/>
              </a:rPr>
              <a:t>June 26, 2024</a:t>
            </a:r>
            <a:endParaRPr lang="en-US"/>
          </a:p>
        </p:txBody>
      </p:sp>
      <p:sp>
        <p:nvSpPr>
          <p:cNvPr id="2" name="Title 1">
            <a:extLst>
              <a:ext uri="{FF2B5EF4-FFF2-40B4-BE49-F238E27FC236}">
                <a16:creationId xmlns:a16="http://schemas.microsoft.com/office/drawing/2014/main" id="{42DECFF9-7B4A-4F58-8204-051DF9D8BCA2}"/>
              </a:ext>
            </a:extLst>
          </p:cNvPr>
          <p:cNvSpPr>
            <a:spLocks noGrp="1"/>
          </p:cNvSpPr>
          <p:nvPr>
            <p:ph type="ctrTitle"/>
          </p:nvPr>
        </p:nvSpPr>
        <p:spPr>
          <a:xfrm>
            <a:off x="1030014" y="600982"/>
            <a:ext cx="10977106" cy="2276891"/>
          </a:xfrm>
        </p:spPr>
        <p:txBody>
          <a:bodyPr>
            <a:normAutofit fontScale="90000"/>
          </a:bodyPr>
          <a:lstStyle/>
          <a:p>
            <a:r>
              <a:rPr lang="en-US"/>
              <a:t>Temporary Permits for Groundwater Recharge Projects</a:t>
            </a:r>
          </a:p>
        </p:txBody>
      </p:sp>
      <p:sp>
        <p:nvSpPr>
          <p:cNvPr id="5" name="Subtitle 2">
            <a:extLst>
              <a:ext uri="{FF2B5EF4-FFF2-40B4-BE49-F238E27FC236}">
                <a16:creationId xmlns:a16="http://schemas.microsoft.com/office/drawing/2014/main" id="{981B8BC9-0BE6-6204-A52E-947E67C14B93}"/>
              </a:ext>
            </a:extLst>
          </p:cNvPr>
          <p:cNvSpPr txBox="1">
            <a:spLocks/>
          </p:cNvSpPr>
          <p:nvPr/>
        </p:nvSpPr>
        <p:spPr>
          <a:xfrm>
            <a:off x="1781806" y="3403813"/>
            <a:ext cx="9144000" cy="1152629"/>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4000" kern="1200">
                <a:solidFill>
                  <a:schemeClr val="accent5">
                    <a:lumMod val="20000"/>
                    <a:lumOff val="8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796317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E73E9-EBFA-B9DC-5E31-E77FE802BBE9}"/>
              </a:ext>
            </a:extLst>
          </p:cNvPr>
          <p:cNvSpPr>
            <a:spLocks noGrp="1"/>
          </p:cNvSpPr>
          <p:nvPr>
            <p:ph type="title"/>
          </p:nvPr>
        </p:nvSpPr>
        <p:spPr/>
        <p:txBody>
          <a:bodyPr>
            <a:normAutofit/>
          </a:bodyPr>
          <a:lstStyle/>
          <a:p>
            <a:r>
              <a:rPr lang="en-US"/>
              <a:t>Other Diversion Triggers</a:t>
            </a:r>
          </a:p>
        </p:txBody>
      </p:sp>
      <p:sp>
        <p:nvSpPr>
          <p:cNvPr id="3" name="Text Placeholder 2">
            <a:extLst>
              <a:ext uri="{FF2B5EF4-FFF2-40B4-BE49-F238E27FC236}">
                <a16:creationId xmlns:a16="http://schemas.microsoft.com/office/drawing/2014/main" id="{C7FA625A-61E9-A089-7B25-E331F2C18008}"/>
              </a:ext>
            </a:extLst>
          </p:cNvPr>
          <p:cNvSpPr>
            <a:spLocks noGrp="1"/>
          </p:cNvSpPr>
          <p:nvPr>
            <p:ph type="body" sz="quarter" idx="11"/>
          </p:nvPr>
        </p:nvSpPr>
        <p:spPr>
          <a:xfrm>
            <a:off x="838200" y="1690688"/>
            <a:ext cx="11437883" cy="4559300"/>
          </a:xfrm>
        </p:spPr>
        <p:txBody>
          <a:bodyPr vert="horz" lIns="91440" tIns="45720" rIns="91440" bIns="45720" rtlCol="0" anchor="t">
            <a:normAutofit fontScale="92500" lnSpcReduction="20000"/>
          </a:bodyPr>
          <a:lstStyle/>
          <a:p>
            <a:pPr marL="0" indent="0">
              <a:lnSpc>
                <a:spcPct val="100000"/>
              </a:lnSpc>
              <a:spcBef>
                <a:spcPts val="0"/>
              </a:spcBef>
              <a:buNone/>
            </a:pPr>
            <a:r>
              <a:rPr lang="en-US" sz="2400" u="sng">
                <a:latin typeface="Arial"/>
                <a:cs typeface="Arial"/>
              </a:rPr>
              <a:t>Parties can propose other diversion triggers, or another trigger may be selected by Board staff</a:t>
            </a:r>
          </a:p>
          <a:p>
            <a:pPr marL="0" indent="0">
              <a:lnSpc>
                <a:spcPct val="100000"/>
              </a:lnSpc>
              <a:spcBef>
                <a:spcPts val="0"/>
              </a:spcBef>
              <a:buNone/>
            </a:pPr>
            <a:endParaRPr lang="en-US" sz="2400" u="sng">
              <a:latin typeface="Arial"/>
              <a:cs typeface="Arial"/>
            </a:endParaRPr>
          </a:p>
          <a:p>
            <a:pPr marL="0" indent="0">
              <a:lnSpc>
                <a:spcPct val="100000"/>
              </a:lnSpc>
              <a:spcBef>
                <a:spcPts val="0"/>
              </a:spcBef>
              <a:buNone/>
            </a:pPr>
            <a:r>
              <a:rPr lang="en-US" sz="2400" u="sng">
                <a:latin typeface="Arial"/>
                <a:cs typeface="Arial"/>
              </a:rPr>
              <a:t>Triggers selected need to be protective of instream resources and senior diverters.</a:t>
            </a:r>
          </a:p>
          <a:p>
            <a:pPr>
              <a:lnSpc>
                <a:spcPct val="100000"/>
              </a:lnSpc>
              <a:spcBef>
                <a:spcPts val="0"/>
              </a:spcBef>
              <a:buFontTx/>
              <a:buChar char="-"/>
            </a:pPr>
            <a:r>
              <a:rPr lang="en-US" sz="2400">
                <a:latin typeface="Arial"/>
                <a:cs typeface="Arial"/>
              </a:rPr>
              <a:t>Base on robust science that lends itself to rapid evaluation timeline of temp permit</a:t>
            </a:r>
          </a:p>
          <a:p>
            <a:pPr>
              <a:lnSpc>
                <a:spcPct val="100000"/>
              </a:lnSpc>
              <a:spcBef>
                <a:spcPts val="0"/>
              </a:spcBef>
              <a:buFontTx/>
              <a:buChar char="-"/>
            </a:pPr>
            <a:endParaRPr lang="en-US" sz="2400">
              <a:latin typeface="Arial"/>
              <a:cs typeface="Arial"/>
            </a:endParaRPr>
          </a:p>
          <a:p>
            <a:pPr marL="0" indent="0">
              <a:lnSpc>
                <a:spcPct val="100000"/>
              </a:lnSpc>
              <a:spcBef>
                <a:spcPts val="0"/>
              </a:spcBef>
              <a:buNone/>
            </a:pPr>
            <a:r>
              <a:rPr lang="en-US" sz="2400" u="sng">
                <a:latin typeface="Arial"/>
                <a:cs typeface="Arial"/>
              </a:rPr>
              <a:t>Red flags (may not be good fit for fast pace of temp permits)</a:t>
            </a:r>
            <a:endParaRPr lang="en-US">
              <a:latin typeface="Arial"/>
              <a:cs typeface="Arial"/>
            </a:endParaRPr>
          </a:p>
          <a:p>
            <a:pPr lvl="1">
              <a:lnSpc>
                <a:spcPct val="100000"/>
              </a:lnSpc>
              <a:spcBef>
                <a:spcPts val="0"/>
              </a:spcBef>
              <a:buFontTx/>
              <a:buChar char="-"/>
            </a:pPr>
            <a:r>
              <a:rPr lang="en-US">
                <a:latin typeface="Arial"/>
                <a:cs typeface="Arial"/>
              </a:rPr>
              <a:t>Not supported with robust information</a:t>
            </a:r>
          </a:p>
          <a:p>
            <a:pPr lvl="1">
              <a:lnSpc>
                <a:spcPct val="100000"/>
              </a:lnSpc>
              <a:spcBef>
                <a:spcPts val="0"/>
              </a:spcBef>
              <a:buFontTx/>
              <a:buChar char="-"/>
            </a:pPr>
            <a:r>
              <a:rPr lang="en-US">
                <a:latin typeface="Arial"/>
                <a:cs typeface="Arial"/>
              </a:rPr>
              <a:t>Relies on older science</a:t>
            </a:r>
          </a:p>
          <a:p>
            <a:pPr lvl="1">
              <a:lnSpc>
                <a:spcPct val="100000"/>
              </a:lnSpc>
              <a:spcBef>
                <a:spcPts val="0"/>
              </a:spcBef>
              <a:buFontTx/>
              <a:buChar char="-"/>
            </a:pPr>
            <a:r>
              <a:rPr lang="en-US">
                <a:latin typeface="Arial"/>
                <a:cs typeface="Arial"/>
              </a:rPr>
              <a:t>Tied to not yet settled matter part of active Board action or hearing</a:t>
            </a:r>
          </a:p>
          <a:p>
            <a:pPr lvl="1">
              <a:lnSpc>
                <a:spcPct val="100000"/>
              </a:lnSpc>
              <a:spcBef>
                <a:spcPts val="0"/>
              </a:spcBef>
              <a:buFontTx/>
              <a:buChar char="-"/>
            </a:pPr>
            <a:r>
              <a:rPr lang="en-US">
                <a:latin typeface="Arial"/>
                <a:cs typeface="Arial"/>
              </a:rPr>
              <a:t>Is a single component of a broader analysis solution that have concerns won’t work by itself (piecemealing)</a:t>
            </a:r>
          </a:p>
          <a:p>
            <a:pPr marL="457200" lvl="1" indent="0">
              <a:lnSpc>
                <a:spcPct val="100000"/>
              </a:lnSpc>
              <a:spcBef>
                <a:spcPts val="0"/>
              </a:spcBef>
              <a:buNone/>
            </a:pPr>
            <a:endParaRPr lang="en-US"/>
          </a:p>
          <a:p>
            <a:pPr marL="0" indent="0">
              <a:buNone/>
            </a:pPr>
            <a:r>
              <a:rPr lang="en-US" sz="2400">
                <a:latin typeface="Arial"/>
                <a:cs typeface="Arial"/>
              </a:rPr>
              <a:t>Solution: Might be better suited for longer processing timeline of standard application</a:t>
            </a:r>
          </a:p>
          <a:p>
            <a:pPr marL="0" indent="0">
              <a:buNone/>
            </a:pPr>
            <a:r>
              <a:rPr lang="en-US" sz="2400">
                <a:latin typeface="Arial"/>
                <a:cs typeface="Arial"/>
              </a:rPr>
              <a:t> </a:t>
            </a:r>
            <a:endParaRPr lang="en-US" sz="2400"/>
          </a:p>
        </p:txBody>
      </p:sp>
      <p:sp>
        <p:nvSpPr>
          <p:cNvPr id="4" name="Slide Number Placeholder 3">
            <a:extLst>
              <a:ext uri="{FF2B5EF4-FFF2-40B4-BE49-F238E27FC236}">
                <a16:creationId xmlns:a16="http://schemas.microsoft.com/office/drawing/2014/main" id="{ECC0FCEF-8AA7-9214-F3D8-FAA62F4AFDDF}"/>
              </a:ext>
            </a:extLst>
          </p:cNvPr>
          <p:cNvSpPr>
            <a:spLocks noGrp="1"/>
          </p:cNvSpPr>
          <p:nvPr>
            <p:ph type="sldNum" sz="quarter" idx="4"/>
          </p:nvPr>
        </p:nvSpPr>
        <p:spPr/>
        <p:txBody>
          <a:bodyPr/>
          <a:lstStyle/>
          <a:p>
            <a:fld id="{A15CFC30-E45D-4431-B46B-489B270F7815}" type="slidenum">
              <a:rPr lang="en-US" smtClean="0"/>
              <a:pPr/>
              <a:t>10</a:t>
            </a:fld>
            <a:endParaRPr lang="en-US"/>
          </a:p>
        </p:txBody>
      </p:sp>
    </p:spTree>
    <p:extLst>
      <p:ext uri="{BB962C8B-B14F-4D97-AF65-F5344CB8AC3E}">
        <p14:creationId xmlns:p14="http://schemas.microsoft.com/office/powerpoint/2010/main" val="1596339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7D27-9AC1-03E0-F65C-6C4ECB22F4F5}"/>
              </a:ext>
            </a:extLst>
          </p:cNvPr>
          <p:cNvSpPr>
            <a:spLocks noGrp="1"/>
          </p:cNvSpPr>
          <p:nvPr>
            <p:ph type="title"/>
          </p:nvPr>
        </p:nvSpPr>
        <p:spPr/>
        <p:txBody>
          <a:bodyPr/>
          <a:lstStyle/>
          <a:p>
            <a:r>
              <a:rPr lang="en-US">
                <a:latin typeface="Arial"/>
                <a:cs typeface="Arial"/>
              </a:rPr>
              <a:t>Permit Terms</a:t>
            </a:r>
            <a:endParaRPr lang="en-US"/>
          </a:p>
        </p:txBody>
      </p:sp>
      <p:sp>
        <p:nvSpPr>
          <p:cNvPr id="3" name="Text Placeholder 2">
            <a:extLst>
              <a:ext uri="{FF2B5EF4-FFF2-40B4-BE49-F238E27FC236}">
                <a16:creationId xmlns:a16="http://schemas.microsoft.com/office/drawing/2014/main" id="{A6642BD8-E4CB-B3AA-091E-D9CC02DB2D03}"/>
              </a:ext>
            </a:extLst>
          </p:cNvPr>
          <p:cNvSpPr>
            <a:spLocks noGrp="1"/>
          </p:cNvSpPr>
          <p:nvPr>
            <p:ph type="body" sz="quarter" idx="11"/>
          </p:nvPr>
        </p:nvSpPr>
        <p:spPr>
          <a:xfrm>
            <a:off x="714375" y="1466850"/>
            <a:ext cx="10515600" cy="4559300"/>
          </a:xfrm>
        </p:spPr>
        <p:txBody>
          <a:bodyPr vert="horz" lIns="91440" tIns="45720" rIns="91440" bIns="45720" rtlCol="0" anchor="t">
            <a:normAutofit/>
          </a:bodyPr>
          <a:lstStyle/>
          <a:p>
            <a:r>
              <a:rPr lang="en-US">
                <a:latin typeface="Arial"/>
                <a:cs typeface="Arial"/>
              </a:rPr>
              <a:t>Permits are conditioned by "permit terms“. For example:</a:t>
            </a:r>
          </a:p>
          <a:p>
            <a:r>
              <a:rPr lang="en-US">
                <a:latin typeface="Arial"/>
                <a:cs typeface="Arial"/>
              </a:rPr>
              <a:t>Describe the project (amount, rate, season, uses, place of use, methods of recharge, storage location)</a:t>
            </a:r>
          </a:p>
          <a:p>
            <a:r>
              <a:rPr lang="en-US">
                <a:latin typeface="Arial"/>
                <a:cs typeface="Arial"/>
              </a:rPr>
              <a:t>Limits because its a temporary permit </a:t>
            </a:r>
          </a:p>
          <a:p>
            <a:r>
              <a:rPr lang="en-US">
                <a:latin typeface="Arial"/>
                <a:cs typeface="Arial"/>
              </a:rPr>
              <a:t>Diversion criteria and other terms to protect senior diverters and instream needs</a:t>
            </a:r>
          </a:p>
          <a:p>
            <a:r>
              <a:rPr lang="en-US">
                <a:latin typeface="Arial"/>
                <a:cs typeface="Arial"/>
              </a:rPr>
              <a:t>Objection resolution/CDFW or Regional Board consultation</a:t>
            </a:r>
          </a:p>
          <a:p>
            <a:r>
              <a:rPr lang="en-US">
                <a:latin typeface="Arial"/>
                <a:cs typeface="Arial"/>
              </a:rPr>
              <a:t>Monitoring and Reporting</a:t>
            </a:r>
          </a:p>
          <a:p>
            <a:r>
              <a:rPr lang="en-US">
                <a:latin typeface="Arial"/>
                <a:cs typeface="Arial"/>
              </a:rPr>
              <a:t>Accounting</a:t>
            </a:r>
          </a:p>
          <a:p>
            <a:endParaRPr lang="en-US">
              <a:latin typeface="Arial"/>
              <a:cs typeface="Arial"/>
            </a:endParaRPr>
          </a:p>
        </p:txBody>
      </p:sp>
      <p:sp>
        <p:nvSpPr>
          <p:cNvPr id="4" name="Slide Number Placeholder 3">
            <a:extLst>
              <a:ext uri="{FF2B5EF4-FFF2-40B4-BE49-F238E27FC236}">
                <a16:creationId xmlns:a16="http://schemas.microsoft.com/office/drawing/2014/main" id="{88274E8B-E101-1DF9-459B-68C2187048CF}"/>
              </a:ext>
            </a:extLst>
          </p:cNvPr>
          <p:cNvSpPr>
            <a:spLocks noGrp="1"/>
          </p:cNvSpPr>
          <p:nvPr>
            <p:ph type="sldNum" sz="quarter" idx="4"/>
          </p:nvPr>
        </p:nvSpPr>
        <p:spPr/>
        <p:txBody>
          <a:bodyPr/>
          <a:lstStyle/>
          <a:p>
            <a:fld id="{A15CFC30-E45D-4431-B46B-489B270F7815}" type="slidenum">
              <a:rPr lang="en-US" smtClean="0"/>
              <a:pPr/>
              <a:t>11</a:t>
            </a:fld>
            <a:endParaRPr lang="en-US"/>
          </a:p>
        </p:txBody>
      </p:sp>
    </p:spTree>
    <p:extLst>
      <p:ext uri="{BB962C8B-B14F-4D97-AF65-F5344CB8AC3E}">
        <p14:creationId xmlns:p14="http://schemas.microsoft.com/office/powerpoint/2010/main" val="85724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1A5D-D082-BF1B-0445-AECCE913E494}"/>
              </a:ext>
            </a:extLst>
          </p:cNvPr>
          <p:cNvSpPr>
            <a:spLocks noGrp="1"/>
          </p:cNvSpPr>
          <p:nvPr>
            <p:ph type="title"/>
          </p:nvPr>
        </p:nvSpPr>
        <p:spPr/>
        <p:txBody>
          <a:bodyPr/>
          <a:lstStyle/>
          <a:p>
            <a:r>
              <a:rPr lang="en-US"/>
              <a:t>Permit Terms, Example</a:t>
            </a:r>
          </a:p>
        </p:txBody>
      </p:sp>
      <p:sp>
        <p:nvSpPr>
          <p:cNvPr id="3" name="Text Placeholder 2">
            <a:extLst>
              <a:ext uri="{FF2B5EF4-FFF2-40B4-BE49-F238E27FC236}">
                <a16:creationId xmlns:a16="http://schemas.microsoft.com/office/drawing/2014/main" id="{748163C2-0990-CACE-D98E-24A39E856BA6}"/>
              </a:ext>
            </a:extLst>
          </p:cNvPr>
          <p:cNvSpPr>
            <a:spLocks noGrp="1"/>
          </p:cNvSpPr>
          <p:nvPr>
            <p:ph type="body" sz="quarter" idx="11"/>
          </p:nvPr>
        </p:nvSpPr>
        <p:spPr>
          <a:xfrm>
            <a:off x="838200" y="1690688"/>
            <a:ext cx="10515600" cy="4559300"/>
          </a:xfrm>
        </p:spPr>
        <p:txBody>
          <a:bodyPr vert="horz" lIns="91440" tIns="45720" rIns="91440" bIns="45720" rtlCol="0" anchor="t">
            <a:normAutofit/>
          </a:bodyPr>
          <a:lstStyle/>
          <a:p>
            <a:pPr marL="0" indent="0">
              <a:buNone/>
            </a:pPr>
            <a:r>
              <a:rPr lang="en-US"/>
              <a:t>Term 000000W, requires pursuit of permanent water right:</a:t>
            </a:r>
          </a:p>
          <a:p>
            <a:pPr marL="0" indent="0">
              <a:buNone/>
            </a:pPr>
            <a:endParaRPr lang="en-US"/>
          </a:p>
          <a:p>
            <a:pPr marL="0" indent="0">
              <a:buNone/>
            </a:pPr>
            <a:r>
              <a:rPr lang="en-US" sz="2000">
                <a:latin typeface="Arial"/>
                <a:cs typeface="Arial"/>
              </a:rPr>
              <a:t>"The Permittee is hereby notified that subsequent renewals of this permit or new temporary permit applications for the water proposed to be diverted and used in accordance with this permit will be subject to a review by the State Water Board regarding whether the applicant has exercised due diligence in either (1) making an application for a standard permit pursuant to Water Code section 1250 et seq. or (2) in pursuing that application to permit.</a:t>
            </a:r>
          </a:p>
          <a:p>
            <a:pPr marL="0" indent="0">
              <a:buNone/>
            </a:pPr>
            <a:r>
              <a:rPr lang="en-US" sz="2000">
                <a:highlight>
                  <a:srgbClr val="00FFFF"/>
                </a:highlight>
                <a:latin typeface="Arial"/>
                <a:cs typeface="Arial"/>
              </a:rPr>
              <a:t> The Permittee shall provide a statement of their intention for continuation of the diversion and use of water under this project within 60 days after the expiration of this temporary permit</a:t>
            </a:r>
            <a:r>
              <a:rPr lang="en-US" sz="2000">
                <a:latin typeface="Arial"/>
                <a:cs typeface="Arial"/>
              </a:rPr>
              <a:t>."</a:t>
            </a:r>
            <a:endParaRPr lang="en-US"/>
          </a:p>
        </p:txBody>
      </p:sp>
      <p:sp>
        <p:nvSpPr>
          <p:cNvPr id="4" name="Slide Number Placeholder 3">
            <a:extLst>
              <a:ext uri="{FF2B5EF4-FFF2-40B4-BE49-F238E27FC236}">
                <a16:creationId xmlns:a16="http://schemas.microsoft.com/office/drawing/2014/main" id="{C2B09F96-B029-BFCC-90E6-46F793180067}"/>
              </a:ext>
            </a:extLst>
          </p:cNvPr>
          <p:cNvSpPr>
            <a:spLocks noGrp="1"/>
          </p:cNvSpPr>
          <p:nvPr>
            <p:ph type="sldNum" sz="quarter" idx="4"/>
          </p:nvPr>
        </p:nvSpPr>
        <p:spPr/>
        <p:txBody>
          <a:bodyPr/>
          <a:lstStyle/>
          <a:p>
            <a:fld id="{A15CFC30-E45D-4431-B46B-489B270F7815}" type="slidenum">
              <a:rPr lang="en-US" smtClean="0"/>
              <a:pPr/>
              <a:t>12</a:t>
            </a:fld>
            <a:endParaRPr lang="en-US"/>
          </a:p>
        </p:txBody>
      </p:sp>
    </p:spTree>
    <p:extLst>
      <p:ext uri="{BB962C8B-B14F-4D97-AF65-F5344CB8AC3E}">
        <p14:creationId xmlns:p14="http://schemas.microsoft.com/office/powerpoint/2010/main" val="3910001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1A5D-D082-BF1B-0445-AECCE913E494}"/>
              </a:ext>
            </a:extLst>
          </p:cNvPr>
          <p:cNvSpPr>
            <a:spLocks noGrp="1"/>
          </p:cNvSpPr>
          <p:nvPr>
            <p:ph type="title"/>
          </p:nvPr>
        </p:nvSpPr>
        <p:spPr/>
        <p:txBody>
          <a:bodyPr/>
          <a:lstStyle/>
          <a:p>
            <a:r>
              <a:rPr lang="en-US"/>
              <a:t>Permit Term, Example</a:t>
            </a:r>
          </a:p>
        </p:txBody>
      </p:sp>
      <p:sp>
        <p:nvSpPr>
          <p:cNvPr id="3" name="Text Placeholder 2">
            <a:extLst>
              <a:ext uri="{FF2B5EF4-FFF2-40B4-BE49-F238E27FC236}">
                <a16:creationId xmlns:a16="http://schemas.microsoft.com/office/drawing/2014/main" id="{748163C2-0990-CACE-D98E-24A39E856BA6}"/>
              </a:ext>
            </a:extLst>
          </p:cNvPr>
          <p:cNvSpPr>
            <a:spLocks noGrp="1"/>
          </p:cNvSpPr>
          <p:nvPr>
            <p:ph type="body" sz="quarter" idx="11"/>
          </p:nvPr>
        </p:nvSpPr>
        <p:spPr>
          <a:xfrm>
            <a:off x="838200" y="1584251"/>
            <a:ext cx="10515600" cy="4559300"/>
          </a:xfrm>
        </p:spPr>
        <p:txBody>
          <a:bodyPr vert="horz" lIns="91440" tIns="45720" rIns="91440" bIns="45720" rtlCol="0" anchor="t">
            <a:normAutofit/>
          </a:bodyPr>
          <a:lstStyle/>
          <a:p>
            <a:pPr marL="0" indent="0">
              <a:buNone/>
            </a:pPr>
            <a:endParaRPr lang="en-US" u="sng">
              <a:latin typeface="Arial"/>
              <a:cs typeface="Arial"/>
            </a:endParaRPr>
          </a:p>
          <a:p>
            <a:pPr marL="0" indent="0">
              <a:buNone/>
            </a:pPr>
            <a:r>
              <a:rPr lang="en-US" u="sng">
                <a:latin typeface="Arial"/>
                <a:cs typeface="Arial"/>
              </a:rPr>
              <a:t>Term 0000213, requires fish screens:</a:t>
            </a:r>
          </a:p>
          <a:p>
            <a:pPr marL="0" indent="0">
              <a:buNone/>
            </a:pPr>
            <a:endParaRPr lang="en-US"/>
          </a:p>
          <a:p>
            <a:pPr marL="0" indent="0">
              <a:buNone/>
            </a:pPr>
            <a:r>
              <a:rPr lang="en-US">
                <a:latin typeface="Arial"/>
                <a:cs typeface="Arial"/>
              </a:rPr>
              <a:t>"No water shall be diverted under this temporary permit unless the Permittee is operating the water diversion facility at the diversion ditch with existing fish screen(s).</a:t>
            </a:r>
            <a:r>
              <a:rPr lang="en-US" sz="2000">
                <a:latin typeface="Arial"/>
                <a:cs typeface="Arial"/>
              </a:rPr>
              <a:t>"</a:t>
            </a:r>
            <a:endParaRPr lang="en-US"/>
          </a:p>
          <a:p>
            <a:pPr marL="0" indent="0" algn="r">
              <a:buNone/>
            </a:pPr>
            <a:endParaRPr lang="en-US" sz="2000">
              <a:highlight>
                <a:srgbClr val="FF0000"/>
              </a:highlight>
            </a:endParaRPr>
          </a:p>
        </p:txBody>
      </p:sp>
      <p:sp>
        <p:nvSpPr>
          <p:cNvPr id="4" name="Slide Number Placeholder 3">
            <a:extLst>
              <a:ext uri="{FF2B5EF4-FFF2-40B4-BE49-F238E27FC236}">
                <a16:creationId xmlns:a16="http://schemas.microsoft.com/office/drawing/2014/main" id="{C2B09F96-B029-BFCC-90E6-46F793180067}"/>
              </a:ext>
            </a:extLst>
          </p:cNvPr>
          <p:cNvSpPr>
            <a:spLocks noGrp="1"/>
          </p:cNvSpPr>
          <p:nvPr>
            <p:ph type="sldNum" sz="quarter" idx="4"/>
          </p:nvPr>
        </p:nvSpPr>
        <p:spPr/>
        <p:txBody>
          <a:bodyPr/>
          <a:lstStyle/>
          <a:p>
            <a:fld id="{A15CFC30-E45D-4431-B46B-489B270F7815}" type="slidenum">
              <a:rPr lang="en-US" smtClean="0"/>
              <a:pPr/>
              <a:t>13</a:t>
            </a:fld>
            <a:endParaRPr lang="en-US"/>
          </a:p>
        </p:txBody>
      </p:sp>
    </p:spTree>
    <p:extLst>
      <p:ext uri="{BB962C8B-B14F-4D97-AF65-F5344CB8AC3E}">
        <p14:creationId xmlns:p14="http://schemas.microsoft.com/office/powerpoint/2010/main" val="40721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1A5D-D082-BF1B-0445-AECCE913E494}"/>
              </a:ext>
            </a:extLst>
          </p:cNvPr>
          <p:cNvSpPr>
            <a:spLocks noGrp="1"/>
          </p:cNvSpPr>
          <p:nvPr>
            <p:ph type="title"/>
          </p:nvPr>
        </p:nvSpPr>
        <p:spPr/>
        <p:txBody>
          <a:bodyPr/>
          <a:lstStyle/>
          <a:p>
            <a:r>
              <a:rPr lang="en-US"/>
              <a:t>Permit Terms, Example</a:t>
            </a:r>
          </a:p>
        </p:txBody>
      </p:sp>
      <p:sp>
        <p:nvSpPr>
          <p:cNvPr id="3" name="Text Placeholder 2">
            <a:extLst>
              <a:ext uri="{FF2B5EF4-FFF2-40B4-BE49-F238E27FC236}">
                <a16:creationId xmlns:a16="http://schemas.microsoft.com/office/drawing/2014/main" id="{748163C2-0990-CACE-D98E-24A39E856BA6}"/>
              </a:ext>
            </a:extLst>
          </p:cNvPr>
          <p:cNvSpPr>
            <a:spLocks noGrp="1"/>
          </p:cNvSpPr>
          <p:nvPr>
            <p:ph type="body" sz="quarter" idx="11"/>
          </p:nvPr>
        </p:nvSpPr>
        <p:spPr>
          <a:xfrm>
            <a:off x="838200" y="1392865"/>
            <a:ext cx="10515600" cy="4559300"/>
          </a:xfrm>
        </p:spPr>
        <p:txBody>
          <a:bodyPr vert="horz" lIns="91440" tIns="45720" rIns="91440" bIns="45720" rtlCol="0" anchor="t">
            <a:normAutofit/>
          </a:bodyPr>
          <a:lstStyle/>
          <a:p>
            <a:pPr marL="0" indent="0">
              <a:buNone/>
            </a:pPr>
            <a:endParaRPr lang="en-US" u="sng"/>
          </a:p>
          <a:p>
            <a:pPr marL="0" indent="0">
              <a:buNone/>
            </a:pPr>
            <a:r>
              <a:rPr lang="en-US" u="sng"/>
              <a:t>Term 0450300, required of diverters in the Delta watershed</a:t>
            </a:r>
          </a:p>
          <a:p>
            <a:pPr marL="0" indent="0">
              <a:buNone/>
            </a:pPr>
            <a:endParaRPr lang="en-US" u="sng"/>
          </a:p>
          <a:p>
            <a:pPr marL="0" indent="0">
              <a:buNone/>
            </a:pPr>
            <a:r>
              <a:rPr lang="en-US">
                <a:effectLst/>
                <a:latin typeface="Arial" panose="020B0604020202020204" pitchFamily="34" charset="0"/>
                <a:ea typeface="Times New Roman" panose="02020603050405020304" pitchFamily="18" charset="0"/>
              </a:rPr>
              <a:t>“Water may be diverted under this temporary permit when the Delta is in excess conditions without restrictions under the Central Valley Project-State Water Project Coordinated Operation Agreement (COA), dated November 24, 1986…”</a:t>
            </a:r>
            <a:endParaRPr lang="en-US" u="sng"/>
          </a:p>
        </p:txBody>
      </p:sp>
      <p:sp>
        <p:nvSpPr>
          <p:cNvPr id="4" name="Slide Number Placeholder 3">
            <a:extLst>
              <a:ext uri="{FF2B5EF4-FFF2-40B4-BE49-F238E27FC236}">
                <a16:creationId xmlns:a16="http://schemas.microsoft.com/office/drawing/2014/main" id="{C2B09F96-B029-BFCC-90E6-46F793180067}"/>
              </a:ext>
            </a:extLst>
          </p:cNvPr>
          <p:cNvSpPr>
            <a:spLocks noGrp="1"/>
          </p:cNvSpPr>
          <p:nvPr>
            <p:ph type="sldNum" sz="quarter" idx="4"/>
          </p:nvPr>
        </p:nvSpPr>
        <p:spPr/>
        <p:txBody>
          <a:bodyPr/>
          <a:lstStyle/>
          <a:p>
            <a:fld id="{A15CFC30-E45D-4431-B46B-489B270F7815}" type="slidenum">
              <a:rPr lang="en-US" smtClean="0"/>
              <a:pPr/>
              <a:t>14</a:t>
            </a:fld>
            <a:endParaRPr lang="en-US"/>
          </a:p>
        </p:txBody>
      </p:sp>
    </p:spTree>
    <p:extLst>
      <p:ext uri="{BB962C8B-B14F-4D97-AF65-F5344CB8AC3E}">
        <p14:creationId xmlns:p14="http://schemas.microsoft.com/office/powerpoint/2010/main" val="501057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42A4CBE-A475-D8E0-8B7D-F54C12E01305}"/>
              </a:ext>
            </a:extLst>
          </p:cNvPr>
          <p:cNvSpPr>
            <a:spLocks noGrp="1"/>
          </p:cNvSpPr>
          <p:nvPr>
            <p:ph type="title"/>
          </p:nvPr>
        </p:nvSpPr>
        <p:spPr>
          <a:xfrm>
            <a:off x="218527" y="365125"/>
            <a:ext cx="10515600" cy="1325563"/>
          </a:xfrm>
        </p:spPr>
        <p:txBody>
          <a:bodyPr/>
          <a:lstStyle/>
          <a:p>
            <a:r>
              <a:rPr lang="en-US"/>
              <a:t>Daily Delta Conditions</a:t>
            </a:r>
          </a:p>
        </p:txBody>
      </p:sp>
      <p:sp>
        <p:nvSpPr>
          <p:cNvPr id="13" name="Content Placeholder 2">
            <a:extLst>
              <a:ext uri="{FF2B5EF4-FFF2-40B4-BE49-F238E27FC236}">
                <a16:creationId xmlns:a16="http://schemas.microsoft.com/office/drawing/2014/main" id="{A7107550-6ECE-D6C6-9A15-CDCC5AF7F206}"/>
              </a:ext>
            </a:extLst>
          </p:cNvPr>
          <p:cNvSpPr>
            <a:spLocks noGrp="1"/>
          </p:cNvSpPr>
          <p:nvPr>
            <p:ph sz="half" idx="1"/>
          </p:nvPr>
        </p:nvSpPr>
        <p:spPr>
          <a:xfrm>
            <a:off x="401052" y="1515227"/>
            <a:ext cx="5181600" cy="4351338"/>
          </a:xfrm>
        </p:spPr>
        <p:txBody>
          <a:bodyPr>
            <a:normAutofit/>
          </a:bodyPr>
          <a:lstStyle/>
          <a:p>
            <a:r>
              <a:rPr lang="en-US" sz="2400"/>
              <a:t>Daily Delta conditions are posted by DWR and available here: </a:t>
            </a:r>
            <a:r>
              <a:rPr lang="en-US" sz="2400">
                <a:hlinkClick r:id="rId3"/>
              </a:rPr>
              <a:t>https://water.ca.gov/-/media/DWR-Website/Web-Pages/Programs/State-Water-Project/Operations-And-Maintenance/Files/Operations-Control-Office/Delta-Status-And-Operations/Delta-Operations-Daily-Summary.pdf</a:t>
            </a:r>
            <a:endParaRPr lang="en-US" sz="2400"/>
          </a:p>
        </p:txBody>
      </p:sp>
      <p:pic>
        <p:nvPicPr>
          <p:cNvPr id="6" name="Picture 5">
            <a:extLst>
              <a:ext uri="{FF2B5EF4-FFF2-40B4-BE49-F238E27FC236}">
                <a16:creationId xmlns:a16="http://schemas.microsoft.com/office/drawing/2014/main" id="{6E06D0D7-A9FE-A717-3C22-E5EEB3D64B44}"/>
              </a:ext>
            </a:extLst>
          </p:cNvPr>
          <p:cNvPicPr>
            <a:picLocks noChangeAspect="1"/>
          </p:cNvPicPr>
          <p:nvPr/>
        </p:nvPicPr>
        <p:blipFill>
          <a:blip r:embed="rId4"/>
          <a:stretch>
            <a:fillRect/>
          </a:stretch>
        </p:blipFill>
        <p:spPr>
          <a:xfrm>
            <a:off x="5901071" y="393365"/>
            <a:ext cx="6230260" cy="5509251"/>
          </a:xfrm>
          <a:prstGeom prst="rect">
            <a:avLst/>
          </a:prstGeom>
          <a:noFill/>
        </p:spPr>
      </p:pic>
      <p:sp>
        <p:nvSpPr>
          <p:cNvPr id="4" name="Slide Number Placeholder 3">
            <a:extLst>
              <a:ext uri="{FF2B5EF4-FFF2-40B4-BE49-F238E27FC236}">
                <a16:creationId xmlns:a16="http://schemas.microsoft.com/office/drawing/2014/main" id="{70B12DB5-D788-6BAC-ACD2-0CF4AB92F14E}"/>
              </a:ext>
            </a:extLst>
          </p:cNvPr>
          <p:cNvSpPr>
            <a:spLocks noGrp="1"/>
          </p:cNvSpPr>
          <p:nvPr>
            <p:ph type="sldNum" sz="quarter" idx="4"/>
          </p:nvPr>
        </p:nvSpPr>
        <p:spPr>
          <a:xfrm>
            <a:off x="0" y="0"/>
            <a:ext cx="2743200" cy="365125"/>
          </a:xfrm>
        </p:spPr>
        <p:txBody>
          <a:bodyPr anchor="ctr">
            <a:normAutofit/>
          </a:bodyPr>
          <a:lstStyle/>
          <a:p>
            <a:pPr>
              <a:spcAft>
                <a:spcPts val="600"/>
              </a:spcAft>
            </a:pPr>
            <a:fld id="{A15CFC30-E45D-4431-B46B-489B270F7815}" type="slidenum">
              <a:rPr lang="en-US" smtClean="0"/>
              <a:pPr>
                <a:spcAft>
                  <a:spcPts val="600"/>
                </a:spcAft>
              </a:pPr>
              <a:t>15</a:t>
            </a:fld>
            <a:endParaRPr lang="en-US"/>
          </a:p>
        </p:txBody>
      </p:sp>
      <p:sp>
        <p:nvSpPr>
          <p:cNvPr id="7" name="Arrow: Left 6">
            <a:extLst>
              <a:ext uri="{FF2B5EF4-FFF2-40B4-BE49-F238E27FC236}">
                <a16:creationId xmlns:a16="http://schemas.microsoft.com/office/drawing/2014/main" id="{0FC5289A-8572-3B0A-D82A-6012EA1BAA0B}"/>
              </a:ext>
            </a:extLst>
          </p:cNvPr>
          <p:cNvSpPr/>
          <p:nvPr/>
        </p:nvSpPr>
        <p:spPr>
          <a:xfrm>
            <a:off x="11004137" y="4395162"/>
            <a:ext cx="1035044" cy="272716"/>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A85D98B-3BBD-400D-4E8D-E52F621F7834}"/>
              </a:ext>
            </a:extLst>
          </p:cNvPr>
          <p:cNvSpPr/>
          <p:nvPr/>
        </p:nvSpPr>
        <p:spPr>
          <a:xfrm>
            <a:off x="7315199" y="4395162"/>
            <a:ext cx="1364139" cy="272716"/>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65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A3977-D5F6-BAE4-D71B-06DAE8864637}"/>
              </a:ext>
            </a:extLst>
          </p:cNvPr>
          <p:cNvSpPr>
            <a:spLocks noGrp="1"/>
          </p:cNvSpPr>
          <p:nvPr>
            <p:ph type="title"/>
          </p:nvPr>
        </p:nvSpPr>
        <p:spPr>
          <a:xfrm>
            <a:off x="838200" y="365125"/>
            <a:ext cx="10515600" cy="1325563"/>
          </a:xfrm>
        </p:spPr>
        <p:txBody>
          <a:bodyPr anchor="ctr">
            <a:normAutofit/>
          </a:bodyPr>
          <a:lstStyle/>
          <a:p>
            <a:r>
              <a:rPr lang="en-US"/>
              <a:t>Permit Terms, Example Regional Board consultation</a:t>
            </a:r>
          </a:p>
        </p:txBody>
      </p:sp>
      <p:sp>
        <p:nvSpPr>
          <p:cNvPr id="10" name="Text Placeholder 2">
            <a:extLst>
              <a:ext uri="{FF2B5EF4-FFF2-40B4-BE49-F238E27FC236}">
                <a16:creationId xmlns:a16="http://schemas.microsoft.com/office/drawing/2014/main" id="{3911DFD3-FB4F-DC42-0043-43DADF6798D7}"/>
              </a:ext>
            </a:extLst>
          </p:cNvPr>
          <p:cNvSpPr>
            <a:spLocks noGrp="1"/>
          </p:cNvSpPr>
          <p:nvPr>
            <p:ph type="body" sz="quarter" idx="11"/>
          </p:nvPr>
        </p:nvSpPr>
        <p:spPr>
          <a:xfrm>
            <a:off x="838200" y="2055813"/>
            <a:ext cx="11448393" cy="4559300"/>
          </a:xfrm>
        </p:spPr>
        <p:txBody>
          <a:bodyPr>
            <a:normAutofit/>
          </a:bodyPr>
          <a:lstStyle/>
          <a:p>
            <a:pPr marL="0" indent="0">
              <a:buNone/>
            </a:pPr>
            <a:r>
              <a:rPr lang="en-US" u="sng"/>
              <a:t>Terms for water quality (Central Valley),  0390501 and 0400501:</a:t>
            </a:r>
          </a:p>
          <a:p>
            <a:r>
              <a:rPr lang="en-US" sz="2400">
                <a:effectLst/>
                <a:latin typeface="Arial" panose="020B0604020202020204" pitchFamily="34" charset="0"/>
                <a:ea typeface="Arial" panose="020B0604020202020204" pitchFamily="34" charset="0"/>
              </a:rPr>
              <a:t>“No on-farm recharge shall occur in Dairy Land Application Areas unless Temporary Permittee has first provided notification and received concurrence from staff of the Central Valley Regional Water Board…”</a:t>
            </a:r>
            <a:endParaRPr lang="en-US" sz="2400"/>
          </a:p>
          <a:p>
            <a:r>
              <a:rPr lang="en-US" sz="2400">
                <a:solidFill>
                  <a:srgbClr val="000000"/>
                </a:solidFill>
                <a:effectLst/>
                <a:latin typeface="Arial" panose="020B0604020202020204" pitchFamily="34" charset="0"/>
                <a:ea typeface="Arial" panose="020B0604020202020204" pitchFamily="34" charset="0"/>
              </a:rPr>
              <a:t>“The field has been in compliance with the Irrigated Lands Regulatory Program for, at minimum, the two most recent growing seasons…”</a:t>
            </a:r>
          </a:p>
          <a:p>
            <a:r>
              <a:rPr lang="en-US" sz="2400">
                <a:solidFill>
                  <a:srgbClr val="000000"/>
                </a:solidFill>
                <a:ea typeface="Arial" panose="020B0604020202020204" pitchFamily="34" charset="0"/>
              </a:rPr>
              <a:t>“T</a:t>
            </a:r>
            <a:r>
              <a:rPr lang="en-US" sz="2400">
                <a:solidFill>
                  <a:srgbClr val="000000"/>
                </a:solidFill>
                <a:effectLst/>
                <a:latin typeface="Arial" panose="020B0604020202020204" pitchFamily="34" charset="0"/>
                <a:ea typeface="Arial" panose="020B0604020202020204" pitchFamily="34" charset="0"/>
              </a:rPr>
              <a:t>he field has been operated under management practices for fertilizer application for at least two growing seasons…”</a:t>
            </a:r>
            <a:endParaRPr lang="en-US" sz="2400">
              <a:latin typeface="Times New Roman" panose="02020603050405020304" pitchFamily="18" charset="0"/>
              <a:ea typeface="Arial" panose="020B0604020202020204" pitchFamily="34" charset="0"/>
            </a:endParaRPr>
          </a:p>
          <a:p>
            <a:r>
              <a:rPr lang="en-US" sz="2400">
                <a:solidFill>
                  <a:srgbClr val="000000"/>
                </a:solidFill>
                <a:effectLst/>
                <a:latin typeface="Arial" panose="020B0604020202020204" pitchFamily="34" charset="0"/>
                <a:ea typeface="Arial" panose="020B0604020202020204" pitchFamily="34" charset="0"/>
              </a:rPr>
              <a:t>“The field has not had fertilizer applied within the last three months.”</a:t>
            </a:r>
            <a:endParaRPr lang="en-US" sz="2400">
              <a:effectLst/>
              <a:latin typeface="Times New Roman" panose="02020603050405020304" pitchFamily="18" charset="0"/>
              <a:ea typeface="Times New Roman" panose="02020603050405020304" pitchFamily="18" charset="0"/>
            </a:endParaRPr>
          </a:p>
          <a:p>
            <a:endParaRPr lang="en-US"/>
          </a:p>
        </p:txBody>
      </p:sp>
      <p:sp>
        <p:nvSpPr>
          <p:cNvPr id="5" name="Slide Number Placeholder 4">
            <a:extLst>
              <a:ext uri="{FF2B5EF4-FFF2-40B4-BE49-F238E27FC236}">
                <a16:creationId xmlns:a16="http://schemas.microsoft.com/office/drawing/2014/main" id="{A50542D0-C381-4010-E4F1-C67E2F01AA97}"/>
              </a:ext>
            </a:extLst>
          </p:cNvPr>
          <p:cNvSpPr>
            <a:spLocks noGrp="1"/>
          </p:cNvSpPr>
          <p:nvPr>
            <p:ph type="sldNum" sz="quarter" idx="4"/>
          </p:nvPr>
        </p:nvSpPr>
        <p:spPr>
          <a:xfrm>
            <a:off x="0" y="0"/>
            <a:ext cx="2743200" cy="365125"/>
          </a:xfrm>
        </p:spPr>
        <p:txBody>
          <a:bodyPr anchor="ctr">
            <a:normAutofit/>
          </a:bodyPr>
          <a:lstStyle/>
          <a:p>
            <a:pPr>
              <a:spcAft>
                <a:spcPts val="600"/>
              </a:spcAft>
            </a:pPr>
            <a:fld id="{A15CFC30-E45D-4431-B46B-489B270F7815}" type="slidenum">
              <a:rPr lang="en-US" smtClean="0"/>
              <a:pPr>
                <a:spcAft>
                  <a:spcPts val="600"/>
                </a:spcAft>
              </a:pPr>
              <a:t>16</a:t>
            </a:fld>
            <a:endParaRPr lang="en-US"/>
          </a:p>
        </p:txBody>
      </p:sp>
    </p:spTree>
    <p:extLst>
      <p:ext uri="{BB962C8B-B14F-4D97-AF65-F5344CB8AC3E}">
        <p14:creationId xmlns:p14="http://schemas.microsoft.com/office/powerpoint/2010/main" val="382797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BC45-2B81-7C8C-AB78-10F2DFDB872C}"/>
              </a:ext>
            </a:extLst>
          </p:cNvPr>
          <p:cNvSpPr>
            <a:spLocks noGrp="1"/>
          </p:cNvSpPr>
          <p:nvPr>
            <p:ph type="title"/>
          </p:nvPr>
        </p:nvSpPr>
        <p:spPr/>
        <p:txBody>
          <a:bodyPr/>
          <a:lstStyle/>
          <a:p>
            <a:r>
              <a:rPr lang="en-US"/>
              <a:t>Permit Terms, Example</a:t>
            </a:r>
          </a:p>
        </p:txBody>
      </p:sp>
      <p:sp>
        <p:nvSpPr>
          <p:cNvPr id="3" name="Text Placeholder 2">
            <a:extLst>
              <a:ext uri="{FF2B5EF4-FFF2-40B4-BE49-F238E27FC236}">
                <a16:creationId xmlns:a16="http://schemas.microsoft.com/office/drawing/2014/main" id="{B8FC8AB3-354F-8984-A286-A3B5E3BDFE9F}"/>
              </a:ext>
            </a:extLst>
          </p:cNvPr>
          <p:cNvSpPr>
            <a:spLocks noGrp="1"/>
          </p:cNvSpPr>
          <p:nvPr>
            <p:ph type="body" sz="quarter" idx="11"/>
          </p:nvPr>
        </p:nvSpPr>
        <p:spPr/>
        <p:txBody>
          <a:bodyPr/>
          <a:lstStyle/>
          <a:p>
            <a:pPr marL="0" indent="0">
              <a:buNone/>
            </a:pPr>
            <a:r>
              <a:rPr lang="en-US" u="sng"/>
              <a:t>Term 0109999V, requires diversion monitoring:</a:t>
            </a:r>
          </a:p>
          <a:p>
            <a:endParaRPr lang="en-US"/>
          </a:p>
          <a:p>
            <a:pPr marL="0" indent="0">
              <a:buNone/>
            </a:pPr>
            <a:r>
              <a:rPr lang="en-US" sz="2400">
                <a:effectLst/>
                <a:latin typeface="Arial" panose="020B0604020202020204" pitchFamily="34" charset="0"/>
                <a:ea typeface="Times New Roman" panose="02020603050405020304" pitchFamily="18" charset="0"/>
              </a:rPr>
              <a:t>“No water shall be diverted under this temporary permit unless the Temporary Permittee monitors and records the rate of diversion…The device or method shall be capable of quantifying the hourly rate and volume of diversion…”</a:t>
            </a:r>
          </a:p>
          <a:p>
            <a:pPr marL="0" indent="0">
              <a:buNone/>
            </a:pPr>
            <a:endParaRPr lang="en-US" sz="2400"/>
          </a:p>
          <a:p>
            <a:pPr marL="0" indent="0">
              <a:buNone/>
            </a:pPr>
            <a:r>
              <a:rPr lang="en-US" sz="2400"/>
              <a:t>Note: Unlike standard permits, reporting of diversion only happens once for the 180-day temp permits, or at the end of each season for the 5-year temp permit</a:t>
            </a:r>
          </a:p>
        </p:txBody>
      </p:sp>
      <p:sp>
        <p:nvSpPr>
          <p:cNvPr id="4" name="Slide Number Placeholder 3">
            <a:extLst>
              <a:ext uri="{FF2B5EF4-FFF2-40B4-BE49-F238E27FC236}">
                <a16:creationId xmlns:a16="http://schemas.microsoft.com/office/drawing/2014/main" id="{A855A7D4-A3B3-AC19-D44B-5DE8B7968C77}"/>
              </a:ext>
            </a:extLst>
          </p:cNvPr>
          <p:cNvSpPr>
            <a:spLocks noGrp="1"/>
          </p:cNvSpPr>
          <p:nvPr>
            <p:ph type="sldNum" sz="quarter" idx="4"/>
          </p:nvPr>
        </p:nvSpPr>
        <p:spPr/>
        <p:txBody>
          <a:bodyPr/>
          <a:lstStyle/>
          <a:p>
            <a:fld id="{A15CFC30-E45D-4431-B46B-489B270F7815}" type="slidenum">
              <a:rPr lang="en-US" smtClean="0"/>
              <a:pPr/>
              <a:t>17</a:t>
            </a:fld>
            <a:endParaRPr lang="en-US"/>
          </a:p>
        </p:txBody>
      </p:sp>
    </p:spTree>
    <p:extLst>
      <p:ext uri="{BB962C8B-B14F-4D97-AF65-F5344CB8AC3E}">
        <p14:creationId xmlns:p14="http://schemas.microsoft.com/office/powerpoint/2010/main" val="406033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BC45-2B81-7C8C-AB78-10F2DFDB872C}"/>
              </a:ext>
            </a:extLst>
          </p:cNvPr>
          <p:cNvSpPr>
            <a:spLocks noGrp="1"/>
          </p:cNvSpPr>
          <p:nvPr>
            <p:ph type="title"/>
          </p:nvPr>
        </p:nvSpPr>
        <p:spPr/>
        <p:txBody>
          <a:bodyPr/>
          <a:lstStyle/>
          <a:p>
            <a:r>
              <a:rPr lang="en-US"/>
              <a:t>Permit Terms, Example</a:t>
            </a:r>
          </a:p>
        </p:txBody>
      </p:sp>
      <p:sp>
        <p:nvSpPr>
          <p:cNvPr id="3" name="Text Placeholder 2">
            <a:extLst>
              <a:ext uri="{FF2B5EF4-FFF2-40B4-BE49-F238E27FC236}">
                <a16:creationId xmlns:a16="http://schemas.microsoft.com/office/drawing/2014/main" id="{B8FC8AB3-354F-8984-A286-A3B5E3BDFE9F}"/>
              </a:ext>
            </a:extLst>
          </p:cNvPr>
          <p:cNvSpPr>
            <a:spLocks noGrp="1"/>
          </p:cNvSpPr>
          <p:nvPr>
            <p:ph type="body" sz="quarter" idx="11"/>
          </p:nvPr>
        </p:nvSpPr>
        <p:spPr/>
        <p:txBody>
          <a:bodyPr>
            <a:normAutofit fontScale="92500" lnSpcReduction="10000"/>
          </a:bodyPr>
          <a:lstStyle/>
          <a:p>
            <a:pPr marL="0" indent="0">
              <a:buNone/>
            </a:pPr>
            <a:r>
              <a:rPr lang="en-US" u="sng"/>
              <a:t>Extractions and accounting coordination</a:t>
            </a:r>
            <a:br>
              <a:rPr lang="en-US" u="sng"/>
            </a:br>
            <a:endParaRPr lang="en-US" u="sng"/>
          </a:p>
          <a:p>
            <a:pPr marL="0" indent="0">
              <a:buNone/>
            </a:pPr>
            <a:r>
              <a:rPr lang="en-US" sz="2400" u="sng">
                <a:effectLst/>
                <a:latin typeface="Arial" panose="020B0604020202020204" pitchFamily="34" charset="0"/>
                <a:ea typeface="Arial" panose="020B0604020202020204" pitchFamily="34" charset="0"/>
              </a:rPr>
              <a:t>Term 9990900, extractors agreements/last in, first out</a:t>
            </a:r>
            <a:endParaRPr lang="en-US" sz="2400" u="sng"/>
          </a:p>
          <a:p>
            <a:pPr marL="0" indent="0">
              <a:buNone/>
            </a:pPr>
            <a:r>
              <a:rPr lang="en-US" sz="2400">
                <a:effectLst/>
                <a:latin typeface="Arial" panose="020B0604020202020204" pitchFamily="34" charset="0"/>
                <a:ea typeface="Arial" panose="020B0604020202020204" pitchFamily="34" charset="0"/>
              </a:rPr>
              <a:t>“Where the party or parties extracting the water are not the applicant, the applicant shall secure a written agreement, or other confirmation of extractors agreement as approved by the Deputy Director for Water Rights.”</a:t>
            </a:r>
          </a:p>
          <a:p>
            <a:pPr marL="0" indent="0">
              <a:buNone/>
            </a:pPr>
            <a:endParaRPr lang="en-US" sz="2400">
              <a:ea typeface="Arial" panose="020B0604020202020204" pitchFamily="34" charset="0"/>
            </a:endParaRPr>
          </a:p>
          <a:p>
            <a:pPr marL="0" indent="0">
              <a:buNone/>
            </a:pPr>
            <a:r>
              <a:rPr lang="en-US" sz="2400"/>
              <a:t>“…water diverted under this temporary permit shall be the first extracted water out of the storage location by the applicant.” </a:t>
            </a:r>
          </a:p>
          <a:p>
            <a:pPr marL="0" indent="0">
              <a:buNone/>
            </a:pPr>
            <a:endParaRPr lang="en-US" sz="2400">
              <a:ea typeface="Arial" panose="020B0604020202020204" pitchFamily="34" charset="0"/>
            </a:endParaRPr>
          </a:p>
          <a:p>
            <a:pPr marL="0" indent="0">
              <a:buNone/>
            </a:pPr>
            <a:r>
              <a:rPr lang="en-US" sz="2400" u="sng">
                <a:effectLst/>
                <a:latin typeface="Arial" panose="020B0604020202020204" pitchFamily="34" charset="0"/>
                <a:ea typeface="Arial" panose="020B0604020202020204" pitchFamily="34" charset="0"/>
              </a:rPr>
              <a:t>Term 0110900, accounting consistent with GSA</a:t>
            </a:r>
          </a:p>
          <a:p>
            <a:pPr marL="0" indent="0">
              <a:buNone/>
            </a:pPr>
            <a:r>
              <a:rPr lang="en-US" sz="2400">
                <a:effectLst/>
                <a:latin typeface="Arial" panose="020B0604020202020204" pitchFamily="34" charset="0"/>
                <a:ea typeface="Arial" panose="020B0604020202020204" pitchFamily="34" charset="0"/>
              </a:rPr>
              <a:t>“…use the same approach to accounting used by the applicable GSA(s)…”</a:t>
            </a:r>
            <a:endParaRPr lang="en-US" sz="2400"/>
          </a:p>
        </p:txBody>
      </p:sp>
      <p:sp>
        <p:nvSpPr>
          <p:cNvPr id="4" name="Slide Number Placeholder 3">
            <a:extLst>
              <a:ext uri="{FF2B5EF4-FFF2-40B4-BE49-F238E27FC236}">
                <a16:creationId xmlns:a16="http://schemas.microsoft.com/office/drawing/2014/main" id="{A855A7D4-A3B3-AC19-D44B-5DE8B7968C77}"/>
              </a:ext>
            </a:extLst>
          </p:cNvPr>
          <p:cNvSpPr>
            <a:spLocks noGrp="1"/>
          </p:cNvSpPr>
          <p:nvPr>
            <p:ph type="sldNum" sz="quarter" idx="4"/>
          </p:nvPr>
        </p:nvSpPr>
        <p:spPr/>
        <p:txBody>
          <a:bodyPr/>
          <a:lstStyle/>
          <a:p>
            <a:fld id="{A15CFC30-E45D-4431-B46B-489B270F7815}" type="slidenum">
              <a:rPr lang="en-US" smtClean="0"/>
              <a:pPr/>
              <a:t>18</a:t>
            </a:fld>
            <a:endParaRPr lang="en-US"/>
          </a:p>
        </p:txBody>
      </p:sp>
    </p:spTree>
    <p:extLst>
      <p:ext uri="{BB962C8B-B14F-4D97-AF65-F5344CB8AC3E}">
        <p14:creationId xmlns:p14="http://schemas.microsoft.com/office/powerpoint/2010/main" val="98614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A2738-9EF7-DB65-8C68-5315C69AD914}"/>
              </a:ext>
            </a:extLst>
          </p:cNvPr>
          <p:cNvSpPr>
            <a:spLocks noGrp="1"/>
          </p:cNvSpPr>
          <p:nvPr>
            <p:ph type="title"/>
          </p:nvPr>
        </p:nvSpPr>
        <p:spPr>
          <a:xfrm>
            <a:off x="838200" y="279953"/>
            <a:ext cx="10515600" cy="1325563"/>
          </a:xfrm>
        </p:spPr>
        <p:txBody>
          <a:bodyPr/>
          <a:lstStyle/>
          <a:p>
            <a:r>
              <a:rPr lang="en-US"/>
              <a:t>CEQA Considerations</a:t>
            </a:r>
          </a:p>
        </p:txBody>
      </p:sp>
      <p:sp>
        <p:nvSpPr>
          <p:cNvPr id="3" name="Text Placeholder 2">
            <a:extLst>
              <a:ext uri="{FF2B5EF4-FFF2-40B4-BE49-F238E27FC236}">
                <a16:creationId xmlns:a16="http://schemas.microsoft.com/office/drawing/2014/main" id="{433BE1C4-EE11-96A0-2D50-102FA3016865}"/>
              </a:ext>
            </a:extLst>
          </p:cNvPr>
          <p:cNvSpPr>
            <a:spLocks noGrp="1"/>
          </p:cNvSpPr>
          <p:nvPr>
            <p:ph type="body" sz="quarter" idx="11"/>
          </p:nvPr>
        </p:nvSpPr>
        <p:spPr>
          <a:xfrm>
            <a:off x="838200" y="1605516"/>
            <a:ext cx="10515600" cy="4559300"/>
          </a:xfrm>
        </p:spPr>
        <p:txBody>
          <a:bodyPr>
            <a:normAutofit fontScale="92500"/>
          </a:bodyPr>
          <a:lstStyle/>
          <a:p>
            <a:r>
              <a:rPr lang="en-US"/>
              <a:t>Governor’s Executive Order N-7-22 suspends CEQA for recharge projects targeting high flows</a:t>
            </a:r>
          </a:p>
          <a:p>
            <a:r>
              <a:rPr lang="en-US" u="sng"/>
              <a:t>5-year permits</a:t>
            </a:r>
            <a:r>
              <a:rPr lang="en-US"/>
              <a:t> (recommended entry point to permitting): Suspension may be feasible based on project specific details. To meet diligence requirement for ongoing project – expect conditioning to file standard application within 1 year. If want a renewal (if standard permit not issued yet) – plan to complete CEQA prior to requesting renewal. </a:t>
            </a:r>
          </a:p>
          <a:p>
            <a:r>
              <a:rPr lang="en-US" u="sng"/>
              <a:t>180-day permits </a:t>
            </a:r>
            <a:r>
              <a:rPr lang="en-US"/>
              <a:t>(best for: uncertain project scope/one time): Suspension may be feasible based on project specific details.</a:t>
            </a:r>
          </a:p>
          <a:p>
            <a:r>
              <a:rPr lang="en-US" u="sng"/>
              <a:t>Standard permits</a:t>
            </a:r>
            <a:r>
              <a:rPr lang="en-US"/>
              <a:t> Suspension likely poor fit due to processing timelines. Anticipate lead agency to complete CEQA.</a:t>
            </a:r>
          </a:p>
        </p:txBody>
      </p:sp>
      <p:sp>
        <p:nvSpPr>
          <p:cNvPr id="4" name="Slide Number Placeholder 3">
            <a:extLst>
              <a:ext uri="{FF2B5EF4-FFF2-40B4-BE49-F238E27FC236}">
                <a16:creationId xmlns:a16="http://schemas.microsoft.com/office/drawing/2014/main" id="{65912F85-BD26-729A-F7D0-A653C5967BB1}"/>
              </a:ext>
            </a:extLst>
          </p:cNvPr>
          <p:cNvSpPr>
            <a:spLocks noGrp="1"/>
          </p:cNvSpPr>
          <p:nvPr>
            <p:ph type="sldNum" sz="quarter" idx="4"/>
          </p:nvPr>
        </p:nvSpPr>
        <p:spPr/>
        <p:txBody>
          <a:bodyPr/>
          <a:lstStyle/>
          <a:p>
            <a:fld id="{A15CFC30-E45D-4431-B46B-489B270F7815}" type="slidenum">
              <a:rPr lang="en-US" smtClean="0"/>
              <a:pPr/>
              <a:t>19</a:t>
            </a:fld>
            <a:endParaRPr lang="en-US"/>
          </a:p>
        </p:txBody>
      </p:sp>
    </p:spTree>
    <p:extLst>
      <p:ext uri="{BB962C8B-B14F-4D97-AF65-F5344CB8AC3E}">
        <p14:creationId xmlns:p14="http://schemas.microsoft.com/office/powerpoint/2010/main" val="165647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306E-559E-E60F-FE8B-96F4960FB535}"/>
              </a:ext>
            </a:extLst>
          </p:cNvPr>
          <p:cNvSpPr>
            <a:spLocks noGrp="1"/>
          </p:cNvSpPr>
          <p:nvPr>
            <p:ph type="title"/>
          </p:nvPr>
        </p:nvSpPr>
        <p:spPr>
          <a:xfrm>
            <a:off x="838200" y="25921"/>
            <a:ext cx="10515600" cy="1325563"/>
          </a:xfrm>
        </p:spPr>
        <p:txBody>
          <a:bodyPr>
            <a:normAutofit/>
          </a:bodyPr>
          <a:lstStyle/>
          <a:p>
            <a:pPr algn="ctr"/>
            <a:r>
              <a:rPr lang="en-US" sz="5400" b="1"/>
              <a:t>Workshop Etiquette:</a:t>
            </a:r>
          </a:p>
        </p:txBody>
      </p:sp>
      <p:sp>
        <p:nvSpPr>
          <p:cNvPr id="3" name="Text Placeholder 2">
            <a:extLst>
              <a:ext uri="{FF2B5EF4-FFF2-40B4-BE49-F238E27FC236}">
                <a16:creationId xmlns:a16="http://schemas.microsoft.com/office/drawing/2014/main" id="{DCE5D385-CC8C-E77D-BEFC-A25AE4E01B82}"/>
              </a:ext>
            </a:extLst>
          </p:cNvPr>
          <p:cNvSpPr>
            <a:spLocks noGrp="1"/>
          </p:cNvSpPr>
          <p:nvPr>
            <p:ph type="body" sz="quarter" idx="11"/>
          </p:nvPr>
        </p:nvSpPr>
        <p:spPr>
          <a:xfrm>
            <a:off x="294967" y="1378654"/>
            <a:ext cx="11562735" cy="4774960"/>
          </a:xfrm>
        </p:spPr>
        <p:txBody>
          <a:bodyPr vert="horz" lIns="91440" tIns="45720" rIns="91440" bIns="45720" rtlCol="0" anchor="t">
            <a:normAutofit/>
          </a:bodyPr>
          <a:lstStyle/>
          <a:p>
            <a:pPr lvl="4"/>
            <a:endParaRPr lang="en-US" sz="2400" b="1">
              <a:latin typeface="Arial"/>
              <a:cs typeface="Arial"/>
            </a:endParaRPr>
          </a:p>
          <a:p>
            <a:pPr lvl="6"/>
            <a:r>
              <a:rPr lang="en-US" sz="2800" b="1">
                <a:latin typeface="Arial"/>
                <a:cs typeface="Arial"/>
              </a:rPr>
              <a:t>Workshop is being recorded</a:t>
            </a:r>
          </a:p>
          <a:p>
            <a:pPr marL="1828800" lvl="4" indent="0">
              <a:buNone/>
            </a:pPr>
            <a:endParaRPr lang="en-US" sz="2800" b="1">
              <a:latin typeface="Arial"/>
              <a:cs typeface="Arial"/>
            </a:endParaRPr>
          </a:p>
          <a:p>
            <a:pPr marL="1828800" lvl="4" indent="0">
              <a:buNone/>
            </a:pPr>
            <a:endParaRPr lang="en-US" sz="2800" b="1">
              <a:latin typeface="Arial"/>
              <a:cs typeface="Arial"/>
            </a:endParaRPr>
          </a:p>
          <a:p>
            <a:pPr marL="1828800" lvl="4" indent="0">
              <a:buNone/>
            </a:pPr>
            <a:endParaRPr lang="en-US" sz="2800" b="1">
              <a:latin typeface="Arial"/>
              <a:cs typeface="Arial"/>
            </a:endParaRPr>
          </a:p>
          <a:p>
            <a:pPr lvl="6"/>
            <a:r>
              <a:rPr lang="en-US" sz="2800" b="1">
                <a:latin typeface="Arial"/>
                <a:cs typeface="Arial"/>
              </a:rPr>
              <a:t>Participants muted/cameras off</a:t>
            </a:r>
          </a:p>
          <a:p>
            <a:pPr lvl="4"/>
            <a:endParaRPr lang="en-US" sz="2800" b="1">
              <a:latin typeface="Arial"/>
              <a:cs typeface="Arial"/>
            </a:endParaRPr>
          </a:p>
          <a:p>
            <a:pPr lvl="4"/>
            <a:endParaRPr lang="en-US" sz="2800" b="1">
              <a:latin typeface="Arial"/>
              <a:cs typeface="Arial"/>
            </a:endParaRPr>
          </a:p>
          <a:p>
            <a:pPr lvl="4"/>
            <a:endParaRPr lang="en-US" sz="2800" b="1">
              <a:latin typeface="Arial"/>
              <a:cs typeface="Arial"/>
            </a:endParaRPr>
          </a:p>
          <a:p>
            <a:pPr lvl="6"/>
            <a:r>
              <a:rPr lang="en-US" sz="2800" b="1">
                <a:latin typeface="Arial"/>
                <a:cs typeface="Arial"/>
              </a:rPr>
              <a:t>Questions?  Post in chat</a:t>
            </a:r>
          </a:p>
          <a:p>
            <a:endParaRPr lang="en-US">
              <a:highlight>
                <a:srgbClr val="FFFF00"/>
              </a:highlight>
              <a:latin typeface="Arial"/>
              <a:cs typeface="Arial"/>
            </a:endParaRPr>
          </a:p>
        </p:txBody>
      </p:sp>
      <p:sp>
        <p:nvSpPr>
          <p:cNvPr id="4" name="Slide Number Placeholder 3">
            <a:extLst>
              <a:ext uri="{FF2B5EF4-FFF2-40B4-BE49-F238E27FC236}">
                <a16:creationId xmlns:a16="http://schemas.microsoft.com/office/drawing/2014/main" id="{EE512BDD-1D82-0FC7-8C54-B7B96D2CD3E0}"/>
              </a:ext>
            </a:extLst>
          </p:cNvPr>
          <p:cNvSpPr>
            <a:spLocks noGrp="1"/>
          </p:cNvSpPr>
          <p:nvPr>
            <p:ph type="sldNum" sz="quarter" idx="4"/>
          </p:nvPr>
        </p:nvSpPr>
        <p:spPr/>
        <p:txBody>
          <a:bodyPr/>
          <a:lstStyle/>
          <a:p>
            <a:fld id="{A15CFC30-E45D-4431-B46B-489B270F7815}" type="slidenum">
              <a:rPr lang="en-US" smtClean="0"/>
              <a:pPr/>
              <a:t>2</a:t>
            </a:fld>
            <a:endParaRPr lang="en-US"/>
          </a:p>
        </p:txBody>
      </p:sp>
      <p:pic>
        <p:nvPicPr>
          <p:cNvPr id="5" name="Picture 4">
            <a:extLst>
              <a:ext uri="{FF2B5EF4-FFF2-40B4-BE49-F238E27FC236}">
                <a16:creationId xmlns:a16="http://schemas.microsoft.com/office/drawing/2014/main" id="{9D01C58D-DD92-9696-C0B7-628C3EBFB572}"/>
              </a:ext>
            </a:extLst>
          </p:cNvPr>
          <p:cNvPicPr>
            <a:picLocks noChangeAspect="1"/>
          </p:cNvPicPr>
          <p:nvPr/>
        </p:nvPicPr>
        <p:blipFill>
          <a:blip r:embed="rId3"/>
          <a:stretch>
            <a:fillRect/>
          </a:stretch>
        </p:blipFill>
        <p:spPr>
          <a:xfrm flipH="1">
            <a:off x="772348" y="4666456"/>
            <a:ext cx="1303518" cy="1448803"/>
          </a:xfrm>
          <a:prstGeom prst="rect">
            <a:avLst/>
          </a:prstGeom>
        </p:spPr>
      </p:pic>
      <p:pic>
        <p:nvPicPr>
          <p:cNvPr id="9" name="Graphic 8" descr="Presentation with media with solid fill">
            <a:extLst>
              <a:ext uri="{FF2B5EF4-FFF2-40B4-BE49-F238E27FC236}">
                <a16:creationId xmlns:a16="http://schemas.microsoft.com/office/drawing/2014/main" id="{5425FA78-0613-A30D-2E0F-6901FB825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955" y="1610271"/>
            <a:ext cx="993941" cy="952178"/>
          </a:xfrm>
          <a:prstGeom prst="rect">
            <a:avLst/>
          </a:prstGeom>
        </p:spPr>
      </p:pic>
      <p:pic>
        <p:nvPicPr>
          <p:cNvPr id="10" name="Graphic 9" descr="Camera with solid fill">
            <a:extLst>
              <a:ext uri="{FF2B5EF4-FFF2-40B4-BE49-F238E27FC236}">
                <a16:creationId xmlns:a16="http://schemas.microsoft.com/office/drawing/2014/main" id="{ABDE636C-E196-389E-C7B4-1D1A42D37F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48563" y="3338943"/>
            <a:ext cx="794925" cy="798367"/>
          </a:xfrm>
          <a:prstGeom prst="rect">
            <a:avLst/>
          </a:prstGeom>
        </p:spPr>
      </p:pic>
      <p:pic>
        <p:nvPicPr>
          <p:cNvPr id="13" name="Graphic 12" descr="Close outline">
            <a:extLst>
              <a:ext uri="{FF2B5EF4-FFF2-40B4-BE49-F238E27FC236}">
                <a16:creationId xmlns:a16="http://schemas.microsoft.com/office/drawing/2014/main" id="{31057BE6-70B5-BA48-D9FC-DF4BCE903A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19834" y="3287033"/>
            <a:ext cx="1064652" cy="1032456"/>
          </a:xfrm>
          <a:prstGeom prst="rect">
            <a:avLst/>
          </a:prstGeom>
        </p:spPr>
      </p:pic>
      <p:pic>
        <p:nvPicPr>
          <p:cNvPr id="15" name="Graphic 14" descr="Radio microphone with solid fill">
            <a:extLst>
              <a:ext uri="{FF2B5EF4-FFF2-40B4-BE49-F238E27FC236}">
                <a16:creationId xmlns:a16="http://schemas.microsoft.com/office/drawing/2014/main" id="{DA2B7EDD-D102-1C6A-6F78-7FB809EE74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2786" y="3447116"/>
            <a:ext cx="592429" cy="613893"/>
          </a:xfrm>
          <a:prstGeom prst="rect">
            <a:avLst/>
          </a:prstGeom>
        </p:spPr>
      </p:pic>
      <p:pic>
        <p:nvPicPr>
          <p:cNvPr id="16" name="Graphic 15" descr="Close outline">
            <a:extLst>
              <a:ext uri="{FF2B5EF4-FFF2-40B4-BE49-F238E27FC236}">
                <a16:creationId xmlns:a16="http://schemas.microsoft.com/office/drawing/2014/main" id="{FFAA3627-7101-1B5A-0FC0-F99C4F6494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8659" y="3347783"/>
            <a:ext cx="839271" cy="860737"/>
          </a:xfrm>
          <a:prstGeom prst="rect">
            <a:avLst/>
          </a:prstGeom>
        </p:spPr>
      </p:pic>
    </p:spTree>
    <p:extLst>
      <p:ext uri="{BB962C8B-B14F-4D97-AF65-F5344CB8AC3E}">
        <p14:creationId xmlns:p14="http://schemas.microsoft.com/office/powerpoint/2010/main" val="3051882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FC89-D31B-DC54-B658-C6458E9FB541}"/>
              </a:ext>
            </a:extLst>
          </p:cNvPr>
          <p:cNvSpPr>
            <a:spLocks noGrp="1"/>
          </p:cNvSpPr>
          <p:nvPr>
            <p:ph type="title"/>
          </p:nvPr>
        </p:nvSpPr>
        <p:spPr>
          <a:xfrm>
            <a:off x="838200" y="0"/>
            <a:ext cx="10515600" cy="1325563"/>
          </a:xfrm>
        </p:spPr>
        <p:txBody>
          <a:bodyPr/>
          <a:lstStyle/>
          <a:p>
            <a:r>
              <a:rPr lang="en-US">
                <a:latin typeface="Arial"/>
                <a:cs typeface="Arial"/>
              </a:rPr>
              <a:t>Water Rights Online Forms (WROF)</a:t>
            </a:r>
            <a:endParaRPr lang="en-US"/>
          </a:p>
        </p:txBody>
      </p:sp>
      <p:sp>
        <p:nvSpPr>
          <p:cNvPr id="3" name="Text Placeholder 2">
            <a:extLst>
              <a:ext uri="{FF2B5EF4-FFF2-40B4-BE49-F238E27FC236}">
                <a16:creationId xmlns:a16="http://schemas.microsoft.com/office/drawing/2014/main" id="{FF57672E-1D69-27AE-7508-9E39149FC87D}"/>
              </a:ext>
            </a:extLst>
          </p:cNvPr>
          <p:cNvSpPr>
            <a:spLocks noGrp="1"/>
          </p:cNvSpPr>
          <p:nvPr>
            <p:ph type="body" sz="quarter" idx="11"/>
          </p:nvPr>
        </p:nvSpPr>
        <p:spPr>
          <a:xfrm>
            <a:off x="142588" y="1514811"/>
            <a:ext cx="3247293" cy="4559300"/>
          </a:xfrm>
        </p:spPr>
        <p:txBody>
          <a:bodyPr vert="horz" lIns="91440" tIns="45720" rIns="91440" bIns="45720" rtlCol="0" anchor="t">
            <a:normAutofit/>
          </a:bodyPr>
          <a:lstStyle/>
          <a:p>
            <a:r>
              <a:rPr lang="en-US">
                <a:latin typeface="Arial"/>
                <a:cs typeface="Arial"/>
              </a:rPr>
              <a:t>This website is where a potential applicant would come to fill out their application. Within the application is where you indicate what type of permit you are applying for.</a:t>
            </a:r>
          </a:p>
          <a:p>
            <a:endParaRPr lang="en-US"/>
          </a:p>
        </p:txBody>
      </p:sp>
      <p:sp>
        <p:nvSpPr>
          <p:cNvPr id="4" name="Slide Number Placeholder 3">
            <a:extLst>
              <a:ext uri="{FF2B5EF4-FFF2-40B4-BE49-F238E27FC236}">
                <a16:creationId xmlns:a16="http://schemas.microsoft.com/office/drawing/2014/main" id="{76B71E8E-8AA2-8F6F-C468-6894990C07D5}"/>
              </a:ext>
            </a:extLst>
          </p:cNvPr>
          <p:cNvSpPr>
            <a:spLocks noGrp="1"/>
          </p:cNvSpPr>
          <p:nvPr>
            <p:ph type="sldNum" sz="quarter" idx="4"/>
          </p:nvPr>
        </p:nvSpPr>
        <p:spPr/>
        <p:txBody>
          <a:bodyPr/>
          <a:lstStyle/>
          <a:p>
            <a:fld id="{A15CFC30-E45D-4431-B46B-489B270F7815}" type="slidenum">
              <a:rPr lang="en-US" smtClean="0"/>
              <a:pPr/>
              <a:t>20</a:t>
            </a:fld>
            <a:endParaRPr lang="en-US"/>
          </a:p>
        </p:txBody>
      </p:sp>
      <p:pic>
        <p:nvPicPr>
          <p:cNvPr id="5" name="Picture 4">
            <a:extLst>
              <a:ext uri="{FF2B5EF4-FFF2-40B4-BE49-F238E27FC236}">
                <a16:creationId xmlns:a16="http://schemas.microsoft.com/office/drawing/2014/main" id="{074C1907-8D06-8000-6D77-6EC55BD448B7}"/>
              </a:ext>
            </a:extLst>
          </p:cNvPr>
          <p:cNvPicPr>
            <a:picLocks noChangeAspect="1"/>
          </p:cNvPicPr>
          <p:nvPr/>
        </p:nvPicPr>
        <p:blipFill rotWithShape="1">
          <a:blip r:embed="rId3"/>
          <a:srcRect b="21829"/>
          <a:stretch/>
        </p:blipFill>
        <p:spPr>
          <a:xfrm>
            <a:off x="3389881" y="1325564"/>
            <a:ext cx="8659531" cy="4979808"/>
          </a:xfrm>
          <a:prstGeom prst="rect">
            <a:avLst/>
          </a:prstGeom>
        </p:spPr>
      </p:pic>
    </p:spTree>
    <p:extLst>
      <p:ext uri="{BB962C8B-B14F-4D97-AF65-F5344CB8AC3E}">
        <p14:creationId xmlns:p14="http://schemas.microsoft.com/office/powerpoint/2010/main" val="2380320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753E-82B6-A5C7-DE48-641192416552}"/>
              </a:ext>
            </a:extLst>
          </p:cNvPr>
          <p:cNvSpPr>
            <a:spLocks noGrp="1"/>
          </p:cNvSpPr>
          <p:nvPr>
            <p:ph type="title"/>
          </p:nvPr>
        </p:nvSpPr>
        <p:spPr>
          <a:xfrm>
            <a:off x="306571" y="365125"/>
            <a:ext cx="6508531" cy="1325563"/>
          </a:xfrm>
        </p:spPr>
        <p:txBody>
          <a:bodyPr>
            <a:normAutofit fontScale="90000"/>
          </a:bodyPr>
          <a:lstStyle/>
          <a:p>
            <a:r>
              <a:rPr lang="en-US">
                <a:latin typeface="Arial"/>
                <a:cs typeface="Arial"/>
              </a:rPr>
              <a:t>Electronic Water Rights Information Management System (</a:t>
            </a:r>
            <a:r>
              <a:rPr lang="en-US" err="1">
                <a:latin typeface="Arial"/>
                <a:cs typeface="Arial"/>
              </a:rPr>
              <a:t>eWRIMS</a:t>
            </a:r>
            <a:r>
              <a:rPr lang="en-US">
                <a:latin typeface="Arial"/>
                <a:cs typeface="Arial"/>
              </a:rPr>
              <a:t>)</a:t>
            </a:r>
            <a:endParaRPr lang="en-US"/>
          </a:p>
        </p:txBody>
      </p:sp>
      <p:sp>
        <p:nvSpPr>
          <p:cNvPr id="3" name="Text Placeholder 2">
            <a:extLst>
              <a:ext uri="{FF2B5EF4-FFF2-40B4-BE49-F238E27FC236}">
                <a16:creationId xmlns:a16="http://schemas.microsoft.com/office/drawing/2014/main" id="{B0EDB0A1-3B6A-C5B7-9B3B-AE2AAF66DD08}"/>
              </a:ext>
            </a:extLst>
          </p:cNvPr>
          <p:cNvSpPr>
            <a:spLocks noGrp="1"/>
          </p:cNvSpPr>
          <p:nvPr>
            <p:ph type="body" sz="quarter" idx="11"/>
          </p:nvPr>
        </p:nvSpPr>
        <p:spPr>
          <a:xfrm>
            <a:off x="505046" y="2220654"/>
            <a:ext cx="5209953" cy="4559300"/>
          </a:xfrm>
        </p:spPr>
        <p:txBody>
          <a:bodyPr vert="horz" lIns="91440" tIns="45720" rIns="91440" bIns="45720" rtlCol="0" anchor="t">
            <a:normAutofit/>
          </a:bodyPr>
          <a:lstStyle/>
          <a:p>
            <a:r>
              <a:rPr lang="en-US" err="1">
                <a:latin typeface="Arial"/>
                <a:cs typeface="Arial"/>
              </a:rPr>
              <a:t>eWRIMS</a:t>
            </a:r>
            <a:r>
              <a:rPr lang="en-US">
                <a:latin typeface="Arial"/>
                <a:cs typeface="Arial"/>
              </a:rPr>
              <a:t> is the database used to track the vast majority of Water Rights in California.</a:t>
            </a:r>
          </a:p>
          <a:p>
            <a:r>
              <a:rPr lang="en-US" err="1">
                <a:latin typeface="Arial"/>
                <a:cs typeface="Arial"/>
              </a:rPr>
              <a:t>eWRIMS</a:t>
            </a:r>
            <a:r>
              <a:rPr lang="en-US">
                <a:latin typeface="Arial"/>
                <a:cs typeface="Arial"/>
              </a:rPr>
              <a:t> is a legacy system; as of the current date, the State is exploring options to update the Water Rights Database.</a:t>
            </a:r>
            <a:endParaRPr lang="en-US"/>
          </a:p>
          <a:p>
            <a:endParaRPr lang="en-US"/>
          </a:p>
        </p:txBody>
      </p:sp>
      <p:sp>
        <p:nvSpPr>
          <p:cNvPr id="4" name="Slide Number Placeholder 3">
            <a:extLst>
              <a:ext uri="{FF2B5EF4-FFF2-40B4-BE49-F238E27FC236}">
                <a16:creationId xmlns:a16="http://schemas.microsoft.com/office/drawing/2014/main" id="{0D586109-237E-AB44-9D25-E23D2D66114A}"/>
              </a:ext>
            </a:extLst>
          </p:cNvPr>
          <p:cNvSpPr>
            <a:spLocks noGrp="1"/>
          </p:cNvSpPr>
          <p:nvPr>
            <p:ph type="sldNum" sz="quarter" idx="4"/>
          </p:nvPr>
        </p:nvSpPr>
        <p:spPr/>
        <p:txBody>
          <a:bodyPr/>
          <a:lstStyle/>
          <a:p>
            <a:fld id="{A15CFC30-E45D-4431-B46B-489B270F7815}" type="slidenum">
              <a:rPr lang="en-US" smtClean="0"/>
              <a:pPr/>
              <a:t>21</a:t>
            </a:fld>
            <a:endParaRPr lang="en-US"/>
          </a:p>
        </p:txBody>
      </p:sp>
      <p:pic>
        <p:nvPicPr>
          <p:cNvPr id="5" name="Picture 4">
            <a:extLst>
              <a:ext uri="{FF2B5EF4-FFF2-40B4-BE49-F238E27FC236}">
                <a16:creationId xmlns:a16="http://schemas.microsoft.com/office/drawing/2014/main" id="{8BE1515C-B005-45BF-B277-2EE11B8E85B4}"/>
              </a:ext>
            </a:extLst>
          </p:cNvPr>
          <p:cNvPicPr>
            <a:picLocks noChangeAspect="1"/>
          </p:cNvPicPr>
          <p:nvPr/>
        </p:nvPicPr>
        <p:blipFill rotWithShape="1">
          <a:blip r:embed="rId3"/>
          <a:srcRect l="52169"/>
          <a:stretch/>
        </p:blipFill>
        <p:spPr>
          <a:xfrm>
            <a:off x="6262577" y="79267"/>
            <a:ext cx="5518298" cy="6225839"/>
          </a:xfrm>
          <a:prstGeom prst="rect">
            <a:avLst/>
          </a:prstGeom>
        </p:spPr>
      </p:pic>
    </p:spTree>
    <p:extLst>
      <p:ext uri="{BB962C8B-B14F-4D97-AF65-F5344CB8AC3E}">
        <p14:creationId xmlns:p14="http://schemas.microsoft.com/office/powerpoint/2010/main" val="1537359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25DBE-DCED-5B24-5AA3-8B5815133A92}"/>
              </a:ext>
            </a:extLst>
          </p:cNvPr>
          <p:cNvSpPr>
            <a:spLocks noGrp="1"/>
          </p:cNvSpPr>
          <p:nvPr>
            <p:ph type="title"/>
          </p:nvPr>
        </p:nvSpPr>
        <p:spPr/>
        <p:txBody>
          <a:bodyPr/>
          <a:lstStyle/>
          <a:p>
            <a:r>
              <a:rPr lang="en-US">
                <a:latin typeface="Arial"/>
                <a:cs typeface="Arial"/>
              </a:rPr>
              <a:t>Tips for Filing</a:t>
            </a:r>
            <a:endParaRPr lang="en-US"/>
          </a:p>
        </p:txBody>
      </p:sp>
      <p:sp>
        <p:nvSpPr>
          <p:cNvPr id="3" name="Text Placeholder 2">
            <a:extLst>
              <a:ext uri="{FF2B5EF4-FFF2-40B4-BE49-F238E27FC236}">
                <a16:creationId xmlns:a16="http://schemas.microsoft.com/office/drawing/2014/main" id="{368A25E4-2CF6-55B1-E2BA-9DF91F5AE4C3}"/>
              </a:ext>
            </a:extLst>
          </p:cNvPr>
          <p:cNvSpPr>
            <a:spLocks noGrp="1"/>
          </p:cNvSpPr>
          <p:nvPr>
            <p:ph type="body" sz="quarter" idx="11"/>
          </p:nvPr>
        </p:nvSpPr>
        <p:spPr/>
        <p:txBody>
          <a:bodyPr/>
          <a:lstStyle/>
          <a:p>
            <a:r>
              <a:rPr lang="en-US"/>
              <a:t>Early consultation with Division staff</a:t>
            </a:r>
          </a:p>
          <a:p>
            <a:r>
              <a:rPr lang="en-US"/>
              <a:t>Early consultation with CDFW</a:t>
            </a:r>
          </a:p>
          <a:p>
            <a:r>
              <a:rPr lang="en-US"/>
              <a:t>Concise project description</a:t>
            </a:r>
          </a:p>
          <a:p>
            <a:pPr lvl="1"/>
            <a:r>
              <a:rPr lang="en-US"/>
              <a:t>Uses – types and season of use</a:t>
            </a:r>
          </a:p>
          <a:p>
            <a:pPr lvl="1"/>
            <a:r>
              <a:rPr lang="en-US"/>
              <a:t>Season of diversion</a:t>
            </a:r>
          </a:p>
          <a:p>
            <a:pPr lvl="1"/>
            <a:r>
              <a:rPr lang="en-US"/>
              <a:t>Points of Diversion</a:t>
            </a:r>
          </a:p>
          <a:p>
            <a:pPr lvl="1"/>
            <a:r>
              <a:rPr lang="en-US"/>
              <a:t>Diversion triggers</a:t>
            </a:r>
          </a:p>
          <a:p>
            <a:r>
              <a:rPr lang="en-US"/>
              <a:t>Careful consideration of diversion triggers</a:t>
            </a:r>
          </a:p>
        </p:txBody>
      </p:sp>
      <p:sp>
        <p:nvSpPr>
          <p:cNvPr id="4" name="Slide Number Placeholder 3">
            <a:extLst>
              <a:ext uri="{FF2B5EF4-FFF2-40B4-BE49-F238E27FC236}">
                <a16:creationId xmlns:a16="http://schemas.microsoft.com/office/drawing/2014/main" id="{56047844-4865-B9B3-A4C2-DA979E4554AA}"/>
              </a:ext>
            </a:extLst>
          </p:cNvPr>
          <p:cNvSpPr>
            <a:spLocks noGrp="1"/>
          </p:cNvSpPr>
          <p:nvPr>
            <p:ph type="sldNum" sz="quarter" idx="4"/>
          </p:nvPr>
        </p:nvSpPr>
        <p:spPr/>
        <p:txBody>
          <a:bodyPr/>
          <a:lstStyle/>
          <a:p>
            <a:fld id="{A15CFC30-E45D-4431-B46B-489B270F7815}" type="slidenum">
              <a:rPr lang="en-US" smtClean="0"/>
              <a:pPr/>
              <a:t>22</a:t>
            </a:fld>
            <a:endParaRPr lang="en-US"/>
          </a:p>
        </p:txBody>
      </p:sp>
    </p:spTree>
    <p:extLst>
      <p:ext uri="{BB962C8B-B14F-4D97-AF65-F5344CB8AC3E}">
        <p14:creationId xmlns:p14="http://schemas.microsoft.com/office/powerpoint/2010/main" val="1261168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D5C4C-3BC3-C2D2-7B2F-8B86DB95FB17}"/>
              </a:ext>
            </a:extLst>
          </p:cNvPr>
          <p:cNvSpPr>
            <a:spLocks noGrp="1"/>
          </p:cNvSpPr>
          <p:nvPr>
            <p:ph type="title"/>
          </p:nvPr>
        </p:nvSpPr>
        <p:spPr/>
        <p:txBody>
          <a:bodyPr/>
          <a:lstStyle/>
          <a:p>
            <a:r>
              <a:rPr lang="en-US">
                <a:latin typeface="Arial"/>
                <a:cs typeface="Arial"/>
              </a:rPr>
              <a:t>Application Fee Proposal Overview</a:t>
            </a:r>
            <a:endParaRPr lang="en-US"/>
          </a:p>
        </p:txBody>
      </p:sp>
      <p:sp>
        <p:nvSpPr>
          <p:cNvPr id="3" name="Text Placeholder 2">
            <a:extLst>
              <a:ext uri="{FF2B5EF4-FFF2-40B4-BE49-F238E27FC236}">
                <a16:creationId xmlns:a16="http://schemas.microsoft.com/office/drawing/2014/main" id="{E7231105-D09D-5DF6-BF3B-B041E0C14CEC}"/>
              </a:ext>
            </a:extLst>
          </p:cNvPr>
          <p:cNvSpPr>
            <a:spLocks noGrp="1"/>
          </p:cNvSpPr>
          <p:nvPr>
            <p:ph type="body" sz="quarter" idx="11"/>
          </p:nvPr>
        </p:nvSpPr>
        <p:spPr>
          <a:xfrm>
            <a:off x="838200" y="1495584"/>
            <a:ext cx="10721787" cy="4526316"/>
          </a:xfrm>
        </p:spPr>
        <p:txBody>
          <a:bodyPr vert="horz" lIns="91440" tIns="45720" rIns="91440" bIns="45720" rtlCol="0" anchor="t">
            <a:normAutofit/>
          </a:bodyPr>
          <a:lstStyle/>
          <a:p>
            <a:r>
              <a:rPr lang="en-US" sz="3200">
                <a:latin typeface="Arial"/>
                <a:cs typeface="Arial"/>
              </a:rPr>
              <a:t>First major update since 2003</a:t>
            </a:r>
            <a:endParaRPr lang="en-US" sz="3200"/>
          </a:p>
          <a:p>
            <a:r>
              <a:rPr lang="en-US" sz="3200">
                <a:latin typeface="Arial"/>
                <a:cs typeface="Arial"/>
              </a:rPr>
              <a:t>Clearer, easier to use</a:t>
            </a:r>
            <a:endParaRPr lang="en-US" sz="3200"/>
          </a:p>
          <a:p>
            <a:r>
              <a:rPr lang="en-US" sz="3200">
                <a:latin typeface="Arial"/>
                <a:cs typeface="Arial"/>
              </a:rPr>
              <a:t>More appropriately priced to current workload focus, BCP if approved </a:t>
            </a:r>
            <a:endParaRPr lang="en-US" sz="3200"/>
          </a:p>
          <a:p>
            <a:r>
              <a:rPr lang="en-US" sz="3200">
                <a:latin typeface="Arial"/>
                <a:cs typeface="Arial"/>
              </a:rPr>
              <a:t>Recharge permitting incentives:</a:t>
            </a:r>
          </a:p>
          <a:p>
            <a:pPr lvl="1"/>
            <a:r>
              <a:rPr lang="en-US" sz="2800">
                <a:latin typeface="Arial"/>
                <a:cs typeface="Arial"/>
              </a:rPr>
              <a:t>5-Year permit</a:t>
            </a:r>
          </a:p>
          <a:p>
            <a:pPr lvl="1"/>
            <a:r>
              <a:rPr lang="en-US" sz="2800">
                <a:latin typeface="Arial"/>
                <a:cs typeface="Arial"/>
              </a:rPr>
              <a:t>Earlier filings </a:t>
            </a:r>
          </a:p>
          <a:p>
            <a:pPr lvl="1"/>
            <a:r>
              <a:rPr lang="en-US" sz="2800">
                <a:latin typeface="Arial"/>
                <a:cs typeface="Arial"/>
              </a:rPr>
              <a:t>Streamlined approach – temporary (standard discount remains too)</a:t>
            </a:r>
          </a:p>
          <a:p>
            <a:pPr marL="457200" lvl="1" indent="0">
              <a:buNone/>
            </a:pPr>
            <a:endParaRPr lang="en-US" sz="2800"/>
          </a:p>
        </p:txBody>
      </p:sp>
      <p:sp>
        <p:nvSpPr>
          <p:cNvPr id="4" name="Slide Number Placeholder 3">
            <a:extLst>
              <a:ext uri="{FF2B5EF4-FFF2-40B4-BE49-F238E27FC236}">
                <a16:creationId xmlns:a16="http://schemas.microsoft.com/office/drawing/2014/main" id="{D4720510-23A3-7818-A94C-59399AFB8D18}"/>
              </a:ext>
            </a:extLst>
          </p:cNvPr>
          <p:cNvSpPr>
            <a:spLocks noGrp="1"/>
          </p:cNvSpPr>
          <p:nvPr>
            <p:ph type="sldNum" sz="quarter" idx="4"/>
          </p:nvPr>
        </p:nvSpPr>
        <p:spPr/>
        <p:txBody>
          <a:bodyPr/>
          <a:lstStyle/>
          <a:p>
            <a:fld id="{A15CFC30-E45D-4431-B46B-489B270F7815}" type="slidenum">
              <a:rPr lang="en-US" smtClean="0"/>
              <a:pPr/>
              <a:t>23</a:t>
            </a:fld>
            <a:endParaRPr lang="en-US"/>
          </a:p>
        </p:txBody>
      </p:sp>
    </p:spTree>
    <p:extLst>
      <p:ext uri="{BB962C8B-B14F-4D97-AF65-F5344CB8AC3E}">
        <p14:creationId xmlns:p14="http://schemas.microsoft.com/office/powerpoint/2010/main" val="4169537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E471C-A71D-6076-B531-FB0EFBA095F7}"/>
              </a:ext>
            </a:extLst>
          </p:cNvPr>
          <p:cNvSpPr>
            <a:spLocks noGrp="1"/>
          </p:cNvSpPr>
          <p:nvPr>
            <p:ph type="title"/>
          </p:nvPr>
        </p:nvSpPr>
        <p:spPr>
          <a:xfrm>
            <a:off x="321384" y="365124"/>
            <a:ext cx="5599815" cy="1463675"/>
          </a:xfrm>
        </p:spPr>
        <p:txBody>
          <a:bodyPr/>
          <a:lstStyle/>
          <a:p>
            <a:r>
              <a:rPr lang="en-US">
                <a:latin typeface="Arial"/>
                <a:cs typeface="Arial"/>
              </a:rPr>
              <a:t>Standard Application Fees </a:t>
            </a:r>
            <a:endParaRPr lang="en-US"/>
          </a:p>
        </p:txBody>
      </p:sp>
      <p:sp>
        <p:nvSpPr>
          <p:cNvPr id="3" name="Text Placeholder 2">
            <a:extLst>
              <a:ext uri="{FF2B5EF4-FFF2-40B4-BE49-F238E27FC236}">
                <a16:creationId xmlns:a16="http://schemas.microsoft.com/office/drawing/2014/main" id="{A4C6F6F4-C3C2-DAB5-2AFD-151165967F48}"/>
              </a:ext>
            </a:extLst>
          </p:cNvPr>
          <p:cNvSpPr>
            <a:spLocks noGrp="1"/>
          </p:cNvSpPr>
          <p:nvPr>
            <p:ph type="body" sz="quarter" idx="11"/>
          </p:nvPr>
        </p:nvSpPr>
        <p:spPr>
          <a:xfrm>
            <a:off x="325821" y="1967024"/>
            <a:ext cx="5684807" cy="3610394"/>
          </a:xfrm>
        </p:spPr>
        <p:txBody>
          <a:bodyPr vert="horz" lIns="91440" tIns="45720" rIns="91440" bIns="45720" rtlCol="0" anchor="t">
            <a:normAutofit/>
          </a:bodyPr>
          <a:lstStyle/>
          <a:p>
            <a:r>
              <a:rPr lang="en-US">
                <a:latin typeface="Arial"/>
                <a:cs typeface="Calibri"/>
              </a:rPr>
              <a:t>Existing: Per acre-foot</a:t>
            </a:r>
          </a:p>
          <a:p>
            <a:r>
              <a:rPr lang="en-US">
                <a:latin typeface="Arial"/>
                <a:cs typeface="Calibri"/>
              </a:rPr>
              <a:t>Proposed: Tiered (13)</a:t>
            </a:r>
          </a:p>
          <a:p>
            <a:pPr lvl="1"/>
            <a:r>
              <a:rPr lang="en-US" sz="2800">
                <a:latin typeface="Arial"/>
                <a:cs typeface="Calibri"/>
              </a:rPr>
              <a:t>Project Complexity Surcharge</a:t>
            </a:r>
          </a:p>
          <a:p>
            <a:pPr lvl="1"/>
            <a:r>
              <a:rPr lang="en-US" sz="2800">
                <a:latin typeface="Arial"/>
                <a:cs typeface="Calibri"/>
              </a:rPr>
              <a:t>Splitting Footnote</a:t>
            </a:r>
          </a:p>
          <a:p>
            <a:pPr lvl="1"/>
            <a:r>
              <a:rPr lang="en-US" sz="2800">
                <a:latin typeface="Arial"/>
                <a:cs typeface="Calibri"/>
              </a:rPr>
              <a:t>Discount for streamlined approach</a:t>
            </a:r>
          </a:p>
          <a:p>
            <a:endParaRPr lang="en-US"/>
          </a:p>
        </p:txBody>
      </p:sp>
      <p:sp>
        <p:nvSpPr>
          <p:cNvPr id="4" name="Slide Number Placeholder 3">
            <a:extLst>
              <a:ext uri="{FF2B5EF4-FFF2-40B4-BE49-F238E27FC236}">
                <a16:creationId xmlns:a16="http://schemas.microsoft.com/office/drawing/2014/main" id="{F40920DE-2B13-4C92-F4EF-948AE6283626}"/>
              </a:ext>
            </a:extLst>
          </p:cNvPr>
          <p:cNvSpPr>
            <a:spLocks noGrp="1"/>
          </p:cNvSpPr>
          <p:nvPr>
            <p:ph type="sldNum" sz="quarter" idx="4"/>
          </p:nvPr>
        </p:nvSpPr>
        <p:spPr/>
        <p:txBody>
          <a:bodyPr/>
          <a:lstStyle/>
          <a:p>
            <a:fld id="{A15CFC30-E45D-4431-B46B-489B270F7815}" type="slidenum">
              <a:rPr lang="en-US" smtClean="0"/>
              <a:pPr/>
              <a:t>24</a:t>
            </a:fld>
            <a:endParaRPr lang="en-US"/>
          </a:p>
        </p:txBody>
      </p:sp>
      <p:graphicFrame>
        <p:nvGraphicFramePr>
          <p:cNvPr id="6" name="Table 5">
            <a:extLst>
              <a:ext uri="{FF2B5EF4-FFF2-40B4-BE49-F238E27FC236}">
                <a16:creationId xmlns:a16="http://schemas.microsoft.com/office/drawing/2014/main" id="{8271B03B-C38C-4685-EF32-A29624F2C24A}"/>
              </a:ext>
            </a:extLst>
          </p:cNvPr>
          <p:cNvGraphicFramePr>
            <a:graphicFrameLocks noGrp="1"/>
          </p:cNvGraphicFramePr>
          <p:nvPr>
            <p:extLst>
              <p:ext uri="{D42A27DB-BD31-4B8C-83A1-F6EECF244321}">
                <p14:modId xmlns:p14="http://schemas.microsoft.com/office/powerpoint/2010/main" val="62978603"/>
              </p:ext>
            </p:extLst>
          </p:nvPr>
        </p:nvGraphicFramePr>
        <p:xfrm>
          <a:off x="6443330" y="359433"/>
          <a:ext cx="5422849" cy="5798757"/>
        </p:xfrm>
        <a:graphic>
          <a:graphicData uri="http://schemas.openxmlformats.org/drawingml/2006/table">
            <a:tbl>
              <a:tblPr bandRow="1">
                <a:tableStyleId>{5C22544A-7EE6-4342-B048-85BDC9FD1C3A}</a:tableStyleId>
              </a:tblPr>
              <a:tblGrid>
                <a:gridCol w="2137962">
                  <a:extLst>
                    <a:ext uri="{9D8B030D-6E8A-4147-A177-3AD203B41FA5}">
                      <a16:colId xmlns:a16="http://schemas.microsoft.com/office/drawing/2014/main" val="3116520813"/>
                    </a:ext>
                  </a:extLst>
                </a:gridCol>
                <a:gridCol w="1135791">
                  <a:extLst>
                    <a:ext uri="{9D8B030D-6E8A-4147-A177-3AD203B41FA5}">
                      <a16:colId xmlns:a16="http://schemas.microsoft.com/office/drawing/2014/main" val="1194450410"/>
                    </a:ext>
                  </a:extLst>
                </a:gridCol>
                <a:gridCol w="2149096">
                  <a:extLst>
                    <a:ext uri="{9D8B030D-6E8A-4147-A177-3AD203B41FA5}">
                      <a16:colId xmlns:a16="http://schemas.microsoft.com/office/drawing/2014/main" val="3508474717"/>
                    </a:ext>
                  </a:extLst>
                </a:gridCol>
              </a:tblGrid>
              <a:tr h="851518">
                <a:tc>
                  <a:txBody>
                    <a:bodyPr/>
                    <a:lstStyle/>
                    <a:p>
                      <a:pPr algn="ctr" fontAlgn="base"/>
                      <a:r>
                        <a:rPr lang="en-US" sz="2000" b="1">
                          <a:solidFill>
                            <a:srgbClr val="000000"/>
                          </a:solidFill>
                          <a:effectLst/>
                          <a:latin typeface="Calibri"/>
                        </a:rPr>
                        <a:t>Acre-feet requested </a:t>
                      </a:r>
                      <a:endParaRPr lang="en-US" sz="2000" b="1">
                        <a:solidFill>
                          <a:srgbClr val="FFFFFF"/>
                        </a:solidFill>
                        <a:effectLst/>
                        <a:latin typeface="Calibri"/>
                      </a:endParaRP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000" b="1">
                          <a:solidFill>
                            <a:srgbClr val="000000"/>
                          </a:solidFill>
                          <a:effectLst/>
                          <a:latin typeface="Calibri"/>
                        </a:rPr>
                        <a:t>Tier </a:t>
                      </a:r>
                      <a:endParaRPr lang="en-US" sz="2000" b="1">
                        <a:solidFill>
                          <a:srgbClr val="FFFFFF"/>
                        </a:solidFill>
                        <a:effectLst/>
                        <a:latin typeface="Calibri"/>
                      </a:endParaRP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000" b="1">
                          <a:solidFill>
                            <a:srgbClr val="000000"/>
                          </a:solidFill>
                          <a:effectLst/>
                          <a:latin typeface="Calibri"/>
                        </a:rPr>
                        <a:t>Fee ($) </a:t>
                      </a:r>
                      <a:endParaRPr lang="en-US" sz="2000" b="1">
                        <a:solidFill>
                          <a:srgbClr val="FFFFFF"/>
                        </a:solidFill>
                        <a:effectLst/>
                        <a:latin typeface="Calibri"/>
                      </a:endParaRP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6701876"/>
                  </a:ext>
                </a:extLst>
              </a:tr>
              <a:tr h="451339">
                <a:tc>
                  <a:txBody>
                    <a:bodyPr/>
                    <a:lstStyle/>
                    <a:p>
                      <a:pPr algn="ctr" fontAlgn="base"/>
                      <a:r>
                        <a:rPr lang="en-US" sz="2200">
                          <a:effectLst/>
                          <a:latin typeface="Calibri"/>
                        </a:rPr>
                        <a:t>Under 10</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1 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5,000 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1175551"/>
                  </a:ext>
                </a:extLst>
              </a:tr>
              <a:tr h="425302">
                <a:tc>
                  <a:txBody>
                    <a:bodyPr/>
                    <a:lstStyle/>
                    <a:p>
                      <a:pPr algn="ctr" fontAlgn="base"/>
                      <a:r>
                        <a:rPr lang="en-US" sz="2200">
                          <a:effectLst/>
                          <a:latin typeface="Calibri"/>
                        </a:rPr>
                        <a:t>10-199</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2 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40,000 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8303169"/>
                  </a:ext>
                </a:extLst>
              </a:tr>
              <a:tr h="361507">
                <a:tc>
                  <a:txBody>
                    <a:bodyPr/>
                    <a:lstStyle/>
                    <a:p>
                      <a:pPr algn="ctr" fontAlgn="base"/>
                      <a:r>
                        <a:rPr lang="en-US" sz="2200">
                          <a:effectLst/>
                          <a:latin typeface="Calibri"/>
                        </a:rPr>
                        <a:t>200 – 999</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3 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43,000 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0109678"/>
                  </a:ext>
                </a:extLst>
              </a:tr>
              <a:tr h="1967023">
                <a:tc>
                  <a:txBody>
                    <a:bodyPr/>
                    <a:lstStyle/>
                    <a:p>
                      <a:pPr algn="ctr" fontAlgn="base"/>
                      <a:r>
                        <a:rPr lang="en-US" sz="2200">
                          <a:effectLst/>
                          <a:latin typeface="Calibri"/>
                        </a:rPr>
                        <a:t>1K-&gt;5K; </a:t>
                      </a:r>
                    </a:p>
                    <a:p>
                      <a:pPr algn="ctr" fontAlgn="base"/>
                      <a:r>
                        <a:rPr lang="en-US" sz="2200">
                          <a:effectLst/>
                          <a:latin typeface="Calibri"/>
                        </a:rPr>
                        <a:t>5K-&gt;10K; </a:t>
                      </a:r>
                    </a:p>
                    <a:p>
                      <a:pPr algn="ctr" fontAlgn="base"/>
                      <a:r>
                        <a:rPr lang="en-US" sz="2200">
                          <a:effectLst/>
                          <a:latin typeface="Calibri"/>
                        </a:rPr>
                        <a:t>10K-&gt;15K; </a:t>
                      </a:r>
                    </a:p>
                    <a:p>
                      <a:pPr algn="ctr" fontAlgn="base"/>
                      <a:r>
                        <a:rPr lang="en-US" sz="2200">
                          <a:effectLst/>
                          <a:latin typeface="Calibri"/>
                        </a:rPr>
                        <a:t>15K-&gt;20K; </a:t>
                      </a:r>
                    </a:p>
                    <a:p>
                      <a:pPr algn="ctr" fontAlgn="base"/>
                      <a:r>
                        <a:rPr lang="en-US" sz="2200">
                          <a:effectLst/>
                          <a:latin typeface="Calibri"/>
                        </a:rPr>
                        <a:t>20K-&gt;25K; </a:t>
                      </a:r>
                    </a:p>
                    <a:p>
                      <a:pPr algn="ctr" fontAlgn="base"/>
                      <a:r>
                        <a:rPr lang="en-US" sz="2200">
                          <a:effectLst/>
                          <a:latin typeface="Calibri"/>
                        </a:rPr>
                        <a:t>25K-&gt;30K; </a:t>
                      </a:r>
                    </a:p>
                    <a:p>
                      <a:pPr algn="ctr" fontAlgn="base"/>
                      <a:r>
                        <a:rPr lang="en-US" sz="2200">
                          <a:effectLst/>
                          <a:latin typeface="Calibri"/>
                        </a:rPr>
                        <a:t>30K-&gt;35K; </a:t>
                      </a:r>
                    </a:p>
                    <a:p>
                      <a:pPr algn="ctr" fontAlgn="base"/>
                      <a:r>
                        <a:rPr lang="en-US" sz="2200">
                          <a:effectLst/>
                          <a:latin typeface="Calibri"/>
                        </a:rPr>
                        <a:t>35K-&gt;40K;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4 - 11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55,000 </a:t>
                      </a:r>
                    </a:p>
                    <a:p>
                      <a:pPr algn="ctr" fontAlgn="base"/>
                      <a:r>
                        <a:rPr lang="en-US" sz="2200">
                          <a:effectLst/>
                          <a:latin typeface="Calibri"/>
                        </a:rPr>
                        <a:t>115,000 </a:t>
                      </a:r>
                    </a:p>
                    <a:p>
                      <a:pPr algn="ctr" fontAlgn="base"/>
                      <a:r>
                        <a:rPr lang="en-US" sz="2200">
                          <a:effectLst/>
                          <a:latin typeface="Calibri"/>
                        </a:rPr>
                        <a:t>190,000 </a:t>
                      </a:r>
                    </a:p>
                    <a:p>
                      <a:pPr algn="ctr" fontAlgn="base"/>
                      <a:r>
                        <a:rPr lang="en-US" sz="2200">
                          <a:effectLst/>
                          <a:latin typeface="Calibri"/>
                        </a:rPr>
                        <a:t>265,000 </a:t>
                      </a:r>
                    </a:p>
                    <a:p>
                      <a:pPr algn="ctr" fontAlgn="base"/>
                      <a:r>
                        <a:rPr lang="en-US" sz="2200">
                          <a:effectLst/>
                          <a:latin typeface="Calibri"/>
                        </a:rPr>
                        <a:t>340,000 </a:t>
                      </a:r>
                    </a:p>
                    <a:p>
                      <a:pPr algn="ctr" fontAlgn="base"/>
                      <a:r>
                        <a:rPr lang="en-US" sz="2200">
                          <a:effectLst/>
                          <a:latin typeface="Calibri"/>
                        </a:rPr>
                        <a:t>415,000 </a:t>
                      </a:r>
                    </a:p>
                    <a:p>
                      <a:pPr algn="ctr" fontAlgn="base"/>
                      <a:r>
                        <a:rPr lang="en-US" sz="2200">
                          <a:effectLst/>
                          <a:latin typeface="Calibri"/>
                        </a:rPr>
                        <a:t>490,000 </a:t>
                      </a:r>
                    </a:p>
                    <a:p>
                      <a:pPr algn="ctr" fontAlgn="base"/>
                      <a:r>
                        <a:rPr lang="en-US" sz="2200">
                          <a:effectLst/>
                          <a:latin typeface="Calibri"/>
                        </a:rPr>
                        <a:t>565,000 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5225768"/>
                  </a:ext>
                </a:extLst>
              </a:tr>
              <a:tr h="421525">
                <a:tc>
                  <a:txBody>
                    <a:bodyPr/>
                    <a:lstStyle/>
                    <a:p>
                      <a:pPr algn="ctr" fontAlgn="base"/>
                      <a:r>
                        <a:rPr lang="en-US" sz="2200">
                          <a:effectLst/>
                          <a:latin typeface="Calibri"/>
                        </a:rPr>
                        <a:t>40K-200K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12 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648,914 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6346999"/>
                  </a:ext>
                </a:extLst>
              </a:tr>
              <a:tr h="361507">
                <a:tc>
                  <a:txBody>
                    <a:bodyPr/>
                    <a:lstStyle/>
                    <a:p>
                      <a:pPr algn="ctr" fontAlgn="base"/>
                      <a:r>
                        <a:rPr lang="en-US" sz="2200">
                          <a:effectLst/>
                          <a:latin typeface="Calibri"/>
                        </a:rPr>
                        <a:t>200K+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13 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200">
                          <a:effectLst/>
                          <a:latin typeface="Calibri"/>
                        </a:rPr>
                        <a:t>811,143 </a:t>
                      </a:r>
                    </a:p>
                  </a:txBody>
                  <a:tcPr marL="68913" marR="68913" marT="47254" marB="47254"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0961639"/>
                  </a:ext>
                </a:extLst>
              </a:tr>
            </a:tbl>
          </a:graphicData>
        </a:graphic>
      </p:graphicFrame>
    </p:spTree>
    <p:extLst>
      <p:ext uri="{BB962C8B-B14F-4D97-AF65-F5344CB8AC3E}">
        <p14:creationId xmlns:p14="http://schemas.microsoft.com/office/powerpoint/2010/main" val="2919583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35AE-848E-DA26-935A-9030D8AD911D}"/>
              </a:ext>
            </a:extLst>
          </p:cNvPr>
          <p:cNvSpPr>
            <a:spLocks noGrp="1"/>
          </p:cNvSpPr>
          <p:nvPr>
            <p:ph type="title"/>
          </p:nvPr>
        </p:nvSpPr>
        <p:spPr/>
        <p:txBody>
          <a:bodyPr/>
          <a:lstStyle/>
          <a:p>
            <a:r>
              <a:rPr lang="en-US">
                <a:latin typeface="Arial"/>
                <a:cs typeface="Arial"/>
              </a:rPr>
              <a:t>180-Day TP for Underground Storage and Renewals</a:t>
            </a:r>
            <a:endParaRPr lang="en-US"/>
          </a:p>
        </p:txBody>
      </p:sp>
      <p:sp>
        <p:nvSpPr>
          <p:cNvPr id="3" name="Text Placeholder 2">
            <a:extLst>
              <a:ext uri="{FF2B5EF4-FFF2-40B4-BE49-F238E27FC236}">
                <a16:creationId xmlns:a16="http://schemas.microsoft.com/office/drawing/2014/main" id="{77A41FD1-B529-ED57-9855-581F01EEE63D}"/>
              </a:ext>
            </a:extLst>
          </p:cNvPr>
          <p:cNvSpPr>
            <a:spLocks noGrp="1"/>
          </p:cNvSpPr>
          <p:nvPr>
            <p:ph type="body" sz="quarter" idx="11"/>
          </p:nvPr>
        </p:nvSpPr>
        <p:spPr>
          <a:xfrm>
            <a:off x="833529" y="2055813"/>
            <a:ext cx="5095335" cy="3998584"/>
          </a:xfrm>
        </p:spPr>
        <p:txBody>
          <a:bodyPr vert="horz" lIns="91440" tIns="45720" rIns="91440" bIns="45720" rtlCol="0" anchor="t">
            <a:normAutofit/>
          </a:bodyPr>
          <a:lstStyle/>
          <a:p>
            <a:r>
              <a:rPr lang="en-US">
                <a:latin typeface="Arial"/>
                <a:cs typeface="Arial"/>
              </a:rPr>
              <a:t>Submitted 120 days prior to requested  commencement of diversion: 35% of standard</a:t>
            </a:r>
            <a:endParaRPr lang="en-US"/>
          </a:p>
          <a:p>
            <a:r>
              <a:rPr lang="en-US">
                <a:latin typeface="Arial"/>
                <a:cs typeface="Arial"/>
              </a:rPr>
              <a:t>Submitted less than 120 days prior to requested commencement of diversion: 50% of standard</a:t>
            </a:r>
          </a:p>
          <a:p>
            <a:r>
              <a:rPr lang="en-US">
                <a:latin typeface="Arial"/>
                <a:cs typeface="Arial"/>
              </a:rPr>
              <a:t>Renewal: Same</a:t>
            </a:r>
          </a:p>
        </p:txBody>
      </p:sp>
      <p:sp>
        <p:nvSpPr>
          <p:cNvPr id="4" name="Slide Number Placeholder 3">
            <a:extLst>
              <a:ext uri="{FF2B5EF4-FFF2-40B4-BE49-F238E27FC236}">
                <a16:creationId xmlns:a16="http://schemas.microsoft.com/office/drawing/2014/main" id="{1BB7FC7C-745E-3EC6-CBEE-82F50DD961E8}"/>
              </a:ext>
            </a:extLst>
          </p:cNvPr>
          <p:cNvSpPr>
            <a:spLocks noGrp="1"/>
          </p:cNvSpPr>
          <p:nvPr>
            <p:ph type="sldNum" sz="quarter" idx="4"/>
          </p:nvPr>
        </p:nvSpPr>
        <p:spPr/>
        <p:txBody>
          <a:bodyPr/>
          <a:lstStyle/>
          <a:p>
            <a:fld id="{A15CFC30-E45D-4431-B46B-489B270F7815}" type="slidenum">
              <a:rPr lang="en-US" smtClean="0"/>
              <a:pPr/>
              <a:t>25</a:t>
            </a:fld>
            <a:endParaRPr lang="en-US"/>
          </a:p>
        </p:txBody>
      </p:sp>
      <p:graphicFrame>
        <p:nvGraphicFramePr>
          <p:cNvPr id="6" name="Table 5">
            <a:extLst>
              <a:ext uri="{FF2B5EF4-FFF2-40B4-BE49-F238E27FC236}">
                <a16:creationId xmlns:a16="http://schemas.microsoft.com/office/drawing/2014/main" id="{4B169E46-C06E-B175-389C-6C074855C2D6}"/>
              </a:ext>
            </a:extLst>
          </p:cNvPr>
          <p:cNvGraphicFramePr>
            <a:graphicFrameLocks noGrp="1"/>
          </p:cNvGraphicFramePr>
          <p:nvPr>
            <p:extLst>
              <p:ext uri="{D42A27DB-BD31-4B8C-83A1-F6EECF244321}">
                <p14:modId xmlns:p14="http://schemas.microsoft.com/office/powerpoint/2010/main" val="1053771547"/>
              </p:ext>
            </p:extLst>
          </p:nvPr>
        </p:nvGraphicFramePr>
        <p:xfrm>
          <a:off x="6096000" y="2185187"/>
          <a:ext cx="5772912" cy="2990318"/>
        </p:xfrm>
        <a:graphic>
          <a:graphicData uri="http://schemas.openxmlformats.org/drawingml/2006/table">
            <a:tbl>
              <a:tblPr bandRow="1">
                <a:tableStyleId>{073A0DAA-6AF3-43AB-8588-CEC1D06C72B9}</a:tableStyleId>
              </a:tblPr>
              <a:tblGrid>
                <a:gridCol w="1673411">
                  <a:extLst>
                    <a:ext uri="{9D8B030D-6E8A-4147-A177-3AD203B41FA5}">
                      <a16:colId xmlns:a16="http://schemas.microsoft.com/office/drawing/2014/main" val="3156911901"/>
                    </a:ext>
                  </a:extLst>
                </a:gridCol>
                <a:gridCol w="1272175">
                  <a:extLst>
                    <a:ext uri="{9D8B030D-6E8A-4147-A177-3AD203B41FA5}">
                      <a16:colId xmlns:a16="http://schemas.microsoft.com/office/drawing/2014/main" val="1323088880"/>
                    </a:ext>
                  </a:extLst>
                </a:gridCol>
                <a:gridCol w="1492552">
                  <a:extLst>
                    <a:ext uri="{9D8B030D-6E8A-4147-A177-3AD203B41FA5}">
                      <a16:colId xmlns:a16="http://schemas.microsoft.com/office/drawing/2014/main" val="1005099370"/>
                    </a:ext>
                  </a:extLst>
                </a:gridCol>
                <a:gridCol w="1334774">
                  <a:extLst>
                    <a:ext uri="{9D8B030D-6E8A-4147-A177-3AD203B41FA5}">
                      <a16:colId xmlns:a16="http://schemas.microsoft.com/office/drawing/2014/main" val="2673874008"/>
                    </a:ext>
                  </a:extLst>
                </a:gridCol>
              </a:tblGrid>
              <a:tr h="901391">
                <a:tc>
                  <a:txBody>
                    <a:bodyPr/>
                    <a:lstStyle/>
                    <a:p>
                      <a:pPr algn="ctr" rtl="0" fontAlgn="base"/>
                      <a:r>
                        <a:rPr lang="en-US" sz="2400">
                          <a:ln>
                            <a:noFill/>
                          </a:ln>
                          <a:solidFill>
                            <a:schemeClr val="tx1"/>
                          </a:solidFill>
                          <a:effectLst/>
                        </a:rPr>
                        <a:t>Amount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Current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120+ day ahead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Less 120 days </a:t>
                      </a:r>
                      <a:endParaRPr lang="en-US" sz="2400">
                        <a:ln>
                          <a:noFill/>
                        </a:ln>
                        <a:solidFill>
                          <a:schemeClr val="tx1"/>
                        </a:solidFill>
                        <a:effectLst/>
                        <a:latin typeface="Calibri"/>
                      </a:endParaRPr>
                    </a:p>
                  </a:txBody>
                  <a:tcPr marL="57150" marR="57150" anchor="ctr"/>
                </a:tc>
                <a:extLst>
                  <a:ext uri="{0D108BD9-81ED-4DB2-BD59-A6C34878D82A}">
                    <a16:rowId xmlns:a16="http://schemas.microsoft.com/office/drawing/2014/main" val="4154801968"/>
                  </a:ext>
                </a:extLst>
              </a:tr>
              <a:tr h="543942">
                <a:tc>
                  <a:txBody>
                    <a:bodyPr/>
                    <a:lstStyle/>
                    <a:p>
                      <a:pPr algn="ctr" rtl="0" fontAlgn="base"/>
                      <a:r>
                        <a:rPr lang="en-US" sz="2400">
                          <a:ln>
                            <a:noFill/>
                          </a:ln>
                          <a:solidFill>
                            <a:schemeClr val="tx1"/>
                          </a:solidFill>
                          <a:effectLst/>
                        </a:rPr>
                        <a:t>1,000 af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$5,100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$19,250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$27,500 </a:t>
                      </a:r>
                      <a:endParaRPr lang="en-US" sz="2400">
                        <a:ln>
                          <a:noFill/>
                        </a:ln>
                        <a:solidFill>
                          <a:schemeClr val="tx1"/>
                        </a:solidFill>
                        <a:effectLst/>
                        <a:latin typeface="Calibri"/>
                      </a:endParaRPr>
                    </a:p>
                  </a:txBody>
                  <a:tcPr marL="57150" marR="57150" anchor="ctr"/>
                </a:tc>
                <a:extLst>
                  <a:ext uri="{0D108BD9-81ED-4DB2-BD59-A6C34878D82A}">
                    <a16:rowId xmlns:a16="http://schemas.microsoft.com/office/drawing/2014/main" val="3454485519"/>
                  </a:ext>
                </a:extLst>
              </a:tr>
              <a:tr h="643594">
                <a:tc>
                  <a:txBody>
                    <a:bodyPr/>
                    <a:lstStyle/>
                    <a:p>
                      <a:pPr algn="ctr" rtl="0" fontAlgn="base"/>
                      <a:r>
                        <a:rPr lang="en-US" sz="2400">
                          <a:ln>
                            <a:noFill/>
                          </a:ln>
                          <a:solidFill>
                            <a:schemeClr val="tx1"/>
                          </a:solidFill>
                          <a:effectLst/>
                        </a:rPr>
                        <a:t>10,000 af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$6,000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$66,500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$95,000 </a:t>
                      </a:r>
                      <a:endParaRPr lang="en-US" sz="2400">
                        <a:ln>
                          <a:noFill/>
                        </a:ln>
                        <a:solidFill>
                          <a:schemeClr val="tx1"/>
                        </a:solidFill>
                        <a:effectLst/>
                        <a:latin typeface="Calibri"/>
                      </a:endParaRPr>
                    </a:p>
                  </a:txBody>
                  <a:tcPr marL="57150" marR="57150" anchor="ctr"/>
                </a:tc>
                <a:extLst>
                  <a:ext uri="{0D108BD9-81ED-4DB2-BD59-A6C34878D82A}">
                    <a16:rowId xmlns:a16="http://schemas.microsoft.com/office/drawing/2014/main" val="2219628216"/>
                  </a:ext>
                </a:extLst>
              </a:tr>
              <a:tr h="901391">
                <a:tc>
                  <a:txBody>
                    <a:bodyPr/>
                    <a:lstStyle/>
                    <a:p>
                      <a:pPr algn="ctr" rtl="0" fontAlgn="base"/>
                      <a:r>
                        <a:rPr lang="en-US" sz="2400">
                          <a:ln>
                            <a:noFill/>
                          </a:ln>
                          <a:solidFill>
                            <a:schemeClr val="tx1"/>
                          </a:solidFill>
                          <a:effectLst/>
                        </a:rPr>
                        <a:t>100,000 af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$15,000 </a:t>
                      </a:r>
                      <a:endParaRPr lang="en-US" sz="2400">
                        <a:ln>
                          <a:noFill/>
                        </a:ln>
                        <a:solidFill>
                          <a:schemeClr val="tx1"/>
                        </a:solidFill>
                        <a:effectLst/>
                        <a:latin typeface="Calibri"/>
                      </a:endParaRPr>
                    </a:p>
                  </a:txBody>
                  <a:tcPr marL="57150" marR="57150" anchor="ctr"/>
                </a:tc>
                <a:tc>
                  <a:txBody>
                    <a:bodyPr/>
                    <a:lstStyle/>
                    <a:p>
                      <a:pPr algn="ctr" rtl="0" fontAlgn="base"/>
                      <a:r>
                        <a:rPr lang="en-US" sz="2400">
                          <a:ln>
                            <a:noFill/>
                          </a:ln>
                          <a:solidFill>
                            <a:schemeClr val="tx1"/>
                          </a:solidFill>
                          <a:effectLst/>
                        </a:rPr>
                        <a:t>$227,120 </a:t>
                      </a:r>
                      <a:endParaRPr lang="en-US" sz="2400">
                        <a:ln>
                          <a:noFill/>
                        </a:ln>
                        <a:solidFill>
                          <a:schemeClr val="tx1"/>
                        </a:solidFill>
                        <a:effectLst/>
                        <a:latin typeface="Calibri"/>
                      </a:endParaRPr>
                    </a:p>
                  </a:txBody>
                  <a:tcPr marL="57150" marR="57150" anchor="ctr"/>
                </a:tc>
                <a:tc>
                  <a:txBody>
                    <a:bodyPr/>
                    <a:lstStyle/>
                    <a:p>
                      <a:pPr marL="0" algn="ctr" defTabSz="914400" rtl="0" eaLnBrk="1" fontAlgn="base" latinLnBrk="0" hangingPunct="1"/>
                      <a:r>
                        <a:rPr lang="en-US" sz="2400" kern="1200">
                          <a:ln>
                            <a:noFill/>
                          </a:ln>
                          <a:solidFill>
                            <a:schemeClr val="tx1"/>
                          </a:solidFill>
                          <a:effectLst/>
                          <a:latin typeface="+mn-lt"/>
                          <a:ea typeface="+mn-ea"/>
                          <a:cs typeface="+mn-cs"/>
                        </a:rPr>
                        <a:t>$324,457</a:t>
                      </a:r>
                    </a:p>
                  </a:txBody>
                  <a:tcPr marL="57150" marR="57150" anchor="ctr"/>
                </a:tc>
                <a:extLst>
                  <a:ext uri="{0D108BD9-81ED-4DB2-BD59-A6C34878D82A}">
                    <a16:rowId xmlns:a16="http://schemas.microsoft.com/office/drawing/2014/main" val="839132505"/>
                  </a:ext>
                </a:extLst>
              </a:tr>
            </a:tbl>
          </a:graphicData>
        </a:graphic>
      </p:graphicFrame>
    </p:spTree>
    <p:extLst>
      <p:ext uri="{BB962C8B-B14F-4D97-AF65-F5344CB8AC3E}">
        <p14:creationId xmlns:p14="http://schemas.microsoft.com/office/powerpoint/2010/main" val="3500866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7D86-C7F5-C82B-ECE4-A7B3D8120688}"/>
              </a:ext>
            </a:extLst>
          </p:cNvPr>
          <p:cNvSpPr>
            <a:spLocks noGrp="1"/>
          </p:cNvSpPr>
          <p:nvPr>
            <p:ph type="title"/>
          </p:nvPr>
        </p:nvSpPr>
        <p:spPr>
          <a:xfrm>
            <a:off x="591312" y="355346"/>
            <a:ext cx="11205713" cy="1411826"/>
          </a:xfrm>
        </p:spPr>
        <p:txBody>
          <a:bodyPr/>
          <a:lstStyle/>
          <a:p>
            <a:r>
              <a:rPr lang="en-US">
                <a:latin typeface="Arial"/>
                <a:cs typeface="Arial"/>
              </a:rPr>
              <a:t>5-year TP for Underground Storage </a:t>
            </a:r>
            <a:endParaRPr lang="en-US"/>
          </a:p>
        </p:txBody>
      </p:sp>
      <p:sp>
        <p:nvSpPr>
          <p:cNvPr id="3" name="Text Placeholder 2">
            <a:extLst>
              <a:ext uri="{FF2B5EF4-FFF2-40B4-BE49-F238E27FC236}">
                <a16:creationId xmlns:a16="http://schemas.microsoft.com/office/drawing/2014/main" id="{ED974702-56B5-AFA9-4D6B-2485186344A3}"/>
              </a:ext>
            </a:extLst>
          </p:cNvPr>
          <p:cNvSpPr>
            <a:spLocks noGrp="1"/>
          </p:cNvSpPr>
          <p:nvPr>
            <p:ph type="body" sz="quarter" idx="11"/>
          </p:nvPr>
        </p:nvSpPr>
        <p:spPr>
          <a:xfrm>
            <a:off x="230553" y="1675940"/>
            <a:ext cx="3830130" cy="4559300"/>
          </a:xfrm>
        </p:spPr>
        <p:txBody>
          <a:bodyPr vert="horz" lIns="91440" tIns="45720" rIns="91440" bIns="45720" rtlCol="0" anchor="t">
            <a:normAutofit/>
          </a:bodyPr>
          <a:lstStyle/>
          <a:p>
            <a:r>
              <a:rPr lang="en-US">
                <a:latin typeface="Arial"/>
                <a:cs typeface="Arial"/>
              </a:rPr>
              <a:t>Existing: $6,000 plus lesser of two categories, plus annual fee </a:t>
            </a:r>
            <a:endParaRPr lang="en-US"/>
          </a:p>
          <a:p>
            <a:r>
              <a:rPr lang="en-US">
                <a:latin typeface="Arial"/>
                <a:cs typeface="Arial"/>
              </a:rPr>
              <a:t>Proposed: </a:t>
            </a:r>
            <a:endParaRPr lang="en-US"/>
          </a:p>
          <a:p>
            <a:pPr lvl="1"/>
            <a:r>
              <a:rPr lang="en-US">
                <a:latin typeface="Arial"/>
                <a:cs typeface="Arial"/>
              </a:rPr>
              <a:t>120 days in advance: 35% of standard </a:t>
            </a:r>
            <a:endParaRPr lang="en-US"/>
          </a:p>
          <a:p>
            <a:pPr lvl="1"/>
            <a:r>
              <a:rPr lang="en-US">
                <a:latin typeface="Arial"/>
                <a:cs typeface="Arial"/>
              </a:rPr>
              <a:t>Less than 120 days in advance: 50% of standard </a:t>
            </a:r>
            <a:endParaRPr lang="en-US"/>
          </a:p>
        </p:txBody>
      </p:sp>
      <p:sp>
        <p:nvSpPr>
          <p:cNvPr id="4" name="Slide Number Placeholder 3">
            <a:extLst>
              <a:ext uri="{FF2B5EF4-FFF2-40B4-BE49-F238E27FC236}">
                <a16:creationId xmlns:a16="http://schemas.microsoft.com/office/drawing/2014/main" id="{D46C832E-AAD8-6D52-FD43-391D6220D735}"/>
              </a:ext>
            </a:extLst>
          </p:cNvPr>
          <p:cNvSpPr>
            <a:spLocks noGrp="1"/>
          </p:cNvSpPr>
          <p:nvPr>
            <p:ph type="sldNum" sz="quarter" idx="4"/>
          </p:nvPr>
        </p:nvSpPr>
        <p:spPr/>
        <p:txBody>
          <a:bodyPr/>
          <a:lstStyle/>
          <a:p>
            <a:fld id="{A15CFC30-E45D-4431-B46B-489B270F7815}" type="slidenum">
              <a:rPr lang="en-US" smtClean="0"/>
              <a:pPr/>
              <a:t>26</a:t>
            </a:fld>
            <a:endParaRPr lang="en-US"/>
          </a:p>
        </p:txBody>
      </p:sp>
      <p:graphicFrame>
        <p:nvGraphicFramePr>
          <p:cNvPr id="6" name="Table 5">
            <a:extLst>
              <a:ext uri="{FF2B5EF4-FFF2-40B4-BE49-F238E27FC236}">
                <a16:creationId xmlns:a16="http://schemas.microsoft.com/office/drawing/2014/main" id="{D5A623A5-4CE3-1845-1EAB-A8F0D3A4334A}"/>
              </a:ext>
            </a:extLst>
          </p:cNvPr>
          <p:cNvGraphicFramePr>
            <a:graphicFrameLocks noGrp="1"/>
          </p:cNvGraphicFramePr>
          <p:nvPr>
            <p:extLst>
              <p:ext uri="{D42A27DB-BD31-4B8C-83A1-F6EECF244321}">
                <p14:modId xmlns:p14="http://schemas.microsoft.com/office/powerpoint/2010/main" val="2866441005"/>
              </p:ext>
            </p:extLst>
          </p:nvPr>
        </p:nvGraphicFramePr>
        <p:xfrm>
          <a:off x="4075659" y="1675940"/>
          <a:ext cx="7885788" cy="3885044"/>
        </p:xfrm>
        <a:graphic>
          <a:graphicData uri="http://schemas.openxmlformats.org/drawingml/2006/table">
            <a:tbl>
              <a:tblPr bandRow="1">
                <a:tableStyleId>{5C22544A-7EE6-4342-B048-85BDC9FD1C3A}</a:tableStyleId>
              </a:tblPr>
              <a:tblGrid>
                <a:gridCol w="1805028">
                  <a:extLst>
                    <a:ext uri="{9D8B030D-6E8A-4147-A177-3AD203B41FA5}">
                      <a16:colId xmlns:a16="http://schemas.microsoft.com/office/drawing/2014/main" val="1986277922"/>
                    </a:ext>
                  </a:extLst>
                </a:gridCol>
                <a:gridCol w="2029968">
                  <a:extLst>
                    <a:ext uri="{9D8B030D-6E8A-4147-A177-3AD203B41FA5}">
                      <a16:colId xmlns:a16="http://schemas.microsoft.com/office/drawing/2014/main" val="1229694093"/>
                    </a:ext>
                  </a:extLst>
                </a:gridCol>
                <a:gridCol w="1874520">
                  <a:extLst>
                    <a:ext uri="{9D8B030D-6E8A-4147-A177-3AD203B41FA5}">
                      <a16:colId xmlns:a16="http://schemas.microsoft.com/office/drawing/2014/main" val="4246594290"/>
                    </a:ext>
                  </a:extLst>
                </a:gridCol>
                <a:gridCol w="2176272">
                  <a:extLst>
                    <a:ext uri="{9D8B030D-6E8A-4147-A177-3AD203B41FA5}">
                      <a16:colId xmlns:a16="http://schemas.microsoft.com/office/drawing/2014/main" val="2276092900"/>
                    </a:ext>
                  </a:extLst>
                </a:gridCol>
              </a:tblGrid>
              <a:tr h="1399051">
                <a:tc>
                  <a:txBody>
                    <a:bodyPr/>
                    <a:lstStyle/>
                    <a:p>
                      <a:pPr algn="ctr" fontAlgn="auto"/>
                      <a:endParaRPr lang="en-US" sz="2000" b="1">
                        <a:effectLst/>
                        <a:latin typeface="Calibri" panose="020F0502020204030204" pitchFamily="34" charset="0"/>
                      </a:endParaRPr>
                    </a:p>
                    <a:p>
                      <a:pPr algn="ctr" fontAlgn="base"/>
                      <a:r>
                        <a:rPr lang="en-US" sz="2000" b="1">
                          <a:effectLst/>
                          <a:latin typeface="Calibri"/>
                        </a:rPr>
                        <a:t>Amount </a:t>
                      </a:r>
                      <a:endParaRPr lang="en-US" sz="2000">
                        <a:effectLst/>
                        <a:latin typeface="Calibri"/>
                      </a:endParaRP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auto"/>
                      <a:endParaRPr lang="en-US" sz="2000" b="1">
                        <a:effectLst/>
                        <a:latin typeface="Calibri" panose="020F0502020204030204" pitchFamily="34" charset="0"/>
                      </a:endParaRPr>
                    </a:p>
                    <a:p>
                      <a:pPr algn="ctr" fontAlgn="base"/>
                      <a:r>
                        <a:rPr lang="en-US" sz="2000" b="1">
                          <a:effectLst/>
                          <a:latin typeface="Calibri"/>
                        </a:rPr>
                        <a:t>Current 5-Year, </a:t>
                      </a:r>
                      <a:endParaRPr lang="en-US" sz="2000">
                        <a:effectLst/>
                        <a:latin typeface="Calibri"/>
                      </a:endParaRPr>
                    </a:p>
                    <a:p>
                      <a:pPr algn="ctr" fontAlgn="base"/>
                      <a:r>
                        <a:rPr lang="en-US" sz="2000" b="1">
                          <a:effectLst/>
                          <a:latin typeface="Calibri"/>
                        </a:rPr>
                        <a:t>Full FV Diverted</a:t>
                      </a:r>
                      <a:endParaRPr lang="en-US" sz="2000">
                        <a:effectLst/>
                        <a:latin typeface="Calibri"/>
                      </a:endParaRP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auto"/>
                      <a:endParaRPr lang="en-US" sz="2000" b="1">
                        <a:effectLst/>
                        <a:latin typeface="Calibri" panose="020F0502020204030204" pitchFamily="34" charset="0"/>
                      </a:endParaRPr>
                    </a:p>
                    <a:p>
                      <a:pPr algn="ctr" fontAlgn="base"/>
                      <a:r>
                        <a:rPr lang="en-US" sz="2000" b="1">
                          <a:effectLst/>
                          <a:latin typeface="Calibri"/>
                        </a:rPr>
                        <a:t>Proposed 5-Year, On-Time</a:t>
                      </a:r>
                      <a:endParaRPr lang="en-US" sz="2000">
                        <a:effectLst/>
                        <a:latin typeface="Calibri"/>
                      </a:endParaRP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auto"/>
                      <a:endParaRPr lang="en-US" sz="2000" b="1">
                        <a:effectLst/>
                        <a:latin typeface="Calibri" panose="020F0502020204030204" pitchFamily="34" charset="0"/>
                      </a:endParaRPr>
                    </a:p>
                    <a:p>
                      <a:pPr algn="ctr" fontAlgn="base"/>
                      <a:r>
                        <a:rPr lang="en-US" sz="2000" b="1">
                          <a:effectLst/>
                          <a:latin typeface="Calibri"/>
                        </a:rPr>
                        <a:t>Proposed: 180-Day,  </a:t>
                      </a:r>
                      <a:endParaRPr lang="en-US" sz="2000">
                        <a:effectLst/>
                        <a:latin typeface="Calibri"/>
                      </a:endParaRPr>
                    </a:p>
                    <a:p>
                      <a:pPr algn="ctr" fontAlgn="base"/>
                      <a:r>
                        <a:rPr lang="en-US" sz="2000" b="1">
                          <a:effectLst/>
                          <a:latin typeface="Calibri"/>
                        </a:rPr>
                        <a:t>On-Time (5x)</a:t>
                      </a:r>
                      <a:endParaRPr lang="en-US" sz="2000">
                        <a:effectLst/>
                        <a:latin typeface="Calibri"/>
                      </a:endParaRP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7360950"/>
                  </a:ext>
                </a:extLst>
              </a:tr>
              <a:tr h="713232">
                <a:tc>
                  <a:txBody>
                    <a:bodyPr/>
                    <a:lstStyle/>
                    <a:p>
                      <a:pPr algn="ctr" fontAlgn="base"/>
                      <a:r>
                        <a:rPr lang="en-US" sz="2400">
                          <a:effectLst/>
                          <a:latin typeface="Calibri"/>
                        </a:rPr>
                        <a:t>1,000 af </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400">
                          <a:effectLst/>
                          <a:latin typeface="Calibri"/>
                        </a:rPr>
                        <a:t>$11,900 </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400">
                          <a:effectLst/>
                          <a:latin typeface="Calibri"/>
                        </a:rPr>
                        <a:t>$19,250 </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400">
                          <a:effectLst/>
                          <a:latin typeface="Calibri"/>
                        </a:rPr>
                        <a:t>$19,250 </a:t>
                      </a:r>
                    </a:p>
                    <a:p>
                      <a:pPr algn="ctr" fontAlgn="base"/>
                      <a:r>
                        <a:rPr lang="en-US" sz="2400">
                          <a:effectLst/>
                          <a:latin typeface="Calibri"/>
                        </a:rPr>
                        <a:t>($96,250)</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9531329"/>
                  </a:ext>
                </a:extLst>
              </a:tr>
              <a:tr h="731520">
                <a:tc>
                  <a:txBody>
                    <a:bodyPr/>
                    <a:lstStyle/>
                    <a:p>
                      <a:pPr algn="ctr" fontAlgn="base"/>
                      <a:r>
                        <a:rPr lang="en-US" sz="2400">
                          <a:effectLst/>
                          <a:latin typeface="Calibri"/>
                        </a:rPr>
                        <a:t>10,000 af </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400">
                          <a:effectLst/>
                          <a:latin typeface="Calibri"/>
                        </a:rPr>
                        <a:t>$20,000 </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400">
                          <a:effectLst/>
                          <a:latin typeface="Calibri"/>
                        </a:rPr>
                        <a:t>$66,500 </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400">
                          <a:effectLst/>
                          <a:latin typeface="Calibri"/>
                        </a:rPr>
                        <a:t>$66,500 </a:t>
                      </a:r>
                    </a:p>
                    <a:p>
                      <a:pPr algn="ctr" fontAlgn="base"/>
                      <a:r>
                        <a:rPr lang="en-US" sz="2400">
                          <a:effectLst/>
                          <a:latin typeface="Calibri"/>
                        </a:rPr>
                        <a:t>($332,500)</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3433866"/>
                  </a:ext>
                </a:extLst>
              </a:tr>
              <a:tr h="914405">
                <a:tc>
                  <a:txBody>
                    <a:bodyPr/>
                    <a:lstStyle/>
                    <a:p>
                      <a:pPr algn="ctr" fontAlgn="base"/>
                      <a:r>
                        <a:rPr lang="en-US" sz="2400">
                          <a:effectLst/>
                          <a:latin typeface="Calibri"/>
                        </a:rPr>
                        <a:t>100,000 af </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400">
                          <a:effectLst/>
                          <a:latin typeface="Calibri"/>
                        </a:rPr>
                        <a:t>$101,000 </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400">
                          <a:effectLst/>
                          <a:latin typeface="Calibri"/>
                        </a:rPr>
                        <a:t>$227,120 </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fontAlgn="base"/>
                      <a:r>
                        <a:rPr lang="en-US" sz="2400">
                          <a:effectLst/>
                          <a:latin typeface="Calibri"/>
                        </a:rPr>
                        <a:t>$227,120 </a:t>
                      </a:r>
                    </a:p>
                    <a:p>
                      <a:pPr lvl="0" algn="ctr">
                        <a:buNone/>
                      </a:pPr>
                      <a:r>
                        <a:rPr lang="en-US" sz="2400">
                          <a:effectLst/>
                          <a:latin typeface="Calibri"/>
                        </a:rPr>
                        <a:t>($1,135,600)</a:t>
                      </a:r>
                    </a:p>
                  </a:txBody>
                  <a:tcPr marL="39586" marR="39586" marT="27137" marB="2713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4984635"/>
                  </a:ext>
                </a:extLst>
              </a:tr>
            </a:tbl>
          </a:graphicData>
        </a:graphic>
      </p:graphicFrame>
    </p:spTree>
    <p:extLst>
      <p:ext uri="{BB962C8B-B14F-4D97-AF65-F5344CB8AC3E}">
        <p14:creationId xmlns:p14="http://schemas.microsoft.com/office/powerpoint/2010/main" val="1943886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182F55"/>
          </a:solidFill>
        </p:spPr>
        <p:txBody>
          <a:bodyPr wrap="square" lIns="0" tIns="0" rIns="0" bIns="0" rtlCol="0"/>
          <a:lstStyle/>
          <a:p>
            <a:endParaRPr/>
          </a:p>
        </p:txBody>
      </p:sp>
      <p:pic>
        <p:nvPicPr>
          <p:cNvPr id="3" name="object 3"/>
          <p:cNvPicPr/>
          <p:nvPr/>
        </p:nvPicPr>
        <p:blipFill>
          <a:blip r:embed="rId3" cstate="print"/>
          <a:stretch>
            <a:fillRect/>
          </a:stretch>
        </p:blipFill>
        <p:spPr>
          <a:xfrm>
            <a:off x="10951464" y="5411723"/>
            <a:ext cx="914400" cy="1193292"/>
          </a:xfrm>
          <a:prstGeom prst="rect">
            <a:avLst/>
          </a:prstGeom>
        </p:spPr>
      </p:pic>
      <p:grpSp>
        <p:nvGrpSpPr>
          <p:cNvPr id="4" name="object 4"/>
          <p:cNvGrpSpPr/>
          <p:nvPr/>
        </p:nvGrpSpPr>
        <p:grpSpPr>
          <a:xfrm>
            <a:off x="9110471" y="5280659"/>
            <a:ext cx="1786255" cy="1496695"/>
            <a:chOff x="9110471" y="5280659"/>
            <a:chExt cx="1786255" cy="1496695"/>
          </a:xfrm>
        </p:grpSpPr>
        <p:pic>
          <p:nvPicPr>
            <p:cNvPr id="5" name="object 5"/>
            <p:cNvPicPr/>
            <p:nvPr/>
          </p:nvPicPr>
          <p:blipFill>
            <a:blip r:embed="rId4" cstate="print"/>
            <a:stretch>
              <a:fillRect/>
            </a:stretch>
          </p:blipFill>
          <p:spPr>
            <a:xfrm>
              <a:off x="9316211" y="5471159"/>
              <a:ext cx="1459992" cy="1109472"/>
            </a:xfrm>
            <a:prstGeom prst="rect">
              <a:avLst/>
            </a:prstGeom>
          </p:spPr>
        </p:pic>
        <p:sp>
          <p:nvSpPr>
            <p:cNvPr id="6" name="object 6"/>
            <p:cNvSpPr/>
            <p:nvPr/>
          </p:nvSpPr>
          <p:spPr>
            <a:xfrm>
              <a:off x="9110471" y="5280659"/>
              <a:ext cx="1786255" cy="1496695"/>
            </a:xfrm>
            <a:custGeom>
              <a:avLst/>
              <a:gdLst/>
              <a:ahLst/>
              <a:cxnLst/>
              <a:rect l="l" t="t" r="r" b="b"/>
              <a:pathLst>
                <a:path w="1786254" h="1496695">
                  <a:moveTo>
                    <a:pt x="1786127" y="0"/>
                  </a:moveTo>
                  <a:lnTo>
                    <a:pt x="0" y="0"/>
                  </a:lnTo>
                  <a:lnTo>
                    <a:pt x="0" y="1496567"/>
                  </a:lnTo>
                  <a:lnTo>
                    <a:pt x="1786127" y="1496567"/>
                  </a:lnTo>
                  <a:lnTo>
                    <a:pt x="1786127" y="0"/>
                  </a:lnTo>
                  <a:close/>
                </a:path>
              </a:pathLst>
            </a:custGeom>
            <a:solidFill>
              <a:srgbClr val="182F55"/>
            </a:solidFill>
          </p:spPr>
          <p:txBody>
            <a:bodyPr wrap="square" lIns="0" tIns="0" rIns="0" bIns="0" rtlCol="0"/>
            <a:lstStyle/>
            <a:p>
              <a:endParaRPr/>
            </a:p>
          </p:txBody>
        </p:sp>
      </p:grpSp>
      <p:sp>
        <p:nvSpPr>
          <p:cNvPr id="7" name="object 7"/>
          <p:cNvSpPr txBox="1"/>
          <p:nvPr/>
        </p:nvSpPr>
        <p:spPr>
          <a:xfrm>
            <a:off x="236580" y="499617"/>
            <a:ext cx="6591300" cy="452120"/>
          </a:xfrm>
          <a:prstGeom prst="rect">
            <a:avLst/>
          </a:prstGeom>
        </p:spPr>
        <p:txBody>
          <a:bodyPr vert="horz" wrap="square" lIns="0" tIns="12065" rIns="0" bIns="0" rtlCol="0">
            <a:spAutoFit/>
          </a:bodyPr>
          <a:lstStyle/>
          <a:p>
            <a:pPr marL="12700">
              <a:lnSpc>
                <a:spcPct val="100000"/>
              </a:lnSpc>
              <a:spcBef>
                <a:spcPts val="95"/>
              </a:spcBef>
            </a:pPr>
            <a:r>
              <a:rPr sz="2800">
                <a:solidFill>
                  <a:srgbClr val="E8F0F5"/>
                </a:solidFill>
                <a:latin typeface="Calibri"/>
                <a:cs typeface="Calibri"/>
              </a:rPr>
              <a:t>T</a:t>
            </a:r>
            <a:r>
              <a:rPr sz="2250">
                <a:solidFill>
                  <a:srgbClr val="E8F0F5"/>
                </a:solidFill>
                <a:latin typeface="Calibri"/>
                <a:cs typeface="Calibri"/>
              </a:rPr>
              <a:t>EMPORARY</a:t>
            </a:r>
            <a:r>
              <a:rPr sz="2250" spc="-5">
                <a:solidFill>
                  <a:srgbClr val="E8F0F5"/>
                </a:solidFill>
                <a:latin typeface="Calibri"/>
                <a:cs typeface="Calibri"/>
              </a:rPr>
              <a:t> </a:t>
            </a:r>
            <a:r>
              <a:rPr sz="2800">
                <a:solidFill>
                  <a:srgbClr val="E8F0F5"/>
                </a:solidFill>
                <a:latin typeface="Calibri"/>
                <a:cs typeface="Calibri"/>
              </a:rPr>
              <a:t>P</a:t>
            </a:r>
            <a:r>
              <a:rPr sz="2250">
                <a:solidFill>
                  <a:srgbClr val="E8F0F5"/>
                </a:solidFill>
                <a:latin typeface="Calibri"/>
                <a:cs typeface="Calibri"/>
              </a:rPr>
              <a:t>ERMITS</a:t>
            </a:r>
            <a:r>
              <a:rPr sz="2250" spc="10">
                <a:solidFill>
                  <a:srgbClr val="E8F0F5"/>
                </a:solidFill>
                <a:latin typeface="Calibri"/>
                <a:cs typeface="Calibri"/>
              </a:rPr>
              <a:t> </a:t>
            </a:r>
            <a:r>
              <a:rPr sz="2250">
                <a:solidFill>
                  <a:srgbClr val="E8F0F5"/>
                </a:solidFill>
                <a:latin typeface="Calibri"/>
                <a:cs typeface="Calibri"/>
              </a:rPr>
              <a:t>FOR</a:t>
            </a:r>
            <a:r>
              <a:rPr sz="2250" spc="10">
                <a:solidFill>
                  <a:srgbClr val="E8F0F5"/>
                </a:solidFill>
                <a:latin typeface="Calibri"/>
                <a:cs typeface="Calibri"/>
              </a:rPr>
              <a:t> </a:t>
            </a:r>
            <a:r>
              <a:rPr sz="2800" spc="-30">
                <a:solidFill>
                  <a:srgbClr val="E8F0F5"/>
                </a:solidFill>
                <a:latin typeface="Calibri"/>
                <a:cs typeface="Calibri"/>
              </a:rPr>
              <a:t>G</a:t>
            </a:r>
            <a:r>
              <a:rPr sz="2250" spc="-30">
                <a:solidFill>
                  <a:srgbClr val="E8F0F5"/>
                </a:solidFill>
                <a:latin typeface="Calibri"/>
                <a:cs typeface="Calibri"/>
              </a:rPr>
              <a:t>ROUNDWATER</a:t>
            </a:r>
            <a:r>
              <a:rPr sz="2250" spc="-25">
                <a:solidFill>
                  <a:srgbClr val="E8F0F5"/>
                </a:solidFill>
                <a:latin typeface="Calibri"/>
                <a:cs typeface="Calibri"/>
              </a:rPr>
              <a:t> </a:t>
            </a:r>
            <a:r>
              <a:rPr sz="2800" spc="-10">
                <a:solidFill>
                  <a:srgbClr val="E8F0F5"/>
                </a:solidFill>
                <a:latin typeface="Calibri"/>
                <a:cs typeface="Calibri"/>
              </a:rPr>
              <a:t>R</a:t>
            </a:r>
            <a:r>
              <a:rPr sz="2250" spc="-10">
                <a:solidFill>
                  <a:srgbClr val="E8F0F5"/>
                </a:solidFill>
                <a:latin typeface="Calibri"/>
                <a:cs typeface="Calibri"/>
              </a:rPr>
              <a:t>ECHARGE</a:t>
            </a:r>
            <a:endParaRPr sz="2250">
              <a:latin typeface="Calibri"/>
              <a:cs typeface="Calibri"/>
            </a:endParaRPr>
          </a:p>
        </p:txBody>
      </p:sp>
      <p:sp>
        <p:nvSpPr>
          <p:cNvPr id="8" name="object 8"/>
          <p:cNvSpPr txBox="1">
            <a:spLocks noGrp="1"/>
          </p:cNvSpPr>
          <p:nvPr>
            <p:ph type="title"/>
          </p:nvPr>
        </p:nvSpPr>
        <p:spPr>
          <a:xfrm>
            <a:off x="5585840" y="1238524"/>
            <a:ext cx="5440680" cy="696595"/>
          </a:xfrm>
          <a:prstGeom prst="rect">
            <a:avLst/>
          </a:prstGeom>
        </p:spPr>
        <p:txBody>
          <a:bodyPr vert="horz" wrap="square" lIns="0" tIns="13335" rIns="0" bIns="0" rtlCol="0">
            <a:spAutoFit/>
          </a:bodyPr>
          <a:lstStyle/>
          <a:p>
            <a:pPr marL="12700">
              <a:lnSpc>
                <a:spcPct val="100000"/>
              </a:lnSpc>
              <a:spcBef>
                <a:spcPts val="105"/>
              </a:spcBef>
            </a:pPr>
            <a:r>
              <a:rPr sz="4400" b="1" cap="small">
                <a:solidFill>
                  <a:srgbClr val="E8F0F5"/>
                </a:solidFill>
                <a:latin typeface="Calibri"/>
                <a:cs typeface="Calibri"/>
              </a:rPr>
              <a:t>CDFW</a:t>
            </a:r>
            <a:r>
              <a:rPr sz="4400" b="1" cap="small" spc="-130">
                <a:solidFill>
                  <a:srgbClr val="E8F0F5"/>
                </a:solidFill>
                <a:latin typeface="Calibri"/>
                <a:cs typeface="Calibri"/>
              </a:rPr>
              <a:t> </a:t>
            </a:r>
            <a:r>
              <a:rPr sz="4400" b="1" cap="small" spc="-50">
                <a:solidFill>
                  <a:srgbClr val="E8F0F5"/>
                </a:solidFill>
                <a:latin typeface="Calibri"/>
                <a:cs typeface="Calibri"/>
              </a:rPr>
              <a:t>Consultation</a:t>
            </a:r>
            <a:r>
              <a:rPr sz="4400" b="1" cap="small" spc="55">
                <a:solidFill>
                  <a:srgbClr val="E8F0F5"/>
                </a:solidFill>
                <a:latin typeface="Calibri"/>
                <a:cs typeface="Calibri"/>
              </a:rPr>
              <a:t> </a:t>
            </a:r>
            <a:r>
              <a:rPr sz="4400" b="1" cap="small" spc="-20">
                <a:solidFill>
                  <a:srgbClr val="E8F0F5"/>
                </a:solidFill>
                <a:latin typeface="Calibri"/>
                <a:cs typeface="Calibri"/>
              </a:rPr>
              <a:t>Tips</a:t>
            </a:r>
            <a:endParaRPr sz="4400">
              <a:latin typeface="Calibri"/>
              <a:cs typeface="Calibri"/>
            </a:endParaRPr>
          </a:p>
        </p:txBody>
      </p:sp>
      <p:sp>
        <p:nvSpPr>
          <p:cNvPr id="9" name="object 9"/>
          <p:cNvSpPr txBox="1"/>
          <p:nvPr/>
        </p:nvSpPr>
        <p:spPr>
          <a:xfrm>
            <a:off x="7699375" y="2690876"/>
            <a:ext cx="3286760" cy="1464945"/>
          </a:xfrm>
          <a:prstGeom prst="rect">
            <a:avLst/>
          </a:prstGeom>
        </p:spPr>
        <p:txBody>
          <a:bodyPr vert="horz" wrap="square" lIns="0" tIns="13335" rIns="0" bIns="0" rtlCol="0">
            <a:spAutoFit/>
          </a:bodyPr>
          <a:lstStyle/>
          <a:p>
            <a:pPr marL="262255">
              <a:lnSpc>
                <a:spcPct val="100000"/>
              </a:lnSpc>
              <a:spcBef>
                <a:spcPts val="105"/>
              </a:spcBef>
            </a:pPr>
            <a:r>
              <a:rPr sz="3200" spc="140">
                <a:solidFill>
                  <a:srgbClr val="E8F0F5"/>
                </a:solidFill>
                <a:latin typeface="Verdana"/>
                <a:cs typeface="Verdana"/>
              </a:rPr>
              <a:t>Briana</a:t>
            </a:r>
            <a:r>
              <a:rPr sz="3200" spc="375">
                <a:solidFill>
                  <a:srgbClr val="E8F0F5"/>
                </a:solidFill>
                <a:latin typeface="Verdana"/>
                <a:cs typeface="Verdana"/>
              </a:rPr>
              <a:t> </a:t>
            </a:r>
            <a:r>
              <a:rPr sz="3200" spc="180">
                <a:solidFill>
                  <a:srgbClr val="E8F0F5"/>
                </a:solidFill>
                <a:latin typeface="Verdana"/>
                <a:cs typeface="Verdana"/>
              </a:rPr>
              <a:t>Seapy</a:t>
            </a:r>
            <a:endParaRPr sz="3200">
              <a:latin typeface="Verdana"/>
              <a:cs typeface="Verdana"/>
            </a:endParaRPr>
          </a:p>
          <a:p>
            <a:pPr marL="12700">
              <a:lnSpc>
                <a:spcPct val="100000"/>
              </a:lnSpc>
              <a:spcBef>
                <a:spcPts val="2290"/>
              </a:spcBef>
            </a:pPr>
            <a:r>
              <a:rPr sz="1400" b="1" spc="150">
                <a:solidFill>
                  <a:srgbClr val="E8F0F5"/>
                </a:solidFill>
                <a:latin typeface="Tahoma"/>
                <a:cs typeface="Tahoma"/>
              </a:rPr>
              <a:t>C</a:t>
            </a:r>
            <a:r>
              <a:rPr sz="1400" b="1" spc="-114">
                <a:solidFill>
                  <a:srgbClr val="E8F0F5"/>
                </a:solidFill>
                <a:latin typeface="Tahoma"/>
                <a:cs typeface="Tahoma"/>
              </a:rPr>
              <a:t> </a:t>
            </a:r>
            <a:r>
              <a:rPr sz="1400" b="1" spc="-85">
                <a:solidFill>
                  <a:srgbClr val="E8F0F5"/>
                </a:solidFill>
                <a:latin typeface="Tahoma"/>
                <a:cs typeface="Tahoma"/>
              </a:rPr>
              <a:t>D</a:t>
            </a:r>
            <a:r>
              <a:rPr sz="1400" b="1" spc="-110">
                <a:solidFill>
                  <a:srgbClr val="E8F0F5"/>
                </a:solidFill>
                <a:latin typeface="Tahoma"/>
                <a:cs typeface="Tahoma"/>
              </a:rPr>
              <a:t> </a:t>
            </a:r>
            <a:r>
              <a:rPr sz="1400" b="1" spc="-155">
                <a:solidFill>
                  <a:srgbClr val="E8F0F5"/>
                </a:solidFill>
                <a:latin typeface="Tahoma"/>
                <a:cs typeface="Tahoma"/>
              </a:rPr>
              <a:t>F</a:t>
            </a:r>
            <a:r>
              <a:rPr sz="1400" b="1" spc="-114">
                <a:solidFill>
                  <a:srgbClr val="E8F0F5"/>
                </a:solidFill>
                <a:latin typeface="Tahoma"/>
                <a:cs typeface="Tahoma"/>
              </a:rPr>
              <a:t> </a:t>
            </a:r>
            <a:r>
              <a:rPr sz="1400" b="1">
                <a:solidFill>
                  <a:srgbClr val="E8F0F5"/>
                </a:solidFill>
                <a:latin typeface="Tahoma"/>
                <a:cs typeface="Tahoma"/>
              </a:rPr>
              <a:t>W</a:t>
            </a:r>
            <a:r>
              <a:rPr sz="1400" b="1" spc="455">
                <a:solidFill>
                  <a:srgbClr val="E8F0F5"/>
                </a:solidFill>
                <a:latin typeface="Tahoma"/>
                <a:cs typeface="Tahoma"/>
              </a:rPr>
              <a:t> </a:t>
            </a:r>
            <a:r>
              <a:rPr sz="1400" b="1" spc="-50">
                <a:solidFill>
                  <a:srgbClr val="E8F0F5"/>
                </a:solidFill>
                <a:latin typeface="Tahoma"/>
                <a:cs typeface="Tahoma"/>
              </a:rPr>
              <a:t>N</a:t>
            </a:r>
            <a:r>
              <a:rPr sz="1400" b="1" spc="-110">
                <a:solidFill>
                  <a:srgbClr val="E8F0F5"/>
                </a:solidFill>
                <a:latin typeface="Tahoma"/>
                <a:cs typeface="Tahoma"/>
              </a:rPr>
              <a:t> </a:t>
            </a:r>
            <a:r>
              <a:rPr sz="1400" b="1">
                <a:solidFill>
                  <a:srgbClr val="E8F0F5"/>
                </a:solidFill>
                <a:latin typeface="Tahoma"/>
                <a:cs typeface="Tahoma"/>
              </a:rPr>
              <a:t>o</a:t>
            </a:r>
            <a:r>
              <a:rPr sz="1400" b="1" spc="-110">
                <a:solidFill>
                  <a:srgbClr val="E8F0F5"/>
                </a:solidFill>
                <a:latin typeface="Tahoma"/>
                <a:cs typeface="Tahoma"/>
              </a:rPr>
              <a:t> </a:t>
            </a:r>
            <a:r>
              <a:rPr sz="1400" b="1" spc="-175">
                <a:solidFill>
                  <a:srgbClr val="E8F0F5"/>
                </a:solidFill>
                <a:latin typeface="Tahoma"/>
                <a:cs typeface="Tahoma"/>
              </a:rPr>
              <a:t>r</a:t>
            </a:r>
            <a:r>
              <a:rPr sz="1400" b="1" spc="-120">
                <a:solidFill>
                  <a:srgbClr val="E8F0F5"/>
                </a:solidFill>
                <a:latin typeface="Tahoma"/>
                <a:cs typeface="Tahoma"/>
              </a:rPr>
              <a:t> </a:t>
            </a:r>
            <a:r>
              <a:rPr sz="1400" b="1" spc="-180">
                <a:solidFill>
                  <a:srgbClr val="E8F0F5"/>
                </a:solidFill>
                <a:latin typeface="Tahoma"/>
                <a:cs typeface="Tahoma"/>
              </a:rPr>
              <a:t>t</a:t>
            </a:r>
            <a:r>
              <a:rPr sz="1400" b="1" spc="-114">
                <a:solidFill>
                  <a:srgbClr val="E8F0F5"/>
                </a:solidFill>
                <a:latin typeface="Tahoma"/>
                <a:cs typeface="Tahoma"/>
              </a:rPr>
              <a:t> </a:t>
            </a:r>
            <a:r>
              <a:rPr sz="1400" b="1">
                <a:solidFill>
                  <a:srgbClr val="E8F0F5"/>
                </a:solidFill>
                <a:latin typeface="Tahoma"/>
                <a:cs typeface="Tahoma"/>
              </a:rPr>
              <a:t>h</a:t>
            </a:r>
            <a:r>
              <a:rPr sz="1400" b="1" spc="65">
                <a:solidFill>
                  <a:srgbClr val="E8F0F5"/>
                </a:solidFill>
                <a:latin typeface="Tahoma"/>
                <a:cs typeface="Tahoma"/>
              </a:rPr>
              <a:t>  </a:t>
            </a:r>
            <a:r>
              <a:rPr sz="1400" b="1" spc="150">
                <a:solidFill>
                  <a:srgbClr val="E8F0F5"/>
                </a:solidFill>
                <a:latin typeface="Tahoma"/>
                <a:cs typeface="Tahoma"/>
              </a:rPr>
              <a:t>C</a:t>
            </a:r>
            <a:r>
              <a:rPr sz="1400" b="1" spc="-110">
                <a:solidFill>
                  <a:srgbClr val="E8F0F5"/>
                </a:solidFill>
                <a:latin typeface="Tahoma"/>
                <a:cs typeface="Tahoma"/>
              </a:rPr>
              <a:t> </a:t>
            </a:r>
            <a:r>
              <a:rPr sz="1400" b="1" spc="55">
                <a:solidFill>
                  <a:srgbClr val="E8F0F5"/>
                </a:solidFill>
                <a:latin typeface="Tahoma"/>
                <a:cs typeface="Tahoma"/>
              </a:rPr>
              <a:t>e</a:t>
            </a:r>
            <a:r>
              <a:rPr sz="1400" b="1" spc="-110">
                <a:solidFill>
                  <a:srgbClr val="E8F0F5"/>
                </a:solidFill>
                <a:latin typeface="Tahoma"/>
                <a:cs typeface="Tahoma"/>
              </a:rPr>
              <a:t> </a:t>
            </a:r>
            <a:r>
              <a:rPr sz="1400" b="1" spc="-70">
                <a:solidFill>
                  <a:srgbClr val="E8F0F5"/>
                </a:solidFill>
                <a:latin typeface="Tahoma"/>
                <a:cs typeface="Tahoma"/>
              </a:rPr>
              <a:t>n</a:t>
            </a:r>
            <a:r>
              <a:rPr sz="1400" b="1" spc="-114">
                <a:solidFill>
                  <a:srgbClr val="E8F0F5"/>
                </a:solidFill>
                <a:latin typeface="Tahoma"/>
                <a:cs typeface="Tahoma"/>
              </a:rPr>
              <a:t> </a:t>
            </a:r>
            <a:r>
              <a:rPr sz="1400" b="1" spc="-180">
                <a:solidFill>
                  <a:srgbClr val="E8F0F5"/>
                </a:solidFill>
                <a:latin typeface="Tahoma"/>
                <a:cs typeface="Tahoma"/>
              </a:rPr>
              <a:t>t</a:t>
            </a:r>
            <a:r>
              <a:rPr sz="1400" b="1" spc="-114">
                <a:solidFill>
                  <a:srgbClr val="E8F0F5"/>
                </a:solidFill>
                <a:latin typeface="Tahoma"/>
                <a:cs typeface="Tahoma"/>
              </a:rPr>
              <a:t> </a:t>
            </a:r>
            <a:r>
              <a:rPr sz="1400" b="1" spc="-175">
                <a:solidFill>
                  <a:srgbClr val="E8F0F5"/>
                </a:solidFill>
                <a:latin typeface="Tahoma"/>
                <a:cs typeface="Tahoma"/>
              </a:rPr>
              <a:t>r</a:t>
            </a:r>
            <a:r>
              <a:rPr sz="1400" b="1" spc="-120">
                <a:solidFill>
                  <a:srgbClr val="E8F0F5"/>
                </a:solidFill>
                <a:latin typeface="Tahoma"/>
                <a:cs typeface="Tahoma"/>
              </a:rPr>
              <a:t> </a:t>
            </a:r>
            <a:r>
              <a:rPr sz="1400" b="1" spc="80">
                <a:solidFill>
                  <a:srgbClr val="E8F0F5"/>
                </a:solidFill>
                <a:latin typeface="Tahoma"/>
                <a:cs typeface="Tahoma"/>
              </a:rPr>
              <a:t>a</a:t>
            </a:r>
            <a:r>
              <a:rPr sz="1400" b="1" spc="-114">
                <a:solidFill>
                  <a:srgbClr val="E8F0F5"/>
                </a:solidFill>
                <a:latin typeface="Tahoma"/>
                <a:cs typeface="Tahoma"/>
              </a:rPr>
              <a:t> </a:t>
            </a:r>
            <a:r>
              <a:rPr sz="1400" b="1">
                <a:solidFill>
                  <a:srgbClr val="E8F0F5"/>
                </a:solidFill>
                <a:latin typeface="Tahoma"/>
                <a:cs typeface="Tahoma"/>
              </a:rPr>
              <a:t>l</a:t>
            </a:r>
            <a:r>
              <a:rPr sz="1400" b="1" spc="75">
                <a:solidFill>
                  <a:srgbClr val="E8F0F5"/>
                </a:solidFill>
                <a:latin typeface="Tahoma"/>
                <a:cs typeface="Tahoma"/>
              </a:rPr>
              <a:t>  </a:t>
            </a:r>
            <a:r>
              <a:rPr sz="1400" b="1" spc="-210">
                <a:solidFill>
                  <a:srgbClr val="E8F0F5"/>
                </a:solidFill>
                <a:latin typeface="Tahoma"/>
                <a:cs typeface="Tahoma"/>
              </a:rPr>
              <a:t>R</a:t>
            </a:r>
            <a:r>
              <a:rPr sz="1400" b="1" spc="-110">
                <a:solidFill>
                  <a:srgbClr val="E8F0F5"/>
                </a:solidFill>
                <a:latin typeface="Tahoma"/>
                <a:cs typeface="Tahoma"/>
              </a:rPr>
              <a:t> </a:t>
            </a:r>
            <a:r>
              <a:rPr sz="1400" b="1" spc="55">
                <a:solidFill>
                  <a:srgbClr val="E8F0F5"/>
                </a:solidFill>
                <a:latin typeface="Tahoma"/>
                <a:cs typeface="Tahoma"/>
              </a:rPr>
              <a:t>e</a:t>
            </a:r>
            <a:r>
              <a:rPr sz="1400" b="1" spc="-110">
                <a:solidFill>
                  <a:srgbClr val="E8F0F5"/>
                </a:solidFill>
                <a:latin typeface="Tahoma"/>
                <a:cs typeface="Tahoma"/>
              </a:rPr>
              <a:t> </a:t>
            </a:r>
            <a:r>
              <a:rPr sz="1400" b="1">
                <a:solidFill>
                  <a:srgbClr val="E8F0F5"/>
                </a:solidFill>
                <a:latin typeface="Tahoma"/>
                <a:cs typeface="Tahoma"/>
              </a:rPr>
              <a:t>g</a:t>
            </a:r>
            <a:r>
              <a:rPr sz="1400" b="1" spc="-114">
                <a:solidFill>
                  <a:srgbClr val="E8F0F5"/>
                </a:solidFill>
                <a:latin typeface="Tahoma"/>
                <a:cs typeface="Tahoma"/>
              </a:rPr>
              <a:t> </a:t>
            </a:r>
            <a:r>
              <a:rPr sz="1400" b="1" spc="-95">
                <a:solidFill>
                  <a:srgbClr val="E8F0F5"/>
                </a:solidFill>
                <a:latin typeface="Tahoma"/>
                <a:cs typeface="Tahoma"/>
              </a:rPr>
              <a:t>i</a:t>
            </a:r>
            <a:r>
              <a:rPr sz="1400" b="1" spc="-114">
                <a:solidFill>
                  <a:srgbClr val="E8F0F5"/>
                </a:solidFill>
                <a:latin typeface="Tahoma"/>
                <a:cs typeface="Tahoma"/>
              </a:rPr>
              <a:t> </a:t>
            </a:r>
            <a:r>
              <a:rPr sz="1400" b="1">
                <a:solidFill>
                  <a:srgbClr val="E8F0F5"/>
                </a:solidFill>
                <a:latin typeface="Tahoma"/>
                <a:cs typeface="Tahoma"/>
              </a:rPr>
              <a:t>o</a:t>
            </a:r>
            <a:r>
              <a:rPr sz="1400" b="1" spc="-110">
                <a:solidFill>
                  <a:srgbClr val="E8F0F5"/>
                </a:solidFill>
                <a:latin typeface="Tahoma"/>
                <a:cs typeface="Tahoma"/>
              </a:rPr>
              <a:t> </a:t>
            </a:r>
            <a:r>
              <a:rPr sz="1400" b="1" spc="-50">
                <a:solidFill>
                  <a:srgbClr val="E8F0F5"/>
                </a:solidFill>
                <a:latin typeface="Tahoma"/>
                <a:cs typeface="Tahoma"/>
              </a:rPr>
              <a:t>n</a:t>
            </a:r>
            <a:endParaRPr sz="1400">
              <a:latin typeface="Tahoma"/>
              <a:cs typeface="Tahoma"/>
            </a:endParaRPr>
          </a:p>
          <a:p>
            <a:pPr>
              <a:lnSpc>
                <a:spcPct val="100000"/>
              </a:lnSpc>
              <a:spcBef>
                <a:spcPts val="145"/>
              </a:spcBef>
            </a:pPr>
            <a:endParaRPr sz="1400">
              <a:latin typeface="Tahoma"/>
              <a:cs typeface="Tahoma"/>
            </a:endParaRPr>
          </a:p>
          <a:p>
            <a:pPr marL="1863089">
              <a:lnSpc>
                <a:spcPct val="100000"/>
              </a:lnSpc>
            </a:pPr>
            <a:r>
              <a:rPr sz="1400">
                <a:solidFill>
                  <a:srgbClr val="E8F0F5"/>
                </a:solidFill>
                <a:latin typeface="Verdana"/>
                <a:cs typeface="Verdana"/>
              </a:rPr>
              <a:t>J</a:t>
            </a:r>
            <a:r>
              <a:rPr sz="1400" spc="-195">
                <a:solidFill>
                  <a:srgbClr val="E8F0F5"/>
                </a:solidFill>
                <a:latin typeface="Verdana"/>
                <a:cs typeface="Verdana"/>
              </a:rPr>
              <a:t> </a:t>
            </a:r>
            <a:r>
              <a:rPr sz="1400" spc="-45">
                <a:solidFill>
                  <a:srgbClr val="E8F0F5"/>
                </a:solidFill>
                <a:latin typeface="Verdana"/>
                <a:cs typeface="Verdana"/>
              </a:rPr>
              <a:t>u</a:t>
            </a:r>
            <a:r>
              <a:rPr sz="1400" spc="-190">
                <a:solidFill>
                  <a:srgbClr val="E8F0F5"/>
                </a:solidFill>
                <a:latin typeface="Verdana"/>
                <a:cs typeface="Verdana"/>
              </a:rPr>
              <a:t> </a:t>
            </a:r>
            <a:r>
              <a:rPr sz="1400" spc="-45">
                <a:solidFill>
                  <a:srgbClr val="E8F0F5"/>
                </a:solidFill>
                <a:latin typeface="Verdana"/>
                <a:cs typeface="Verdana"/>
              </a:rPr>
              <a:t>n</a:t>
            </a:r>
            <a:r>
              <a:rPr sz="1400" spc="-190">
                <a:solidFill>
                  <a:srgbClr val="E8F0F5"/>
                </a:solidFill>
                <a:latin typeface="Verdana"/>
                <a:cs typeface="Verdana"/>
              </a:rPr>
              <a:t> </a:t>
            </a:r>
            <a:r>
              <a:rPr sz="1400" spc="65">
                <a:solidFill>
                  <a:srgbClr val="E8F0F5"/>
                </a:solidFill>
                <a:latin typeface="Verdana"/>
                <a:cs typeface="Verdana"/>
              </a:rPr>
              <a:t>e</a:t>
            </a:r>
            <a:r>
              <a:rPr sz="1400" spc="5">
                <a:solidFill>
                  <a:srgbClr val="E8F0F5"/>
                </a:solidFill>
                <a:latin typeface="Verdana"/>
                <a:cs typeface="Verdana"/>
              </a:rPr>
              <a:t>  </a:t>
            </a:r>
            <a:r>
              <a:rPr sz="1400" spc="295">
                <a:solidFill>
                  <a:srgbClr val="E8F0F5"/>
                </a:solidFill>
                <a:latin typeface="Verdana"/>
                <a:cs typeface="Verdana"/>
              </a:rPr>
              <a:t>|</a:t>
            </a:r>
            <a:r>
              <a:rPr sz="1400" spc="15">
                <a:solidFill>
                  <a:srgbClr val="E8F0F5"/>
                </a:solidFill>
                <a:latin typeface="Verdana"/>
                <a:cs typeface="Verdana"/>
              </a:rPr>
              <a:t>  </a:t>
            </a:r>
            <a:r>
              <a:rPr sz="1400" spc="-125">
                <a:solidFill>
                  <a:srgbClr val="E8F0F5"/>
                </a:solidFill>
                <a:latin typeface="Verdana"/>
                <a:cs typeface="Verdana"/>
              </a:rPr>
              <a:t>2</a:t>
            </a:r>
            <a:r>
              <a:rPr sz="1400" spc="-185">
                <a:solidFill>
                  <a:srgbClr val="E8F0F5"/>
                </a:solidFill>
                <a:latin typeface="Verdana"/>
                <a:cs typeface="Verdana"/>
              </a:rPr>
              <a:t> </a:t>
            </a:r>
            <a:r>
              <a:rPr sz="1400" spc="-125">
                <a:solidFill>
                  <a:srgbClr val="E8F0F5"/>
                </a:solidFill>
                <a:latin typeface="Verdana"/>
                <a:cs typeface="Verdana"/>
              </a:rPr>
              <a:t>0</a:t>
            </a:r>
            <a:r>
              <a:rPr sz="1400" spc="-190">
                <a:solidFill>
                  <a:srgbClr val="E8F0F5"/>
                </a:solidFill>
                <a:latin typeface="Verdana"/>
                <a:cs typeface="Verdana"/>
              </a:rPr>
              <a:t> </a:t>
            </a:r>
            <a:r>
              <a:rPr sz="1400" spc="-125">
                <a:solidFill>
                  <a:srgbClr val="E8F0F5"/>
                </a:solidFill>
                <a:latin typeface="Verdana"/>
                <a:cs typeface="Verdana"/>
              </a:rPr>
              <a:t>2</a:t>
            </a:r>
            <a:r>
              <a:rPr sz="1400" spc="-185">
                <a:solidFill>
                  <a:srgbClr val="E8F0F5"/>
                </a:solidFill>
                <a:latin typeface="Verdana"/>
                <a:cs typeface="Verdana"/>
              </a:rPr>
              <a:t> </a:t>
            </a:r>
            <a:r>
              <a:rPr sz="1400" spc="-50">
                <a:solidFill>
                  <a:srgbClr val="E8F0F5"/>
                </a:solidFill>
                <a:latin typeface="Verdana"/>
                <a:cs typeface="Verdana"/>
              </a:rPr>
              <a:t>4</a:t>
            </a:r>
            <a:endParaRPr sz="1400">
              <a:latin typeface="Verdana"/>
              <a:cs typeface="Verdana"/>
            </a:endParaRPr>
          </a:p>
        </p:txBody>
      </p:sp>
      <p:pic>
        <p:nvPicPr>
          <p:cNvPr id="10" name="object 10"/>
          <p:cNvPicPr/>
          <p:nvPr/>
        </p:nvPicPr>
        <p:blipFill>
          <a:blip r:embed="rId5" cstate="print"/>
          <a:stretch>
            <a:fillRect/>
          </a:stretch>
        </p:blipFill>
        <p:spPr>
          <a:xfrm>
            <a:off x="0" y="2084832"/>
            <a:ext cx="6879335" cy="4436364"/>
          </a:xfrm>
          <a:prstGeom prst="rect">
            <a:avLst/>
          </a:prstGeom>
        </p:spPr>
      </p:pic>
    </p:spTree>
    <p:extLst>
      <p:ext uri="{BB962C8B-B14F-4D97-AF65-F5344CB8AC3E}">
        <p14:creationId xmlns:p14="http://schemas.microsoft.com/office/powerpoint/2010/main" val="4012635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AD821D-FC25-2E43-4E2D-A691F49BD1FD}"/>
              </a:ext>
            </a:extLst>
          </p:cNvPr>
          <p:cNvSpPr/>
          <p:nvPr/>
        </p:nvSpPr>
        <p:spPr>
          <a:xfrm>
            <a:off x="0" y="-180474"/>
            <a:ext cx="12192000" cy="72189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E3AB40-FCFD-AFEE-B136-9AA626B45F21}"/>
              </a:ext>
            </a:extLst>
          </p:cNvPr>
          <p:cNvSpPr/>
          <p:nvPr/>
        </p:nvSpPr>
        <p:spPr>
          <a:xfrm>
            <a:off x="407504" y="429784"/>
            <a:ext cx="10721009" cy="59497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High flow matters to habitat. </a:t>
            </a:r>
          </a:p>
        </p:txBody>
      </p:sp>
      <p:sp>
        <p:nvSpPr>
          <p:cNvPr id="2" name="Title 1">
            <a:extLst>
              <a:ext uri="{FF2B5EF4-FFF2-40B4-BE49-F238E27FC236}">
                <a16:creationId xmlns:a16="http://schemas.microsoft.com/office/drawing/2014/main" id="{6EF6C20E-52EE-5A1C-042D-FBB3DB50E29A}"/>
              </a:ext>
            </a:extLst>
          </p:cNvPr>
          <p:cNvSpPr>
            <a:spLocks noGrp="1"/>
          </p:cNvSpPr>
          <p:nvPr>
            <p:ph type="title"/>
          </p:nvPr>
        </p:nvSpPr>
        <p:spPr>
          <a:xfrm>
            <a:off x="533400" y="48127"/>
            <a:ext cx="11353800" cy="1325563"/>
          </a:xfrm>
        </p:spPr>
        <p:txBody>
          <a:bodyPr/>
          <a:lstStyle/>
          <a:p>
            <a:r>
              <a:rPr lang="en-US"/>
              <a:t>Think about how </a:t>
            </a:r>
            <a:r>
              <a:rPr lang="en-US" b="1"/>
              <a:t>high flows </a:t>
            </a:r>
            <a:r>
              <a:rPr lang="en-US"/>
              <a:t>help </a:t>
            </a:r>
            <a:r>
              <a:rPr lang="en-US" b="1"/>
              <a:t>habitat</a:t>
            </a:r>
            <a:r>
              <a:rPr lang="en-US"/>
              <a:t>. </a:t>
            </a:r>
          </a:p>
        </p:txBody>
      </p:sp>
      <p:sp>
        <p:nvSpPr>
          <p:cNvPr id="4" name="Slide Number Placeholder 3">
            <a:extLst>
              <a:ext uri="{FF2B5EF4-FFF2-40B4-BE49-F238E27FC236}">
                <a16:creationId xmlns:a16="http://schemas.microsoft.com/office/drawing/2014/main" id="{D67D9F7E-322F-35C7-5F19-E8A09C0303A4}"/>
              </a:ext>
            </a:extLst>
          </p:cNvPr>
          <p:cNvSpPr>
            <a:spLocks noGrp="1"/>
          </p:cNvSpPr>
          <p:nvPr>
            <p:ph type="sldNum" sz="quarter" idx="12"/>
          </p:nvPr>
        </p:nvSpPr>
        <p:spPr/>
        <p:txBody>
          <a:bodyPr/>
          <a:lstStyle/>
          <a:p>
            <a:fld id="{595ACB84-F804-4A8A-A5C5-4CB0FC878F05}" type="slidenum">
              <a:rPr lang="en-US" smtClean="0"/>
              <a:pPr/>
              <a:t>28</a:t>
            </a:fld>
            <a:endParaRPr lang="en-US"/>
          </a:p>
        </p:txBody>
      </p:sp>
      <p:pic>
        <p:nvPicPr>
          <p:cNvPr id="1026" name="Picture 2">
            <a:extLst>
              <a:ext uri="{FF2B5EF4-FFF2-40B4-BE49-F238E27FC236}">
                <a16:creationId xmlns:a16="http://schemas.microsoft.com/office/drawing/2014/main" id="{76B96546-68A5-83F3-2634-30265F03B2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88"/>
          <a:stretch/>
        </p:blipFill>
        <p:spPr bwMode="auto">
          <a:xfrm>
            <a:off x="1385047" y="1149901"/>
            <a:ext cx="9564562" cy="570809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3B12A7CE-1C7D-A549-21D8-12A7392E28C2}"/>
              </a:ext>
            </a:extLst>
          </p:cNvPr>
          <p:cNvSpPr/>
          <p:nvPr/>
        </p:nvSpPr>
        <p:spPr>
          <a:xfrm>
            <a:off x="2690191" y="1409183"/>
            <a:ext cx="2610679" cy="2589764"/>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1" name="Rectangle 10">
            <a:extLst>
              <a:ext uri="{FF2B5EF4-FFF2-40B4-BE49-F238E27FC236}">
                <a16:creationId xmlns:a16="http://schemas.microsoft.com/office/drawing/2014/main" id="{92D3E139-068D-F5B4-4ACE-408558F3E561}"/>
              </a:ext>
            </a:extLst>
          </p:cNvPr>
          <p:cNvSpPr/>
          <p:nvPr/>
        </p:nvSpPr>
        <p:spPr>
          <a:xfrm>
            <a:off x="7718612" y="1373690"/>
            <a:ext cx="2918012" cy="48200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233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A798B0-AD22-7DD0-88DC-BAFF9712F27C}"/>
              </a:ext>
            </a:extLst>
          </p:cNvPr>
          <p:cNvSpPr/>
          <p:nvPr/>
        </p:nvSpPr>
        <p:spPr>
          <a:xfrm>
            <a:off x="0" y="-180474"/>
            <a:ext cx="12192000" cy="72189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EA437B-89AA-B6ED-9D4E-CBEAC90BFF03}"/>
              </a:ext>
            </a:extLst>
          </p:cNvPr>
          <p:cNvSpPr>
            <a:spLocks noGrp="1"/>
          </p:cNvSpPr>
          <p:nvPr>
            <p:ph type="title"/>
          </p:nvPr>
        </p:nvSpPr>
        <p:spPr/>
        <p:txBody>
          <a:bodyPr>
            <a:normAutofit/>
          </a:bodyPr>
          <a:lstStyle/>
          <a:p>
            <a:r>
              <a:rPr lang="en-US" b="1"/>
              <a:t>Think</a:t>
            </a:r>
            <a:r>
              <a:rPr lang="en-US"/>
              <a:t> about </a:t>
            </a:r>
            <a:r>
              <a:rPr lang="en-US" b="1"/>
              <a:t>fish &amp; wildlife </a:t>
            </a:r>
            <a:r>
              <a:rPr lang="en-US"/>
              <a:t>impacts </a:t>
            </a:r>
            <a:r>
              <a:rPr lang="en-US" b="1"/>
              <a:t>early</a:t>
            </a:r>
            <a:r>
              <a:rPr lang="en-US"/>
              <a:t>.</a:t>
            </a:r>
          </a:p>
        </p:txBody>
      </p:sp>
      <p:sp>
        <p:nvSpPr>
          <p:cNvPr id="4" name="Slide Number Placeholder 3">
            <a:extLst>
              <a:ext uri="{FF2B5EF4-FFF2-40B4-BE49-F238E27FC236}">
                <a16:creationId xmlns:a16="http://schemas.microsoft.com/office/drawing/2014/main" id="{8004C911-7D71-5766-4A72-D38AD32BCA25}"/>
              </a:ext>
            </a:extLst>
          </p:cNvPr>
          <p:cNvSpPr>
            <a:spLocks noGrp="1"/>
          </p:cNvSpPr>
          <p:nvPr>
            <p:ph type="sldNum" sz="quarter" idx="12"/>
          </p:nvPr>
        </p:nvSpPr>
        <p:spPr/>
        <p:txBody>
          <a:bodyPr/>
          <a:lstStyle/>
          <a:p>
            <a:fld id="{595ACB84-F804-4A8A-A5C5-4CB0FC878F05}" type="slidenum">
              <a:rPr lang="en-US" smtClean="0"/>
              <a:pPr/>
              <a:t>29</a:t>
            </a:fld>
            <a:endParaRPr lang="en-US"/>
          </a:p>
        </p:txBody>
      </p:sp>
      <p:sp>
        <p:nvSpPr>
          <p:cNvPr id="3" name="Content Placeholder 2">
            <a:extLst>
              <a:ext uri="{FF2B5EF4-FFF2-40B4-BE49-F238E27FC236}">
                <a16:creationId xmlns:a16="http://schemas.microsoft.com/office/drawing/2014/main" id="{846B3C24-EB68-80FB-C84A-4DF9ADF25888}"/>
              </a:ext>
            </a:extLst>
          </p:cNvPr>
          <p:cNvSpPr>
            <a:spLocks noGrp="1"/>
          </p:cNvSpPr>
          <p:nvPr>
            <p:ph idx="1"/>
          </p:nvPr>
        </p:nvSpPr>
        <p:spPr>
          <a:xfrm>
            <a:off x="4507318" y="1433740"/>
            <a:ext cx="7230243" cy="4351338"/>
          </a:xfrm>
        </p:spPr>
        <p:txBody>
          <a:bodyPr>
            <a:normAutofit/>
          </a:bodyPr>
          <a:lstStyle/>
          <a:p>
            <a:endParaRPr lang="en-US" sz="3600"/>
          </a:p>
          <a:p>
            <a:endParaRPr lang="en-US" sz="3600"/>
          </a:p>
          <a:p>
            <a:r>
              <a:rPr lang="en-US" sz="3600" b="1"/>
              <a:t>Aquatic</a:t>
            </a:r>
            <a:r>
              <a:rPr lang="en-US" sz="3600"/>
              <a:t> animals and habitat </a:t>
            </a:r>
          </a:p>
          <a:p>
            <a:pPr marL="0" indent="0">
              <a:buNone/>
            </a:pPr>
            <a:endParaRPr lang="en-US" sz="3600"/>
          </a:p>
          <a:p>
            <a:pPr marL="457200" lvl="1" indent="0">
              <a:buNone/>
            </a:pPr>
            <a:endParaRPr lang="en-US" sz="3200"/>
          </a:p>
          <a:p>
            <a:r>
              <a:rPr lang="en-US" sz="3600" b="1"/>
              <a:t>Terrestrial</a:t>
            </a:r>
            <a:r>
              <a:rPr lang="en-US" sz="3600"/>
              <a:t> animals and habitat</a:t>
            </a:r>
          </a:p>
        </p:txBody>
      </p:sp>
      <p:pic>
        <p:nvPicPr>
          <p:cNvPr id="5" name="Picture 2" descr="Image result for groundwater">
            <a:extLst>
              <a:ext uri="{FF2B5EF4-FFF2-40B4-BE49-F238E27FC236}">
                <a16:creationId xmlns:a16="http://schemas.microsoft.com/office/drawing/2014/main" id="{F64CDA95-9AD2-B073-38A2-4B5E353467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7" r="41010"/>
          <a:stretch/>
        </p:blipFill>
        <p:spPr bwMode="auto">
          <a:xfrm>
            <a:off x="838199" y="1825625"/>
            <a:ext cx="346603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651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8A42D-208D-8223-E6C0-CB34DCCD715C}"/>
              </a:ext>
            </a:extLst>
          </p:cNvPr>
          <p:cNvSpPr>
            <a:spLocks noGrp="1"/>
          </p:cNvSpPr>
          <p:nvPr>
            <p:ph type="title"/>
          </p:nvPr>
        </p:nvSpPr>
        <p:spPr>
          <a:xfrm>
            <a:off x="838200" y="12201"/>
            <a:ext cx="10515600" cy="1325563"/>
          </a:xfrm>
        </p:spPr>
        <p:txBody>
          <a:bodyPr/>
          <a:lstStyle/>
          <a:p>
            <a:r>
              <a:rPr lang="en-US"/>
              <a:t>Presenters</a:t>
            </a:r>
          </a:p>
        </p:txBody>
      </p:sp>
      <p:sp>
        <p:nvSpPr>
          <p:cNvPr id="3" name="Text Placeholder 2">
            <a:extLst>
              <a:ext uri="{FF2B5EF4-FFF2-40B4-BE49-F238E27FC236}">
                <a16:creationId xmlns:a16="http://schemas.microsoft.com/office/drawing/2014/main" id="{E819F738-6856-B74A-241A-F84A593ED343}"/>
              </a:ext>
            </a:extLst>
          </p:cNvPr>
          <p:cNvSpPr>
            <a:spLocks noGrp="1"/>
          </p:cNvSpPr>
          <p:nvPr>
            <p:ph type="body" sz="quarter" idx="11"/>
          </p:nvPr>
        </p:nvSpPr>
        <p:spPr>
          <a:xfrm>
            <a:off x="838200" y="1251288"/>
            <a:ext cx="11017102" cy="4559300"/>
          </a:xfrm>
        </p:spPr>
        <p:txBody>
          <a:bodyPr vert="horz" lIns="91440" tIns="45720" rIns="91440" bIns="45720" rtlCol="0" anchor="t">
            <a:normAutofit fontScale="92500" lnSpcReduction="20000"/>
          </a:bodyPr>
          <a:lstStyle/>
          <a:p>
            <a:pPr marL="0" indent="0">
              <a:buNone/>
            </a:pPr>
            <a:r>
              <a:rPr lang="en-US" u="sng">
                <a:latin typeface="Arial"/>
                <a:cs typeface="Arial"/>
              </a:rPr>
              <a:t>Division of Water Rights, Recharge and Major Projects Permitting</a:t>
            </a:r>
            <a:r>
              <a:rPr lang="en-US">
                <a:latin typeface="Arial"/>
                <a:cs typeface="Arial"/>
              </a:rPr>
              <a:t> </a:t>
            </a:r>
            <a:endParaRPr lang="en-US"/>
          </a:p>
          <a:p>
            <a:pPr marL="0" indent="0">
              <a:buNone/>
            </a:pPr>
            <a:r>
              <a:rPr lang="en-US">
                <a:latin typeface="Arial"/>
                <a:cs typeface="Arial"/>
              </a:rPr>
              <a:t>	Benjamin </a:t>
            </a:r>
            <a:r>
              <a:rPr lang="en-US" err="1">
                <a:latin typeface="Arial"/>
                <a:cs typeface="Arial"/>
              </a:rPr>
              <a:t>McCovery</a:t>
            </a:r>
            <a:r>
              <a:rPr lang="en-US">
                <a:latin typeface="Arial"/>
                <a:cs typeface="Arial"/>
              </a:rPr>
              <a:t>, Engineering Geologist;</a:t>
            </a:r>
          </a:p>
          <a:p>
            <a:pPr marL="0" indent="0">
              <a:buNone/>
            </a:pPr>
            <a:r>
              <a:rPr lang="en-US">
                <a:latin typeface="Arial"/>
                <a:cs typeface="Arial"/>
              </a:rPr>
              <a:t>	Shelby Witherby, Water Resource Control Engineer;</a:t>
            </a:r>
          </a:p>
          <a:p>
            <a:pPr marL="0" indent="0">
              <a:buNone/>
            </a:pPr>
            <a:r>
              <a:rPr lang="en-US">
                <a:latin typeface="Arial"/>
                <a:cs typeface="Arial"/>
              </a:rPr>
              <a:t>	Mike Conway, Unit Senior</a:t>
            </a:r>
          </a:p>
          <a:p>
            <a:pPr marL="0" indent="0">
              <a:buNone/>
            </a:pPr>
            <a:endParaRPr lang="en-US"/>
          </a:p>
          <a:p>
            <a:pPr marL="0" indent="0">
              <a:buNone/>
            </a:pPr>
            <a:r>
              <a:rPr lang="en-US" u="sng">
                <a:latin typeface="Arial"/>
                <a:cs typeface="Arial"/>
              </a:rPr>
              <a:t>Department of Fish and Wildlife </a:t>
            </a:r>
            <a:endParaRPr lang="en-US" u="sng"/>
          </a:p>
          <a:p>
            <a:pPr marL="0" indent="0">
              <a:buNone/>
            </a:pPr>
            <a:r>
              <a:rPr lang="en-US">
                <a:latin typeface="Arial"/>
                <a:cs typeface="Arial"/>
              </a:rPr>
              <a:t>	Briana Seapy, CDFW North Central Region (Region 2)</a:t>
            </a:r>
          </a:p>
          <a:p>
            <a:pPr marL="0" indent="0">
              <a:buNone/>
            </a:pPr>
            <a:endParaRPr lang="en-US">
              <a:latin typeface="Arial"/>
              <a:cs typeface="Arial"/>
            </a:endParaRPr>
          </a:p>
          <a:p>
            <a:pPr marL="0" indent="0">
              <a:lnSpc>
                <a:spcPct val="120000"/>
              </a:lnSpc>
              <a:buNone/>
            </a:pPr>
            <a:r>
              <a:rPr lang="en-US" u="sng">
                <a:latin typeface="Arial"/>
                <a:cs typeface="Arial"/>
              </a:rPr>
              <a:t>Department of Water Resources, Sustainable Groundwater Management Office</a:t>
            </a:r>
          </a:p>
          <a:p>
            <a:pPr marL="0" indent="0">
              <a:buNone/>
            </a:pPr>
            <a:r>
              <a:rPr lang="en-US">
                <a:latin typeface="Arial"/>
                <a:cs typeface="Arial"/>
              </a:rPr>
              <a:t>Steven Springhorn, DWR Supervising Engineering Geologist</a:t>
            </a:r>
          </a:p>
          <a:p>
            <a:pPr marL="0" indent="0">
              <a:buNone/>
            </a:pPr>
            <a:endParaRPr lang="en-US">
              <a:latin typeface="Arial"/>
              <a:cs typeface="Arial"/>
            </a:endParaRPr>
          </a:p>
          <a:p>
            <a:pPr marL="0" indent="0">
              <a:buNone/>
            </a:pPr>
            <a:endParaRPr lang="en-US"/>
          </a:p>
        </p:txBody>
      </p:sp>
      <p:sp>
        <p:nvSpPr>
          <p:cNvPr id="4" name="Slide Number Placeholder 3">
            <a:extLst>
              <a:ext uri="{FF2B5EF4-FFF2-40B4-BE49-F238E27FC236}">
                <a16:creationId xmlns:a16="http://schemas.microsoft.com/office/drawing/2014/main" id="{91B74453-0072-95DB-EFE9-CCADE147D9DA}"/>
              </a:ext>
            </a:extLst>
          </p:cNvPr>
          <p:cNvSpPr>
            <a:spLocks noGrp="1"/>
          </p:cNvSpPr>
          <p:nvPr>
            <p:ph type="sldNum" sz="quarter" idx="4"/>
          </p:nvPr>
        </p:nvSpPr>
        <p:spPr/>
        <p:txBody>
          <a:bodyPr/>
          <a:lstStyle/>
          <a:p>
            <a:fld id="{A15CFC30-E45D-4431-B46B-489B270F7815}" type="slidenum">
              <a:rPr lang="en-US" smtClean="0"/>
              <a:pPr/>
              <a:t>3</a:t>
            </a:fld>
            <a:endParaRPr lang="en-US"/>
          </a:p>
        </p:txBody>
      </p:sp>
    </p:spTree>
    <p:extLst>
      <p:ext uri="{BB962C8B-B14F-4D97-AF65-F5344CB8AC3E}">
        <p14:creationId xmlns:p14="http://schemas.microsoft.com/office/powerpoint/2010/main" val="2796502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3EFF3A-A3E1-0403-CF40-D15396F41E9D}"/>
              </a:ext>
            </a:extLst>
          </p:cNvPr>
          <p:cNvSpPr/>
          <p:nvPr/>
        </p:nvSpPr>
        <p:spPr>
          <a:xfrm>
            <a:off x="0" y="-180474"/>
            <a:ext cx="12192000" cy="72189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EA437B-89AA-B6ED-9D4E-CBEAC90BFF03}"/>
              </a:ext>
            </a:extLst>
          </p:cNvPr>
          <p:cNvSpPr>
            <a:spLocks noGrp="1"/>
          </p:cNvSpPr>
          <p:nvPr>
            <p:ph type="title"/>
          </p:nvPr>
        </p:nvSpPr>
        <p:spPr/>
        <p:txBody>
          <a:bodyPr>
            <a:normAutofit/>
          </a:bodyPr>
          <a:lstStyle/>
          <a:p>
            <a:r>
              <a:rPr lang="en-US" b="1"/>
              <a:t>Tell</a:t>
            </a:r>
            <a:r>
              <a:rPr lang="en-US"/>
              <a:t> us before we </a:t>
            </a:r>
            <a:r>
              <a:rPr lang="en-US" b="1"/>
              <a:t>ask</a:t>
            </a:r>
            <a:r>
              <a:rPr lang="en-US"/>
              <a:t> you. </a:t>
            </a:r>
          </a:p>
        </p:txBody>
      </p:sp>
      <p:sp>
        <p:nvSpPr>
          <p:cNvPr id="4" name="Slide Number Placeholder 3">
            <a:extLst>
              <a:ext uri="{FF2B5EF4-FFF2-40B4-BE49-F238E27FC236}">
                <a16:creationId xmlns:a16="http://schemas.microsoft.com/office/drawing/2014/main" id="{8004C911-7D71-5766-4A72-D38AD32BCA25}"/>
              </a:ext>
            </a:extLst>
          </p:cNvPr>
          <p:cNvSpPr>
            <a:spLocks noGrp="1"/>
          </p:cNvSpPr>
          <p:nvPr>
            <p:ph type="sldNum" sz="quarter" idx="12"/>
          </p:nvPr>
        </p:nvSpPr>
        <p:spPr/>
        <p:txBody>
          <a:bodyPr/>
          <a:lstStyle/>
          <a:p>
            <a:fld id="{595ACB84-F804-4A8A-A5C5-4CB0FC878F05}" type="slidenum">
              <a:rPr lang="en-US" smtClean="0"/>
              <a:pPr/>
              <a:t>30</a:t>
            </a:fld>
            <a:endParaRPr lang="en-US"/>
          </a:p>
        </p:txBody>
      </p:sp>
      <p:pic>
        <p:nvPicPr>
          <p:cNvPr id="7" name="Picture 2" descr="Image result for data request meme">
            <a:extLst>
              <a:ext uri="{FF2B5EF4-FFF2-40B4-BE49-F238E27FC236}">
                <a16:creationId xmlns:a16="http://schemas.microsoft.com/office/drawing/2014/main" id="{D63629E0-5762-E84D-6787-D13C55018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083" y="1686145"/>
            <a:ext cx="8818694" cy="480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0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A798B0-AD22-7DD0-88DC-BAFF9712F27C}"/>
              </a:ext>
            </a:extLst>
          </p:cNvPr>
          <p:cNvSpPr/>
          <p:nvPr/>
        </p:nvSpPr>
        <p:spPr>
          <a:xfrm>
            <a:off x="0" y="-180474"/>
            <a:ext cx="12192000" cy="72189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EA437B-89AA-B6ED-9D4E-CBEAC90BFF03}"/>
              </a:ext>
            </a:extLst>
          </p:cNvPr>
          <p:cNvSpPr>
            <a:spLocks noGrp="1"/>
          </p:cNvSpPr>
          <p:nvPr>
            <p:ph type="title"/>
          </p:nvPr>
        </p:nvSpPr>
        <p:spPr/>
        <p:txBody>
          <a:bodyPr>
            <a:normAutofit/>
          </a:bodyPr>
          <a:lstStyle/>
          <a:p>
            <a:r>
              <a:rPr lang="en-US" b="1"/>
              <a:t>Consult</a:t>
            </a:r>
            <a:r>
              <a:rPr lang="en-US"/>
              <a:t> and </a:t>
            </a:r>
            <a:r>
              <a:rPr lang="en-US" b="1"/>
              <a:t>adapt</a:t>
            </a:r>
            <a:r>
              <a:rPr lang="en-US"/>
              <a:t>.</a:t>
            </a:r>
          </a:p>
        </p:txBody>
      </p:sp>
      <p:sp>
        <p:nvSpPr>
          <p:cNvPr id="4" name="Slide Number Placeholder 3">
            <a:extLst>
              <a:ext uri="{FF2B5EF4-FFF2-40B4-BE49-F238E27FC236}">
                <a16:creationId xmlns:a16="http://schemas.microsoft.com/office/drawing/2014/main" id="{8004C911-7D71-5766-4A72-D38AD32BCA25}"/>
              </a:ext>
            </a:extLst>
          </p:cNvPr>
          <p:cNvSpPr>
            <a:spLocks noGrp="1"/>
          </p:cNvSpPr>
          <p:nvPr>
            <p:ph type="sldNum" sz="quarter" idx="12"/>
          </p:nvPr>
        </p:nvSpPr>
        <p:spPr/>
        <p:txBody>
          <a:bodyPr/>
          <a:lstStyle/>
          <a:p>
            <a:fld id="{595ACB84-F804-4A8A-A5C5-4CB0FC878F05}" type="slidenum">
              <a:rPr lang="en-US" smtClean="0"/>
              <a:pPr/>
              <a:t>31</a:t>
            </a:fld>
            <a:endParaRPr lang="en-US"/>
          </a:p>
        </p:txBody>
      </p:sp>
      <p:pic>
        <p:nvPicPr>
          <p:cNvPr id="6" name="Picture 2">
            <a:extLst>
              <a:ext uri="{FF2B5EF4-FFF2-40B4-BE49-F238E27FC236}">
                <a16:creationId xmlns:a16="http://schemas.microsoft.com/office/drawing/2014/main" id="{C8DB35FB-73F7-04AE-5ADE-8AA293BCDCD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190" t="3677" r="2190" b="3022"/>
          <a:stretch/>
        </p:blipFill>
        <p:spPr bwMode="auto">
          <a:xfrm>
            <a:off x="2413451" y="1883066"/>
            <a:ext cx="6817808" cy="373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61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30326" rIns="0" bIns="0" rtlCol="0">
            <a:spAutoFit/>
          </a:bodyPr>
          <a:lstStyle/>
          <a:p>
            <a:pPr marL="316865">
              <a:lnSpc>
                <a:spcPct val="100000"/>
              </a:lnSpc>
              <a:spcBef>
                <a:spcPts val="105"/>
              </a:spcBef>
            </a:pPr>
            <a:r>
              <a:rPr sz="4400" b="1" spc="-254">
                <a:latin typeface="Tahoma"/>
                <a:cs typeface="Tahoma"/>
              </a:rPr>
              <a:t>S</a:t>
            </a:r>
            <a:r>
              <a:rPr b="1" spc="-254">
                <a:latin typeface="Tahoma"/>
                <a:cs typeface="Tahoma"/>
              </a:rPr>
              <a:t>PECIAL</a:t>
            </a:r>
            <a:r>
              <a:rPr b="1" spc="45">
                <a:latin typeface="Tahoma"/>
                <a:cs typeface="Tahoma"/>
              </a:rPr>
              <a:t> </a:t>
            </a:r>
            <a:r>
              <a:rPr spc="-45"/>
              <a:t>CASE</a:t>
            </a:r>
            <a:r>
              <a:rPr sz="4400" spc="-45"/>
              <a:t>?</a:t>
            </a:r>
            <a:r>
              <a:rPr sz="4400" spc="-345"/>
              <a:t> </a:t>
            </a:r>
            <a:r>
              <a:rPr sz="4400"/>
              <a:t>A</a:t>
            </a:r>
            <a:r>
              <a:t>LLOW</a:t>
            </a:r>
            <a:r>
              <a:rPr spc="-95"/>
              <a:t> </a:t>
            </a:r>
            <a:r>
              <a:t>MORE</a:t>
            </a:r>
            <a:r>
              <a:rPr spc="-100"/>
              <a:t> </a:t>
            </a:r>
            <a:r>
              <a:rPr b="1" spc="-440">
                <a:latin typeface="Tahoma"/>
                <a:cs typeface="Tahoma"/>
              </a:rPr>
              <a:t>TIME</a:t>
            </a:r>
            <a:r>
              <a:rPr sz="4400" spc="-440"/>
              <a:t>.</a:t>
            </a:r>
            <a:endParaRPr sz="4400">
              <a:latin typeface="Tahoma"/>
              <a:cs typeface="Tahoma"/>
            </a:endParaRPr>
          </a:p>
        </p:txBody>
      </p:sp>
      <p:pic>
        <p:nvPicPr>
          <p:cNvPr id="3" name="object 3"/>
          <p:cNvPicPr/>
          <p:nvPr/>
        </p:nvPicPr>
        <p:blipFill>
          <a:blip r:embed="rId3" cstate="print"/>
          <a:stretch>
            <a:fillRect/>
          </a:stretch>
        </p:blipFill>
        <p:spPr>
          <a:xfrm>
            <a:off x="4417150" y="2674302"/>
            <a:ext cx="2568839" cy="2396373"/>
          </a:xfrm>
          <a:prstGeom prst="rect">
            <a:avLst/>
          </a:prstGeom>
        </p:spPr>
      </p:pic>
      <p:sp>
        <p:nvSpPr>
          <p:cNvPr id="4" name="object 4"/>
          <p:cNvSpPr txBox="1"/>
          <p:nvPr/>
        </p:nvSpPr>
        <p:spPr>
          <a:xfrm>
            <a:off x="5158866" y="1965198"/>
            <a:ext cx="1362075" cy="330835"/>
          </a:xfrm>
          <a:prstGeom prst="rect">
            <a:avLst/>
          </a:prstGeom>
        </p:spPr>
        <p:txBody>
          <a:bodyPr vert="horz" wrap="square" lIns="0" tIns="13335" rIns="0" bIns="0" rtlCol="0">
            <a:spAutoFit/>
          </a:bodyPr>
          <a:lstStyle/>
          <a:p>
            <a:pPr marL="12700">
              <a:lnSpc>
                <a:spcPct val="100000"/>
              </a:lnSpc>
              <a:spcBef>
                <a:spcPts val="105"/>
              </a:spcBef>
            </a:pPr>
            <a:r>
              <a:rPr sz="2000" spc="-20">
                <a:solidFill>
                  <a:srgbClr val="121347"/>
                </a:solidFill>
                <a:latin typeface="Verdana"/>
                <a:cs typeface="Verdana"/>
              </a:rPr>
              <a:t>Not</a:t>
            </a:r>
            <a:r>
              <a:rPr sz="2000" spc="-160">
                <a:solidFill>
                  <a:srgbClr val="121347"/>
                </a:solidFill>
                <a:latin typeface="Verdana"/>
                <a:cs typeface="Verdana"/>
              </a:rPr>
              <a:t> </a:t>
            </a:r>
            <a:r>
              <a:rPr sz="2000" spc="-95">
                <a:solidFill>
                  <a:srgbClr val="121347"/>
                </a:solidFill>
                <a:latin typeface="Verdana"/>
                <a:cs typeface="Verdana"/>
              </a:rPr>
              <a:t>90/20?</a:t>
            </a:r>
            <a:endParaRPr sz="2000">
              <a:latin typeface="Verdana"/>
              <a:cs typeface="Verdana"/>
            </a:endParaRPr>
          </a:p>
        </p:txBody>
      </p:sp>
      <p:sp>
        <p:nvSpPr>
          <p:cNvPr id="8" name="object 8"/>
          <p:cNvSpPr txBox="1">
            <a:spLocks noGrp="1"/>
          </p:cNvSpPr>
          <p:nvPr>
            <p:ph type="sldNum" sz="quarter" idx="7"/>
          </p:nvPr>
        </p:nvSpPr>
        <p:spPr>
          <a:xfrm>
            <a:off x="11081004" y="6368928"/>
            <a:ext cx="231775" cy="337820"/>
          </a:xfrm>
          <a:prstGeom prst="rect">
            <a:avLst/>
          </a:prstGeom>
        </p:spPr>
        <p:txBody>
          <a:bodyPr vert="horz" wrap="square" lIns="0" tIns="0" rIns="0" bIns="0" rtlCol="0">
            <a:spAutoFit/>
          </a:bodyPr>
          <a:lstStyle>
            <a:defPPr>
              <a:defRPr kern="0"/>
            </a:defPPr>
            <a:lvl1pPr>
              <a:defRPr sz="2000" b="1" i="0">
                <a:solidFill>
                  <a:srgbClr val="808285"/>
                </a:solidFill>
                <a:latin typeface="Tahoma"/>
                <a:cs typeface="Tahoma"/>
              </a:defRPr>
            </a:lvl1pPr>
          </a:lstStyle>
          <a:p>
            <a:pPr marL="38100">
              <a:lnSpc>
                <a:spcPct val="100000"/>
              </a:lnSpc>
              <a:spcBef>
                <a:spcPts val="114"/>
              </a:spcBef>
            </a:pPr>
            <a:fld id="{81D60167-4931-47E6-BA6A-407CBD079E47}" type="slidenum">
              <a:rPr lang="en-US" spc="-50" smtClean="0"/>
              <a:pPr marL="38100">
                <a:lnSpc>
                  <a:spcPct val="100000"/>
                </a:lnSpc>
                <a:spcBef>
                  <a:spcPts val="114"/>
                </a:spcBef>
              </a:pPr>
              <a:t>32</a:t>
            </a:fld>
            <a:endParaRPr spc="-50"/>
          </a:p>
        </p:txBody>
      </p:sp>
      <p:sp>
        <p:nvSpPr>
          <p:cNvPr id="5" name="object 5"/>
          <p:cNvSpPr txBox="1"/>
          <p:nvPr/>
        </p:nvSpPr>
        <p:spPr>
          <a:xfrm>
            <a:off x="4649215" y="5723331"/>
            <a:ext cx="2338070" cy="330835"/>
          </a:xfrm>
          <a:prstGeom prst="rect">
            <a:avLst/>
          </a:prstGeom>
        </p:spPr>
        <p:txBody>
          <a:bodyPr vert="horz" wrap="square" lIns="0" tIns="12700" rIns="0" bIns="0" rtlCol="0">
            <a:spAutoFit/>
          </a:bodyPr>
          <a:lstStyle/>
          <a:p>
            <a:pPr marL="12700">
              <a:lnSpc>
                <a:spcPct val="100000"/>
              </a:lnSpc>
              <a:spcBef>
                <a:spcPts val="100"/>
              </a:spcBef>
            </a:pPr>
            <a:r>
              <a:rPr sz="2000">
                <a:solidFill>
                  <a:srgbClr val="121347"/>
                </a:solidFill>
                <a:latin typeface="Verdana"/>
                <a:cs typeface="Verdana"/>
              </a:rPr>
              <a:t>New</a:t>
            </a:r>
            <a:r>
              <a:rPr sz="2000" spc="-75">
                <a:solidFill>
                  <a:srgbClr val="121347"/>
                </a:solidFill>
                <a:latin typeface="Verdana"/>
                <a:cs typeface="Verdana"/>
              </a:rPr>
              <a:t> </a:t>
            </a:r>
            <a:r>
              <a:rPr sz="2000" spc="-10">
                <a:solidFill>
                  <a:srgbClr val="121347"/>
                </a:solidFill>
                <a:latin typeface="Verdana"/>
                <a:cs typeface="Verdana"/>
              </a:rPr>
              <a:t>construction?</a:t>
            </a:r>
            <a:endParaRPr sz="2000">
              <a:latin typeface="Verdana"/>
              <a:cs typeface="Verdana"/>
            </a:endParaRPr>
          </a:p>
        </p:txBody>
      </p:sp>
      <p:sp>
        <p:nvSpPr>
          <p:cNvPr id="6" name="object 6"/>
          <p:cNvSpPr txBox="1"/>
          <p:nvPr/>
        </p:nvSpPr>
        <p:spPr>
          <a:xfrm>
            <a:off x="7685278" y="3456813"/>
            <a:ext cx="1711325" cy="941069"/>
          </a:xfrm>
          <a:prstGeom prst="rect">
            <a:avLst/>
          </a:prstGeom>
        </p:spPr>
        <p:txBody>
          <a:bodyPr vert="horz" wrap="square" lIns="0" tIns="13335" rIns="0" bIns="0" rtlCol="0">
            <a:spAutoFit/>
          </a:bodyPr>
          <a:lstStyle/>
          <a:p>
            <a:pPr marL="12700" marR="5080">
              <a:lnSpc>
                <a:spcPct val="100000"/>
              </a:lnSpc>
              <a:spcBef>
                <a:spcPts val="105"/>
              </a:spcBef>
            </a:pPr>
            <a:r>
              <a:rPr sz="2000" spc="-30">
                <a:solidFill>
                  <a:srgbClr val="121347"/>
                </a:solidFill>
                <a:latin typeface="Verdana"/>
                <a:cs typeface="Verdana"/>
              </a:rPr>
              <a:t>Threatened</a:t>
            </a:r>
            <a:r>
              <a:rPr sz="2000" spc="-120">
                <a:solidFill>
                  <a:srgbClr val="121347"/>
                </a:solidFill>
                <a:latin typeface="Verdana"/>
                <a:cs typeface="Verdana"/>
              </a:rPr>
              <a:t> </a:t>
            </a:r>
            <a:r>
              <a:rPr sz="2000" spc="5">
                <a:solidFill>
                  <a:srgbClr val="121347"/>
                </a:solidFill>
                <a:latin typeface="Verdana"/>
                <a:cs typeface="Verdana"/>
              </a:rPr>
              <a:t>&amp; </a:t>
            </a:r>
            <a:r>
              <a:rPr sz="2000" spc="-10">
                <a:solidFill>
                  <a:srgbClr val="121347"/>
                </a:solidFill>
                <a:latin typeface="Verdana"/>
                <a:cs typeface="Verdana"/>
              </a:rPr>
              <a:t>Endangered Species?</a:t>
            </a:r>
            <a:endParaRPr sz="2000">
              <a:latin typeface="Verdana"/>
              <a:cs typeface="Verdana"/>
            </a:endParaRPr>
          </a:p>
        </p:txBody>
      </p:sp>
      <p:sp>
        <p:nvSpPr>
          <p:cNvPr id="7" name="object 7"/>
          <p:cNvSpPr txBox="1"/>
          <p:nvPr/>
        </p:nvSpPr>
        <p:spPr>
          <a:xfrm>
            <a:off x="2319273" y="3456813"/>
            <a:ext cx="1580515" cy="941069"/>
          </a:xfrm>
          <a:prstGeom prst="rect">
            <a:avLst/>
          </a:prstGeom>
        </p:spPr>
        <p:txBody>
          <a:bodyPr vert="horz" wrap="square" lIns="0" tIns="13335" rIns="0" bIns="0" rtlCol="0">
            <a:spAutoFit/>
          </a:bodyPr>
          <a:lstStyle/>
          <a:p>
            <a:pPr marL="12700" marR="5080">
              <a:lnSpc>
                <a:spcPct val="100000"/>
              </a:lnSpc>
              <a:spcBef>
                <a:spcPts val="105"/>
              </a:spcBef>
            </a:pPr>
            <a:r>
              <a:rPr sz="2000" spc="-10">
                <a:solidFill>
                  <a:srgbClr val="121347"/>
                </a:solidFill>
                <a:latin typeface="Verdana"/>
                <a:cs typeface="Verdana"/>
              </a:rPr>
              <a:t>Overlapping regulatory oversight?</a:t>
            </a:r>
            <a:endParaRPr sz="2000">
              <a:latin typeface="Verdana"/>
              <a:cs typeface="Verdana"/>
            </a:endParaRPr>
          </a:p>
        </p:txBody>
      </p:sp>
    </p:spTree>
    <p:extLst>
      <p:ext uri="{BB962C8B-B14F-4D97-AF65-F5344CB8AC3E}">
        <p14:creationId xmlns:p14="http://schemas.microsoft.com/office/powerpoint/2010/main" val="3034403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934C18-BBAC-8114-57CD-284BD9E0084E}"/>
              </a:ext>
            </a:extLst>
          </p:cNvPr>
          <p:cNvPicPr>
            <a:picLocks noChangeAspect="1"/>
          </p:cNvPicPr>
          <p:nvPr/>
        </p:nvPicPr>
        <p:blipFill rotWithShape="1">
          <a:blip r:embed="rId3"/>
          <a:srcRect l="967" t="1349" r="713" b="1435"/>
          <a:stretch/>
        </p:blipFill>
        <p:spPr>
          <a:xfrm>
            <a:off x="-38901" y="0"/>
            <a:ext cx="12311060" cy="6858000"/>
          </a:xfrm>
          <a:prstGeom prst="rect">
            <a:avLst/>
          </a:prstGeom>
        </p:spPr>
      </p:pic>
    </p:spTree>
    <p:extLst>
      <p:ext uri="{BB962C8B-B14F-4D97-AF65-F5344CB8AC3E}">
        <p14:creationId xmlns:p14="http://schemas.microsoft.com/office/powerpoint/2010/main" val="708929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on a dirt road&#10;&#10;Description automatically generated with low confidence">
            <a:extLst>
              <a:ext uri="{FF2B5EF4-FFF2-40B4-BE49-F238E27FC236}">
                <a16:creationId xmlns:a16="http://schemas.microsoft.com/office/drawing/2014/main" id="{C9F57F7D-AA7D-3CD2-C71B-3D2C1AEA35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350262"/>
            <a:ext cx="12192000" cy="2793238"/>
          </a:xfrm>
          <a:prstGeom prst="rect">
            <a:avLst/>
          </a:prstGeom>
        </p:spPr>
      </p:pic>
      <p:sp>
        <p:nvSpPr>
          <p:cNvPr id="2" name="Title 1"/>
          <p:cNvSpPr>
            <a:spLocks noGrp="1"/>
          </p:cNvSpPr>
          <p:nvPr>
            <p:ph type="ctrTitle" idx="4294967295"/>
          </p:nvPr>
        </p:nvSpPr>
        <p:spPr>
          <a:xfrm>
            <a:off x="0" y="1116287"/>
            <a:ext cx="12192000" cy="1233975"/>
          </a:xfrm>
          <a:prstGeom prst="rect">
            <a:avLst/>
          </a:prstGeom>
        </p:spPr>
        <p:txBody>
          <a:bodyPr anchor="t">
            <a:noAutofit/>
          </a:bodyPr>
          <a:lstStyle/>
          <a:p>
            <a:pPr>
              <a:spcBef>
                <a:spcPts val="0"/>
              </a:spcBef>
              <a:spcAft>
                <a:spcPts val="800"/>
              </a:spcAft>
            </a:pPr>
            <a:r>
              <a:rPr lang="en-US" sz="3600" b="1">
                <a:solidFill>
                  <a:srgbClr val="00395E"/>
                </a:solidFill>
              </a:rPr>
              <a:t>DWR Flood Diversion and Recharge Enhancement Initiatives – 2023 &amp; 2024</a:t>
            </a:r>
            <a:endParaRPr lang="en-US" sz="4000"/>
          </a:p>
        </p:txBody>
      </p:sp>
    </p:spTree>
    <p:extLst>
      <p:ext uri="{BB962C8B-B14F-4D97-AF65-F5344CB8AC3E}">
        <p14:creationId xmlns:p14="http://schemas.microsoft.com/office/powerpoint/2010/main" val="4181292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ater with power lines in it&#10;&#10;Description automatically generated with medium confidence">
            <a:extLst>
              <a:ext uri="{FF2B5EF4-FFF2-40B4-BE49-F238E27FC236}">
                <a16:creationId xmlns:a16="http://schemas.microsoft.com/office/drawing/2014/main" id="{4E74CF77-AA31-2E42-C38F-E5FCFB84C7E6}"/>
              </a:ext>
            </a:extLst>
          </p:cNvPr>
          <p:cNvPicPr>
            <a:picLocks noChangeAspect="1"/>
          </p:cNvPicPr>
          <p:nvPr/>
        </p:nvPicPr>
        <p:blipFill rotWithShape="1">
          <a:blip r:embed="rId3">
            <a:extLst>
              <a:ext uri="{28A0092B-C50C-407E-A947-70E740481C1C}">
                <a14:useLocalDpi xmlns:a14="http://schemas.microsoft.com/office/drawing/2010/main" val="0"/>
              </a:ext>
            </a:extLst>
          </a:blip>
          <a:srcRect l="11427" r="21615"/>
          <a:stretch/>
        </p:blipFill>
        <p:spPr>
          <a:xfrm>
            <a:off x="0" y="14068"/>
            <a:ext cx="6196614" cy="6858000"/>
          </a:xfrm>
          <a:prstGeom prst="rect">
            <a:avLst/>
          </a:prstGeom>
        </p:spPr>
      </p:pic>
      <p:sp>
        <p:nvSpPr>
          <p:cNvPr id="3" name="Title 2">
            <a:extLst>
              <a:ext uri="{FF2B5EF4-FFF2-40B4-BE49-F238E27FC236}">
                <a16:creationId xmlns:a16="http://schemas.microsoft.com/office/drawing/2014/main" id="{75268B4F-81F6-9A22-F54D-CD5C7E0BF804}"/>
              </a:ext>
            </a:extLst>
          </p:cNvPr>
          <p:cNvSpPr>
            <a:spLocks noGrp="1"/>
          </p:cNvSpPr>
          <p:nvPr>
            <p:ph type="title"/>
          </p:nvPr>
        </p:nvSpPr>
        <p:spPr>
          <a:xfrm>
            <a:off x="6390944" y="213220"/>
            <a:ext cx="5673809" cy="1415102"/>
          </a:xfrm>
        </p:spPr>
        <p:txBody>
          <a:bodyPr>
            <a:normAutofit/>
          </a:bodyPr>
          <a:lstStyle/>
          <a:p>
            <a:pPr>
              <a:lnSpc>
                <a:spcPct val="90000"/>
              </a:lnSpc>
            </a:pPr>
            <a:r>
              <a:rPr lang="en-US" sz="3000"/>
              <a:t>2023 Temporary Flood Diversion and Recharge Enhancement Initiative </a:t>
            </a:r>
          </a:p>
        </p:txBody>
      </p:sp>
      <p:sp>
        <p:nvSpPr>
          <p:cNvPr id="4" name="Content Placeholder 3">
            <a:extLst>
              <a:ext uri="{FF2B5EF4-FFF2-40B4-BE49-F238E27FC236}">
                <a16:creationId xmlns:a16="http://schemas.microsoft.com/office/drawing/2014/main" id="{B46266A2-CCB5-4EF2-7E7A-C0F50792A238}"/>
              </a:ext>
            </a:extLst>
          </p:cNvPr>
          <p:cNvSpPr>
            <a:spLocks noGrp="1"/>
          </p:cNvSpPr>
          <p:nvPr>
            <p:ph sz="half" idx="1"/>
          </p:nvPr>
        </p:nvSpPr>
        <p:spPr>
          <a:xfrm>
            <a:off x="6459941" y="1628322"/>
            <a:ext cx="5604812" cy="3431950"/>
          </a:xfrm>
        </p:spPr>
        <p:txBody>
          <a:bodyPr>
            <a:normAutofit lnSpcReduction="10000"/>
          </a:bodyPr>
          <a:lstStyle/>
          <a:p>
            <a:pPr marL="342900" indent="-342900">
              <a:lnSpc>
                <a:spcPct val="90000"/>
              </a:lnSpc>
              <a:buFont typeface="Arial" panose="020B0604020202020204" pitchFamily="34" charset="0"/>
              <a:buChar char="•"/>
            </a:pPr>
            <a:r>
              <a:rPr lang="en-US" sz="2000"/>
              <a:t>Outreach to local agencies in response to Tulare Lake Flood Emergency</a:t>
            </a:r>
          </a:p>
          <a:p>
            <a:pPr marL="342900" indent="-342900">
              <a:lnSpc>
                <a:spcPct val="90000"/>
              </a:lnSpc>
              <a:buFont typeface="Arial" panose="020B0604020202020204" pitchFamily="34" charset="0"/>
              <a:buChar char="•"/>
            </a:pPr>
            <a:endParaRPr lang="en-US" sz="2000"/>
          </a:p>
          <a:p>
            <a:pPr marL="342900" indent="-342900">
              <a:lnSpc>
                <a:spcPct val="90000"/>
              </a:lnSpc>
              <a:buFont typeface="Arial" panose="020B0604020202020204" pitchFamily="34" charset="0"/>
              <a:buChar char="•"/>
            </a:pPr>
            <a:r>
              <a:rPr lang="en-US" sz="2000"/>
              <a:t>DWR assisted 6 local agencies by funding 30 temporary pumps and land clearing equipment to reduce flood risk and enhance groundwater recharge</a:t>
            </a:r>
          </a:p>
          <a:p>
            <a:pPr marL="342900" indent="-342900">
              <a:lnSpc>
                <a:spcPct val="90000"/>
              </a:lnSpc>
              <a:buFont typeface="Arial" panose="020B0604020202020204" pitchFamily="34" charset="0"/>
              <a:buChar char="•"/>
            </a:pPr>
            <a:endParaRPr lang="en-US" sz="2000"/>
          </a:p>
          <a:p>
            <a:pPr marL="342900" indent="-342900">
              <a:lnSpc>
                <a:spcPct val="90000"/>
              </a:lnSpc>
              <a:buFont typeface="Arial" panose="020B0604020202020204" pitchFamily="34" charset="0"/>
              <a:buChar char="•"/>
            </a:pPr>
            <a:r>
              <a:rPr lang="en-US" sz="2000"/>
              <a:t>Recharged 10-15 TAF and cleared 291 acres of land. Small percentage of all local flood diversion and recharge efforts</a:t>
            </a:r>
          </a:p>
        </p:txBody>
      </p:sp>
      <p:pic>
        <p:nvPicPr>
          <p:cNvPr id="9" name="Picture 8" descr="A drone view of a farm&#10;&#10;Description automatically generated">
            <a:extLst>
              <a:ext uri="{FF2B5EF4-FFF2-40B4-BE49-F238E27FC236}">
                <a16:creationId xmlns:a16="http://schemas.microsoft.com/office/drawing/2014/main" id="{D7435BDE-2683-902F-CD09-D1FB38F68AFA}"/>
              </a:ext>
            </a:extLst>
          </p:cNvPr>
          <p:cNvPicPr>
            <a:picLocks noChangeAspect="1"/>
          </p:cNvPicPr>
          <p:nvPr/>
        </p:nvPicPr>
        <p:blipFill rotWithShape="1">
          <a:blip r:embed="rId4">
            <a:extLst>
              <a:ext uri="{28A0092B-C50C-407E-A947-70E740481C1C}">
                <a14:useLocalDpi xmlns:a14="http://schemas.microsoft.com/office/drawing/2010/main" val="0"/>
              </a:ext>
            </a:extLst>
          </a:blip>
          <a:srcRect r="7921" b="9116"/>
          <a:stretch/>
        </p:blipFill>
        <p:spPr>
          <a:xfrm>
            <a:off x="6416454" y="5154441"/>
            <a:ext cx="2626052" cy="1591056"/>
          </a:xfrm>
          <a:prstGeom prst="rect">
            <a:avLst/>
          </a:prstGeom>
        </p:spPr>
      </p:pic>
      <p:pic>
        <p:nvPicPr>
          <p:cNvPr id="11" name="Picture 10" descr="Aerial view of a farm&#10;&#10;Description automatically generated">
            <a:extLst>
              <a:ext uri="{FF2B5EF4-FFF2-40B4-BE49-F238E27FC236}">
                <a16:creationId xmlns:a16="http://schemas.microsoft.com/office/drawing/2014/main" id="{BB8644E4-A60A-0DD6-CD5E-6038A1F4BFB2}"/>
              </a:ext>
            </a:extLst>
          </p:cNvPr>
          <p:cNvPicPr>
            <a:picLocks noChangeAspect="1"/>
          </p:cNvPicPr>
          <p:nvPr/>
        </p:nvPicPr>
        <p:blipFill rotWithShape="1">
          <a:blip r:embed="rId5">
            <a:extLst>
              <a:ext uri="{28A0092B-C50C-407E-A947-70E740481C1C}">
                <a14:useLocalDpi xmlns:a14="http://schemas.microsoft.com/office/drawing/2010/main" val="0"/>
              </a:ext>
            </a:extLst>
          </a:blip>
          <a:srcRect t="15895" r="3520" b="12824"/>
          <a:stretch/>
        </p:blipFill>
        <p:spPr>
          <a:xfrm>
            <a:off x="9262347" y="5154441"/>
            <a:ext cx="2757997" cy="1594775"/>
          </a:xfrm>
          <a:prstGeom prst="rect">
            <a:avLst/>
          </a:prstGeom>
        </p:spPr>
      </p:pic>
    </p:spTree>
    <p:extLst>
      <p:ext uri="{BB962C8B-B14F-4D97-AF65-F5344CB8AC3E}">
        <p14:creationId xmlns:p14="http://schemas.microsoft.com/office/powerpoint/2010/main" val="3881660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93FE-44F1-7F66-909D-D808FA57F3B0}"/>
              </a:ext>
            </a:extLst>
          </p:cNvPr>
          <p:cNvSpPr>
            <a:spLocks noGrp="1"/>
          </p:cNvSpPr>
          <p:nvPr>
            <p:ph type="title"/>
          </p:nvPr>
        </p:nvSpPr>
        <p:spPr>
          <a:xfrm>
            <a:off x="476250" y="0"/>
            <a:ext cx="10972800" cy="1143000"/>
          </a:xfrm>
        </p:spPr>
        <p:txBody>
          <a:bodyPr>
            <a:normAutofit fontScale="90000"/>
          </a:bodyPr>
          <a:lstStyle/>
          <a:p>
            <a:r>
              <a:rPr lang="en-US" sz="4000"/>
              <a:t>2024 Flood Diversion and Recharge Enhancement Initiative (FDRE)</a:t>
            </a:r>
          </a:p>
        </p:txBody>
      </p:sp>
      <p:sp>
        <p:nvSpPr>
          <p:cNvPr id="3" name="Content Placeholder 2">
            <a:extLst>
              <a:ext uri="{FF2B5EF4-FFF2-40B4-BE49-F238E27FC236}">
                <a16:creationId xmlns:a16="http://schemas.microsoft.com/office/drawing/2014/main" id="{EA575C37-716A-006F-255D-31812AE74289}"/>
              </a:ext>
            </a:extLst>
          </p:cNvPr>
          <p:cNvSpPr>
            <a:spLocks noGrp="1"/>
          </p:cNvSpPr>
          <p:nvPr>
            <p:ph idx="1"/>
          </p:nvPr>
        </p:nvSpPr>
        <p:spPr/>
        <p:txBody>
          <a:bodyPr>
            <a:normAutofit lnSpcReduction="10000"/>
          </a:bodyPr>
          <a:lstStyle/>
          <a:p>
            <a:pPr>
              <a:spcAft>
                <a:spcPts val="600"/>
              </a:spcAft>
            </a:pPr>
            <a:r>
              <a:rPr lang="en-US"/>
              <a:t>Building on the success of the 2023 initiative, additional one-time funding was acquired for 2024 to provide similar assistance </a:t>
            </a:r>
          </a:p>
          <a:p>
            <a:pPr>
              <a:spcAft>
                <a:spcPts val="600"/>
              </a:spcAft>
            </a:pPr>
            <a:r>
              <a:rPr lang="en-US"/>
              <a:t>Working with 14 local agencies</a:t>
            </a:r>
          </a:p>
          <a:p>
            <a:pPr>
              <a:spcAft>
                <a:spcPts val="600"/>
              </a:spcAft>
            </a:pPr>
            <a:r>
              <a:rPr lang="en-US"/>
              <a:t>FDRE assistance includes:</a:t>
            </a:r>
          </a:p>
          <a:p>
            <a:pPr lvl="1">
              <a:spcAft>
                <a:spcPts val="600"/>
              </a:spcAft>
            </a:pPr>
            <a:r>
              <a:rPr lang="en-US"/>
              <a:t>Temporary flood basins</a:t>
            </a:r>
          </a:p>
          <a:p>
            <a:pPr lvl="1">
              <a:spcAft>
                <a:spcPts val="600"/>
              </a:spcAft>
            </a:pPr>
            <a:r>
              <a:rPr lang="en-US"/>
              <a:t>Temporary flood diversion equipment </a:t>
            </a:r>
          </a:p>
          <a:p>
            <a:pPr lvl="2">
              <a:spcAft>
                <a:spcPts val="600"/>
              </a:spcAft>
            </a:pPr>
            <a:r>
              <a:rPr lang="en-US"/>
              <a:t>Pumps, siphons, and protective screens</a:t>
            </a:r>
          </a:p>
          <a:p>
            <a:pPr lvl="1">
              <a:spcAft>
                <a:spcPts val="600"/>
              </a:spcAft>
            </a:pPr>
            <a:r>
              <a:rPr lang="en-US"/>
              <a:t>Conveyance improvements</a:t>
            </a:r>
          </a:p>
          <a:p>
            <a:pPr lvl="1">
              <a:spcAft>
                <a:spcPts val="600"/>
              </a:spcAft>
            </a:pPr>
            <a:r>
              <a:rPr lang="en-US"/>
              <a:t>Land clearing</a:t>
            </a:r>
          </a:p>
        </p:txBody>
      </p:sp>
      <p:pic>
        <p:nvPicPr>
          <p:cNvPr id="5" name="Picture 4" descr="A dirt road between water and plants&#10;&#10;Description automatically generated with medium confidence">
            <a:extLst>
              <a:ext uri="{FF2B5EF4-FFF2-40B4-BE49-F238E27FC236}">
                <a16:creationId xmlns:a16="http://schemas.microsoft.com/office/drawing/2014/main" id="{6828B49D-59E8-7920-76FE-C93552C93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962" y="2510740"/>
            <a:ext cx="5014117" cy="3486126"/>
          </a:xfrm>
          <a:prstGeom prst="rect">
            <a:avLst/>
          </a:prstGeom>
        </p:spPr>
      </p:pic>
    </p:spTree>
    <p:extLst>
      <p:ext uri="{BB962C8B-B14F-4D97-AF65-F5344CB8AC3E}">
        <p14:creationId xmlns:p14="http://schemas.microsoft.com/office/powerpoint/2010/main" val="4060942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0807-66EF-0129-59A4-777182DAFBB8}"/>
              </a:ext>
            </a:extLst>
          </p:cNvPr>
          <p:cNvSpPr>
            <a:spLocks noGrp="1"/>
          </p:cNvSpPr>
          <p:nvPr>
            <p:ph type="title"/>
          </p:nvPr>
        </p:nvSpPr>
        <p:spPr>
          <a:xfrm>
            <a:off x="247135" y="163428"/>
            <a:ext cx="6820929" cy="1399487"/>
          </a:xfrm>
        </p:spPr>
        <p:txBody>
          <a:bodyPr>
            <a:normAutofit/>
          </a:bodyPr>
          <a:lstStyle/>
          <a:p>
            <a:pPr>
              <a:lnSpc>
                <a:spcPct val="90000"/>
              </a:lnSpc>
            </a:pPr>
            <a:r>
              <a:rPr lang="en-US" sz="3600"/>
              <a:t>DWR Temporary Permit Technical Assistance</a:t>
            </a:r>
          </a:p>
        </p:txBody>
      </p:sp>
      <p:sp>
        <p:nvSpPr>
          <p:cNvPr id="3" name="Content Placeholder 2">
            <a:extLst>
              <a:ext uri="{FF2B5EF4-FFF2-40B4-BE49-F238E27FC236}">
                <a16:creationId xmlns:a16="http://schemas.microsoft.com/office/drawing/2014/main" id="{B2870AE0-93EA-3C95-E163-D567962442F6}"/>
              </a:ext>
            </a:extLst>
          </p:cNvPr>
          <p:cNvSpPr>
            <a:spLocks noGrp="1"/>
          </p:cNvSpPr>
          <p:nvPr>
            <p:ph sz="half" idx="1"/>
          </p:nvPr>
        </p:nvSpPr>
        <p:spPr>
          <a:xfrm>
            <a:off x="247135" y="1383957"/>
            <a:ext cx="6820929" cy="4782065"/>
          </a:xfrm>
        </p:spPr>
        <p:txBody>
          <a:bodyPr>
            <a:normAutofit fontScale="92500" lnSpcReduction="10000"/>
          </a:bodyPr>
          <a:lstStyle/>
          <a:p>
            <a:pPr>
              <a:lnSpc>
                <a:spcPct val="90000"/>
              </a:lnSpc>
              <a:spcAft>
                <a:spcPts val="600"/>
              </a:spcAft>
            </a:pPr>
            <a:r>
              <a:rPr lang="en-US" sz="2400"/>
              <a:t>DWR provided technical assistance for 12 temporary permit applications for winters 2023-2025:</a:t>
            </a:r>
          </a:p>
          <a:p>
            <a:pPr lvl="1">
              <a:lnSpc>
                <a:spcPct val="90000"/>
              </a:lnSpc>
              <a:spcAft>
                <a:spcPts val="600"/>
              </a:spcAft>
            </a:pPr>
            <a:r>
              <a:rPr lang="en-US" sz="2400"/>
              <a:t>Winter 2023: 2 applications</a:t>
            </a:r>
          </a:p>
          <a:p>
            <a:pPr lvl="1">
              <a:lnSpc>
                <a:spcPct val="90000"/>
              </a:lnSpc>
              <a:spcAft>
                <a:spcPts val="600"/>
              </a:spcAft>
            </a:pPr>
            <a:r>
              <a:rPr lang="en-US" sz="2400"/>
              <a:t>Winter 2024: 7 applications</a:t>
            </a:r>
          </a:p>
          <a:p>
            <a:pPr lvl="1">
              <a:lnSpc>
                <a:spcPct val="90000"/>
              </a:lnSpc>
              <a:spcAft>
                <a:spcPts val="600"/>
              </a:spcAft>
            </a:pPr>
            <a:r>
              <a:rPr lang="en-US" sz="2400"/>
              <a:t>Winter 2025: 3 applications</a:t>
            </a:r>
          </a:p>
          <a:p>
            <a:pPr>
              <a:lnSpc>
                <a:spcPct val="90000"/>
              </a:lnSpc>
              <a:spcAft>
                <a:spcPts val="600"/>
              </a:spcAft>
            </a:pPr>
            <a:r>
              <a:rPr lang="en-US" sz="2400"/>
              <a:t>Assistance included:</a:t>
            </a:r>
          </a:p>
          <a:p>
            <a:pPr lvl="1">
              <a:lnSpc>
                <a:spcPct val="90000"/>
              </a:lnSpc>
              <a:spcAft>
                <a:spcPts val="600"/>
              </a:spcAft>
            </a:pPr>
            <a:r>
              <a:rPr lang="en-US" sz="2400"/>
              <a:t>Technical analysis for water availability and downstream impacts</a:t>
            </a:r>
          </a:p>
          <a:p>
            <a:pPr lvl="1">
              <a:lnSpc>
                <a:spcPct val="90000"/>
              </a:lnSpc>
              <a:spcAft>
                <a:spcPts val="600"/>
              </a:spcAft>
            </a:pPr>
            <a:r>
              <a:rPr lang="en-US" sz="2400"/>
              <a:t>Compilation of application and first year fees paid</a:t>
            </a:r>
          </a:p>
          <a:p>
            <a:pPr lvl="1">
              <a:lnSpc>
                <a:spcPct val="90000"/>
              </a:lnSpc>
              <a:spcAft>
                <a:spcPts val="600"/>
              </a:spcAft>
            </a:pPr>
            <a:r>
              <a:rPr lang="en-US" sz="2400"/>
              <a:t>Support for other permit terms and conditions </a:t>
            </a:r>
          </a:p>
          <a:p>
            <a:pPr>
              <a:lnSpc>
                <a:spcPct val="90000"/>
              </a:lnSpc>
            </a:pPr>
            <a:endParaRPr lang="en-US" sz="1800"/>
          </a:p>
        </p:txBody>
      </p:sp>
      <p:pic>
        <p:nvPicPr>
          <p:cNvPr id="4" name="Picture 3" descr="A picture containing outdoor, tree, grass, brown&#10;&#10;Description automatically generated">
            <a:extLst>
              <a:ext uri="{FF2B5EF4-FFF2-40B4-BE49-F238E27FC236}">
                <a16:creationId xmlns:a16="http://schemas.microsoft.com/office/drawing/2014/main" id="{025E9ABD-14E5-9918-0DCF-15A61C73FF6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786" r="-2" b="11408"/>
          <a:stretch/>
        </p:blipFill>
        <p:spPr>
          <a:xfrm>
            <a:off x="7339914" y="1"/>
            <a:ext cx="4852086" cy="6857999"/>
          </a:xfrm>
          <a:prstGeom prst="rect">
            <a:avLst/>
          </a:prstGeom>
          <a:noFill/>
        </p:spPr>
      </p:pic>
    </p:spTree>
    <p:extLst>
      <p:ext uri="{BB962C8B-B14F-4D97-AF65-F5344CB8AC3E}">
        <p14:creationId xmlns:p14="http://schemas.microsoft.com/office/powerpoint/2010/main" val="2920320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96B556-53FD-D202-BCA9-09213D3D4EA7}"/>
              </a:ext>
            </a:extLst>
          </p:cNvPr>
          <p:cNvPicPr>
            <a:picLocks noChangeAspect="1"/>
          </p:cNvPicPr>
          <p:nvPr/>
        </p:nvPicPr>
        <p:blipFill>
          <a:blip r:embed="rId2"/>
          <a:stretch>
            <a:fillRect/>
          </a:stretch>
        </p:blipFill>
        <p:spPr>
          <a:xfrm>
            <a:off x="1421606" y="107577"/>
            <a:ext cx="9348787" cy="6102563"/>
          </a:xfrm>
          <a:prstGeom prst="rect">
            <a:avLst/>
          </a:prstGeom>
        </p:spPr>
      </p:pic>
    </p:spTree>
    <p:extLst>
      <p:ext uri="{BB962C8B-B14F-4D97-AF65-F5344CB8AC3E}">
        <p14:creationId xmlns:p14="http://schemas.microsoft.com/office/powerpoint/2010/main" val="3735177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96A7-B4DC-9493-6CB1-2DAC4751DC40}"/>
              </a:ext>
            </a:extLst>
          </p:cNvPr>
          <p:cNvSpPr>
            <a:spLocks noGrp="1"/>
          </p:cNvSpPr>
          <p:nvPr>
            <p:ph type="title"/>
          </p:nvPr>
        </p:nvSpPr>
        <p:spPr/>
        <p:txBody>
          <a:bodyPr lIns="163284" tIns="81642" rIns="163284" bIns="81642" anchor="t"/>
          <a:lstStyle/>
          <a:p>
            <a:r>
              <a:rPr lang="en-US"/>
              <a:t>Key Takeaway</a:t>
            </a:r>
          </a:p>
        </p:txBody>
      </p:sp>
      <p:sp>
        <p:nvSpPr>
          <p:cNvPr id="3" name="Content Placeholder 2">
            <a:extLst>
              <a:ext uri="{FF2B5EF4-FFF2-40B4-BE49-F238E27FC236}">
                <a16:creationId xmlns:a16="http://schemas.microsoft.com/office/drawing/2014/main" id="{CFDF66F6-60A6-84E6-8E88-FD677E79E99B}"/>
              </a:ext>
            </a:extLst>
          </p:cNvPr>
          <p:cNvSpPr>
            <a:spLocks noGrp="1"/>
          </p:cNvSpPr>
          <p:nvPr>
            <p:ph idx="1"/>
          </p:nvPr>
        </p:nvSpPr>
        <p:spPr>
          <a:xfrm>
            <a:off x="119406" y="1417638"/>
            <a:ext cx="7471002" cy="4708526"/>
          </a:xfrm>
        </p:spPr>
        <p:txBody>
          <a:bodyPr lIns="163284" tIns="81642" rIns="163284" bIns="81642" anchor="t">
            <a:normAutofit fontScale="77500" lnSpcReduction="20000"/>
          </a:bodyPr>
          <a:lstStyle/>
          <a:p>
            <a:pPr marL="407670" indent="-407670">
              <a:spcAft>
                <a:spcPts val="600"/>
              </a:spcAft>
            </a:pPr>
            <a:r>
              <a:rPr lang="en-US"/>
              <a:t>Funding for FDRE and permitting assistance are exhausted; however, the main key takeaway from these efforts: </a:t>
            </a:r>
            <a:r>
              <a:rPr lang="en-US" b="1"/>
              <a:t>Early planning is crucial</a:t>
            </a:r>
            <a:endParaRPr lang="en-US" b="1">
              <a:cs typeface="Arial" panose="020B0604020202020204"/>
            </a:endParaRPr>
          </a:p>
          <a:p>
            <a:pPr marL="407650" indent="-339725">
              <a:spcAft>
                <a:spcPts val="600"/>
              </a:spcAft>
            </a:pPr>
            <a:r>
              <a:rPr lang="en-US" sz="3766"/>
              <a:t>Temporary pump diversions </a:t>
            </a:r>
            <a:endParaRPr lang="en-US" sz="3766">
              <a:cs typeface="Arial"/>
            </a:endParaRPr>
          </a:p>
          <a:p>
            <a:pPr marL="883901" lvl="1" indent="-271780">
              <a:spcAft>
                <a:spcPts val="600"/>
              </a:spcAft>
            </a:pPr>
            <a:r>
              <a:rPr lang="en-US" sz="3317"/>
              <a:t>Takes time to establish a contract with pump vendors, early contact for predesign and quote of a system is best</a:t>
            </a:r>
            <a:endParaRPr lang="en-US" sz="3317">
              <a:cs typeface="Arial"/>
            </a:endParaRPr>
          </a:p>
          <a:p>
            <a:pPr marL="883901" lvl="1" indent="-271780">
              <a:spcAft>
                <a:spcPts val="600"/>
              </a:spcAft>
            </a:pPr>
            <a:r>
              <a:rPr lang="en-US" sz="3317"/>
              <a:t>Costs are higher in an emergency setting, emergency rates often apply</a:t>
            </a:r>
            <a:endParaRPr lang="en-US" sz="3317">
              <a:cs typeface="Arial"/>
            </a:endParaRPr>
          </a:p>
          <a:p>
            <a:pPr marL="883901" lvl="1" indent="-271780">
              <a:spcAft>
                <a:spcPts val="600"/>
              </a:spcAft>
            </a:pPr>
            <a:r>
              <a:rPr lang="en-US" sz="3317"/>
              <a:t>Pump inventories are limited, and demand is high in emergency events. Pumps are available on a first come, first served basis</a:t>
            </a:r>
            <a:endParaRPr lang="en-US" sz="3317">
              <a:cs typeface="Arial"/>
            </a:endParaRPr>
          </a:p>
          <a:p>
            <a:pPr marL="1360170" lvl="2" indent="-271780"/>
            <a:endParaRPr lang="en-US">
              <a:cs typeface="Arial" panose="020B0604020202020204"/>
            </a:endParaRPr>
          </a:p>
        </p:txBody>
      </p:sp>
      <p:pic>
        <p:nvPicPr>
          <p:cNvPr id="5" name="Picture 2" descr="A picture containing outdoor, empty, sandy&#10;&#10;Description automatically generated">
            <a:extLst>
              <a:ext uri="{FF2B5EF4-FFF2-40B4-BE49-F238E27FC236}">
                <a16:creationId xmlns:a16="http://schemas.microsoft.com/office/drawing/2014/main" id="{9AE8A909-939E-C5AC-0327-0BBFE20FE21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847640" y="1417638"/>
            <a:ext cx="4076699" cy="458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47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6CC4-DACD-840C-85D9-5BBD2EFB090F}"/>
              </a:ext>
            </a:extLst>
          </p:cNvPr>
          <p:cNvSpPr>
            <a:spLocks noGrp="1"/>
          </p:cNvSpPr>
          <p:nvPr>
            <p:ph type="title"/>
          </p:nvPr>
        </p:nvSpPr>
        <p:spPr/>
        <p:txBody>
          <a:bodyPr/>
          <a:lstStyle/>
          <a:p>
            <a:r>
              <a:rPr lang="en-US" sz="4400" b="1" u="sng">
                <a:solidFill>
                  <a:schemeClr val="tx2"/>
                </a:solidFill>
                <a:latin typeface="Arial"/>
                <a:cs typeface="Arial"/>
              </a:rPr>
              <a:t>Agenda</a:t>
            </a:r>
            <a:endParaRPr lang="en-US" i="1" u="sng"/>
          </a:p>
        </p:txBody>
      </p:sp>
      <p:sp>
        <p:nvSpPr>
          <p:cNvPr id="3" name="Text Placeholder 2">
            <a:extLst>
              <a:ext uri="{FF2B5EF4-FFF2-40B4-BE49-F238E27FC236}">
                <a16:creationId xmlns:a16="http://schemas.microsoft.com/office/drawing/2014/main" id="{7C0D949E-19F1-9F07-3F1C-15267910B6F5}"/>
              </a:ext>
            </a:extLst>
          </p:cNvPr>
          <p:cNvSpPr>
            <a:spLocks noGrp="1"/>
          </p:cNvSpPr>
          <p:nvPr>
            <p:ph type="body" sz="quarter" idx="11"/>
          </p:nvPr>
        </p:nvSpPr>
        <p:spPr>
          <a:xfrm>
            <a:off x="838200" y="1690688"/>
            <a:ext cx="10515600" cy="4559300"/>
          </a:xfrm>
        </p:spPr>
        <p:txBody>
          <a:bodyPr vert="horz" lIns="91440" tIns="45720" rIns="91440" bIns="45720" rtlCol="0" anchor="t">
            <a:normAutofit fontScale="92500" lnSpcReduction="10000"/>
          </a:bodyPr>
          <a:lstStyle/>
          <a:p>
            <a:r>
              <a:rPr lang="en-US" b="1">
                <a:solidFill>
                  <a:schemeClr val="tx2"/>
                </a:solidFill>
                <a:latin typeface="Arial"/>
                <a:ea typeface="+mj-ea"/>
                <a:cs typeface="Arial"/>
              </a:rPr>
              <a:t>What are temporary permits?</a:t>
            </a:r>
          </a:p>
          <a:p>
            <a:r>
              <a:rPr lang="en-US" b="1">
                <a:solidFill>
                  <a:schemeClr val="tx2"/>
                </a:solidFill>
                <a:latin typeface="Arial"/>
                <a:ea typeface="+mj-ea"/>
                <a:cs typeface="Arial"/>
              </a:rPr>
              <a:t>Examples of temporary permits</a:t>
            </a:r>
          </a:p>
          <a:p>
            <a:r>
              <a:rPr lang="en-US" b="1">
                <a:solidFill>
                  <a:schemeClr val="tx2"/>
                </a:solidFill>
                <a:latin typeface="Arial"/>
                <a:ea typeface="+mj-ea"/>
                <a:cs typeface="Arial"/>
              </a:rPr>
              <a:t>Selecting diversion triggers</a:t>
            </a:r>
          </a:p>
          <a:p>
            <a:r>
              <a:rPr lang="en-US" b="1">
                <a:solidFill>
                  <a:schemeClr val="tx2"/>
                </a:solidFill>
                <a:latin typeface="Arial"/>
                <a:ea typeface="+mj-ea"/>
                <a:cs typeface="Arial"/>
              </a:rPr>
              <a:t>Examples of temporary permit terms</a:t>
            </a:r>
          </a:p>
          <a:p>
            <a:r>
              <a:rPr lang="en-US" b="1">
                <a:solidFill>
                  <a:schemeClr val="tx2"/>
                </a:solidFill>
                <a:latin typeface="Arial"/>
                <a:ea typeface="+mj-ea"/>
                <a:cs typeface="Arial"/>
              </a:rPr>
              <a:t>CEQA considerations</a:t>
            </a:r>
          </a:p>
          <a:p>
            <a:r>
              <a:rPr lang="en-US" b="1">
                <a:solidFill>
                  <a:schemeClr val="tx2"/>
                </a:solidFill>
                <a:latin typeface="Arial"/>
                <a:ea typeface="+mj-ea"/>
                <a:cs typeface="Arial"/>
              </a:rPr>
              <a:t>Where to file: Water Rights Online Forms</a:t>
            </a:r>
          </a:p>
          <a:p>
            <a:r>
              <a:rPr lang="en-US" b="1">
                <a:solidFill>
                  <a:schemeClr val="tx2"/>
                </a:solidFill>
                <a:latin typeface="Arial"/>
                <a:ea typeface="+mj-ea"/>
                <a:cs typeface="Arial"/>
              </a:rPr>
              <a:t>Where to view applications/water rights: </a:t>
            </a:r>
            <a:r>
              <a:rPr lang="en-US" b="1" err="1">
                <a:solidFill>
                  <a:schemeClr val="tx2"/>
                </a:solidFill>
                <a:latin typeface="Arial"/>
                <a:ea typeface="+mj-ea"/>
                <a:cs typeface="Arial"/>
              </a:rPr>
              <a:t>eWRIMS</a:t>
            </a:r>
            <a:endParaRPr lang="en-US" b="1">
              <a:solidFill>
                <a:schemeClr val="tx2"/>
              </a:solidFill>
              <a:latin typeface="Arial"/>
              <a:ea typeface="+mj-ea"/>
              <a:cs typeface="Arial"/>
            </a:endParaRPr>
          </a:p>
          <a:p>
            <a:r>
              <a:rPr lang="en-US" b="1">
                <a:solidFill>
                  <a:schemeClr val="tx2"/>
                </a:solidFill>
                <a:latin typeface="Arial"/>
                <a:ea typeface="+mj-ea"/>
                <a:cs typeface="Arial"/>
              </a:rPr>
              <a:t>Tips for a successful application filing</a:t>
            </a:r>
          </a:p>
          <a:p>
            <a:r>
              <a:rPr lang="en-US" b="1">
                <a:solidFill>
                  <a:schemeClr val="tx2"/>
                </a:solidFill>
                <a:latin typeface="Arial"/>
                <a:ea typeface="+mj-ea"/>
                <a:cs typeface="Arial"/>
              </a:rPr>
              <a:t>Updates regarding application fees</a:t>
            </a:r>
          </a:p>
          <a:p>
            <a:r>
              <a:rPr lang="en-US" b="1">
                <a:solidFill>
                  <a:schemeClr val="tx2"/>
                </a:solidFill>
                <a:latin typeface="Arial"/>
                <a:ea typeface="+mj-ea"/>
                <a:cs typeface="Arial"/>
              </a:rPr>
              <a:t>CDFW: consultation tips</a:t>
            </a:r>
          </a:p>
          <a:p>
            <a:pPr marL="0" indent="0">
              <a:buNone/>
            </a:pPr>
            <a:endParaRPr lang="en-US"/>
          </a:p>
        </p:txBody>
      </p:sp>
      <p:sp>
        <p:nvSpPr>
          <p:cNvPr id="4" name="Slide Number Placeholder 3">
            <a:extLst>
              <a:ext uri="{FF2B5EF4-FFF2-40B4-BE49-F238E27FC236}">
                <a16:creationId xmlns:a16="http://schemas.microsoft.com/office/drawing/2014/main" id="{3B710AD2-75BE-0F82-BEAF-A31342406F2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5CFC30-E45D-4431-B46B-489B270F78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816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CE492-85AB-90A6-5C8C-EAB188CE7DA4}"/>
              </a:ext>
            </a:extLst>
          </p:cNvPr>
          <p:cNvSpPr>
            <a:spLocks noGrp="1"/>
          </p:cNvSpPr>
          <p:nvPr>
            <p:ph type="title"/>
          </p:nvPr>
        </p:nvSpPr>
        <p:spPr/>
        <p:txBody>
          <a:bodyPr lIns="163284" tIns="81642" rIns="163284" bIns="81642" anchor="t"/>
          <a:lstStyle/>
          <a:p>
            <a:r>
              <a:rPr lang="en-US"/>
              <a:t>Key Takeaway (cont.)</a:t>
            </a:r>
          </a:p>
        </p:txBody>
      </p:sp>
      <p:sp>
        <p:nvSpPr>
          <p:cNvPr id="3" name="Content Placeholder 2">
            <a:extLst>
              <a:ext uri="{FF2B5EF4-FFF2-40B4-BE49-F238E27FC236}">
                <a16:creationId xmlns:a16="http://schemas.microsoft.com/office/drawing/2014/main" id="{20CE4140-11E6-5941-4D89-3DD6E320B7AD}"/>
              </a:ext>
            </a:extLst>
          </p:cNvPr>
          <p:cNvSpPr>
            <a:spLocks noGrp="1"/>
          </p:cNvSpPr>
          <p:nvPr>
            <p:ph idx="1"/>
          </p:nvPr>
        </p:nvSpPr>
        <p:spPr>
          <a:xfrm>
            <a:off x="210476" y="1403083"/>
            <a:ext cx="6411816" cy="5454917"/>
          </a:xfrm>
        </p:spPr>
        <p:txBody>
          <a:bodyPr>
            <a:normAutofit fontScale="55000" lnSpcReduction="20000"/>
          </a:bodyPr>
          <a:lstStyle/>
          <a:p>
            <a:pPr>
              <a:spcAft>
                <a:spcPts val="600"/>
              </a:spcAft>
            </a:pPr>
            <a:r>
              <a:rPr lang="en-US" sz="4666"/>
              <a:t>Protective screens for temporary pumps</a:t>
            </a:r>
          </a:p>
          <a:p>
            <a:pPr lvl="1">
              <a:spcAft>
                <a:spcPts val="600"/>
              </a:spcAft>
            </a:pPr>
            <a:r>
              <a:rPr lang="en-US" sz="3367"/>
              <a:t>Early consultation for protective screens is key</a:t>
            </a:r>
          </a:p>
          <a:p>
            <a:pPr lvl="1">
              <a:spcAft>
                <a:spcPts val="600"/>
              </a:spcAft>
            </a:pPr>
            <a:r>
              <a:rPr lang="en-US" sz="3367"/>
              <a:t>Protective screen design can take several weeks and is very site specific </a:t>
            </a:r>
          </a:p>
          <a:p>
            <a:pPr lvl="1">
              <a:spcAft>
                <a:spcPts val="600"/>
              </a:spcAft>
            </a:pPr>
            <a:r>
              <a:rPr lang="en-US" sz="3367"/>
              <a:t>Temporary pump vendors will often work with protective screen vendors to design a screen appropriate for the pump system and site location, and then include the protective screen costs in the temporary pump contract as a ‘sale’ item</a:t>
            </a:r>
          </a:p>
          <a:p>
            <a:pPr lvl="1">
              <a:spcAft>
                <a:spcPts val="600"/>
              </a:spcAft>
            </a:pPr>
            <a:r>
              <a:rPr lang="en-US" sz="3367"/>
              <a:t>Some protective screen vendors work directly with agencies (and do not work with pump vendors)</a:t>
            </a:r>
            <a:endParaRPr lang="en-US" sz="2867"/>
          </a:p>
          <a:p>
            <a:pPr>
              <a:spcAft>
                <a:spcPts val="600"/>
              </a:spcAft>
            </a:pPr>
            <a:r>
              <a:rPr lang="en-US" sz="4666"/>
              <a:t>Early coordination and project scoping with SWRCB and CDFW is encouraged</a:t>
            </a:r>
          </a:p>
          <a:p>
            <a:pPr lvl="1">
              <a:spcAft>
                <a:spcPts val="600"/>
              </a:spcAft>
            </a:pPr>
            <a:r>
              <a:rPr lang="en-US" sz="3767"/>
              <a:t>Points of diversion</a:t>
            </a:r>
          </a:p>
          <a:p>
            <a:pPr lvl="1">
              <a:spcAft>
                <a:spcPts val="600"/>
              </a:spcAft>
            </a:pPr>
            <a:r>
              <a:rPr lang="en-US" sz="3767"/>
              <a:t>Recharge lands</a:t>
            </a:r>
          </a:p>
          <a:p>
            <a:pPr lvl="1">
              <a:spcAft>
                <a:spcPts val="600"/>
              </a:spcAft>
            </a:pPr>
            <a:r>
              <a:rPr lang="en-US" sz="3767"/>
              <a:t>Biological assessment</a:t>
            </a:r>
          </a:p>
        </p:txBody>
      </p:sp>
      <p:pic>
        <p:nvPicPr>
          <p:cNvPr id="5" name="Picture 4">
            <a:extLst>
              <a:ext uri="{FF2B5EF4-FFF2-40B4-BE49-F238E27FC236}">
                <a16:creationId xmlns:a16="http://schemas.microsoft.com/office/drawing/2014/main" id="{FB8948F3-6E63-894B-3308-9CD60292F92A}"/>
              </a:ext>
            </a:extLst>
          </p:cNvPr>
          <p:cNvPicPr>
            <a:picLocks noChangeAspect="1"/>
          </p:cNvPicPr>
          <p:nvPr/>
        </p:nvPicPr>
        <p:blipFill>
          <a:blip r:embed="rId2"/>
          <a:stretch>
            <a:fillRect/>
          </a:stretch>
        </p:blipFill>
        <p:spPr>
          <a:xfrm>
            <a:off x="7058722" y="1417638"/>
            <a:ext cx="5133278" cy="2357870"/>
          </a:xfrm>
          <a:prstGeom prst="rect">
            <a:avLst/>
          </a:prstGeom>
        </p:spPr>
      </p:pic>
      <p:pic>
        <p:nvPicPr>
          <p:cNvPr id="7" name="Picture 6">
            <a:extLst>
              <a:ext uri="{FF2B5EF4-FFF2-40B4-BE49-F238E27FC236}">
                <a16:creationId xmlns:a16="http://schemas.microsoft.com/office/drawing/2014/main" id="{4E5835AD-D06E-2E52-B3C8-4408F935FF9F}"/>
              </a:ext>
            </a:extLst>
          </p:cNvPr>
          <p:cNvPicPr>
            <a:picLocks noChangeAspect="1"/>
          </p:cNvPicPr>
          <p:nvPr/>
        </p:nvPicPr>
        <p:blipFill>
          <a:blip r:embed="rId3"/>
          <a:stretch>
            <a:fillRect/>
          </a:stretch>
        </p:blipFill>
        <p:spPr>
          <a:xfrm>
            <a:off x="6411816" y="3930954"/>
            <a:ext cx="5780183" cy="2652408"/>
          </a:xfrm>
          <a:prstGeom prst="rect">
            <a:avLst/>
          </a:prstGeom>
        </p:spPr>
      </p:pic>
      <p:sp>
        <p:nvSpPr>
          <p:cNvPr id="8" name="TextBox 7">
            <a:extLst>
              <a:ext uri="{FF2B5EF4-FFF2-40B4-BE49-F238E27FC236}">
                <a16:creationId xmlns:a16="http://schemas.microsoft.com/office/drawing/2014/main" id="{493CD0A9-6C18-35C5-746B-3549FFB39D5B}"/>
              </a:ext>
            </a:extLst>
          </p:cNvPr>
          <p:cNvSpPr txBox="1"/>
          <p:nvPr/>
        </p:nvSpPr>
        <p:spPr>
          <a:xfrm>
            <a:off x="6640945" y="6657945"/>
            <a:ext cx="5458691" cy="200055"/>
          </a:xfrm>
          <a:prstGeom prst="rect">
            <a:avLst/>
          </a:prstGeom>
          <a:noFill/>
        </p:spPr>
        <p:txBody>
          <a:bodyPr wrap="square" rtlCol="0">
            <a:spAutoFit/>
          </a:bodyPr>
          <a:lstStyle/>
          <a:p>
            <a:pPr algn="r"/>
            <a:r>
              <a:rPr lang="en-US" sz="700"/>
              <a:t>From CDFW SB 122 Screens Workshop: https://www.youtube.com/watch?v=1TqsZrzJ6nE</a:t>
            </a:r>
          </a:p>
        </p:txBody>
      </p:sp>
    </p:spTree>
    <p:extLst>
      <p:ext uri="{BB962C8B-B14F-4D97-AF65-F5344CB8AC3E}">
        <p14:creationId xmlns:p14="http://schemas.microsoft.com/office/powerpoint/2010/main" val="3549482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F8318-4354-71C1-C5A0-7B1458D75641}"/>
              </a:ext>
            </a:extLst>
          </p:cNvPr>
          <p:cNvSpPr>
            <a:spLocks noGrp="1"/>
          </p:cNvSpPr>
          <p:nvPr>
            <p:ph type="title"/>
          </p:nvPr>
        </p:nvSpPr>
        <p:spPr>
          <a:xfrm>
            <a:off x="609600" y="0"/>
            <a:ext cx="11332029" cy="1184048"/>
          </a:xfrm>
        </p:spPr>
        <p:txBody>
          <a:bodyPr/>
          <a:lstStyle/>
          <a:p>
            <a:r>
              <a:rPr lang="en-US"/>
              <a:t>Resources and Coordination</a:t>
            </a:r>
          </a:p>
        </p:txBody>
      </p:sp>
      <p:sp>
        <p:nvSpPr>
          <p:cNvPr id="3" name="Content Placeholder 2">
            <a:extLst>
              <a:ext uri="{FF2B5EF4-FFF2-40B4-BE49-F238E27FC236}">
                <a16:creationId xmlns:a16="http://schemas.microsoft.com/office/drawing/2014/main" id="{180E3F05-A904-299F-D9F8-3154DC3D7701}"/>
              </a:ext>
            </a:extLst>
          </p:cNvPr>
          <p:cNvSpPr>
            <a:spLocks noGrp="1"/>
          </p:cNvSpPr>
          <p:nvPr>
            <p:ph idx="1"/>
          </p:nvPr>
        </p:nvSpPr>
        <p:spPr>
          <a:xfrm>
            <a:off x="609600" y="1184049"/>
            <a:ext cx="5902712" cy="4826458"/>
          </a:xfrm>
        </p:spPr>
        <p:txBody>
          <a:bodyPr lIns="163284" tIns="81642" rIns="163284" bIns="81642" anchor="t">
            <a:normAutofit fontScale="62500" lnSpcReduction="20000"/>
          </a:bodyPr>
          <a:lstStyle/>
          <a:p>
            <a:pPr marL="407670" indent="-407670">
              <a:spcAft>
                <a:spcPts val="600"/>
              </a:spcAft>
            </a:pPr>
            <a:r>
              <a:rPr lang="en-US" sz="3500"/>
              <a:t>Upcoming information about the protective screen design process for temporary pump locations</a:t>
            </a:r>
          </a:p>
          <a:p>
            <a:pPr marL="407670" indent="-407670">
              <a:spcAft>
                <a:spcPts val="600"/>
              </a:spcAft>
            </a:pPr>
            <a:r>
              <a:rPr lang="en-US" sz="3500"/>
              <a:t>Additional information and resources can be found at DWR’s </a:t>
            </a:r>
            <a:r>
              <a:rPr lang="en-US" sz="3500">
                <a:hlinkClick r:id="rId3"/>
              </a:rPr>
              <a:t>Groundwater Recharge </a:t>
            </a:r>
            <a:r>
              <a:rPr lang="en-US" sz="3500"/>
              <a:t>webpage</a:t>
            </a:r>
          </a:p>
          <a:p>
            <a:pPr marL="883940" lvl="1" indent="-407670">
              <a:spcAft>
                <a:spcPts val="600"/>
              </a:spcAft>
            </a:pPr>
            <a:r>
              <a:rPr lang="en-US" sz="3034"/>
              <a:t> </a:t>
            </a:r>
            <a:r>
              <a:rPr lang="en-US" sz="2500" u="sng">
                <a:solidFill>
                  <a:srgbClr val="0000FF"/>
                </a:solidFill>
                <a:effectLst/>
                <a:latin typeface="Arial" panose="020B0604020202020204" pitchFamily="34" charset="0"/>
                <a:ea typeface="Aptos" panose="020B0004020202020204" pitchFamily="34" charset="0"/>
                <a:cs typeface="Aptos" panose="020B0004020202020204" pitchFamily="34" charset="0"/>
                <a:hlinkClick r:id="rId4"/>
              </a:rPr>
              <a:t>https://water.ca.gov/Programs/Groundwater-Management/Groundwater-Recharge</a:t>
            </a:r>
            <a:endParaRPr lang="en-US" sz="4400"/>
          </a:p>
          <a:p>
            <a:pPr marL="407670" indent="-407670">
              <a:spcAft>
                <a:spcPts val="600"/>
              </a:spcAft>
            </a:pPr>
            <a:r>
              <a:rPr lang="en-US" sz="3500"/>
              <a:t>DWR Next Steps</a:t>
            </a:r>
            <a:endParaRPr lang="en-US" sz="3500">
              <a:cs typeface="Arial"/>
            </a:endParaRPr>
          </a:p>
          <a:p>
            <a:pPr marL="883920" lvl="1" indent="-339725">
              <a:spcAft>
                <a:spcPts val="600"/>
              </a:spcAft>
            </a:pPr>
            <a:r>
              <a:rPr lang="en-US" sz="3000"/>
              <a:t>Continue to encourage partnerships between groundwater and flood managers at all levels </a:t>
            </a:r>
          </a:p>
          <a:p>
            <a:pPr marL="1360170" lvl="2" indent="-271780">
              <a:spcAft>
                <a:spcPts val="600"/>
              </a:spcAft>
            </a:pPr>
            <a:r>
              <a:rPr lang="en-US" sz="2600">
                <a:cs typeface="Arial"/>
              </a:rPr>
              <a:t>For more information and/or questions, email: sgmps@water.ca.gov</a:t>
            </a:r>
          </a:p>
          <a:p>
            <a:pPr marL="883920" lvl="1" indent="-339725">
              <a:spcAft>
                <a:spcPts val="600"/>
              </a:spcAft>
            </a:pPr>
            <a:r>
              <a:rPr lang="en-US" sz="3000"/>
              <a:t>Preseason preparedness – FDRE integration with DWR’s Flood Management outreach efforts</a:t>
            </a:r>
            <a:endParaRPr lang="en-US" sz="3000">
              <a:cs typeface="Arial" panose="020B0604020202020204"/>
            </a:endParaRPr>
          </a:p>
          <a:p>
            <a:pPr marL="883920" lvl="1" indent="-339725"/>
            <a:endParaRPr lang="en-US">
              <a:highlight>
                <a:srgbClr val="FFFF00"/>
              </a:highlight>
              <a:cs typeface="Arial" panose="020B0604020202020204"/>
            </a:endParaRPr>
          </a:p>
        </p:txBody>
      </p:sp>
      <p:pic>
        <p:nvPicPr>
          <p:cNvPr id="5" name="Picture 4">
            <a:extLst>
              <a:ext uri="{FF2B5EF4-FFF2-40B4-BE49-F238E27FC236}">
                <a16:creationId xmlns:a16="http://schemas.microsoft.com/office/drawing/2014/main" id="{B2E0DBC1-19DC-D71B-A075-BC81B9AA1F7D}"/>
              </a:ext>
            </a:extLst>
          </p:cNvPr>
          <p:cNvPicPr>
            <a:picLocks noChangeAspect="1"/>
          </p:cNvPicPr>
          <p:nvPr/>
        </p:nvPicPr>
        <p:blipFill>
          <a:blip r:embed="rId5"/>
          <a:stretch>
            <a:fillRect/>
          </a:stretch>
        </p:blipFill>
        <p:spPr>
          <a:xfrm>
            <a:off x="6606964" y="1519353"/>
            <a:ext cx="5240013" cy="3819293"/>
          </a:xfrm>
          <a:prstGeom prst="rect">
            <a:avLst/>
          </a:prstGeom>
          <a:ln w="31750">
            <a:solidFill>
              <a:schemeClr val="accent1"/>
            </a:solidFill>
          </a:ln>
        </p:spPr>
      </p:pic>
    </p:spTree>
    <p:extLst>
      <p:ext uri="{BB962C8B-B14F-4D97-AF65-F5344CB8AC3E}">
        <p14:creationId xmlns:p14="http://schemas.microsoft.com/office/powerpoint/2010/main" val="2104651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DFD031-AE79-8C4A-5FDF-D4C58FB7C6E1}"/>
              </a:ext>
            </a:extLst>
          </p:cNvPr>
          <p:cNvSpPr>
            <a:spLocks noGrp="1"/>
          </p:cNvSpPr>
          <p:nvPr>
            <p:ph type="body" sz="quarter" idx="11"/>
          </p:nvPr>
        </p:nvSpPr>
        <p:spPr>
          <a:xfrm>
            <a:off x="239960" y="104674"/>
            <a:ext cx="11414368" cy="6283725"/>
          </a:xfrm>
        </p:spPr>
        <p:txBody>
          <a:bodyPr vert="horz" lIns="91440" tIns="45720" rIns="91440" bIns="45720" rtlCol="0" anchor="t">
            <a:noAutofit/>
          </a:bodyPr>
          <a:lstStyle/>
          <a:p>
            <a:pPr marL="0" indent="0">
              <a:lnSpc>
                <a:spcPct val="120000"/>
              </a:lnSpc>
              <a:spcBef>
                <a:spcPts val="0"/>
              </a:spcBef>
              <a:buNone/>
            </a:pPr>
            <a:r>
              <a:rPr lang="en-US" sz="1600" b="1">
                <a:latin typeface="Arial"/>
                <a:cs typeface="Arial"/>
              </a:rPr>
              <a:t>Streamlined Pathway: </a:t>
            </a:r>
            <a:r>
              <a:rPr lang="en-US" sz="1600">
                <a:latin typeface="Arial"/>
                <a:cs typeface="Arial"/>
                <a:hlinkClick r:id="rId3">
                  <a:extLst>
                    <a:ext uri="{A12FA001-AC4F-418D-AE19-62706E023703}">
                      <ahyp:hlinkClr xmlns:ahyp="http://schemas.microsoft.com/office/drawing/2018/hyperlinkcolor" val="tx"/>
                    </a:ext>
                  </a:extLst>
                </a:hlinkClick>
              </a:rPr>
              <a:t>https://www.waterboards.ca.gov/waterrights/water_issues/programs/applications/groundwater_recharge/streamlined_permits.html</a:t>
            </a:r>
            <a:endParaRPr lang="en-US" sz="1600">
              <a:latin typeface="Arial"/>
              <a:cs typeface="Arial"/>
            </a:endParaRPr>
          </a:p>
          <a:p>
            <a:pPr marL="0" indent="0">
              <a:lnSpc>
                <a:spcPct val="120000"/>
              </a:lnSpc>
              <a:spcBef>
                <a:spcPts val="0"/>
              </a:spcBef>
              <a:buNone/>
            </a:pPr>
            <a:endParaRPr lang="en-US" sz="1600" b="1"/>
          </a:p>
          <a:p>
            <a:pPr marL="0" indent="0">
              <a:lnSpc>
                <a:spcPct val="120000"/>
              </a:lnSpc>
              <a:spcBef>
                <a:spcPts val="0"/>
              </a:spcBef>
              <a:buNone/>
            </a:pPr>
            <a:r>
              <a:rPr lang="en-US" sz="1600" b="1" err="1">
                <a:latin typeface="Arial"/>
                <a:cs typeface="Arial"/>
              </a:rPr>
              <a:t>eWRIMS</a:t>
            </a:r>
            <a:r>
              <a:rPr lang="en-US" sz="1600" b="1">
                <a:latin typeface="Arial"/>
                <a:cs typeface="Arial"/>
              </a:rPr>
              <a:t>: </a:t>
            </a:r>
            <a:r>
              <a:rPr lang="en-US" sz="1600">
                <a:hlinkClick r:id="rId4">
                  <a:extLst>
                    <a:ext uri="{A12FA001-AC4F-418D-AE19-62706E023703}">
                      <ahyp:hlinkClr xmlns:ahyp="http://schemas.microsoft.com/office/drawing/2018/hyperlinkcolor" val="tx"/>
                    </a:ext>
                  </a:extLst>
                </a:hlinkClick>
              </a:rPr>
              <a:t>https://ciwqs.waterboards.ca.gov/ciwqs/ewrims/EWPublicTerms.jsp</a:t>
            </a:r>
            <a:endParaRPr lang="en-US" sz="1600"/>
          </a:p>
          <a:p>
            <a:pPr marL="0" indent="0">
              <a:lnSpc>
                <a:spcPct val="120000"/>
              </a:lnSpc>
              <a:spcBef>
                <a:spcPts val="0"/>
              </a:spcBef>
              <a:buNone/>
            </a:pPr>
            <a:endParaRPr lang="en-US" sz="1600" b="1">
              <a:latin typeface="Arial"/>
              <a:cs typeface="Arial"/>
            </a:endParaRPr>
          </a:p>
          <a:p>
            <a:pPr marL="0" indent="0">
              <a:lnSpc>
                <a:spcPct val="120000"/>
              </a:lnSpc>
              <a:spcBef>
                <a:spcPts val="0"/>
              </a:spcBef>
              <a:buNone/>
            </a:pPr>
            <a:r>
              <a:rPr lang="en-US" sz="1600" b="1">
                <a:latin typeface="Arial"/>
                <a:cs typeface="Arial"/>
              </a:rPr>
              <a:t>WROF: </a:t>
            </a:r>
            <a:r>
              <a:rPr lang="en-US" sz="1600">
                <a:hlinkClick r:id="rId5">
                  <a:extLst>
                    <a:ext uri="{A12FA001-AC4F-418D-AE19-62706E023703}">
                      <ahyp:hlinkClr xmlns:ahyp="http://schemas.microsoft.com/office/drawing/2018/hyperlinkcolor" val="tx"/>
                    </a:ext>
                  </a:extLst>
                </a:hlinkClick>
              </a:rPr>
              <a:t>https://public2.waterboards.ca.gov/mt/Home/Index</a:t>
            </a:r>
            <a:endParaRPr lang="en-US" sz="1600"/>
          </a:p>
          <a:p>
            <a:pPr marL="0" indent="0">
              <a:lnSpc>
                <a:spcPct val="120000"/>
              </a:lnSpc>
              <a:spcBef>
                <a:spcPts val="0"/>
              </a:spcBef>
              <a:buNone/>
            </a:pPr>
            <a:endParaRPr lang="en-US" sz="1600" b="1"/>
          </a:p>
          <a:p>
            <a:pPr marL="0" indent="0">
              <a:lnSpc>
                <a:spcPct val="120000"/>
              </a:lnSpc>
              <a:spcBef>
                <a:spcPts val="0"/>
              </a:spcBef>
              <a:buNone/>
            </a:pPr>
            <a:r>
              <a:rPr lang="en-US" sz="1600" b="1">
                <a:latin typeface="Arial"/>
                <a:cs typeface="Arial"/>
              </a:rPr>
              <a:t>Pending Temporary Permits:  </a:t>
            </a:r>
            <a:r>
              <a:rPr lang="en-US" sz="1600">
                <a:hlinkClick r:id="rId6">
                  <a:extLst>
                    <a:ext uri="{A12FA001-AC4F-418D-AE19-62706E023703}">
                      <ahyp:hlinkClr xmlns:ahyp="http://schemas.microsoft.com/office/drawing/2018/hyperlinkcolor" val="tx"/>
                    </a:ext>
                  </a:extLst>
                </a:hlinkClick>
              </a:rPr>
              <a:t>https://www.waterboards.ca.gov/waterrights/water_issues/programs/applications/groundwater_recharge/pending_applications.html</a:t>
            </a:r>
            <a:endParaRPr lang="en-US" sz="1600"/>
          </a:p>
          <a:p>
            <a:pPr marL="0" indent="0">
              <a:lnSpc>
                <a:spcPct val="120000"/>
              </a:lnSpc>
              <a:spcBef>
                <a:spcPts val="0"/>
              </a:spcBef>
              <a:buNone/>
            </a:pPr>
            <a:endParaRPr lang="en-US" sz="1600" b="1">
              <a:latin typeface="Arial"/>
              <a:cs typeface="Arial"/>
            </a:endParaRPr>
          </a:p>
          <a:p>
            <a:pPr marL="0" indent="0">
              <a:lnSpc>
                <a:spcPct val="120000"/>
              </a:lnSpc>
              <a:spcBef>
                <a:spcPts val="0"/>
              </a:spcBef>
              <a:buNone/>
            </a:pPr>
            <a:r>
              <a:rPr lang="en-US" sz="1600" b="1">
                <a:latin typeface="Arial"/>
                <a:cs typeface="Arial"/>
              </a:rPr>
              <a:t>Groundwater Recharge Homepage: </a:t>
            </a:r>
            <a:r>
              <a:rPr lang="en-US" sz="1600">
                <a:hlinkClick r:id="rId7">
                  <a:extLst>
                    <a:ext uri="{A12FA001-AC4F-418D-AE19-62706E023703}">
                      <ahyp:hlinkClr xmlns:ahyp="http://schemas.microsoft.com/office/drawing/2018/hyperlinkcolor" val="tx"/>
                    </a:ext>
                  </a:extLst>
                </a:hlinkClick>
              </a:rPr>
              <a:t>https://www.waterboards.ca.gov/waterrights/water_issues/programs/applications/groundwater_recharge/</a:t>
            </a:r>
            <a:endParaRPr lang="en-US" sz="1600"/>
          </a:p>
          <a:p>
            <a:pPr marL="0" indent="0">
              <a:lnSpc>
                <a:spcPct val="120000"/>
              </a:lnSpc>
              <a:spcBef>
                <a:spcPts val="0"/>
              </a:spcBef>
              <a:buNone/>
            </a:pPr>
            <a:endParaRPr lang="en-US" sz="1600" b="1"/>
          </a:p>
          <a:p>
            <a:pPr marL="0" indent="0">
              <a:lnSpc>
                <a:spcPct val="120000"/>
              </a:lnSpc>
              <a:spcBef>
                <a:spcPts val="0"/>
              </a:spcBef>
              <a:buNone/>
            </a:pPr>
            <a:r>
              <a:rPr lang="en-US" sz="1600" b="1">
                <a:latin typeface="Arial"/>
                <a:cs typeface="Arial"/>
              </a:rPr>
              <a:t>Groundwater Recharge FAQ: </a:t>
            </a:r>
            <a:r>
              <a:rPr lang="en-US" sz="1600">
                <a:hlinkClick r:id="rId8">
                  <a:extLst>
                    <a:ext uri="{A12FA001-AC4F-418D-AE19-62706E023703}">
                      <ahyp:hlinkClr xmlns:ahyp="http://schemas.microsoft.com/office/drawing/2018/hyperlinkcolor" val="tx"/>
                    </a:ext>
                  </a:extLst>
                </a:hlinkClick>
              </a:rPr>
              <a:t>https://www.waterboards.ca.gov/waterrights/water_issues/programs/applications/groundwater_recharge/faqs.html</a:t>
            </a:r>
            <a:endParaRPr lang="en-US" sz="1600"/>
          </a:p>
          <a:p>
            <a:pPr marL="0" indent="0">
              <a:lnSpc>
                <a:spcPct val="120000"/>
              </a:lnSpc>
              <a:spcBef>
                <a:spcPts val="0"/>
              </a:spcBef>
              <a:buNone/>
            </a:pPr>
            <a:endParaRPr lang="en-US" sz="1600"/>
          </a:p>
          <a:p>
            <a:pPr marL="0" indent="0">
              <a:lnSpc>
                <a:spcPct val="120000"/>
              </a:lnSpc>
              <a:spcBef>
                <a:spcPts val="0"/>
              </a:spcBef>
              <a:buNone/>
            </a:pPr>
            <a:r>
              <a:rPr lang="en-US" sz="1600" b="1"/>
              <a:t>CDFW FAQs:  </a:t>
            </a:r>
            <a:r>
              <a:rPr lang="en-US" sz="1600">
                <a:hlinkClick r:id="rId9">
                  <a:extLst>
                    <a:ext uri="{A12FA001-AC4F-418D-AE19-62706E023703}">
                      <ahyp:hlinkClr xmlns:ahyp="http://schemas.microsoft.com/office/drawing/2018/hyperlinkcolor" val="tx"/>
                    </a:ext>
                  </a:extLst>
                </a:hlinkClick>
              </a:rPr>
              <a:t>https://nrm.dfg.ca.gov/FileHandler.ashx?DocumentID=215081&amp;inline</a:t>
            </a:r>
            <a:endParaRPr lang="en-US" sz="1600"/>
          </a:p>
          <a:p>
            <a:pPr marL="0" indent="0">
              <a:lnSpc>
                <a:spcPct val="120000"/>
              </a:lnSpc>
              <a:spcBef>
                <a:spcPts val="0"/>
              </a:spcBef>
              <a:buNone/>
            </a:pPr>
            <a:endParaRPr lang="en-US" sz="1600" b="1"/>
          </a:p>
          <a:p>
            <a:pPr marL="0" indent="0">
              <a:lnSpc>
                <a:spcPct val="120000"/>
              </a:lnSpc>
              <a:spcBef>
                <a:spcPts val="0"/>
              </a:spcBef>
              <a:buNone/>
            </a:pPr>
            <a:r>
              <a:rPr lang="en-US" sz="1600" b="1"/>
              <a:t>DWR Groundwater Recharge:  </a:t>
            </a:r>
            <a:r>
              <a:rPr lang="en-US" sz="1600">
                <a:hlinkClick r:id="rId10">
                  <a:extLst>
                    <a:ext uri="{A12FA001-AC4F-418D-AE19-62706E023703}">
                      <ahyp:hlinkClr xmlns:ahyp="http://schemas.microsoft.com/office/drawing/2018/hyperlinkcolor" val="tx"/>
                    </a:ext>
                  </a:extLst>
                </a:hlinkClick>
              </a:rPr>
              <a:t>https://water.ca.gov/Programs/Groundwater-Management/Groundwater-Recharge</a:t>
            </a:r>
            <a:endParaRPr lang="en-US" sz="1600"/>
          </a:p>
          <a:p>
            <a:pPr marL="0" indent="0">
              <a:lnSpc>
                <a:spcPct val="120000"/>
              </a:lnSpc>
              <a:spcBef>
                <a:spcPts val="0"/>
              </a:spcBef>
              <a:buNone/>
            </a:pPr>
            <a:endParaRPr lang="en-US" sz="1600" b="1">
              <a:latin typeface="Arial"/>
              <a:cs typeface="Arial"/>
            </a:endParaRPr>
          </a:p>
        </p:txBody>
      </p:sp>
    </p:spTree>
    <p:extLst>
      <p:ext uri="{BB962C8B-B14F-4D97-AF65-F5344CB8AC3E}">
        <p14:creationId xmlns:p14="http://schemas.microsoft.com/office/powerpoint/2010/main" val="502539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07D2-AC0F-FC34-DED5-AAF9744583B9}"/>
              </a:ext>
            </a:extLst>
          </p:cNvPr>
          <p:cNvSpPr>
            <a:spLocks noGrp="1"/>
          </p:cNvSpPr>
          <p:nvPr>
            <p:ph type="title"/>
          </p:nvPr>
        </p:nvSpPr>
        <p:spPr/>
        <p:txBody>
          <a:bodyPr>
            <a:normAutofit/>
          </a:bodyPr>
          <a:lstStyle/>
          <a:p>
            <a:r>
              <a:rPr lang="en-US" sz="5400" b="1">
                <a:latin typeface="Arial"/>
                <a:cs typeface="Arial"/>
              </a:rPr>
              <a:t>Questions</a:t>
            </a:r>
            <a:endParaRPr lang="en-US" sz="5400" b="1"/>
          </a:p>
        </p:txBody>
      </p:sp>
      <p:sp>
        <p:nvSpPr>
          <p:cNvPr id="3" name="Text Placeholder 2">
            <a:extLst>
              <a:ext uri="{FF2B5EF4-FFF2-40B4-BE49-F238E27FC236}">
                <a16:creationId xmlns:a16="http://schemas.microsoft.com/office/drawing/2014/main" id="{D3C9F11B-AFFA-924A-214C-8DA20714CA60}"/>
              </a:ext>
            </a:extLst>
          </p:cNvPr>
          <p:cNvSpPr>
            <a:spLocks noGrp="1"/>
          </p:cNvSpPr>
          <p:nvPr>
            <p:ph type="body" sz="quarter" idx="11"/>
          </p:nvPr>
        </p:nvSpPr>
        <p:spPr>
          <a:xfrm>
            <a:off x="838200" y="1643743"/>
            <a:ext cx="10515600" cy="4559300"/>
          </a:xfrm>
        </p:spPr>
        <p:txBody>
          <a:bodyPr vert="horz" lIns="91440" tIns="45720" rIns="91440" bIns="45720" rtlCol="0" anchor="t">
            <a:normAutofit/>
          </a:bodyPr>
          <a:lstStyle/>
          <a:p>
            <a:endParaRPr lang="en-US" sz="3200"/>
          </a:p>
          <a:p>
            <a:r>
              <a:rPr lang="en-US" sz="4000">
                <a:latin typeface="Arial"/>
                <a:cs typeface="Arial"/>
              </a:rPr>
              <a:t>After the meeting you may submit your questions to Erica Thompson at </a:t>
            </a:r>
            <a:r>
              <a:rPr lang="en-US" sz="4000" b="1">
                <a:latin typeface="Arial"/>
                <a:cs typeface="Arial"/>
              </a:rPr>
              <a:t>Erica.Thompson@waterboards.ca.gov</a:t>
            </a:r>
          </a:p>
          <a:p>
            <a:endParaRPr lang="en-US" sz="4000" b="1">
              <a:latin typeface="Arial"/>
              <a:cs typeface="Arial"/>
            </a:endParaRPr>
          </a:p>
          <a:p>
            <a:r>
              <a:rPr lang="en-US" sz="4000" b="1">
                <a:latin typeface="Arial"/>
                <a:cs typeface="Arial"/>
              </a:rPr>
              <a:t>Mike Conway – </a:t>
            </a:r>
            <a:r>
              <a:rPr lang="en-US" sz="4000">
                <a:latin typeface="Arial"/>
                <a:cs typeface="Arial"/>
              </a:rPr>
              <a:t>will answer questions from the chat</a:t>
            </a:r>
          </a:p>
        </p:txBody>
      </p:sp>
      <p:sp>
        <p:nvSpPr>
          <p:cNvPr id="4" name="Slide Number Placeholder 3">
            <a:extLst>
              <a:ext uri="{FF2B5EF4-FFF2-40B4-BE49-F238E27FC236}">
                <a16:creationId xmlns:a16="http://schemas.microsoft.com/office/drawing/2014/main" id="{58CB39C2-0889-D870-89D3-EBB76460BEA8}"/>
              </a:ext>
            </a:extLst>
          </p:cNvPr>
          <p:cNvSpPr>
            <a:spLocks noGrp="1"/>
          </p:cNvSpPr>
          <p:nvPr>
            <p:ph type="sldNum" sz="quarter" idx="4"/>
          </p:nvPr>
        </p:nvSpPr>
        <p:spPr/>
        <p:txBody>
          <a:bodyPr/>
          <a:lstStyle/>
          <a:p>
            <a:fld id="{A15CFC30-E45D-4431-B46B-489B270F7815}" type="slidenum">
              <a:rPr lang="en-US" smtClean="0"/>
              <a:pPr/>
              <a:t>43</a:t>
            </a:fld>
            <a:endParaRPr lang="en-US"/>
          </a:p>
        </p:txBody>
      </p:sp>
    </p:spTree>
    <p:extLst>
      <p:ext uri="{BB962C8B-B14F-4D97-AF65-F5344CB8AC3E}">
        <p14:creationId xmlns:p14="http://schemas.microsoft.com/office/powerpoint/2010/main" val="4073115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2A106-B73C-9241-5B69-EE34EC46C401}"/>
              </a:ext>
            </a:extLst>
          </p:cNvPr>
          <p:cNvSpPr>
            <a:spLocks noGrp="1"/>
          </p:cNvSpPr>
          <p:nvPr>
            <p:ph type="body" sz="quarter" idx="11"/>
          </p:nvPr>
        </p:nvSpPr>
        <p:spPr>
          <a:xfrm>
            <a:off x="540488" y="871870"/>
            <a:ext cx="10515600" cy="4559300"/>
          </a:xfrm>
        </p:spPr>
        <p:txBody>
          <a:bodyPr vert="horz" lIns="91440" tIns="45720" rIns="91440" bIns="45720" rtlCol="0" anchor="t">
            <a:normAutofit/>
          </a:bodyPr>
          <a:lstStyle/>
          <a:p>
            <a:pPr marL="0" indent="0" algn="ctr">
              <a:buNone/>
            </a:pPr>
            <a:endParaRPr lang="en-US" sz="6600" dirty="0">
              <a:latin typeface="Arial"/>
              <a:cs typeface="Arial"/>
            </a:endParaRPr>
          </a:p>
          <a:p>
            <a:pPr marL="0" indent="0" algn="ctr">
              <a:buNone/>
            </a:pPr>
            <a:r>
              <a:rPr lang="en-US" sz="8000" dirty="0">
                <a:latin typeface="Arial"/>
                <a:cs typeface="Arial"/>
              </a:rPr>
              <a:t>Thank you!</a:t>
            </a:r>
            <a:endParaRPr lang="en-US" sz="8000" dirty="0"/>
          </a:p>
        </p:txBody>
      </p:sp>
      <p:sp>
        <p:nvSpPr>
          <p:cNvPr id="4" name="Slide Number Placeholder 3">
            <a:extLst>
              <a:ext uri="{FF2B5EF4-FFF2-40B4-BE49-F238E27FC236}">
                <a16:creationId xmlns:a16="http://schemas.microsoft.com/office/drawing/2014/main" id="{C21C4883-DE2F-167D-1FDE-21A3904F7C70}"/>
              </a:ext>
            </a:extLst>
          </p:cNvPr>
          <p:cNvSpPr>
            <a:spLocks noGrp="1"/>
          </p:cNvSpPr>
          <p:nvPr>
            <p:ph type="sldNum" sz="quarter" idx="4"/>
          </p:nvPr>
        </p:nvSpPr>
        <p:spPr/>
        <p:txBody>
          <a:bodyPr/>
          <a:lstStyle/>
          <a:p>
            <a:fld id="{A15CFC30-E45D-4431-B46B-489B270F7815}" type="slidenum">
              <a:rPr lang="en-US" smtClean="0"/>
              <a:pPr/>
              <a:t>44</a:t>
            </a:fld>
            <a:endParaRPr lang="en-US"/>
          </a:p>
        </p:txBody>
      </p:sp>
    </p:spTree>
    <p:extLst>
      <p:ext uri="{BB962C8B-B14F-4D97-AF65-F5344CB8AC3E}">
        <p14:creationId xmlns:p14="http://schemas.microsoft.com/office/powerpoint/2010/main" val="2300562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6CC4-DACD-840C-85D9-5BBD2EFB090F}"/>
              </a:ext>
            </a:extLst>
          </p:cNvPr>
          <p:cNvSpPr>
            <a:spLocks noGrp="1"/>
          </p:cNvSpPr>
          <p:nvPr>
            <p:ph type="title"/>
          </p:nvPr>
        </p:nvSpPr>
        <p:spPr>
          <a:xfrm>
            <a:off x="838200" y="181756"/>
            <a:ext cx="10515600" cy="1325563"/>
          </a:xfrm>
        </p:spPr>
        <p:txBody>
          <a:bodyPr/>
          <a:lstStyle/>
          <a:p>
            <a:r>
              <a:rPr lang="en-US">
                <a:latin typeface="Arial"/>
                <a:cs typeface="Arial"/>
              </a:rPr>
              <a:t>Temporary Permit: What is it?</a:t>
            </a:r>
            <a:endParaRPr lang="en-US"/>
          </a:p>
        </p:txBody>
      </p:sp>
      <p:sp>
        <p:nvSpPr>
          <p:cNvPr id="3" name="Text Placeholder 2">
            <a:extLst>
              <a:ext uri="{FF2B5EF4-FFF2-40B4-BE49-F238E27FC236}">
                <a16:creationId xmlns:a16="http://schemas.microsoft.com/office/drawing/2014/main" id="{7C0D949E-19F1-9F07-3F1C-15267910B6F5}"/>
              </a:ext>
            </a:extLst>
          </p:cNvPr>
          <p:cNvSpPr>
            <a:spLocks noGrp="1"/>
          </p:cNvSpPr>
          <p:nvPr>
            <p:ph type="body" sz="quarter" idx="11"/>
          </p:nvPr>
        </p:nvSpPr>
        <p:spPr>
          <a:xfrm>
            <a:off x="838200" y="1482436"/>
            <a:ext cx="10515600" cy="4559300"/>
          </a:xfrm>
        </p:spPr>
        <p:txBody>
          <a:bodyPr vert="horz" lIns="91440" tIns="45720" rIns="91440" bIns="45720" rtlCol="0" anchor="t">
            <a:normAutofit lnSpcReduction="10000"/>
          </a:bodyPr>
          <a:lstStyle/>
          <a:p>
            <a:pPr>
              <a:buNone/>
            </a:pPr>
            <a:r>
              <a:rPr lang="en-US">
                <a:latin typeface="Arial"/>
                <a:cs typeface="Arial"/>
              </a:rPr>
              <a:t>• </a:t>
            </a:r>
            <a:r>
              <a:rPr lang="en-US" sz="2600">
                <a:latin typeface="Arial"/>
                <a:cs typeface="Arial"/>
              </a:rPr>
              <a:t>Allow for short term diversion and use of surface water. Issued by State Water Resources Control Board Division of Water Rights.</a:t>
            </a:r>
            <a:endParaRPr lang="en-US" sz="2600"/>
          </a:p>
          <a:p>
            <a:pPr>
              <a:buNone/>
            </a:pPr>
            <a:r>
              <a:rPr lang="en-US" sz="2600">
                <a:latin typeface="Arial"/>
                <a:cs typeface="Arial"/>
              </a:rPr>
              <a:t>•Temporary permits provide opportunity for one-time projects, to test projects for longer term viability, coverage as pursue standard permit.</a:t>
            </a:r>
            <a:endParaRPr lang="en-US" sz="2600"/>
          </a:p>
          <a:p>
            <a:r>
              <a:rPr lang="en-US" sz="2600">
                <a:latin typeface="Arial"/>
                <a:cs typeface="Arial"/>
              </a:rPr>
              <a:t>Temporary permits are not a substitute for the permanent coverage offered by a standard water right (no priority date)</a:t>
            </a:r>
            <a:endParaRPr lang="en-US" sz="2600"/>
          </a:p>
          <a:p>
            <a:r>
              <a:rPr lang="en-US" sz="2600">
                <a:latin typeface="Arial"/>
                <a:cs typeface="Arial"/>
              </a:rPr>
              <a:t>Temporary permits allow for diversion of surface water to underground storage for later use.</a:t>
            </a:r>
          </a:p>
          <a:p>
            <a:r>
              <a:rPr lang="en-US" sz="2600">
                <a:latin typeface="Arial"/>
                <a:cs typeface="Arial"/>
              </a:rPr>
              <a:t>Temporary permits for groundwater recharge are a tool for parties to augment supply to aid in building water resiliency and help parties comply with SGMA.</a:t>
            </a:r>
            <a:endParaRPr lang="en-US" sz="2600"/>
          </a:p>
          <a:p>
            <a:pPr marL="0" indent="0">
              <a:buNone/>
            </a:pPr>
            <a:endParaRPr lang="en-US"/>
          </a:p>
        </p:txBody>
      </p:sp>
      <p:sp>
        <p:nvSpPr>
          <p:cNvPr id="4" name="Slide Number Placeholder 3">
            <a:extLst>
              <a:ext uri="{FF2B5EF4-FFF2-40B4-BE49-F238E27FC236}">
                <a16:creationId xmlns:a16="http://schemas.microsoft.com/office/drawing/2014/main" id="{3B710AD2-75BE-0F82-BEAF-A31342406F2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5CFC30-E45D-4431-B46B-489B270F78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457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89B53-C384-60E5-E9C8-CABBE920F77D}"/>
              </a:ext>
            </a:extLst>
          </p:cNvPr>
          <p:cNvSpPr>
            <a:spLocks noGrp="1"/>
          </p:cNvSpPr>
          <p:nvPr>
            <p:ph type="title"/>
          </p:nvPr>
        </p:nvSpPr>
        <p:spPr>
          <a:xfrm>
            <a:off x="610066" y="321582"/>
            <a:ext cx="10882312" cy="1325563"/>
          </a:xfrm>
        </p:spPr>
        <p:txBody>
          <a:bodyPr/>
          <a:lstStyle/>
          <a:p>
            <a:r>
              <a:rPr lang="en-US">
                <a:ea typeface="+mj-lt"/>
                <a:cs typeface="+mj-lt"/>
              </a:rPr>
              <a:t>Recharge: Water Right Permitting Options</a:t>
            </a:r>
          </a:p>
        </p:txBody>
      </p:sp>
      <p:graphicFrame>
        <p:nvGraphicFramePr>
          <p:cNvPr id="4" name="Table 3">
            <a:extLst>
              <a:ext uri="{FF2B5EF4-FFF2-40B4-BE49-F238E27FC236}">
                <a16:creationId xmlns:a16="http://schemas.microsoft.com/office/drawing/2014/main" id="{2F2CCBD3-82CB-0A27-B705-5D8985270948}"/>
              </a:ext>
            </a:extLst>
          </p:cNvPr>
          <p:cNvGraphicFramePr>
            <a:graphicFrameLocks noGrp="1"/>
          </p:cNvGraphicFramePr>
          <p:nvPr>
            <p:extLst>
              <p:ext uri="{D42A27DB-BD31-4B8C-83A1-F6EECF244321}">
                <p14:modId xmlns:p14="http://schemas.microsoft.com/office/powerpoint/2010/main" val="2311089685"/>
              </p:ext>
            </p:extLst>
          </p:nvPr>
        </p:nvGraphicFramePr>
        <p:xfrm>
          <a:off x="686266" y="2059440"/>
          <a:ext cx="11249025" cy="1550535"/>
        </p:xfrm>
        <a:graphic>
          <a:graphicData uri="http://schemas.openxmlformats.org/drawingml/2006/table">
            <a:tbl>
              <a:tblPr/>
              <a:tblGrid>
                <a:gridCol w="2249805">
                  <a:extLst>
                    <a:ext uri="{9D8B030D-6E8A-4147-A177-3AD203B41FA5}">
                      <a16:colId xmlns:a16="http://schemas.microsoft.com/office/drawing/2014/main" val="4128119969"/>
                    </a:ext>
                  </a:extLst>
                </a:gridCol>
                <a:gridCol w="2249805">
                  <a:extLst>
                    <a:ext uri="{9D8B030D-6E8A-4147-A177-3AD203B41FA5}">
                      <a16:colId xmlns:a16="http://schemas.microsoft.com/office/drawing/2014/main" val="2324579389"/>
                    </a:ext>
                  </a:extLst>
                </a:gridCol>
                <a:gridCol w="2249805">
                  <a:extLst>
                    <a:ext uri="{9D8B030D-6E8A-4147-A177-3AD203B41FA5}">
                      <a16:colId xmlns:a16="http://schemas.microsoft.com/office/drawing/2014/main" val="3948944619"/>
                    </a:ext>
                  </a:extLst>
                </a:gridCol>
                <a:gridCol w="2249805">
                  <a:extLst>
                    <a:ext uri="{9D8B030D-6E8A-4147-A177-3AD203B41FA5}">
                      <a16:colId xmlns:a16="http://schemas.microsoft.com/office/drawing/2014/main" val="3411083164"/>
                    </a:ext>
                  </a:extLst>
                </a:gridCol>
                <a:gridCol w="2249805">
                  <a:extLst>
                    <a:ext uri="{9D8B030D-6E8A-4147-A177-3AD203B41FA5}">
                      <a16:colId xmlns:a16="http://schemas.microsoft.com/office/drawing/2014/main" val="2045583778"/>
                    </a:ext>
                  </a:extLst>
                </a:gridCol>
              </a:tblGrid>
              <a:tr h="413073">
                <a:tc rowSpan="2">
                  <a:txBody>
                    <a:bodyPr/>
                    <a:lstStyle/>
                    <a:p>
                      <a:pPr algn="l" rtl="0" fontAlgn="base"/>
                      <a:r>
                        <a:rPr lang="en-US" sz="3200" b="1" i="0">
                          <a:solidFill>
                            <a:srgbClr val="FFFFFF"/>
                          </a:solidFill>
                          <a:effectLst/>
                          <a:latin typeface="Calibri"/>
                        </a:rPr>
                        <a:t>Permitting Pathway​</a:t>
                      </a:r>
                    </a:p>
                  </a:txBody>
                  <a:tcPr marL="119632" marR="119632" marT="59816" marB="5981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gridSpan="2">
                  <a:txBody>
                    <a:bodyPr/>
                    <a:lstStyle/>
                    <a:p>
                      <a:pPr algn="ctr" rtl="0" fontAlgn="base"/>
                      <a:r>
                        <a:rPr lang="en-US" sz="3200" b="1" i="0">
                          <a:solidFill>
                            <a:srgbClr val="FFFFFF"/>
                          </a:solidFill>
                          <a:effectLst/>
                          <a:latin typeface="Calibri"/>
                        </a:rPr>
                        <a:t>Temporary​</a:t>
                      </a:r>
                    </a:p>
                  </a:txBody>
                  <a:tcPr marL="119632" marR="119632" marT="59816" marB="5981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tc gridSpan="2">
                  <a:txBody>
                    <a:bodyPr/>
                    <a:lstStyle/>
                    <a:p>
                      <a:pPr algn="ctr" rtl="0" fontAlgn="base"/>
                      <a:r>
                        <a:rPr lang="en-US" sz="3200" b="1" i="0">
                          <a:solidFill>
                            <a:srgbClr val="FFFFFF"/>
                          </a:solidFill>
                          <a:effectLst/>
                          <a:latin typeface="Calibri"/>
                        </a:rPr>
                        <a:t>Standard​</a:t>
                      </a:r>
                      <a:endParaRPr lang="en-US" sz="3200" b="1" i="0">
                        <a:solidFill>
                          <a:srgbClr val="FFFFFF"/>
                        </a:solidFill>
                        <a:effectLst/>
                      </a:endParaRPr>
                    </a:p>
                  </a:txBody>
                  <a:tcPr marL="119632" marR="119632" marT="59816" marB="5981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hMerge="1">
                  <a:txBody>
                    <a:bodyPr/>
                    <a:lstStyle/>
                    <a:p>
                      <a:endParaRPr lang="en-US"/>
                    </a:p>
                  </a:txBody>
                  <a:tcPr/>
                </a:tc>
                <a:extLst>
                  <a:ext uri="{0D108BD9-81ED-4DB2-BD59-A6C34878D82A}">
                    <a16:rowId xmlns:a16="http://schemas.microsoft.com/office/drawing/2014/main" val="585184724"/>
                  </a:ext>
                </a:extLst>
              </a:tr>
              <a:tr h="943223">
                <a:tc vMerge="1">
                  <a:txBody>
                    <a:bodyPr/>
                    <a:lstStyle/>
                    <a:p>
                      <a:endParaRPr lang="en-US"/>
                    </a:p>
                  </a:txBody>
                  <a:tcPr/>
                </a:tc>
                <a:tc>
                  <a:txBody>
                    <a:bodyPr/>
                    <a:lstStyle/>
                    <a:p>
                      <a:pPr algn="l" rtl="0" fontAlgn="base"/>
                      <a:r>
                        <a:rPr lang="en-US" sz="3200" b="0" i="0">
                          <a:solidFill>
                            <a:srgbClr val="FFFFFF"/>
                          </a:solidFill>
                          <a:effectLst/>
                          <a:latin typeface="Calibri"/>
                        </a:rPr>
                        <a:t>180-Day</a:t>
                      </a:r>
                      <a:r>
                        <a:rPr lang="en-US" sz="3200" b="0" i="0">
                          <a:solidFill>
                            <a:srgbClr val="000000"/>
                          </a:solidFill>
                          <a:effectLst/>
                          <a:latin typeface="Calibri"/>
                        </a:rPr>
                        <a:t>​</a:t>
                      </a:r>
                    </a:p>
                  </a:txBody>
                  <a:tcPr marL="119632" marR="119632" marT="59816" marB="5981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rtl="0" fontAlgn="base"/>
                      <a:r>
                        <a:rPr lang="en-US" sz="3200" b="0" i="0">
                          <a:solidFill>
                            <a:srgbClr val="FFFFFF"/>
                          </a:solidFill>
                          <a:effectLst/>
                          <a:latin typeface="Calibri"/>
                        </a:rPr>
                        <a:t>5-Year</a:t>
                      </a:r>
                      <a:r>
                        <a:rPr lang="en-US" sz="3200" b="0" i="0">
                          <a:solidFill>
                            <a:srgbClr val="000000"/>
                          </a:solidFill>
                          <a:effectLst/>
                          <a:latin typeface="Calibri"/>
                        </a:rPr>
                        <a:t>​</a:t>
                      </a:r>
                      <a:endParaRPr lang="en-US" sz="3200" b="0" i="0">
                        <a:solidFill>
                          <a:srgbClr val="000000"/>
                        </a:solidFill>
                        <a:effectLst/>
                      </a:endParaRPr>
                    </a:p>
                  </a:txBody>
                  <a:tcPr marL="119632" marR="119632" marT="59816" marB="5981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rtl="0" fontAlgn="base"/>
                      <a:r>
                        <a:rPr lang="en-US" sz="3200" b="0" i="0">
                          <a:solidFill>
                            <a:srgbClr val="FFFFFF"/>
                          </a:solidFill>
                          <a:effectLst/>
                          <a:latin typeface="Calibri"/>
                        </a:rPr>
                        <a:t>Streamlined</a:t>
                      </a:r>
                      <a:r>
                        <a:rPr lang="en-US" sz="3200" b="0" i="0">
                          <a:solidFill>
                            <a:srgbClr val="000000"/>
                          </a:solidFill>
                          <a:effectLst/>
                          <a:latin typeface="Calibri"/>
                        </a:rPr>
                        <a:t>​​</a:t>
                      </a:r>
                    </a:p>
                  </a:txBody>
                  <a:tcPr marL="119632" marR="119632" marT="59816" marB="5981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rtl="0" fontAlgn="base"/>
                      <a:r>
                        <a:rPr lang="en-US" sz="3200" b="0" i="0">
                          <a:solidFill>
                            <a:srgbClr val="FFFFFF"/>
                          </a:solidFill>
                          <a:effectLst/>
                          <a:latin typeface="Calibri"/>
                        </a:rPr>
                        <a:t>Standard</a:t>
                      </a:r>
                      <a:r>
                        <a:rPr lang="en-US" sz="3200" b="0" i="0">
                          <a:solidFill>
                            <a:srgbClr val="000000"/>
                          </a:solidFill>
                          <a:effectLst/>
                          <a:latin typeface="Calibri"/>
                        </a:rPr>
                        <a:t>​</a:t>
                      </a:r>
                    </a:p>
                  </a:txBody>
                  <a:tcPr marL="119632" marR="119632" marT="59816" marB="5981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417423373"/>
                  </a:ext>
                </a:extLst>
              </a:tr>
            </a:tbl>
          </a:graphicData>
        </a:graphic>
      </p:graphicFrame>
      <p:sp>
        <p:nvSpPr>
          <p:cNvPr id="5" name="TextBox 1">
            <a:extLst>
              <a:ext uri="{FF2B5EF4-FFF2-40B4-BE49-F238E27FC236}">
                <a16:creationId xmlns:a16="http://schemas.microsoft.com/office/drawing/2014/main" id="{4B4C5944-7CF2-7103-0B47-97196CF37CB3}"/>
              </a:ext>
            </a:extLst>
          </p:cNvPr>
          <p:cNvSpPr txBox="1"/>
          <p:nvPr/>
        </p:nvSpPr>
        <p:spPr>
          <a:xfrm>
            <a:off x="882977" y="3947788"/>
            <a:ext cx="10426045" cy="267765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u="sng"/>
              <a:t>Long-term need for water? </a:t>
            </a:r>
          </a:p>
          <a:p>
            <a:r>
              <a:rPr lang="en-US" sz="2800"/>
              <a:t>File both Temporary &amp; Standard Application</a:t>
            </a:r>
            <a:endParaRPr lang="en-US" sz="2800">
              <a:cs typeface="Calibri"/>
            </a:endParaRPr>
          </a:p>
          <a:p>
            <a:r>
              <a:rPr lang="en-US" sz="2800"/>
              <a:t>Reminder: Party will not secure priority date until Standard Permit filed. First in Time, First in Right. Code requires diligent pursuit of standard application to use temporary permits for a long-term project.</a:t>
            </a:r>
            <a:endParaRPr lang="en-US" sz="2800">
              <a:cs typeface="Calibri"/>
            </a:endParaRPr>
          </a:p>
          <a:p>
            <a:endParaRPr lang="en-US" sz="2800"/>
          </a:p>
        </p:txBody>
      </p:sp>
      <p:sp>
        <p:nvSpPr>
          <p:cNvPr id="3" name="Slide Number Placeholder 2">
            <a:extLst>
              <a:ext uri="{FF2B5EF4-FFF2-40B4-BE49-F238E27FC236}">
                <a16:creationId xmlns:a16="http://schemas.microsoft.com/office/drawing/2014/main" id="{09ECF622-316F-7D56-2ECC-247556F8454A}"/>
              </a:ext>
            </a:extLst>
          </p:cNvPr>
          <p:cNvSpPr>
            <a:spLocks noGrp="1"/>
          </p:cNvSpPr>
          <p:nvPr>
            <p:ph type="sldNum" sz="quarter" idx="12"/>
          </p:nvPr>
        </p:nvSpPr>
        <p:spPr/>
        <p:txBody>
          <a:bodyPr/>
          <a:lstStyle/>
          <a:p>
            <a:fld id="{DFFF55AB-5026-48ED-B687-5D350D4A9C97}" type="slidenum">
              <a:rPr lang="en-US" smtClean="0"/>
              <a:t>6</a:t>
            </a:fld>
            <a:endParaRPr lang="en-US"/>
          </a:p>
        </p:txBody>
      </p:sp>
    </p:spTree>
    <p:extLst>
      <p:ext uri="{BB962C8B-B14F-4D97-AF65-F5344CB8AC3E}">
        <p14:creationId xmlns:p14="http://schemas.microsoft.com/office/powerpoint/2010/main" val="1015098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0F10-F60A-0199-2D09-6BF5B158AFE3}"/>
              </a:ext>
            </a:extLst>
          </p:cNvPr>
          <p:cNvSpPr>
            <a:spLocks noGrp="1"/>
          </p:cNvSpPr>
          <p:nvPr>
            <p:ph type="title"/>
          </p:nvPr>
        </p:nvSpPr>
        <p:spPr>
          <a:xfrm>
            <a:off x="838200" y="365125"/>
            <a:ext cx="10985204" cy="1325563"/>
          </a:xfrm>
        </p:spPr>
        <p:txBody>
          <a:bodyPr/>
          <a:lstStyle/>
          <a:p>
            <a:r>
              <a:rPr lang="en-US" u="sng">
                <a:latin typeface="Arial"/>
                <a:cs typeface="Arial"/>
              </a:rPr>
              <a:t>Example: 5-Year Temporary Permit &amp; Streamlined Standard Filing</a:t>
            </a:r>
            <a:endParaRPr lang="en-US" u="sng"/>
          </a:p>
        </p:txBody>
      </p:sp>
      <p:sp>
        <p:nvSpPr>
          <p:cNvPr id="3" name="Content Placeholder 2">
            <a:extLst>
              <a:ext uri="{FF2B5EF4-FFF2-40B4-BE49-F238E27FC236}">
                <a16:creationId xmlns:a16="http://schemas.microsoft.com/office/drawing/2014/main" id="{8952B91C-E34D-8D34-06E2-D70DFABA2F43}"/>
              </a:ext>
            </a:extLst>
          </p:cNvPr>
          <p:cNvSpPr>
            <a:spLocks noGrp="1"/>
          </p:cNvSpPr>
          <p:nvPr>
            <p:ph idx="1"/>
          </p:nvPr>
        </p:nvSpPr>
        <p:spPr>
          <a:xfrm>
            <a:off x="960253" y="1779477"/>
            <a:ext cx="10985205" cy="4713398"/>
          </a:xfrm>
        </p:spPr>
        <p:txBody>
          <a:bodyPr vert="horz" lIns="91440" tIns="45720" rIns="91440" bIns="45720" rtlCol="0" anchor="t">
            <a:normAutofit fontScale="62500" lnSpcReduction="20000"/>
          </a:bodyPr>
          <a:lstStyle/>
          <a:p>
            <a:pPr marL="0" indent="0">
              <a:buNone/>
            </a:pPr>
            <a:r>
              <a:rPr lang="en-US" sz="3200" b="1">
                <a:latin typeface="Arial"/>
                <a:cs typeface="Arial"/>
              </a:rPr>
              <a:t>Application ID:</a:t>
            </a:r>
            <a:r>
              <a:rPr lang="en-US" sz="3200">
                <a:latin typeface="Arial"/>
                <a:cs typeface="Arial"/>
              </a:rPr>
              <a:t> T033287</a:t>
            </a:r>
            <a:endParaRPr lang="en-US" sz="3200" u="sng">
              <a:latin typeface="Arial"/>
              <a:cs typeface="Arial"/>
            </a:endParaRPr>
          </a:p>
          <a:p>
            <a:pPr marL="0" indent="0">
              <a:buNone/>
            </a:pPr>
            <a:r>
              <a:rPr lang="en-US" sz="3200" b="1">
                <a:latin typeface="Arial"/>
                <a:cs typeface="Arial"/>
              </a:rPr>
              <a:t>Applicant:</a:t>
            </a:r>
            <a:r>
              <a:rPr lang="en-US" sz="3200">
                <a:latin typeface="Arial"/>
                <a:cs typeface="Arial"/>
              </a:rPr>
              <a:t> Central California Irrigation District/Del Puerto Water District</a:t>
            </a:r>
            <a:endParaRPr lang="en-US" sz="3200"/>
          </a:p>
          <a:p>
            <a:pPr marL="0" indent="0">
              <a:buNone/>
            </a:pPr>
            <a:r>
              <a:rPr lang="en-US" sz="3200" b="1">
                <a:latin typeface="Arial"/>
                <a:cs typeface="Arial"/>
              </a:rPr>
              <a:t>Source:</a:t>
            </a:r>
            <a:r>
              <a:rPr lang="en-US" sz="3200">
                <a:latin typeface="Arial"/>
                <a:cs typeface="Arial"/>
              </a:rPr>
              <a:t> Orestimba Creek, tributary to San Joaquin River</a:t>
            </a:r>
          </a:p>
          <a:p>
            <a:pPr marL="0" indent="0">
              <a:buNone/>
            </a:pPr>
            <a:r>
              <a:rPr lang="en-US" sz="3200" b="1">
                <a:latin typeface="Arial"/>
                <a:cs typeface="Arial"/>
              </a:rPr>
              <a:t>Uses:</a:t>
            </a:r>
            <a:r>
              <a:rPr lang="en-US" sz="3200">
                <a:latin typeface="Arial"/>
                <a:cs typeface="Arial"/>
              </a:rPr>
              <a:t> Irrigation</a:t>
            </a:r>
          </a:p>
          <a:p>
            <a:pPr marL="0" indent="0">
              <a:buNone/>
            </a:pPr>
            <a:r>
              <a:rPr lang="en-US" sz="3200" b="1">
                <a:latin typeface="Arial"/>
                <a:cs typeface="Arial"/>
              </a:rPr>
              <a:t>Season:</a:t>
            </a:r>
            <a:r>
              <a:rPr lang="en-US" sz="3200">
                <a:latin typeface="Arial"/>
                <a:cs typeface="Arial"/>
              </a:rPr>
              <a:t> December 1 – March 31</a:t>
            </a:r>
          </a:p>
          <a:p>
            <a:pPr marL="0" indent="0">
              <a:buNone/>
            </a:pPr>
            <a:r>
              <a:rPr lang="en-US" sz="3200" b="1">
                <a:latin typeface="Arial"/>
                <a:cs typeface="Arial"/>
              </a:rPr>
              <a:t>Method of Recharge:</a:t>
            </a:r>
            <a:r>
              <a:rPr lang="en-US" sz="3200">
                <a:latin typeface="Arial"/>
                <a:cs typeface="Arial"/>
              </a:rPr>
              <a:t> infiltration basins</a:t>
            </a:r>
            <a:endParaRPr lang="en-US" sz="3200" u="sng">
              <a:latin typeface="Arial"/>
              <a:cs typeface="Arial"/>
            </a:endParaRPr>
          </a:p>
          <a:p>
            <a:pPr marL="0" indent="0">
              <a:buNone/>
            </a:pPr>
            <a:r>
              <a:rPr lang="en-US" sz="3200" b="1">
                <a:latin typeface="Arial"/>
                <a:cs typeface="Arial"/>
              </a:rPr>
              <a:t>Water Availability: </a:t>
            </a:r>
            <a:r>
              <a:rPr lang="en-US" sz="3200">
                <a:latin typeface="Arial"/>
                <a:cs typeface="Arial"/>
              </a:rPr>
              <a:t>Streamlined Pathway (90/20) Method 1</a:t>
            </a:r>
          </a:p>
          <a:p>
            <a:pPr marL="0" indent="0">
              <a:buNone/>
            </a:pPr>
            <a:endParaRPr lang="en-US" sz="2300"/>
          </a:p>
          <a:p>
            <a:pPr marL="0" indent="0">
              <a:buNone/>
            </a:pPr>
            <a:r>
              <a:rPr lang="en-US" sz="3200" u="sng">
                <a:latin typeface="Arial"/>
                <a:cs typeface="Arial"/>
              </a:rPr>
              <a:t>Incentives/Lessons Learned:</a:t>
            </a:r>
          </a:p>
          <a:p>
            <a:pPr marL="0" indent="0">
              <a:buNone/>
            </a:pPr>
            <a:r>
              <a:rPr lang="en-US">
                <a:latin typeface="Arial"/>
                <a:cs typeface="Arial"/>
              </a:rPr>
              <a:t>	- Streamlined pathway allowed for quick processing</a:t>
            </a:r>
          </a:p>
          <a:p>
            <a:pPr marL="0" indent="0">
              <a:buNone/>
            </a:pPr>
            <a:r>
              <a:rPr lang="en-US">
                <a:latin typeface="Arial"/>
                <a:cs typeface="Arial"/>
              </a:rPr>
              <a:t>	- Lower burden for applicant</a:t>
            </a:r>
          </a:p>
          <a:p>
            <a:pPr marL="0" indent="0">
              <a:buNone/>
            </a:pPr>
            <a:r>
              <a:rPr lang="en-US">
                <a:latin typeface="Arial"/>
                <a:cs typeface="Arial"/>
              </a:rPr>
              <a:t>	- Objections easily resolved</a:t>
            </a:r>
          </a:p>
          <a:p>
            <a:pPr marL="0" indent="0">
              <a:buNone/>
            </a:pPr>
            <a:r>
              <a:rPr lang="en-US">
                <a:latin typeface="Arial"/>
                <a:cs typeface="Arial"/>
              </a:rPr>
              <a:t>	- Applicant strategy: Standard application filed first (March '22), then 5-Year (Nov '22) to bridge.</a:t>
            </a:r>
          </a:p>
        </p:txBody>
      </p:sp>
      <p:sp>
        <p:nvSpPr>
          <p:cNvPr id="4" name="Slide Number Placeholder 3">
            <a:extLst>
              <a:ext uri="{FF2B5EF4-FFF2-40B4-BE49-F238E27FC236}">
                <a16:creationId xmlns:a16="http://schemas.microsoft.com/office/drawing/2014/main" id="{6E8DFB13-B589-DC75-30EB-739B7EB5AB42}"/>
              </a:ext>
            </a:extLst>
          </p:cNvPr>
          <p:cNvSpPr>
            <a:spLocks noGrp="1"/>
          </p:cNvSpPr>
          <p:nvPr>
            <p:ph type="sldNum" sz="quarter" idx="12"/>
          </p:nvPr>
        </p:nvSpPr>
        <p:spPr/>
        <p:txBody>
          <a:bodyPr/>
          <a:lstStyle/>
          <a:p>
            <a:fld id="{DFFF55AB-5026-48ED-B687-5D350D4A9C97}" type="slidenum">
              <a:rPr lang="en-US" smtClean="0"/>
              <a:t>7</a:t>
            </a:fld>
            <a:endParaRPr lang="en-US"/>
          </a:p>
        </p:txBody>
      </p:sp>
    </p:spTree>
    <p:extLst>
      <p:ext uri="{BB962C8B-B14F-4D97-AF65-F5344CB8AC3E}">
        <p14:creationId xmlns:p14="http://schemas.microsoft.com/office/powerpoint/2010/main" val="1126289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034D-5F9A-BD4A-1C0B-17D04ACF38DF}"/>
              </a:ext>
            </a:extLst>
          </p:cNvPr>
          <p:cNvSpPr>
            <a:spLocks noGrp="1"/>
          </p:cNvSpPr>
          <p:nvPr>
            <p:ph type="title"/>
          </p:nvPr>
        </p:nvSpPr>
        <p:spPr/>
        <p:txBody>
          <a:bodyPr/>
          <a:lstStyle/>
          <a:p>
            <a:r>
              <a:rPr lang="en-US" u="sng">
                <a:latin typeface="Arial"/>
                <a:cs typeface="Arial"/>
              </a:rPr>
              <a:t>Example: 180-Day Temporary Permit </a:t>
            </a:r>
            <a:endParaRPr lang="en-US" u="sng"/>
          </a:p>
        </p:txBody>
      </p:sp>
      <p:sp>
        <p:nvSpPr>
          <p:cNvPr id="3" name="Content Placeholder 2">
            <a:extLst>
              <a:ext uri="{FF2B5EF4-FFF2-40B4-BE49-F238E27FC236}">
                <a16:creationId xmlns:a16="http://schemas.microsoft.com/office/drawing/2014/main" id="{B796155B-9BF5-B2CC-2F15-2112DCDACE7F}"/>
              </a:ext>
            </a:extLst>
          </p:cNvPr>
          <p:cNvSpPr>
            <a:spLocks noGrp="1"/>
          </p:cNvSpPr>
          <p:nvPr>
            <p:ph idx="1"/>
          </p:nvPr>
        </p:nvSpPr>
        <p:spPr>
          <a:xfrm>
            <a:off x="838200" y="1690688"/>
            <a:ext cx="10515600" cy="4351338"/>
          </a:xfrm>
        </p:spPr>
        <p:txBody>
          <a:bodyPr vert="horz" lIns="91440" tIns="45720" rIns="91440" bIns="45720" rtlCol="0" anchor="t">
            <a:normAutofit fontScale="70000" lnSpcReduction="20000"/>
          </a:bodyPr>
          <a:lstStyle/>
          <a:p>
            <a:pPr marL="0" indent="0">
              <a:buNone/>
            </a:pPr>
            <a:r>
              <a:rPr lang="en-US" b="1">
                <a:latin typeface="Arial"/>
                <a:cs typeface="Arial"/>
              </a:rPr>
              <a:t>Application ID:</a:t>
            </a:r>
            <a:r>
              <a:rPr lang="en-US">
                <a:latin typeface="Arial"/>
                <a:cs typeface="Arial"/>
              </a:rPr>
              <a:t> T033409</a:t>
            </a:r>
          </a:p>
          <a:p>
            <a:pPr marL="0" indent="0">
              <a:buNone/>
            </a:pPr>
            <a:r>
              <a:rPr lang="en-US" b="1">
                <a:latin typeface="Arial"/>
                <a:cs typeface="Arial"/>
              </a:rPr>
              <a:t>Applicant:</a:t>
            </a:r>
            <a:r>
              <a:rPr lang="en-US">
                <a:latin typeface="Arial"/>
                <a:cs typeface="Arial"/>
              </a:rPr>
              <a:t> Sierra Valley Groundwater Management District</a:t>
            </a:r>
          </a:p>
          <a:p>
            <a:pPr marL="0" indent="0">
              <a:buNone/>
            </a:pPr>
            <a:r>
              <a:rPr lang="en-US" b="1">
                <a:latin typeface="Arial"/>
                <a:cs typeface="Arial"/>
              </a:rPr>
              <a:t>Source:</a:t>
            </a:r>
            <a:r>
              <a:rPr lang="en-US">
                <a:latin typeface="Arial"/>
                <a:cs typeface="Arial"/>
              </a:rPr>
              <a:t> </a:t>
            </a:r>
            <a:r>
              <a:rPr lang="en-US" err="1">
                <a:latin typeface="Arial"/>
                <a:cs typeface="Arial"/>
              </a:rPr>
              <a:t>Smithneck</a:t>
            </a:r>
            <a:r>
              <a:rPr lang="en-US">
                <a:latin typeface="Arial"/>
                <a:cs typeface="Arial"/>
              </a:rPr>
              <a:t> Creek, tributary to Middle Fork Feather River</a:t>
            </a:r>
          </a:p>
          <a:p>
            <a:pPr marL="0" indent="0">
              <a:buNone/>
            </a:pPr>
            <a:r>
              <a:rPr lang="en-US" b="1">
                <a:latin typeface="Arial"/>
                <a:cs typeface="Arial"/>
              </a:rPr>
              <a:t>Uses:</a:t>
            </a:r>
            <a:r>
              <a:rPr lang="en-US">
                <a:latin typeface="Arial"/>
                <a:cs typeface="Arial"/>
              </a:rPr>
              <a:t> Fish and wildlife preservation and enhancement (consumptive), domestic, 	and incidental irrigation</a:t>
            </a:r>
            <a:endParaRPr lang="en-US"/>
          </a:p>
          <a:p>
            <a:pPr marL="0" indent="0">
              <a:buNone/>
            </a:pPr>
            <a:r>
              <a:rPr lang="en-US" b="1">
                <a:latin typeface="Arial"/>
                <a:cs typeface="Arial"/>
              </a:rPr>
              <a:t>Season:</a:t>
            </a:r>
            <a:r>
              <a:rPr lang="en-US">
                <a:latin typeface="Arial"/>
                <a:cs typeface="Arial"/>
              </a:rPr>
              <a:t> December 1 – March 31</a:t>
            </a:r>
          </a:p>
          <a:p>
            <a:pPr marL="0" indent="0">
              <a:buNone/>
            </a:pPr>
            <a:r>
              <a:rPr lang="en-US" b="1">
                <a:latin typeface="Arial"/>
                <a:cs typeface="Arial"/>
              </a:rPr>
              <a:t>Method of Recharge: </a:t>
            </a:r>
            <a:r>
              <a:rPr lang="en-US">
                <a:latin typeface="Arial"/>
                <a:cs typeface="Arial"/>
              </a:rPr>
              <a:t>On-farm recharge</a:t>
            </a:r>
            <a:endParaRPr lang="en-US" u="sng">
              <a:latin typeface="Arial"/>
              <a:cs typeface="Arial"/>
            </a:endParaRPr>
          </a:p>
          <a:p>
            <a:pPr marL="0" indent="0">
              <a:buNone/>
            </a:pPr>
            <a:r>
              <a:rPr lang="en-US" b="1">
                <a:latin typeface="Arial"/>
                <a:cs typeface="Arial"/>
              </a:rPr>
              <a:t>Water Availability: </a:t>
            </a:r>
            <a:r>
              <a:rPr lang="en-US">
                <a:latin typeface="Arial"/>
                <a:cs typeface="Arial"/>
              </a:rPr>
              <a:t>Streamlined Pathway (90/20) Method 1</a:t>
            </a:r>
          </a:p>
          <a:p>
            <a:pPr marL="0" indent="0">
              <a:buNone/>
            </a:pPr>
            <a:endParaRPr lang="en-US"/>
          </a:p>
          <a:p>
            <a:pPr marL="0" indent="0">
              <a:buNone/>
            </a:pPr>
            <a:r>
              <a:rPr lang="en-US" u="sng">
                <a:latin typeface="Arial"/>
                <a:cs typeface="Arial"/>
              </a:rPr>
              <a:t>Incentives/Lessons Learned:</a:t>
            </a:r>
          </a:p>
          <a:p>
            <a:pPr marL="0" indent="0">
              <a:buNone/>
            </a:pPr>
            <a:r>
              <a:rPr lang="en-US">
                <a:latin typeface="Arial"/>
                <a:cs typeface="Arial"/>
              </a:rPr>
              <a:t>	- </a:t>
            </a:r>
            <a:r>
              <a:rPr lang="en-US"/>
              <a:t>Streamlined pathway allowed for quick processing</a:t>
            </a:r>
          </a:p>
          <a:p>
            <a:pPr marL="0" indent="0">
              <a:buNone/>
            </a:pPr>
            <a:r>
              <a:rPr lang="en-US"/>
              <a:t>	- Efficient CDFW consultation</a:t>
            </a:r>
          </a:p>
          <a:p>
            <a:pPr marL="0" indent="0">
              <a:buNone/>
            </a:pPr>
            <a:r>
              <a:rPr lang="en-US"/>
              <a:t>	- No objections received</a:t>
            </a:r>
          </a:p>
          <a:p>
            <a:pPr marL="0" indent="0">
              <a:buNone/>
            </a:pPr>
            <a:endParaRPr lang="en-US"/>
          </a:p>
        </p:txBody>
      </p:sp>
      <p:sp>
        <p:nvSpPr>
          <p:cNvPr id="4" name="Slide Number Placeholder 3">
            <a:extLst>
              <a:ext uri="{FF2B5EF4-FFF2-40B4-BE49-F238E27FC236}">
                <a16:creationId xmlns:a16="http://schemas.microsoft.com/office/drawing/2014/main" id="{ED2BE0EA-9F74-FC77-F156-27FCF908A51A}"/>
              </a:ext>
            </a:extLst>
          </p:cNvPr>
          <p:cNvSpPr>
            <a:spLocks noGrp="1"/>
          </p:cNvSpPr>
          <p:nvPr>
            <p:ph type="sldNum" sz="quarter" idx="12"/>
          </p:nvPr>
        </p:nvSpPr>
        <p:spPr/>
        <p:txBody>
          <a:bodyPr/>
          <a:lstStyle/>
          <a:p>
            <a:fld id="{DFFF55AB-5026-48ED-B687-5D350D4A9C97}" type="slidenum">
              <a:rPr lang="en-US" smtClean="0"/>
              <a:t>8</a:t>
            </a:fld>
            <a:endParaRPr lang="en-US"/>
          </a:p>
        </p:txBody>
      </p:sp>
    </p:spTree>
    <p:extLst>
      <p:ext uri="{BB962C8B-B14F-4D97-AF65-F5344CB8AC3E}">
        <p14:creationId xmlns:p14="http://schemas.microsoft.com/office/powerpoint/2010/main" val="3978667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6CC4-DACD-840C-85D9-5BBD2EFB090F}"/>
              </a:ext>
            </a:extLst>
          </p:cNvPr>
          <p:cNvSpPr>
            <a:spLocks noGrp="1"/>
          </p:cNvSpPr>
          <p:nvPr>
            <p:ph type="title"/>
          </p:nvPr>
        </p:nvSpPr>
        <p:spPr>
          <a:xfrm>
            <a:off x="479345" y="182562"/>
            <a:ext cx="10515600" cy="1325563"/>
          </a:xfrm>
        </p:spPr>
        <p:txBody>
          <a:bodyPr/>
          <a:lstStyle/>
          <a:p>
            <a:r>
              <a:rPr lang="en-US">
                <a:latin typeface="Arial"/>
                <a:cs typeface="Arial"/>
              </a:rPr>
              <a:t>Diversion Triggers</a:t>
            </a:r>
            <a:endParaRPr lang="en-US"/>
          </a:p>
        </p:txBody>
      </p:sp>
      <p:sp>
        <p:nvSpPr>
          <p:cNvPr id="3" name="Text Placeholder 2">
            <a:extLst>
              <a:ext uri="{FF2B5EF4-FFF2-40B4-BE49-F238E27FC236}">
                <a16:creationId xmlns:a16="http://schemas.microsoft.com/office/drawing/2014/main" id="{7C0D949E-19F1-9F07-3F1C-15267910B6F5}"/>
              </a:ext>
            </a:extLst>
          </p:cNvPr>
          <p:cNvSpPr>
            <a:spLocks noGrp="1"/>
          </p:cNvSpPr>
          <p:nvPr>
            <p:ph type="body" sz="quarter" idx="11"/>
          </p:nvPr>
        </p:nvSpPr>
        <p:spPr>
          <a:xfrm>
            <a:off x="479345" y="1545545"/>
            <a:ext cx="11469415" cy="4559300"/>
          </a:xfrm>
        </p:spPr>
        <p:txBody>
          <a:bodyPr vert="horz" lIns="91440" tIns="45720" rIns="91440" bIns="45720" rtlCol="0" anchor="t">
            <a:normAutofit fontScale="92500" lnSpcReduction="10000"/>
          </a:bodyPr>
          <a:lstStyle/>
          <a:p>
            <a:pPr marL="0" indent="0">
              <a:lnSpc>
                <a:spcPct val="100000"/>
              </a:lnSpc>
              <a:spcBef>
                <a:spcPts val="0"/>
              </a:spcBef>
              <a:buNone/>
            </a:pPr>
            <a:r>
              <a:rPr lang="en-US" u="sng">
                <a:latin typeface="Arial"/>
                <a:cs typeface="Arial"/>
              </a:rPr>
              <a:t>Streamlined Pathway – Method 1 (90/20) or Method 2 (flood diversion)</a:t>
            </a:r>
          </a:p>
          <a:p>
            <a:pPr marL="0" indent="0">
              <a:lnSpc>
                <a:spcPct val="100000"/>
              </a:lnSpc>
              <a:spcBef>
                <a:spcPts val="0"/>
              </a:spcBef>
              <a:buNone/>
            </a:pPr>
            <a:endParaRPr lang="en-US" u="sng">
              <a:latin typeface="Arial"/>
              <a:cs typeface="Arial"/>
            </a:endParaRPr>
          </a:p>
          <a:p>
            <a:pPr marL="0" indent="0">
              <a:lnSpc>
                <a:spcPct val="100000"/>
              </a:lnSpc>
              <a:spcBef>
                <a:spcPts val="0"/>
              </a:spcBef>
              <a:buNone/>
            </a:pPr>
            <a:r>
              <a:rPr lang="en-US">
                <a:latin typeface="Arial"/>
                <a:cs typeface="Arial"/>
              </a:rPr>
              <a:t>Designed to protect ecosystem functions, instream needs, and senior rights holders. In general, limits diversions to high flows, wet water year types, and winter storm events.  </a:t>
            </a:r>
          </a:p>
          <a:p>
            <a:pPr marL="0" indent="0">
              <a:lnSpc>
                <a:spcPct val="100000"/>
              </a:lnSpc>
              <a:spcBef>
                <a:spcPts val="0"/>
              </a:spcBef>
              <a:buNone/>
            </a:pPr>
            <a:endParaRPr lang="en-US" u="sng">
              <a:latin typeface="Arial"/>
              <a:cs typeface="Arial"/>
            </a:endParaRPr>
          </a:p>
          <a:p>
            <a:pPr marL="0" indent="0">
              <a:lnSpc>
                <a:spcPct val="100000"/>
              </a:lnSpc>
              <a:spcBef>
                <a:spcPts val="0"/>
              </a:spcBef>
              <a:buNone/>
            </a:pPr>
            <a:r>
              <a:rPr lang="en-US">
                <a:latin typeface="Arial"/>
                <a:cs typeface="Arial"/>
              </a:rPr>
              <a:t>Method 1: Utilizes 30-year gage record to establish 90th percentile daily flow thresholds, for diversions between December 1 and March 31. Limits diversions to 20% of daily flow in source stream.</a:t>
            </a:r>
          </a:p>
          <a:p>
            <a:pPr marL="0" indent="0">
              <a:lnSpc>
                <a:spcPct val="100000"/>
              </a:lnSpc>
              <a:spcBef>
                <a:spcPts val="0"/>
              </a:spcBef>
              <a:buNone/>
            </a:pPr>
            <a:endParaRPr lang="en-US" u="sng">
              <a:latin typeface="Arial"/>
              <a:cs typeface="Arial"/>
            </a:endParaRPr>
          </a:p>
          <a:p>
            <a:pPr marL="0" indent="0">
              <a:lnSpc>
                <a:spcPct val="100000"/>
              </a:lnSpc>
              <a:spcBef>
                <a:spcPts val="0"/>
              </a:spcBef>
              <a:buNone/>
            </a:pPr>
            <a:r>
              <a:rPr lang="en-US">
                <a:latin typeface="Arial"/>
                <a:cs typeface="Arial"/>
              </a:rPr>
              <a:t>Method 2: Allows for diversions based on established imminent threats to public health and safety.</a:t>
            </a:r>
          </a:p>
          <a:p>
            <a:pPr marL="0" indent="0">
              <a:lnSpc>
                <a:spcPct val="100000"/>
              </a:lnSpc>
              <a:spcBef>
                <a:spcPts val="0"/>
              </a:spcBef>
              <a:buNone/>
            </a:pPr>
            <a:endParaRPr lang="en-US" u="sng">
              <a:latin typeface="Arial"/>
              <a:cs typeface="Arial"/>
            </a:endParaRPr>
          </a:p>
        </p:txBody>
      </p:sp>
      <p:sp>
        <p:nvSpPr>
          <p:cNvPr id="4" name="Slide Number Placeholder 3">
            <a:extLst>
              <a:ext uri="{FF2B5EF4-FFF2-40B4-BE49-F238E27FC236}">
                <a16:creationId xmlns:a16="http://schemas.microsoft.com/office/drawing/2014/main" id="{3B710AD2-75BE-0F82-BEAF-A31342406F2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5CFC30-E45D-4431-B46B-489B270F78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873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lides.pptx" id="{D19092ED-CF3C-41A9-A920-5466ADCE7D9B}" vid="{1F01FAC9-64E3-4430-8637-095864E45A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liverable xmlns="90618f83-15c2-45c2-8f59-400f688572a9">
      <Value>Mailout</Value>
    </Deliverable>
    <lcf76f155ced4ddcb4097134ff3c332f xmlns="90618f83-15c2-45c2-8f59-400f688572a9">
      <Terms xmlns="http://schemas.microsoft.com/office/infopath/2007/PartnerControls"/>
    </lcf76f155ced4ddcb4097134ff3c332f>
    <Date xmlns="90618f83-15c2-45c2-8f59-400f688572a9" xsi:nil="true"/>
    <TaxCatchAll xmlns="851dfaa3-aae8-4c03-b90c-7dd4a6526d0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4F5B285D422E40BDFABCF4CFA69891" ma:contentTypeVersion="24" ma:contentTypeDescription="Create a new document." ma:contentTypeScope="" ma:versionID="1ceabecc071abb042bf941fa5644ec72">
  <xsd:schema xmlns:xsd="http://www.w3.org/2001/XMLSchema" xmlns:xs="http://www.w3.org/2001/XMLSchema" xmlns:p="http://schemas.microsoft.com/office/2006/metadata/properties" xmlns:ns2="90618f83-15c2-45c2-8f59-400f688572a9" xmlns:ns3="851dfaa3-aae8-4c03-b90c-7dd4a6526d0d" targetNamespace="http://schemas.microsoft.com/office/2006/metadata/properties" ma:root="true" ma:fieldsID="60a4a3a742dfdc1453c3a6f21f85b772" ns2:_="" ns3:_="">
    <xsd:import namespace="90618f83-15c2-45c2-8f59-400f688572a9"/>
    <xsd:import namespace="851dfaa3-aae8-4c03-b90c-7dd4a6526d0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Deliverabl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618f83-15c2-45c2-8f59-400f68857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Date" ma:index="19" nillable="true" ma:displayName="Date" ma:format="DateOnly" ma:internalName="Date">
      <xsd:simpleType>
        <xsd:restriction base="dms:DateTim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cfdcae8-6a83-4c52-b891-75b08cbe23e4" ma:termSetId="09814cd3-568e-fe90-9814-8d621ff8fb84" ma:anchorId="fba54fb3-c3e1-fe81-a776-ca4b69148c4d" ma:open="true" ma:isKeyword="false">
      <xsd:complexType>
        <xsd:sequence>
          <xsd:element ref="pc:Terms" minOccurs="0" maxOccurs="1"/>
        </xsd:sequence>
      </xsd:complexType>
    </xsd:element>
    <xsd:element name="Deliverable" ma:index="26" nillable="true" ma:displayName="Deliverable" ma:default="Mailout" ma:format="Dropdown" ma:internalName="Deliverable">
      <xsd:complexType>
        <xsd:complexContent>
          <xsd:extension base="dms:MultiChoiceFillIn">
            <xsd:sequence>
              <xsd:element name="Value" maxOccurs="unbounded" minOccurs="0" nillable="true">
                <xsd:simpleType>
                  <xsd:union memberTypes="dms:Text">
                    <xsd:simpleType>
                      <xsd:restriction base="dms:Choice">
                        <xsd:enumeration value="Webposting"/>
                        <xsd:enumeration value="Mailout"/>
                        <xsd:enumeration value="Listserve"/>
                      </xsd:restriction>
                    </xsd:simpleType>
                  </xsd:union>
                </xsd:simple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1dfaa3-aae8-4c03-b90c-7dd4a6526d0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bde447f-9c6c-4421-af29-e30b317a6074}" ma:internalName="TaxCatchAll" ma:showField="CatchAllData" ma:web="851dfaa3-aae8-4c03-b90c-7dd4a6526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380857-5CA2-4768-9461-0D832AB97870}">
  <ds:schemaRefs>
    <ds:schemaRef ds:uri="http://schemas.microsoft.com/sharepoint/v3/contenttype/forms"/>
  </ds:schemaRefs>
</ds:datastoreItem>
</file>

<file path=customXml/itemProps2.xml><?xml version="1.0" encoding="utf-8"?>
<ds:datastoreItem xmlns:ds="http://schemas.openxmlformats.org/officeDocument/2006/customXml" ds:itemID="{20AB150C-3554-4654-B4CA-CF47B4E98A19}">
  <ds:schemaRefs>
    <ds:schemaRef ds:uri="http://purl.org/dc/elements/1.1/"/>
    <ds:schemaRef ds:uri="http://purl.org/dc/terms/"/>
    <ds:schemaRef ds:uri="http://www.w3.org/XML/1998/namespace"/>
    <ds:schemaRef ds:uri="851dfaa3-aae8-4c03-b90c-7dd4a6526d0d"/>
    <ds:schemaRef ds:uri="http://purl.org/dc/dcmitype/"/>
    <ds:schemaRef ds:uri="http://schemas.openxmlformats.org/package/2006/metadata/core-properties"/>
    <ds:schemaRef ds:uri="90618f83-15c2-45c2-8f59-400f688572a9"/>
    <ds:schemaRef ds:uri="http://schemas.microsoft.com/office/2006/documentManagement/typ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A0743094-7436-4F8A-8149-1B0EE516252E}">
  <ds:schemaRefs>
    <ds:schemaRef ds:uri="851dfaa3-aae8-4c03-b90c-7dd4a6526d0d"/>
    <ds:schemaRef ds:uri="90618f83-15c2-45c2-8f59-400f688572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2799</Words>
  <Application>Microsoft Office PowerPoint</Application>
  <PresentationFormat>Widescreen</PresentationFormat>
  <Paragraphs>432</Paragraphs>
  <Slides>44</Slides>
  <Notes>40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Aptos</vt:lpstr>
      <vt:lpstr>Aptos Display</vt:lpstr>
      <vt:lpstr>Arial</vt:lpstr>
      <vt:lpstr>Arial Black</vt:lpstr>
      <vt:lpstr>Calibri</vt:lpstr>
      <vt:lpstr>Garamond</vt:lpstr>
      <vt:lpstr>Tahoma</vt:lpstr>
      <vt:lpstr>Times New Roman</vt:lpstr>
      <vt:lpstr>Verdana</vt:lpstr>
      <vt:lpstr>Office Theme</vt:lpstr>
      <vt:lpstr>1_Office Theme</vt:lpstr>
      <vt:lpstr>Temporary Permits for Groundwater Recharge Projects</vt:lpstr>
      <vt:lpstr>Workshop Etiquette:</vt:lpstr>
      <vt:lpstr>Presenters</vt:lpstr>
      <vt:lpstr>Agenda</vt:lpstr>
      <vt:lpstr>Temporary Permit: What is it?</vt:lpstr>
      <vt:lpstr>Recharge: Water Right Permitting Options</vt:lpstr>
      <vt:lpstr>Example: 5-Year Temporary Permit &amp; Streamlined Standard Filing</vt:lpstr>
      <vt:lpstr>Example: 180-Day Temporary Permit </vt:lpstr>
      <vt:lpstr>Diversion Triggers</vt:lpstr>
      <vt:lpstr>Other Diversion Triggers</vt:lpstr>
      <vt:lpstr>Permit Terms</vt:lpstr>
      <vt:lpstr>Permit Terms, Example</vt:lpstr>
      <vt:lpstr>Permit Term, Example</vt:lpstr>
      <vt:lpstr>Permit Terms, Example</vt:lpstr>
      <vt:lpstr>Daily Delta Conditions</vt:lpstr>
      <vt:lpstr>Permit Terms, Example Regional Board consultation</vt:lpstr>
      <vt:lpstr>Permit Terms, Example</vt:lpstr>
      <vt:lpstr>Permit Terms, Example</vt:lpstr>
      <vt:lpstr>CEQA Considerations</vt:lpstr>
      <vt:lpstr>Water Rights Online Forms (WROF)</vt:lpstr>
      <vt:lpstr>Electronic Water Rights Information Management System (eWRIMS)</vt:lpstr>
      <vt:lpstr>Tips for Filing</vt:lpstr>
      <vt:lpstr>Application Fee Proposal Overview</vt:lpstr>
      <vt:lpstr>Standard Application Fees </vt:lpstr>
      <vt:lpstr>180-Day TP for Underground Storage and Renewals</vt:lpstr>
      <vt:lpstr>5-year TP for Underground Storage </vt:lpstr>
      <vt:lpstr>CDFW Consultation Tips</vt:lpstr>
      <vt:lpstr>Think about how high flows help habitat. </vt:lpstr>
      <vt:lpstr>Think about fish &amp; wildlife impacts early.</vt:lpstr>
      <vt:lpstr>Tell us before we ask you. </vt:lpstr>
      <vt:lpstr>Consult and adapt.</vt:lpstr>
      <vt:lpstr>SPECIAL CASE? ALLOW MORE TIME.</vt:lpstr>
      <vt:lpstr>PowerPoint Presentation</vt:lpstr>
      <vt:lpstr>DWR Flood Diversion and Recharge Enhancement Initiatives – 2023 &amp; 2024</vt:lpstr>
      <vt:lpstr>2023 Temporary Flood Diversion and Recharge Enhancement Initiative </vt:lpstr>
      <vt:lpstr>2024 Flood Diversion and Recharge Enhancement Initiative (FDRE)</vt:lpstr>
      <vt:lpstr>DWR Temporary Permit Technical Assistance</vt:lpstr>
      <vt:lpstr>PowerPoint Presentation</vt:lpstr>
      <vt:lpstr>Key Takeaway</vt:lpstr>
      <vt:lpstr>Key Takeaway (cont.)</vt:lpstr>
      <vt:lpstr>Resources and Coordination</vt:lpstr>
      <vt:lpstr>PowerPoint Presentation</vt:lpstr>
      <vt:lpstr>Questions</vt:lpstr>
      <vt:lpstr>PowerPoint Presentation</vt:lpstr>
    </vt:vector>
  </TitlesOfParts>
  <Company>SWRCB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Thompson, Erica@Waterboards</dc:creator>
  <cp:lastModifiedBy>Thompson, Erica@Waterboards</cp:lastModifiedBy>
  <cp:revision>7</cp:revision>
  <dcterms:created xsi:type="dcterms:W3CDTF">2024-05-16T23:26:07Z</dcterms:created>
  <dcterms:modified xsi:type="dcterms:W3CDTF">2024-08-21T22:17:50Z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0x010100414F5B285D422E40BDFABCF4CFA69891</vt:lpwstr>
  </property>
  <property fmtid="{D5CDD505-2E9C-101B-9397-08002B2CF9AE}" pid="3" name="MediaServiceImageTags">
    <vt:lpwstr/>
  </property>
</Properties>
</file>