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  <p:sldId id="290" r:id="rId5"/>
    <p:sldId id="289" r:id="rId6"/>
    <p:sldId id="291" r:id="rId7"/>
    <p:sldId id="292" r:id="rId8"/>
    <p:sldId id="294" r:id="rId9"/>
    <p:sldId id="296" r:id="rId10"/>
    <p:sldId id="295" r:id="rId11"/>
    <p:sldId id="277" r:id="rId12"/>
    <p:sldId id="280" r:id="rId13"/>
    <p:sldId id="279" r:id="rId14"/>
    <p:sldId id="281" r:id="rId15"/>
    <p:sldId id="282" r:id="rId16"/>
    <p:sldId id="297" r:id="rId17"/>
    <p:sldId id="298" r:id="rId18"/>
    <p:sldId id="299" r:id="rId19"/>
    <p:sldId id="28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39925208463987"/>
          <c:y val="3.1766952638382889E-2"/>
          <c:w val="0.82435679311338017"/>
          <c:h val="0.80066056120667317"/>
        </c:manualLayout>
      </c:layout>
      <c:lineChart>
        <c:grouping val="standard"/>
        <c:varyColors val="0"/>
        <c:ser>
          <c:idx val="1"/>
          <c:order val="0"/>
          <c:spPr>
            <a:ln w="63500"/>
          </c:spPr>
          <c:cat>
            <c:numRef>
              <c:f>Sheet1!$A$3:$A$14</c:f>
              <c:numCache>
                <c:formatCode>General</c:formatCode>
                <c:ptCount val="12"/>
                <c:pt idx="0">
                  <c:v>0.2</c:v>
                </c:pt>
                <c:pt idx="1">
                  <c:v>0.3</c:v>
                </c:pt>
                <c:pt idx="2">
                  <c:v>0.4</c:v>
                </c:pt>
                <c:pt idx="3">
                  <c:v>0.5</c:v>
                </c:pt>
                <c:pt idx="4">
                  <c:v>0.6</c:v>
                </c:pt>
                <c:pt idx="5">
                  <c:v>0.7</c:v>
                </c:pt>
                <c:pt idx="6">
                  <c:v>0.8</c:v>
                </c:pt>
                <c:pt idx="7">
                  <c:v>0.9</c:v>
                </c:pt>
                <c:pt idx="8">
                  <c:v>1</c:v>
                </c:pt>
                <c:pt idx="9">
                  <c:v>1.1000000000000001</c:v>
                </c:pt>
                <c:pt idx="10">
                  <c:v>1.2</c:v>
                </c:pt>
                <c:pt idx="11">
                  <c:v>1.3</c:v>
                </c:pt>
              </c:numCache>
            </c:numRef>
          </c:cat>
          <c:val>
            <c:numRef>
              <c:f>Sheet1!$C$3:$C$14</c:f>
              <c:numCache>
                <c:formatCode>_("$"* #,##0_);_("$"* \(#,##0\);_("$"* "-"??_);_(@_)</c:formatCode>
                <c:ptCount val="12"/>
                <c:pt idx="0">
                  <c:v>6410</c:v>
                </c:pt>
                <c:pt idx="1">
                  <c:v>4273.3333333333339</c:v>
                </c:pt>
                <c:pt idx="2">
                  <c:v>3205</c:v>
                </c:pt>
                <c:pt idx="3">
                  <c:v>2564</c:v>
                </c:pt>
                <c:pt idx="4">
                  <c:v>2136.666666666667</c:v>
                </c:pt>
                <c:pt idx="5">
                  <c:v>1831.4285714285716</c:v>
                </c:pt>
                <c:pt idx="6">
                  <c:v>1602.5</c:v>
                </c:pt>
                <c:pt idx="7">
                  <c:v>1424.4444444444443</c:v>
                </c:pt>
                <c:pt idx="8">
                  <c:v>1282</c:v>
                </c:pt>
                <c:pt idx="9">
                  <c:v>1165.4545454545453</c:v>
                </c:pt>
                <c:pt idx="10">
                  <c:v>1068.3333333333335</c:v>
                </c:pt>
                <c:pt idx="11">
                  <c:v>986.15384615384608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5E-42A4-9FE4-01C58F2756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613824"/>
        <c:axId val="35171136"/>
      </c:lineChart>
      <c:catAx>
        <c:axId val="33613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Yield (million acre feet</a:t>
                </a:r>
                <a:r>
                  <a:rPr lang="en-US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5171136"/>
        <c:crosses val="autoZero"/>
        <c:auto val="1"/>
        <c:lblAlgn val="ctr"/>
        <c:lblOffset val="100"/>
        <c:noMultiLvlLbl val="0"/>
      </c:catAx>
      <c:valAx>
        <c:axId val="351711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$ per acre foot</a:t>
                </a:r>
              </a:p>
            </c:rich>
          </c:tx>
          <c:layout/>
          <c:overlay val="0"/>
        </c:title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3613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0.20901</cdr:x>
      <cdr:y>0.09836</cdr:y>
    </cdr:from>
    <cdr:to>
      <cdr:x>0.20901</cdr:x>
      <cdr:y>0.09836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1752600" y="457200"/>
          <a:ext cx="0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0.20901</cdr:x>
      <cdr:y>0.09836</cdr:y>
    </cdr:from>
    <cdr:to>
      <cdr:x>0.27262</cdr:x>
      <cdr:y>0.09836</cdr:y>
    </cdr:to>
    <cdr:cxnSp macro="">
      <cdr:nvCxnSpPr>
        <cdr:cNvPr id="5" name="Straight Arrow Connector 4"/>
        <cdr:cNvCxnSpPr/>
      </cdr:nvCxnSpPr>
      <cdr:spPr>
        <a:xfrm xmlns:a="http://schemas.openxmlformats.org/drawingml/2006/main" flipH="1">
          <a:off x="1752600" y="457200"/>
          <a:ext cx="533400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0.67247</cdr:x>
      <cdr:y>0.4918</cdr:y>
    </cdr:from>
    <cdr:to>
      <cdr:x>0.93601</cdr:x>
      <cdr:y>0.57377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638800" y="2286000"/>
          <a:ext cx="2209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0.81416</cdr:x>
      <cdr:y>0.40299</cdr:y>
    </cdr:from>
    <cdr:to>
      <cdr:x>0.98145</cdr:x>
      <cdr:y>0.59016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010400" y="2057400"/>
          <a:ext cx="1440473" cy="955603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  <a:effectLst xmlns:a="http://schemas.openxmlformats.org/drawingml/2006/main">
          <a:outerShdw blurRad="107950" dist="12700" dir="5400000" algn="ctr">
            <a:srgbClr val="000000"/>
          </a:outerShdw>
        </a:effectLst>
        <a:scene3d xmlns:a="http://schemas.openxmlformats.org/drawingml/2006/main">
          <a:camera prst="orthographicFront">
            <a:rot lat="0" lon="0" rev="0"/>
          </a:camera>
          <a:lightRig rig="soft" dir="t">
            <a:rot lat="0" lon="0" rev="0"/>
          </a:lightRig>
        </a:scene3d>
        <a:sp3d xmlns:a="http://schemas.openxmlformats.org/drawingml/2006/main" contourW="44450" prstMaterial="matte">
          <a:bevelT w="63500" h="63500" prst="artDeco"/>
          <a:contourClr>
            <a:srgbClr val="FFFFFF"/>
          </a:contourClr>
        </a:sp3d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solidFill>
                <a:schemeClr val="tx1"/>
              </a:solidFill>
            </a:rPr>
            <a:t>MWD Staff No-Tunnel Baseline</a:t>
          </a:r>
          <a:endParaRPr lang="en-US" sz="1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0.9469</cdr:x>
      <cdr:y>0.61194</cdr:y>
    </cdr:from>
    <cdr:to>
      <cdr:x>0.9469</cdr:x>
      <cdr:y>0.7103</cdr:y>
    </cdr:to>
    <cdr:cxnSp macro="">
      <cdr:nvCxnSpPr>
        <cdr:cNvPr id="13" name="Straight Arrow Connector 12"/>
        <cdr:cNvCxnSpPr/>
      </cdr:nvCxnSpPr>
      <cdr:spPr>
        <a:xfrm xmlns:a="http://schemas.openxmlformats.org/drawingml/2006/main">
          <a:off x="8153400" y="3124200"/>
          <a:ext cx="0" cy="502167"/>
        </a:xfrm>
        <a:prstGeom xmlns:a="http://schemas.openxmlformats.org/drawingml/2006/main" prst="straightConnector1">
          <a:avLst/>
        </a:prstGeom>
        <a:ln xmlns:a="http://schemas.openxmlformats.org/drawingml/2006/main" w="5080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0.16814</cdr:x>
      <cdr:y>0.65672</cdr:y>
    </cdr:from>
    <cdr:to>
      <cdr:x>0.9115</cdr:x>
      <cdr:y>0.65672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1447800" y="3352800"/>
          <a:ext cx="6400800" cy="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0.16814</cdr:x>
      <cdr:y>0.59701</cdr:y>
    </cdr:from>
    <cdr:to>
      <cdr:x>0.45133</cdr:x>
      <cdr:y>0.65672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47800" y="3048000"/>
          <a:ext cx="2438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Avg. Cost of Urban Alternatives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0.16814</cdr:x>
      <cdr:y>0.77612</cdr:y>
    </cdr:from>
    <cdr:to>
      <cdr:x>0.95575</cdr:x>
      <cdr:y>0.77612</cdr:y>
    </cdr:to>
    <cdr:cxnSp macro="">
      <cdr:nvCxnSpPr>
        <cdr:cNvPr id="11" name="Straight Connector 10"/>
        <cdr:cNvCxnSpPr/>
      </cdr:nvCxnSpPr>
      <cdr:spPr>
        <a:xfrm xmlns:a="http://schemas.openxmlformats.org/drawingml/2006/main">
          <a:off x="1447800" y="3962400"/>
          <a:ext cx="6781800" cy="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0.16814</cdr:x>
      <cdr:y>0.71642</cdr:y>
    </cdr:from>
    <cdr:to>
      <cdr:x>0.59292</cdr:x>
      <cdr:y>0.76119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447800" y="3657600"/>
          <a:ext cx="3657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Agriculture Feasibility Maximum Cost with SGMA</a:t>
          </a:r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5553-8E58-4120-86EF-D3355FC5ED6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04AF-D22C-4D82-9AB3-8DBA5AF2A3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5553-8E58-4120-86EF-D3355FC5ED6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04AF-D22C-4D82-9AB3-8DBA5AF2A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5553-8E58-4120-86EF-D3355FC5ED6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04AF-D22C-4D82-9AB3-8DBA5AF2A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C465-94AE-4102-9429-523B71EF5E0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60D5-6E40-4FBE-9FF8-1C776C94A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83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C465-94AE-4102-9429-523B71EF5E0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60D5-6E40-4FBE-9FF8-1C776C94A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7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C465-94AE-4102-9429-523B71EF5E0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60D5-6E40-4FBE-9FF8-1C776C94A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57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C465-94AE-4102-9429-523B71EF5E0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60D5-6E40-4FBE-9FF8-1C776C94A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51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C465-94AE-4102-9429-523B71EF5E0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60D5-6E40-4FBE-9FF8-1C776C94A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21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C465-94AE-4102-9429-523B71EF5E0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60D5-6E40-4FBE-9FF8-1C776C94A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33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C465-94AE-4102-9429-523B71EF5E0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60D5-6E40-4FBE-9FF8-1C776C94A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24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C465-94AE-4102-9429-523B71EF5E0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60D5-6E40-4FBE-9FF8-1C776C94A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1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5553-8E58-4120-86EF-D3355FC5ED6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04AF-D22C-4D82-9AB3-8DBA5AF2A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C465-94AE-4102-9429-523B71EF5E0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60D5-6E40-4FBE-9FF8-1C776C94A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661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C465-94AE-4102-9429-523B71EF5E0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60D5-6E40-4FBE-9FF8-1C776C94A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69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C465-94AE-4102-9429-523B71EF5E0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60D5-6E40-4FBE-9FF8-1C776C94A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4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5553-8E58-4120-86EF-D3355FC5ED6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D4D04AF-D22C-4D82-9AB3-8DBA5AF2A3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5553-8E58-4120-86EF-D3355FC5ED6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04AF-D22C-4D82-9AB3-8DBA5AF2A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5553-8E58-4120-86EF-D3355FC5ED6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04AF-D22C-4D82-9AB3-8DBA5AF2A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5553-8E58-4120-86EF-D3355FC5ED6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04AF-D22C-4D82-9AB3-8DBA5AF2A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5553-8E58-4120-86EF-D3355FC5ED6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04AF-D22C-4D82-9AB3-8DBA5AF2A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5553-8E58-4120-86EF-D3355FC5ED6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04AF-D22C-4D82-9AB3-8DBA5AF2A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5553-8E58-4120-86EF-D3355FC5ED6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04AF-D22C-4D82-9AB3-8DBA5AF2A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295553-8E58-4120-86EF-D3355FC5ED6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4D04AF-D22C-4D82-9AB3-8DBA5AF2A3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7772400" y="762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SDWA</a:t>
            </a:r>
            <a:r>
              <a:rPr lang="en-US" sz="1400" dirty="0" smtClean="0"/>
              <a:t> 292</a:t>
            </a:r>
            <a:endParaRPr lang="en-US" sz="140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1C465-94AE-4102-9429-523B71EF5E07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860D5-6E40-4FBE-9FF8-1C776C94A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2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52400"/>
            <a:ext cx="8340970" cy="3048000"/>
          </a:xfrm>
        </p:spPr>
        <p:txBody>
          <a:bodyPr>
            <a:normAutofit/>
          </a:bodyPr>
          <a:lstStyle/>
          <a:p>
            <a:r>
              <a:rPr lang="en-US" sz="1100" dirty="0" smtClean="0"/>
              <a:t>						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California water fix</a:t>
            </a:r>
            <a:br>
              <a:rPr lang="en-US" dirty="0" smtClean="0"/>
            </a:br>
            <a:r>
              <a:rPr lang="en-US" sz="3200" cap="none" dirty="0" smtClean="0"/>
              <a:t>South Delta Water Agency Parties </a:t>
            </a:r>
            <a:r>
              <a:rPr lang="en-US" sz="3200" cap="none" dirty="0" smtClean="0"/>
              <a:t/>
            </a:r>
            <a:br>
              <a:rPr lang="en-US" sz="3200" cap="none" dirty="0" smtClean="0"/>
            </a:br>
            <a:r>
              <a:rPr lang="en-US" sz="3200" cap="none" dirty="0" smtClean="0"/>
              <a:t>Case–In-chief </a:t>
            </a:r>
            <a:r>
              <a:rPr lang="en-US" sz="3200" cap="none" dirty="0" smtClean="0"/>
              <a:t>Part 2</a:t>
            </a:r>
            <a:r>
              <a:rPr lang="en-US" sz="2800" cap="none" dirty="0" smtClean="0"/>
              <a:t/>
            </a:r>
            <a:br>
              <a:rPr lang="en-US" sz="2800" cap="none" dirty="0" smtClean="0"/>
            </a:b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TESTIMONY OF DR. JEFFREY MICHAEL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1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Petition Contains No Evidence to Support Financially Feasibility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09160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March 4, 2016 SWRCB Ruling: “The petitioners should also show that </a:t>
            </a:r>
            <a:r>
              <a:rPr lang="en-US" dirty="0" err="1" smtClean="0"/>
              <a:t>ther</a:t>
            </a:r>
            <a:r>
              <a:rPr lang="en-US" dirty="0" smtClean="0"/>
              <a:t> are feasible operations available to meet any performance standards.”</a:t>
            </a:r>
          </a:p>
          <a:p>
            <a:endParaRPr lang="en-US" dirty="0"/>
          </a:p>
          <a:p>
            <a:r>
              <a:rPr lang="en-US" dirty="0" smtClean="0"/>
              <a:t>Well-established guidelines and professional standards show economic and financial analysis is essential to feasibility assessment.</a:t>
            </a:r>
          </a:p>
          <a:p>
            <a:pPr lvl="1"/>
            <a:r>
              <a:rPr lang="en-US" dirty="0" smtClean="0"/>
              <a:t>Should be integrated and consistent with engineering, operational and environmental feasibility.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55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CEQA Definition Of Feasibility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Feasible shall mean capable of being accomplished in a successful manner within a reasonable period of time, taking into account economic, environmental, social, and technological factors.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7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California Water Commission Presentation: February 2016 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69" y="1748496"/>
            <a:ext cx="8820104" cy="4728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43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“Guidance For Development of State-Led Feasibility Study” (DWR 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09160"/>
          </a:xfrm>
        </p:spPr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Identifies the three most important factors for feasibility on page 1. </a:t>
            </a:r>
          </a:p>
          <a:p>
            <a:r>
              <a:rPr lang="en-US" dirty="0" smtClean="0"/>
              <a:t>Financing</a:t>
            </a:r>
          </a:p>
          <a:p>
            <a:r>
              <a:rPr lang="en-US" dirty="0" smtClean="0"/>
              <a:t>Agency Alignment</a:t>
            </a:r>
          </a:p>
          <a:p>
            <a:r>
              <a:rPr lang="en-US" dirty="0" smtClean="0"/>
              <a:t>Value Assessment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3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DWR Economic Analysis Guidebook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en-US" dirty="0" smtClean="0"/>
              <a:t>“The </a:t>
            </a:r>
            <a:r>
              <a:rPr lang="en-US" dirty="0"/>
              <a:t>objective of financial analysis is to determine financial feasibility (that is, whether someone is willing to pay for a project and has the capability to raise the necessary funds). The test of financial feasibility is passed if </a:t>
            </a:r>
            <a:endParaRPr lang="en-US" dirty="0" smtClean="0"/>
          </a:p>
          <a:p>
            <a:pPr marL="651510" indent="-514350">
              <a:buAutoNum type="alphaLcParenBoth"/>
            </a:pPr>
            <a:r>
              <a:rPr lang="en-US" dirty="0" smtClean="0"/>
              <a:t>beneficiaries </a:t>
            </a:r>
            <a:r>
              <a:rPr lang="en-US" dirty="0"/>
              <a:t>are able to pay reimbursable costs for project outputs over the project’s repayment period, </a:t>
            </a:r>
            <a:endParaRPr lang="en-US" dirty="0" smtClean="0"/>
          </a:p>
          <a:p>
            <a:pPr marL="651510" indent="-514350">
              <a:buAutoNum type="alphaLcParenBoth"/>
            </a:pPr>
            <a:r>
              <a:rPr lang="en-US" dirty="0" smtClean="0"/>
              <a:t>sufficient </a:t>
            </a:r>
            <a:r>
              <a:rPr lang="en-US" dirty="0"/>
              <a:t>capital is authorized and available to finance construction to completion, and </a:t>
            </a:r>
            <a:endParaRPr lang="en-US" dirty="0" smtClean="0"/>
          </a:p>
          <a:p>
            <a:pPr marL="651510" indent="-514350">
              <a:buAutoNum type="alphaLcParenBoth"/>
            </a:pPr>
            <a:r>
              <a:rPr lang="en-US" dirty="0" smtClean="0"/>
              <a:t>estimated </a:t>
            </a:r>
            <a:r>
              <a:rPr lang="en-US" dirty="0"/>
              <a:t>revenues are sufficient to cover allocated costs over the repayment period. </a:t>
            </a:r>
            <a:r>
              <a:rPr lang="en-US" dirty="0" smtClean="0"/>
              <a:t>“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“Within </a:t>
            </a:r>
            <a:r>
              <a:rPr lang="en-US" dirty="0"/>
              <a:t>DWR, the State Water Project Analysis Office performs financial feasibility analyses for proposed SWP facilities.”</a:t>
            </a:r>
          </a:p>
        </p:txBody>
      </p:sp>
    </p:spTree>
    <p:extLst>
      <p:ext uri="{BB962C8B-B14F-4D97-AF65-F5344CB8AC3E}">
        <p14:creationId xmlns:p14="http://schemas.microsoft.com/office/powerpoint/2010/main" val="363967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Recent Water Agency Votes Show Project Is Not Financially Feasible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Westlands</a:t>
            </a:r>
            <a:r>
              <a:rPr lang="en-US" dirty="0" smtClean="0"/>
              <a:t> Water District Vote 7-1 Against </a:t>
            </a:r>
            <a:r>
              <a:rPr lang="en-US" dirty="0" err="1" smtClean="0"/>
              <a:t>WaterFix</a:t>
            </a:r>
            <a:r>
              <a:rPr lang="en-US" dirty="0" smtClean="0"/>
              <a:t>: find project is “not financially viable”</a:t>
            </a:r>
          </a:p>
          <a:p>
            <a:r>
              <a:rPr lang="en-US" dirty="0" smtClean="0"/>
              <a:t>Reclamation Announces Will Not Fund </a:t>
            </a:r>
            <a:r>
              <a:rPr lang="en-US" dirty="0" err="1" smtClean="0"/>
              <a:t>WaterFix</a:t>
            </a:r>
            <a:r>
              <a:rPr lang="en-US" dirty="0" smtClean="0"/>
              <a:t> (DWR had assumed 45% share)</a:t>
            </a:r>
          </a:p>
          <a:p>
            <a:r>
              <a:rPr lang="en-US" dirty="0" smtClean="0"/>
              <a:t>Kern County Water Agency</a:t>
            </a:r>
          </a:p>
          <a:p>
            <a:pPr lvl="1"/>
            <a:r>
              <a:rPr lang="en-US" dirty="0" smtClean="0"/>
              <a:t>Only approved funding half their share.</a:t>
            </a:r>
          </a:p>
          <a:p>
            <a:r>
              <a:rPr lang="en-US" dirty="0"/>
              <a:t>Santa Clara Valley District</a:t>
            </a:r>
          </a:p>
          <a:p>
            <a:pPr lvl="1"/>
            <a:r>
              <a:rPr lang="en-US" dirty="0"/>
              <a:t>Conditionally </a:t>
            </a:r>
            <a:r>
              <a:rPr lang="en-US" dirty="0" smtClean="0"/>
              <a:t>approved a concept that does not resemble this petition</a:t>
            </a:r>
            <a:endParaRPr lang="en-US" dirty="0"/>
          </a:p>
          <a:p>
            <a:r>
              <a:rPr lang="en-US" dirty="0" smtClean="0"/>
              <a:t>Metropolitan Water District </a:t>
            </a:r>
          </a:p>
          <a:p>
            <a:pPr lvl="1"/>
            <a:r>
              <a:rPr lang="en-US" dirty="0" smtClean="0"/>
              <a:t>Approved based on staff white paper on operations that varies significantly with the analysis in this petition.</a:t>
            </a:r>
          </a:p>
        </p:txBody>
      </p:sp>
    </p:spTree>
    <p:extLst>
      <p:ext uri="{BB962C8B-B14F-4D97-AF65-F5344CB8AC3E}">
        <p14:creationId xmlns:p14="http://schemas.microsoft.com/office/powerpoint/2010/main" val="2438485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WaterFix</a:t>
            </a:r>
            <a:r>
              <a:rPr lang="en-US" dirty="0" smtClean="0"/>
              <a:t> Cost versus Yield</a:t>
            </a:r>
            <a:br>
              <a:rPr lang="en-US" dirty="0" smtClean="0"/>
            </a:br>
            <a:r>
              <a:rPr lang="en-US" sz="1600" dirty="0" smtClean="0"/>
              <a:t>2014 dollars.  Source: </a:t>
            </a:r>
            <a:r>
              <a:rPr lang="en-US" sz="1600" dirty="0" err="1" smtClean="0"/>
              <a:t>Stratecon</a:t>
            </a:r>
            <a:r>
              <a:rPr lang="en-US" sz="1600" dirty="0" smtClean="0"/>
              <a:t>, Dr. Rodney Smith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487078"/>
              </p:ext>
            </p:extLst>
          </p:nvPr>
        </p:nvGraphicFramePr>
        <p:xfrm>
          <a:off x="228600" y="1600200"/>
          <a:ext cx="8610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0" y="1905000"/>
            <a:ext cx="2590800" cy="36933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EIR No-Action baseline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27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Environmental and Public Interest Risks From Ignoring Financial Feasibility of </a:t>
            </a:r>
            <a:r>
              <a:rPr lang="en-US" sz="3200" dirty="0" err="1" smtClean="0"/>
              <a:t>WaterFix</a:t>
            </a:r>
            <a:r>
              <a:rPr lang="en-US" sz="3200" dirty="0" smtClean="0"/>
              <a:t> Operations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State General Fund and Ratepayer Risk</a:t>
            </a:r>
          </a:p>
          <a:p>
            <a:r>
              <a:rPr lang="en-US" dirty="0" smtClean="0"/>
              <a:t>Risk of funds </a:t>
            </a:r>
            <a:r>
              <a:rPr lang="en-US" dirty="0"/>
              <a:t>diverted from other environmental </a:t>
            </a:r>
            <a:r>
              <a:rPr lang="en-US" dirty="0" smtClean="0"/>
              <a:t>programs</a:t>
            </a:r>
          </a:p>
          <a:p>
            <a:r>
              <a:rPr lang="en-US" dirty="0" smtClean="0"/>
              <a:t>Inadequate funding of </a:t>
            </a:r>
            <a:r>
              <a:rPr lang="en-US" dirty="0"/>
              <a:t>mitigation </a:t>
            </a:r>
            <a:r>
              <a:rPr lang="en-US" dirty="0" smtClean="0"/>
              <a:t>actions </a:t>
            </a:r>
          </a:p>
          <a:p>
            <a:r>
              <a:rPr lang="en-US" dirty="0" smtClean="0"/>
              <a:t>Creates large economic and financial need for increased water exports that will weight against environmental needs in future regulatory decisions.</a:t>
            </a:r>
          </a:p>
          <a:p>
            <a:pPr lvl="1"/>
            <a:r>
              <a:rPr lang="en-US" dirty="0" smtClean="0"/>
              <a:t>Dry-year TUCPs.</a:t>
            </a:r>
          </a:p>
          <a:p>
            <a:pPr lvl="1"/>
            <a:r>
              <a:rPr lang="en-US" dirty="0" smtClean="0"/>
              <a:t>Bay-Delta Water Quality Control Plan</a:t>
            </a:r>
          </a:p>
          <a:p>
            <a:pPr lvl="1"/>
            <a:r>
              <a:rPr lang="en-US" dirty="0" err="1" smtClean="0"/>
              <a:t>Reconsultation</a:t>
            </a:r>
            <a:r>
              <a:rPr lang="en-US" dirty="0" smtClean="0"/>
              <a:t> on Biological Opinions</a:t>
            </a:r>
          </a:p>
        </p:txBody>
      </p:sp>
    </p:spTree>
    <p:extLst>
      <p:ext uri="{BB962C8B-B14F-4D97-AF65-F5344CB8AC3E}">
        <p14:creationId xmlns:p14="http://schemas.microsoft.com/office/powerpoint/2010/main" val="2252097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WaterFix</a:t>
            </a:r>
            <a:r>
              <a:rPr lang="en-US" dirty="0"/>
              <a:t> Will Permanently Harm Delta Small Businesses</a:t>
            </a:r>
          </a:p>
          <a:p>
            <a:pPr lvl="1"/>
            <a:r>
              <a:rPr lang="en-US" dirty="0"/>
              <a:t>Recreation oriented businesses at risk of closing</a:t>
            </a:r>
          </a:p>
          <a:p>
            <a:pPr lvl="1"/>
            <a:r>
              <a:rPr lang="en-US" dirty="0"/>
              <a:t>Delta economic and regulatory structure reduces economic resiliency</a:t>
            </a:r>
          </a:p>
          <a:p>
            <a:pPr lvl="1"/>
            <a:r>
              <a:rPr lang="en-US" dirty="0" err="1"/>
              <a:t>WaterFix</a:t>
            </a:r>
            <a:r>
              <a:rPr lang="en-US" dirty="0"/>
              <a:t> has no business interruption fund.</a:t>
            </a:r>
          </a:p>
          <a:p>
            <a:r>
              <a:rPr lang="en-US" dirty="0"/>
              <a:t>Benefit-Cost Analysis and the Public Interest</a:t>
            </a:r>
          </a:p>
          <a:p>
            <a:pPr lvl="1"/>
            <a:r>
              <a:rPr lang="en-US" dirty="0"/>
              <a:t>DWR and other state guidelines call for B-C analysis</a:t>
            </a:r>
          </a:p>
          <a:p>
            <a:pPr lvl="1"/>
            <a:r>
              <a:rPr lang="en-US" dirty="0"/>
              <a:t>Petition Includes no benefit-cost analysis</a:t>
            </a:r>
          </a:p>
          <a:p>
            <a:pPr lvl="1"/>
            <a:r>
              <a:rPr lang="en-US" dirty="0"/>
              <a:t>Evidence that </a:t>
            </a:r>
            <a:r>
              <a:rPr lang="en-US" dirty="0" err="1"/>
              <a:t>WaterFix</a:t>
            </a:r>
            <a:r>
              <a:rPr lang="en-US" dirty="0"/>
              <a:t> B-C ratio is far below 1.</a:t>
            </a:r>
          </a:p>
          <a:p>
            <a:r>
              <a:rPr lang="en-US" dirty="0"/>
              <a:t>Operations are Not Financially Feasible</a:t>
            </a:r>
          </a:p>
          <a:p>
            <a:pPr lvl="1"/>
            <a:r>
              <a:rPr lang="en-US" dirty="0"/>
              <a:t>DWR guidelines and other state entities establish clear need for financial feasibility analysis of operations.</a:t>
            </a:r>
          </a:p>
          <a:p>
            <a:pPr lvl="1"/>
            <a:r>
              <a:rPr lang="en-US" dirty="0"/>
              <a:t>Petition does dot include financial feasibility analysis.</a:t>
            </a:r>
          </a:p>
          <a:p>
            <a:pPr lvl="1"/>
            <a:r>
              <a:rPr lang="en-US" dirty="0"/>
              <a:t>Recent votes of water agencies shows infeasibility.</a:t>
            </a:r>
          </a:p>
          <a:p>
            <a:pPr lvl="1"/>
            <a:r>
              <a:rPr lang="en-US" dirty="0"/>
              <a:t>Cost per acre foot analysis shows infeasibility.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55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OUTLINE</a:t>
            </a:r>
            <a:r>
              <a:rPr lang="en-US" sz="1800" cap="all" dirty="0">
                <a:gradFill>
                  <a:gsLst>
                    <a:gs pos="0">
                      <a:srgbClr val="F0AD00">
                        <a:tint val="73000"/>
                        <a:satMod val="145000"/>
                      </a:srgbClr>
                    </a:gs>
                    <a:gs pos="73000">
                      <a:srgbClr val="F0AD00">
                        <a:tint val="73000"/>
                        <a:satMod val="145000"/>
                      </a:srgbClr>
                    </a:gs>
                    <a:gs pos="100000">
                      <a:srgbClr val="F0AD00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51054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arenR"/>
            </a:pPr>
            <a:r>
              <a:rPr lang="en-US" dirty="0" err="1" smtClean="0"/>
              <a:t>WaterFix</a:t>
            </a:r>
            <a:r>
              <a:rPr lang="en-US" dirty="0" smtClean="0"/>
              <a:t> Impacts on Delta Small Businesses Serving Recreation and Local Economy</a:t>
            </a:r>
          </a:p>
          <a:p>
            <a:pPr marL="137160" indent="0">
              <a:buNone/>
            </a:pPr>
            <a:endParaRPr lang="en-US" dirty="0" smtClean="0"/>
          </a:p>
          <a:p>
            <a:pPr marL="651510" indent="-514350">
              <a:buFont typeface="+mj-lt"/>
              <a:buAutoNum type="arabicParenR" startAt="2"/>
            </a:pPr>
            <a:r>
              <a:rPr lang="en-US" dirty="0" smtClean="0"/>
              <a:t>Benefit-Cost Analysis and the Public Interest</a:t>
            </a:r>
          </a:p>
          <a:p>
            <a:pPr marL="137160" indent="0">
              <a:buNone/>
            </a:pPr>
            <a:endParaRPr lang="en-US" dirty="0" smtClean="0"/>
          </a:p>
          <a:p>
            <a:pPr marL="651510" indent="-514350">
              <a:buFont typeface="+mj-lt"/>
              <a:buAutoNum type="arabicParenR" startAt="3"/>
            </a:pPr>
            <a:r>
              <a:rPr lang="en-US" dirty="0" smtClean="0"/>
              <a:t>Financially Feasibility of Proposed Operations And Risks to Public Interest and Environment</a:t>
            </a:r>
          </a:p>
          <a:p>
            <a:pPr marL="58521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50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WaterFix</a:t>
            </a:r>
            <a:r>
              <a:rPr lang="en-US" dirty="0" smtClean="0"/>
              <a:t> Impacts On Recreation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ESP found Delta Recreation/Tourism supports 3,000 jobs and $329 million in economic output in Delta Counties</a:t>
            </a:r>
          </a:p>
          <a:p>
            <a:r>
              <a:rPr lang="en-US" dirty="0" err="1" smtClean="0"/>
              <a:t>WaterFix</a:t>
            </a:r>
            <a:r>
              <a:rPr lang="en-US" dirty="0" smtClean="0"/>
              <a:t> Final EIR states: 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recreation-dependent businesses including marinas and recreational supply retailers may not be able to economically weather the effects of multiyear construction activities and may be forced to close as a </a:t>
            </a:r>
            <a:r>
              <a:rPr lang="en-US" dirty="0" smtClean="0"/>
              <a:t>result”</a:t>
            </a:r>
          </a:p>
          <a:p>
            <a:r>
              <a:rPr lang="en-US" dirty="0" smtClean="0"/>
              <a:t>Delta recreation businesses are poorly equipped to survive and recover from </a:t>
            </a:r>
            <a:r>
              <a:rPr lang="en-US" dirty="0" err="1" smtClean="0"/>
              <a:t>WaterFix</a:t>
            </a:r>
            <a:r>
              <a:rPr lang="en-US" dirty="0" smtClean="0"/>
              <a:t> impacts.</a:t>
            </a:r>
          </a:p>
          <a:p>
            <a:pPr lvl="1"/>
            <a:r>
              <a:rPr lang="en-US" dirty="0" smtClean="0"/>
              <a:t>Small businesses.</a:t>
            </a:r>
          </a:p>
          <a:p>
            <a:pPr lvl="1"/>
            <a:r>
              <a:rPr lang="en-US" dirty="0" smtClean="0"/>
              <a:t>Over a decade of construction.</a:t>
            </a:r>
          </a:p>
          <a:p>
            <a:pPr lvl="1"/>
            <a:r>
              <a:rPr lang="en-US" dirty="0" smtClean="0"/>
              <a:t>Regulatory environment deters recovery investments.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9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304800"/>
            <a:ext cx="8839200" cy="1020762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Delta Has Costly Additional Layers of Regulatory Approval for Business Investment: Reduces Economic Resilience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931" y="1486329"/>
            <a:ext cx="8547269" cy="53300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7400" y="65532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Figure 41 from DPC Economic Sustainability Plan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3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781" y="4572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WaterFix</a:t>
            </a:r>
            <a:r>
              <a:rPr lang="en-US" dirty="0" smtClean="0"/>
              <a:t> Does Not Include Funds to Compensate Small Businesses At Risk for Closure and Lost Sales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17823" y="1981200"/>
            <a:ext cx="3660603" cy="47085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3048000"/>
            <a:ext cx="449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Example:</a:t>
            </a:r>
          </a:p>
          <a:p>
            <a:endParaRPr lang="en-US" dirty="0"/>
          </a:p>
          <a:p>
            <a:r>
              <a:rPr lang="en-US" dirty="0" smtClean="0"/>
              <a:t>Los Angeles Metro Has A Business Interruption Fund That Pays Compensation For Lost Business To Small Neighborhood Businesses Impacted By Its Large Tunneling Projects.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0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Benefit-Cost Analysis Is Critical To Determining If Project Is in the Public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9870"/>
            <a:ext cx="8229600" cy="4328160"/>
          </a:xfrm>
        </p:spPr>
        <p:txBody>
          <a:bodyPr/>
          <a:lstStyle/>
          <a:p>
            <a:r>
              <a:rPr lang="en-US" dirty="0" smtClean="0"/>
              <a:t>DWR Economic Analysis Guidebook</a:t>
            </a:r>
          </a:p>
          <a:p>
            <a:r>
              <a:rPr lang="en-US" dirty="0" smtClean="0"/>
              <a:t>State Auditor Report</a:t>
            </a:r>
          </a:p>
          <a:p>
            <a:r>
              <a:rPr lang="en-US" dirty="0" smtClean="0"/>
              <a:t>California Water Commission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5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Present Value of Benefits and Costs of the California </a:t>
            </a:r>
            <a:r>
              <a:rPr lang="en-US" dirty="0" err="1" smtClean="0"/>
              <a:t>WaterFix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(UOP, CBPR August 2016)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056495"/>
              </p:ext>
            </p:extLst>
          </p:nvPr>
        </p:nvGraphicFramePr>
        <p:xfrm>
          <a:off x="914400" y="1905000"/>
          <a:ext cx="7467600" cy="4572000"/>
        </p:xfrm>
        <a:graphic>
          <a:graphicData uri="http://schemas.openxmlformats.org/drawingml/2006/table">
            <a:tbl>
              <a:tblPr firstRow="1" firstCol="1" bandRow="1"/>
              <a:tblGrid>
                <a:gridCol w="248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Base scenario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Optimistic Scenario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Benefits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Export Water Supply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$1,319,521,208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$2,822,409,124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Export Water Quality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$1,677,361,307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$1,677,361,307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Earthquake Risk Reduction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$0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$435,796,554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Total Benefits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$2,996,882,515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$4,935,566,984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Costs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Construction and Mitigation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$11,676,474,531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$11,676,474,531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Operation and Maintenance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$591,658,075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$591,658,075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Ecosystem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$0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$0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In-Delta Municipal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$111,279,332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$37,093,107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In-Delta Agriculture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$682,807,143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$293,953,421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In-Delta Transportation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$132,205,755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$132,205,755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Total Costs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$13,194,424,836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$12,731,384,889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Net Benefit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($10,197,542,281)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($7,795,817,905)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Benefit/Cost ratio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0.23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0.39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84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Includes Many Assumptions That Favor </a:t>
            </a:r>
            <a:r>
              <a:rPr lang="en-US" dirty="0" err="1" smtClean="0"/>
              <a:t>WaterFix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Assumes </a:t>
            </a:r>
            <a:r>
              <a:rPr lang="en-US" dirty="0"/>
              <a:t>annual average water yield of 225,000 </a:t>
            </a:r>
            <a:r>
              <a:rPr lang="en-US" dirty="0" err="1" smtClean="0"/>
              <a:t>af</a:t>
            </a:r>
            <a:r>
              <a:rPr lang="en-US" dirty="0" smtClean="0"/>
              <a:t>, higher than final EIR estimate of 172,000 </a:t>
            </a:r>
            <a:r>
              <a:rPr lang="en-US" dirty="0" err="1"/>
              <a:t>af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Did not include any environmental </a:t>
            </a:r>
            <a:r>
              <a:rPr lang="en-US" dirty="0" smtClean="0"/>
              <a:t>costs</a:t>
            </a:r>
            <a:endParaRPr lang="en-US" dirty="0"/>
          </a:p>
          <a:p>
            <a:pPr lvl="0"/>
            <a:r>
              <a:rPr lang="en-US" dirty="0" smtClean="0"/>
              <a:t>Assumes </a:t>
            </a:r>
            <a:r>
              <a:rPr lang="en-US" dirty="0"/>
              <a:t>no advances in alternative water supply technology for a century.</a:t>
            </a:r>
          </a:p>
          <a:p>
            <a:pPr lvl="0"/>
            <a:r>
              <a:rPr lang="en-US" dirty="0" smtClean="0"/>
              <a:t>Does </a:t>
            </a:r>
            <a:r>
              <a:rPr lang="en-US" dirty="0"/>
              <a:t>not consider the risk of cost overruns.</a:t>
            </a:r>
          </a:p>
          <a:p>
            <a:pPr lvl="0"/>
            <a:r>
              <a:rPr lang="en-US" dirty="0"/>
              <a:t>Excludes some areas of </a:t>
            </a:r>
            <a:r>
              <a:rPr lang="en-US" dirty="0" smtClean="0"/>
              <a:t>social costs.</a:t>
            </a:r>
            <a:endParaRPr lang="en-US" dirty="0"/>
          </a:p>
          <a:p>
            <a:pPr lvl="0"/>
            <a:r>
              <a:rPr lang="en-US" dirty="0" smtClean="0"/>
              <a:t>Low discount rate</a:t>
            </a:r>
          </a:p>
          <a:p>
            <a:pPr lvl="0"/>
            <a:endParaRPr lang="en-US" dirty="0"/>
          </a:p>
          <a:p>
            <a:pPr marL="13716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321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High Would Water Yield Need To Be For Benefit-Cost Ratio Equal to 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8158"/>
            <a:ext cx="8229600" cy="4709160"/>
          </a:xfrm>
        </p:spPr>
        <p:txBody>
          <a:bodyPr/>
          <a:lstStyle/>
          <a:p>
            <a:pPr lvl="1"/>
            <a:r>
              <a:rPr lang="en-US" dirty="0" smtClean="0"/>
              <a:t>Base Scenario: About 2 million acre feet of average annual yield.</a:t>
            </a:r>
          </a:p>
          <a:p>
            <a:pPr lvl="1"/>
            <a:r>
              <a:rPr lang="en-US" dirty="0" smtClean="0"/>
              <a:t>Optimistic Scenario: About 1 million acre feet of average annual yield.</a:t>
            </a:r>
          </a:p>
          <a:p>
            <a:pPr lvl="1"/>
            <a:r>
              <a:rPr lang="en-US" dirty="0" smtClean="0"/>
              <a:t>No operational scenarios in petition have water yields this high.</a:t>
            </a:r>
          </a:p>
          <a:p>
            <a:pPr lvl="1"/>
            <a:endParaRPr lang="en-US" dirty="0"/>
          </a:p>
          <a:p>
            <a:pPr marL="585216" lvl="1" indent="0">
              <a:buNone/>
            </a:pPr>
            <a:r>
              <a:rPr lang="en-US" dirty="0"/>
              <a:t>Note: These calculations assume water yield could be increased without adding to environmental or other 3</a:t>
            </a:r>
            <a:r>
              <a:rPr lang="en-US" baseline="30000" dirty="0"/>
              <a:t>rd</a:t>
            </a:r>
            <a:r>
              <a:rPr lang="en-US" dirty="0"/>
              <a:t> party costs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63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740</TotalTime>
  <Words>976</Words>
  <Application>Microsoft Office PowerPoint</Application>
  <PresentationFormat>On-screen Show (4:3)</PresentationFormat>
  <Paragraphs>156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Apex</vt:lpstr>
      <vt:lpstr>Custom Design</vt:lpstr>
      <vt:lpstr>        California water fix South Delta Water Agency Parties  Case–In-chief Part 2 </vt:lpstr>
      <vt:lpstr>OUTLINE </vt:lpstr>
      <vt:lpstr>WaterFix Impacts On Recreation</vt:lpstr>
      <vt:lpstr>Delta Has Costly Additional Layers of Regulatory Approval for Business Investment: Reduces Economic Resilience </vt:lpstr>
      <vt:lpstr>WaterFix Does Not Include Funds to Compensate Small Businesses At Risk for Closure and Lost Sales </vt:lpstr>
      <vt:lpstr>Benefit-Cost Analysis Is Critical To Determining If Project Is in the Public Interest</vt:lpstr>
      <vt:lpstr>Present Value of Benefits and Costs of the California WaterFix (UOP, CBPR August 2016)</vt:lpstr>
      <vt:lpstr>Analysis Includes Many Assumptions That Favor WaterFix</vt:lpstr>
      <vt:lpstr>How High Would Water Yield Need To Be For Benefit-Cost Ratio Equal to 1?</vt:lpstr>
      <vt:lpstr>The Petition Contains No Evidence to Support Financially Feasibility</vt:lpstr>
      <vt:lpstr>CEQA Definition Of Feasibility</vt:lpstr>
      <vt:lpstr>California Water Commission Presentation: February 2016 </vt:lpstr>
      <vt:lpstr>“Guidance For Development of State-Led Feasibility Study” (DWR 2014)</vt:lpstr>
      <vt:lpstr>DWR Economic Analysis Guidebook</vt:lpstr>
      <vt:lpstr>Recent Water Agency Votes Show Project Is Not Financially Feasible</vt:lpstr>
      <vt:lpstr>WaterFix Cost versus Yield 2014 dollars.  Source: Stratecon, Dr. Rodney Smith</vt:lpstr>
      <vt:lpstr>Environmental and Public Interest Risks From Ignoring Financial Feasibility of WaterFix Operations</vt:lpstr>
      <vt:lpstr>Summary and 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water fix South delta water agency parties</dc:title>
  <dc:creator>Heather</dc:creator>
  <cp:lastModifiedBy>bee</cp:lastModifiedBy>
  <cp:revision>51</cp:revision>
  <dcterms:created xsi:type="dcterms:W3CDTF">2016-08-29T21:49:57Z</dcterms:created>
  <dcterms:modified xsi:type="dcterms:W3CDTF">2017-11-29T19:31:50Z</dcterms:modified>
</cp:coreProperties>
</file>