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70" r:id="rId12"/>
    <p:sldId id="271" r:id="rId13"/>
    <p:sldId id="266" r:id="rId14"/>
    <p:sldId id="267" r:id="rId15"/>
    <p:sldId id="268" r:id="rId16"/>
    <p:sldId id="269" r:id="rId17"/>
    <p:sldId id="273" r:id="rId18"/>
    <p:sldId id="272" r:id="rId19"/>
    <p:sldId id="275" r:id="rId20"/>
    <p:sldId id="274" r:id="rId21"/>
    <p:sldId id="27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773160-7DDD-4A04-B181-480ACF1C7D29}" type="datetimeFigureOut">
              <a:rPr lang="en-US" smtClean="0"/>
              <a:t>3/23/2017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F7F414-B6FA-49BB-9427-253542FA1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4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F414-B6FA-49BB-9427-253542FA19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7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53C-9C12-4283-BFB7-42910F8D0931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DC98-BC9A-46F1-B373-5A280421B44D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1ABF-D8BE-42F9-8CDA-CDABA90C3DB7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333A-657C-4F16-85A3-5FA7D8D82137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263C-387E-4658-81DC-F907C3C3CED7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9471-D7A1-44A5-B05E-3A58D89CEF9C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55A5-0BED-4403-898F-5FBC5DAD7647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278-A673-4959-BBFD-60A861DE1A81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B0BE-01BF-4410-B295-2F175ACC433F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EA45-A964-44D9-9467-6BD29E59F455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8ACC-A724-449E-B3C6-654F2474B5C2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542ED6-4A01-4B30-9822-246A7FED80AF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4D04AF-D22C-4D82-9AB3-8DBA5AF2A33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2590800"/>
          </a:xfrm>
        </p:spPr>
        <p:txBody>
          <a:bodyPr/>
          <a:lstStyle/>
          <a:p>
            <a:r>
              <a:rPr lang="en-US" dirty="0" smtClean="0"/>
              <a:t>California water fix</a:t>
            </a:r>
            <a:br>
              <a:rPr lang="en-US" dirty="0" smtClean="0"/>
            </a:br>
            <a:r>
              <a:rPr lang="en-US" sz="2800" cap="none" dirty="0" smtClean="0"/>
              <a:t>South Delta Water Agency Parties</a:t>
            </a:r>
            <a:br>
              <a:rPr lang="en-US" sz="2800" cap="none" dirty="0" smtClean="0"/>
            </a:br>
            <a:r>
              <a:rPr lang="en-US" sz="2800" cap="none" dirty="0" smtClean="0"/>
              <a:t>Rebuttal Testimony, Part 1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THOMAS </a:t>
            </a:r>
            <a:r>
              <a:rPr lang="en-US" dirty="0" smtClean="0"/>
              <a:t>BURKE, </a:t>
            </a:r>
            <a:r>
              <a:rPr lang="en-US" dirty="0" smtClean="0"/>
              <a:t>P.E.</a:t>
            </a:r>
          </a:p>
          <a:p>
            <a:r>
              <a:rPr lang="en-US" dirty="0" smtClean="0"/>
              <a:t>Principal, </a:t>
            </a:r>
            <a:r>
              <a:rPr lang="en-US" dirty="0" smtClean="0"/>
              <a:t>Hydrologic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48400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Change In River </a:t>
            </a:r>
            <a:r>
              <a:rPr lang="en-US" sz="2800" dirty="0" smtClean="0"/>
              <a:t>Stage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11589"/>
              </p:ext>
            </p:extLst>
          </p:nvPr>
        </p:nvGraphicFramePr>
        <p:xfrm>
          <a:off x="1905000" y="1254816"/>
          <a:ext cx="4367213" cy="496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4" imgW="3400433" imgH="3867285" progId="Excel.Sheet.12">
                  <p:embed/>
                </p:oleObj>
              </mc:Choice>
              <mc:Fallback>
                <p:oleObj name="Worksheet" r:id="rId4" imgW="3400433" imgH="3867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1254816"/>
                        <a:ext cx="4367213" cy="496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81800" y="6432550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4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Issues With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Siltation</a:t>
            </a:r>
          </a:p>
          <a:p>
            <a:endParaRPr lang="en-US" dirty="0" smtClean="0"/>
          </a:p>
          <a:p>
            <a:r>
              <a:rPr lang="en-US" dirty="0" smtClean="0"/>
              <a:t>DSM2 Channel Invert Accuracy</a:t>
            </a:r>
          </a:p>
          <a:p>
            <a:endParaRPr lang="en-US" dirty="0"/>
          </a:p>
          <a:p>
            <a:r>
              <a:rPr lang="en-US" dirty="0" smtClean="0"/>
              <a:t>Ability To Irrigate</a:t>
            </a:r>
          </a:p>
          <a:p>
            <a:pPr lvl="1"/>
            <a:r>
              <a:rPr lang="en-US" dirty="0" smtClean="0"/>
              <a:t>Pumps</a:t>
            </a:r>
          </a:p>
          <a:p>
            <a:pPr lvl="1"/>
            <a:r>
              <a:rPr lang="en-US" dirty="0" smtClean="0"/>
              <a:t>Siphons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8356" y="6416675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Water Depth Required For Pumping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229600" cy="3079531"/>
          </a:xfrm>
        </p:spPr>
      </p:pic>
      <p:sp>
        <p:nvSpPr>
          <p:cNvPr id="5" name="TextBox 4"/>
          <p:cNvSpPr txBox="1"/>
          <p:nvPr/>
        </p:nvSpPr>
        <p:spPr>
          <a:xfrm>
            <a:off x="6781800" y="644534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4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Middle River April 2007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066800"/>
            <a:ext cx="7777138" cy="5105400"/>
          </a:xfrm>
        </p:spPr>
      </p:pic>
      <p:sp>
        <p:nvSpPr>
          <p:cNvPr id="5" name="TextBox 4"/>
          <p:cNvSpPr txBox="1"/>
          <p:nvPr/>
        </p:nvSpPr>
        <p:spPr>
          <a:xfrm>
            <a:off x="6858000" y="6416675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5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/>
              <a:t>Middle River </a:t>
            </a:r>
            <a:r>
              <a:rPr lang="en-US" sz="3200" dirty="0" smtClean="0"/>
              <a:t>November </a:t>
            </a:r>
            <a:r>
              <a:rPr lang="en-US" sz="3200" dirty="0"/>
              <a:t>2007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990600"/>
            <a:ext cx="6667499" cy="5334000"/>
          </a:xfrm>
        </p:spPr>
      </p:pic>
      <p:sp>
        <p:nvSpPr>
          <p:cNvPr id="5" name="TextBox 4"/>
          <p:cNvSpPr txBox="1"/>
          <p:nvPr/>
        </p:nvSpPr>
        <p:spPr>
          <a:xfrm>
            <a:off x="6824376" y="644534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6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/>
              <a:t>Middle River </a:t>
            </a:r>
            <a:r>
              <a:rPr lang="en-US" sz="3200" dirty="0" smtClean="0"/>
              <a:t>November </a:t>
            </a:r>
            <a:r>
              <a:rPr lang="en-US" sz="3200" dirty="0"/>
              <a:t>2007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22" y="1219200"/>
            <a:ext cx="6361906" cy="5089525"/>
          </a:xfrm>
        </p:spPr>
      </p:pic>
      <p:sp>
        <p:nvSpPr>
          <p:cNvPr id="5" name="TextBox 4"/>
          <p:cNvSpPr txBox="1"/>
          <p:nvPr/>
        </p:nvSpPr>
        <p:spPr>
          <a:xfrm>
            <a:off x="6623116" y="6432550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5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Middle River Stage Profile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010400" cy="5417128"/>
          </a:xfrm>
        </p:spPr>
      </p:pic>
      <p:sp>
        <p:nvSpPr>
          <p:cNvPr id="5" name="TextBox 4"/>
          <p:cNvSpPr txBox="1"/>
          <p:nvPr/>
        </p:nvSpPr>
        <p:spPr>
          <a:xfrm>
            <a:off x="7391400" y="120749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5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Reduction In Flushing Flow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45900"/>
            <a:ext cx="6705599" cy="5181600"/>
          </a:xfrm>
        </p:spPr>
      </p:pic>
      <p:sp>
        <p:nvSpPr>
          <p:cNvPr id="5" name="TextBox 4"/>
          <p:cNvSpPr txBox="1"/>
          <p:nvPr/>
        </p:nvSpPr>
        <p:spPr>
          <a:xfrm>
            <a:off x="6858000" y="6452711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7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In Flushing 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245900"/>
            <a:ext cx="6551892" cy="5062826"/>
          </a:xfrm>
        </p:spPr>
      </p:pic>
      <p:sp>
        <p:nvSpPr>
          <p:cNvPr id="7" name="TextBox 6"/>
          <p:cNvSpPr txBox="1"/>
          <p:nvPr/>
        </p:nvSpPr>
        <p:spPr>
          <a:xfrm>
            <a:off x="6858000" y="6416675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56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84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Frequency of Downstream Flow Changes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3" y="884092"/>
            <a:ext cx="6937735" cy="5496526"/>
          </a:xfrm>
        </p:spPr>
      </p:pic>
      <p:sp>
        <p:nvSpPr>
          <p:cNvPr id="7" name="TextBox 6"/>
          <p:cNvSpPr txBox="1"/>
          <p:nvPr/>
        </p:nvSpPr>
        <p:spPr>
          <a:xfrm>
            <a:off x="6858000" y="638061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0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From The HORB Implemented In The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HORB Operations</a:t>
            </a:r>
          </a:p>
          <a:p>
            <a:endParaRPr lang="en-US" dirty="0" smtClean="0"/>
          </a:p>
          <a:p>
            <a:r>
              <a:rPr lang="en-US" dirty="0" smtClean="0"/>
              <a:t>Impacts To Stage</a:t>
            </a:r>
          </a:p>
          <a:p>
            <a:endParaRPr lang="en-US" dirty="0" smtClean="0"/>
          </a:p>
          <a:p>
            <a:r>
              <a:rPr lang="en-US" dirty="0" smtClean="0"/>
              <a:t>Impacts To WQ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48400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19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Change In Downstream Flushing Flow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764859"/>
              </p:ext>
            </p:extLst>
          </p:nvPr>
        </p:nvGraphicFramePr>
        <p:xfrm>
          <a:off x="1828800" y="1455738"/>
          <a:ext cx="4800600" cy="5048853"/>
        </p:xfrm>
        <a:graphic>
          <a:graphicData uri="http://schemas.openxmlformats.org/drawingml/2006/table">
            <a:tbl>
              <a:tblPr/>
              <a:tblGrid>
                <a:gridCol w="1200150"/>
                <a:gridCol w="1200150"/>
                <a:gridCol w="1200150"/>
                <a:gridCol w="1200150"/>
              </a:tblGrid>
              <a:tr h="25625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 Change In Flow Between The PA and the NAA (%) 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Exceedance Value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19356" y="6322575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7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Impacts</a:t>
            </a:r>
          </a:p>
          <a:p>
            <a:endParaRPr lang="en-US" dirty="0"/>
          </a:p>
          <a:p>
            <a:r>
              <a:rPr lang="en-US" dirty="0" smtClean="0"/>
              <a:t>Model Representation of The Correct Channel Invert</a:t>
            </a:r>
          </a:p>
          <a:p>
            <a:endParaRPr lang="en-US" dirty="0"/>
          </a:p>
          <a:p>
            <a:r>
              <a:rPr lang="en-US" dirty="0" smtClean="0"/>
              <a:t>Impacts To Flushing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16675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DSM2 Model</a:t>
            </a:r>
          </a:p>
          <a:p>
            <a:pPr lvl="1"/>
            <a:r>
              <a:rPr lang="en-US" dirty="0" smtClean="0"/>
              <a:t>82 Year Period In The BA</a:t>
            </a:r>
          </a:p>
          <a:p>
            <a:pPr lvl="1"/>
            <a:r>
              <a:rPr lang="en-US" dirty="0" smtClean="0"/>
              <a:t>16 Year Period For Boundary Condition</a:t>
            </a:r>
          </a:p>
          <a:p>
            <a:pPr lvl="1"/>
            <a:r>
              <a:rPr lang="en-US" dirty="0" smtClean="0"/>
              <a:t>Enhanced Probability 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Scenarios</a:t>
            </a:r>
          </a:p>
          <a:p>
            <a:pPr lvl="1"/>
            <a:r>
              <a:rPr lang="en-US" dirty="0" smtClean="0"/>
              <a:t>Preferred Alternative (PA)	</a:t>
            </a:r>
          </a:p>
          <a:p>
            <a:pPr lvl="1"/>
            <a:r>
              <a:rPr lang="en-US" dirty="0" smtClean="0"/>
              <a:t>No Action Alternative (NAA)</a:t>
            </a:r>
          </a:p>
          <a:p>
            <a:pPr lvl="1"/>
            <a:r>
              <a:rPr lang="en-US" dirty="0" smtClean="0"/>
              <a:t> From The Biological Assessment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248400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HORB Operations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50746"/>
              </p:ext>
            </p:extLst>
          </p:nvPr>
        </p:nvGraphicFramePr>
        <p:xfrm>
          <a:off x="352425" y="1614488"/>
          <a:ext cx="84391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4" imgW="8439223" imgH="3628957" progId="Excel.Sheet.12">
                  <p:embed/>
                </p:oleObj>
              </mc:Choice>
              <mc:Fallback>
                <p:oleObj name="Worksheet" r:id="rId4" imgW="8439223" imgH="3628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425" y="1614488"/>
                        <a:ext cx="8439150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19356" y="638061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6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838200"/>
            <a:ext cx="7573107" cy="5791200"/>
          </a:xfrm>
        </p:spPr>
      </p:pic>
      <p:sp>
        <p:nvSpPr>
          <p:cNvPr id="5" name="TextBox 4"/>
          <p:cNvSpPr txBox="1"/>
          <p:nvPr/>
        </p:nvSpPr>
        <p:spPr>
          <a:xfrm>
            <a:off x="7446076" y="94754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7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</a:t>
            </a:r>
            <a:r>
              <a:rPr lang="en-US" dirty="0" smtClean="0"/>
              <a:t>Stage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Comparison Of The PA To The NAA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9356" y="638061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187018"/>
            <a:ext cx="6628092" cy="5121708"/>
          </a:xfrm>
        </p:spPr>
      </p:pic>
      <p:sp>
        <p:nvSpPr>
          <p:cNvPr id="5" name="TextBox 4"/>
          <p:cNvSpPr txBox="1"/>
          <p:nvPr/>
        </p:nvSpPr>
        <p:spPr>
          <a:xfrm>
            <a:off x="7019356" y="638061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3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07" y="1600200"/>
            <a:ext cx="6093385" cy="4708525"/>
          </a:xfrm>
        </p:spPr>
      </p:pic>
      <p:sp>
        <p:nvSpPr>
          <p:cNvPr id="5" name="TextBox 4"/>
          <p:cNvSpPr txBox="1"/>
          <p:nvPr/>
        </p:nvSpPr>
        <p:spPr>
          <a:xfrm>
            <a:off x="7019356" y="638061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0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6674"/>
            <a:ext cx="6745375" cy="5344126"/>
          </a:xfrm>
        </p:spPr>
      </p:pic>
      <p:sp>
        <p:nvSpPr>
          <p:cNvPr id="5" name="TextBox 4"/>
          <p:cNvSpPr txBox="1"/>
          <p:nvPr/>
        </p:nvSpPr>
        <p:spPr>
          <a:xfrm>
            <a:off x="6826053" y="644534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SDWA Exhibit 258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04AF-D22C-4D82-9AB3-8DBA5AF2A3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72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1612</TotalTime>
  <Words>391</Words>
  <Application>Microsoft Office PowerPoint</Application>
  <PresentationFormat>On-screen Show (4:3)</PresentationFormat>
  <Paragraphs>163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Apex</vt:lpstr>
      <vt:lpstr>Worksheet</vt:lpstr>
      <vt:lpstr>California water fix South Delta Water Agency Parties Rebuttal Testimony, Part 1</vt:lpstr>
      <vt:lpstr>Impacts From The HORB Implemented In The PA</vt:lpstr>
      <vt:lpstr>Analysis of Impacts</vt:lpstr>
      <vt:lpstr>HORB Operations</vt:lpstr>
      <vt:lpstr>Analysis Points</vt:lpstr>
      <vt:lpstr>Analysis of Stage Impacts</vt:lpstr>
      <vt:lpstr>PowerPoint Presentation</vt:lpstr>
      <vt:lpstr>PowerPoint Presentation</vt:lpstr>
      <vt:lpstr>PowerPoint Presentation</vt:lpstr>
      <vt:lpstr>Change In River Stage</vt:lpstr>
      <vt:lpstr>Existing Issues With Stage</vt:lpstr>
      <vt:lpstr>Water Depth Required For Pumping</vt:lpstr>
      <vt:lpstr>Middle River April 2007</vt:lpstr>
      <vt:lpstr>Middle River November 2007</vt:lpstr>
      <vt:lpstr>Middle River November 2007</vt:lpstr>
      <vt:lpstr>Middle River Stage Profile</vt:lpstr>
      <vt:lpstr>Reduction In Flushing Flow</vt:lpstr>
      <vt:lpstr>Reduction In Flushing Flow</vt:lpstr>
      <vt:lpstr>Frequency of Downstream Flow Changes</vt:lpstr>
      <vt:lpstr>Change In Downstream Flushing Flow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water fix South delta water agency parties</dc:title>
  <dc:creator>Heather</dc:creator>
  <cp:lastModifiedBy>Heather</cp:lastModifiedBy>
  <cp:revision>43</cp:revision>
  <cp:lastPrinted>2017-03-23T17:52:51Z</cp:lastPrinted>
  <dcterms:created xsi:type="dcterms:W3CDTF">2016-08-29T21:49:57Z</dcterms:created>
  <dcterms:modified xsi:type="dcterms:W3CDTF">2017-03-23T18:39:46Z</dcterms:modified>
</cp:coreProperties>
</file>