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handoutMasterIdLst>
    <p:handoutMasterId r:id="rId34"/>
  </p:handoutMasterIdLst>
  <p:sldIdLst>
    <p:sldId id="256" r:id="rId3"/>
    <p:sldId id="282" r:id="rId4"/>
    <p:sldId id="284" r:id="rId5"/>
    <p:sldId id="258" r:id="rId6"/>
    <p:sldId id="259" r:id="rId7"/>
    <p:sldId id="285" r:id="rId8"/>
    <p:sldId id="289" r:id="rId9"/>
    <p:sldId id="296" r:id="rId10"/>
    <p:sldId id="300" r:id="rId11"/>
    <p:sldId id="264" r:id="rId12"/>
    <p:sldId id="265" r:id="rId13"/>
    <p:sldId id="275" r:id="rId14"/>
    <p:sldId id="273" r:id="rId15"/>
    <p:sldId id="279" r:id="rId16"/>
    <p:sldId id="283" r:id="rId17"/>
    <p:sldId id="257" r:id="rId18"/>
    <p:sldId id="277" r:id="rId19"/>
    <p:sldId id="295" r:id="rId20"/>
    <p:sldId id="297" r:id="rId21"/>
    <p:sldId id="269" r:id="rId22"/>
    <p:sldId id="276" r:id="rId23"/>
    <p:sldId id="290" r:id="rId24"/>
    <p:sldId id="291" r:id="rId25"/>
    <p:sldId id="292" r:id="rId26"/>
    <p:sldId id="274" r:id="rId27"/>
    <p:sldId id="286" r:id="rId28"/>
    <p:sldId id="263" r:id="rId29"/>
    <p:sldId id="287" r:id="rId30"/>
    <p:sldId id="26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 Schultz" initials="ds" lastIdx="2" clrIdx="0"/>
  <p:cmAuthor id="1" name="DeLaMora, Nicole@Waterboards" initials="DN" lastIdx="7" clrIdx="1"/>
  <p:cmAuthor id="2" name="Schultz, Daniel@Waterboards" initials="DPS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AC26"/>
    <a:srgbClr val="4CD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1" autoAdjust="0"/>
    <p:restoredTop sz="68664" autoAdjust="0"/>
  </p:normalViewPr>
  <p:slideViewPr>
    <p:cSldViewPr>
      <p:cViewPr>
        <p:scale>
          <a:sx n="70" d="100"/>
          <a:sy n="70" d="100"/>
        </p:scale>
        <p:origin x="-31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1ABD6-657F-4DE3-9598-CE992AF7F56C}" type="datetimeFigureOut">
              <a:rPr lang="en-US" smtClean="0"/>
              <a:t>3/19/2014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18E55-5B46-4240-B649-673A5429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43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8FD8B-BBA0-4B69-A205-54B17F068606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5D678-254E-4546-BF30-490F063287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49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74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42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98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007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541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8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86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661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21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585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58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92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658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437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40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107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878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089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6089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93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93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4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2449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13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37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u="none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50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0817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19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46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C5D678-254E-4546-BF30-490F063287D2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7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3/19/2014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25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3/19/2014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85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3/19/2014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83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3/19/2014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835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3/19/2014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069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3/19/2014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69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3/19/2014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649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3/19/2014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67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3/19/2014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F0A67F-0A67-4115-8B6D-B09A36AEE5A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363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3/19/2014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627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3/19/2014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44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0A67F-0A67-4115-8B6D-B09A36AEE5A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68980-71EF-4F16-B76B-7ADF0E2BDCF4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CF0A67F-0A67-4115-8B6D-B09A36AEE5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468980-71EF-4F16-B76B-7ADF0E2BDCF4}" type="datetimeFigureOut">
              <a:rPr lang="en-US" smtClean="0"/>
              <a:pPr/>
              <a:t>3/19/2014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F0A67F-0A67-4115-8B6D-B09A36AEE5A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468980-71EF-4F16-B76B-7ADF0E2BDCF4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3/19/2014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CF0A67F-0A67-4115-8B6D-B09A36AEE5AD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375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publications_forms/publications/legislative/docs/2011/instream_flow2010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boards.ca.gov/waterrights/water_issues/programs/bay_delta/flow_objectives/index.s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aterboards.ca.gov/resources/email_subscription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915400" cy="1828800"/>
          </a:xfrm>
        </p:spPr>
        <p:txBody>
          <a:bodyPr>
            <a:noAutofit/>
          </a:bodyPr>
          <a:lstStyle/>
          <a:p>
            <a:pPr algn="ctr"/>
            <a:r>
              <a:rPr lang="en-US" sz="6000" b="0" dirty="0" smtClean="0"/>
              <a:t>Phase 4 of Bay-Delta Effort:</a:t>
            </a:r>
            <a:br>
              <a:rPr lang="en-US" sz="6000" b="0" dirty="0" smtClean="0"/>
            </a:br>
            <a:r>
              <a:rPr lang="en-US" sz="6000" b="0" dirty="0" smtClean="0"/>
              <a:t>Overview &amp; Background</a:t>
            </a:r>
            <a:endParaRPr lang="en-US" sz="6000" b="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11444"/>
            <a:ext cx="2022800" cy="148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>
            <a:spLocks noGrp="1"/>
          </p:cNvSpPr>
          <p:nvPr>
            <p:ph type="subTitle" sz="quarter" idx="1"/>
          </p:nvPr>
        </p:nvSpPr>
        <p:spPr>
          <a:xfrm>
            <a:off x="1284521" y="4742156"/>
            <a:ext cx="7772400" cy="1752600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Method to Develop Flow Criteria for Priority </a:t>
            </a:r>
          </a:p>
          <a:p>
            <a:pPr algn="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Tributaries to the Bay-Delta Workshop</a:t>
            </a:r>
          </a:p>
          <a:p>
            <a:pPr algn="r"/>
            <a:r>
              <a:rPr lang="en-US" sz="2400" dirty="0" smtClean="0">
                <a:latin typeface="Arial" pitchFamily="34" charset="0"/>
                <a:cs typeface="Arial" pitchFamily="34" charset="0"/>
              </a:rPr>
              <a:t>Erin Ragazzi</a:t>
            </a:r>
          </a:p>
          <a:p>
            <a:pPr algn="r"/>
            <a:r>
              <a:rPr lang="en-US" sz="2400" dirty="0" smtClean="0">
                <a:latin typeface="Arial" pitchFamily="34" charset="0"/>
                <a:cs typeface="Arial" pitchFamily="34" charset="0"/>
              </a:rPr>
              <a:t>March 19, 2014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427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/>
              <a:t>State Water Board’s Mission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962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/>
              <a:t>T</a:t>
            </a:r>
            <a:r>
              <a:rPr lang="en-US" sz="3600" i="1" dirty="0" smtClean="0"/>
              <a:t>o </a:t>
            </a:r>
            <a:r>
              <a:rPr lang="en-US" sz="3600" i="1" dirty="0"/>
              <a:t>preserve, enhance and restore the quality of California’s water resources, and ensure their proper allocation and efficient use for the benefit of </a:t>
            </a:r>
            <a:endParaRPr lang="en-US" sz="3600" i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3600" i="1" dirty="0" smtClean="0"/>
              <a:t>present </a:t>
            </a:r>
            <a:r>
              <a:rPr lang="en-US" sz="3600" i="1" dirty="0"/>
              <a:t>and future </a:t>
            </a:r>
            <a:r>
              <a:rPr lang="en-US" sz="3600" i="1" dirty="0" smtClean="0"/>
              <a:t>generations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2438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Authorities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17720"/>
          </a:xfrm>
        </p:spPr>
        <p:txBody>
          <a:bodyPr>
            <a:normAutofit/>
          </a:bodyPr>
          <a:lstStyle/>
          <a:p>
            <a:r>
              <a:rPr lang="en-US" sz="2800" dirty="0"/>
              <a:t>Dual </a:t>
            </a:r>
            <a:r>
              <a:rPr lang="en-US" sz="2800" dirty="0" smtClean="0"/>
              <a:t>authorities (water allocation </a:t>
            </a:r>
            <a:r>
              <a:rPr lang="en-US" sz="2800" dirty="0"/>
              <a:t>and water quality </a:t>
            </a:r>
            <a:r>
              <a:rPr lang="en-US" sz="2800" dirty="0" smtClean="0"/>
              <a:t>protection) </a:t>
            </a:r>
            <a:r>
              <a:rPr lang="en-US" sz="2800" dirty="0"/>
              <a:t>to provide comprehensive protection of California’s waters</a:t>
            </a:r>
          </a:p>
          <a:p>
            <a:r>
              <a:rPr lang="en-US" sz="2800" dirty="0"/>
              <a:t>Protect and enforce </a:t>
            </a:r>
            <a:r>
              <a:rPr lang="en-US" sz="2800" dirty="0" smtClean="0"/>
              <a:t>water quality standards (beneficial uses + water quality objectives + </a:t>
            </a:r>
            <a:r>
              <a:rPr lang="en-US" sz="2800" dirty="0" err="1" smtClean="0"/>
              <a:t>antidegradation</a:t>
            </a:r>
            <a:r>
              <a:rPr lang="en-US" sz="2800" dirty="0" smtClean="0"/>
              <a:t>)</a:t>
            </a:r>
            <a:endParaRPr lang="en-US" sz="2800" strike="sngStrike" dirty="0" smtClean="0">
              <a:solidFill>
                <a:srgbClr val="00B0F0"/>
              </a:solidFill>
            </a:endParaRPr>
          </a:p>
          <a:p>
            <a:r>
              <a:rPr lang="en-US" sz="2800" dirty="0" smtClean="0"/>
              <a:t>Protect public trust resources</a:t>
            </a:r>
          </a:p>
          <a:p>
            <a:r>
              <a:rPr lang="en-US" sz="2800" dirty="0" smtClean="0"/>
              <a:t>Balancing </a:t>
            </a:r>
            <a:r>
              <a:rPr lang="en-US" sz="2800" dirty="0"/>
              <a:t>role</a:t>
            </a:r>
          </a:p>
        </p:txBody>
      </p:sp>
    </p:spTree>
    <p:extLst>
      <p:ext uri="{BB962C8B-B14F-4D97-AF65-F5344CB8AC3E}">
        <p14:creationId xmlns:p14="http://schemas.microsoft.com/office/powerpoint/2010/main" val="12045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Recent History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686800" cy="4389120"/>
          </a:xfrm>
        </p:spPr>
        <p:txBody>
          <a:bodyPr/>
          <a:lstStyle/>
          <a:p>
            <a:r>
              <a:rPr lang="en-US" sz="3600" dirty="0" smtClean="0"/>
              <a:t>2009 </a:t>
            </a:r>
            <a:r>
              <a:rPr lang="en-US" sz="3600" dirty="0"/>
              <a:t>Delta Reform Act (Senate Bill X7-1)</a:t>
            </a:r>
          </a:p>
          <a:p>
            <a:pPr lvl="1"/>
            <a:r>
              <a:rPr lang="en-US" sz="3200" dirty="0"/>
              <a:t>Water Code </a:t>
            </a:r>
            <a:r>
              <a:rPr lang="en-US" sz="3200" dirty="0" smtClean="0"/>
              <a:t>§§ 85086 &amp; 85087</a:t>
            </a:r>
          </a:p>
          <a:p>
            <a:pPr marL="393192" lvl="1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928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/>
              <a:t>Water </a:t>
            </a:r>
            <a:r>
              <a:rPr lang="en-US" sz="6000" dirty="0" smtClean="0"/>
              <a:t>Code </a:t>
            </a:r>
            <a:r>
              <a:rPr lang="en-US" sz="5300" dirty="0" smtClean="0"/>
              <a:t>(Delta Reform Act)</a:t>
            </a:r>
            <a:endParaRPr lang="en-US" sz="53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§85086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§85087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800" i="1" dirty="0"/>
              <a:t>“For the purpose of informing planning decisions for the Delta Plan and the Bay Delta Conservation Plan, the board shall, </a:t>
            </a:r>
            <a:r>
              <a:rPr lang="en-US" sz="2800" b="1" i="1" dirty="0"/>
              <a:t>pursuant to its public trust obligations, develop new flow criteria for the Delta ecosystem necessary to protect public trust resources</a:t>
            </a:r>
            <a:r>
              <a:rPr lang="en-US" sz="2800" i="1" dirty="0"/>
              <a:t>”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4191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i="1" dirty="0"/>
              <a:t>“The board […] shall submit to the Legislature a prioritized schedule and estimate of costs to complete </a:t>
            </a:r>
            <a:r>
              <a:rPr lang="en-US" sz="2800" i="1" dirty="0" err="1"/>
              <a:t>instream</a:t>
            </a:r>
            <a:r>
              <a:rPr lang="en-US" sz="2800" i="1" dirty="0"/>
              <a:t> flow studies for the Delta and for high priority rivers and streams in the Delta watershed […] and for all major rivers and streams outside the Sacramento River watershed […]”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02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History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495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2010: </a:t>
            </a:r>
            <a:r>
              <a:rPr lang="en-US" dirty="0" smtClean="0"/>
              <a:t>State Water Board submittal to Legislature  – </a:t>
            </a:r>
            <a:r>
              <a:rPr lang="en-US" i="1" dirty="0" err="1" smtClean="0"/>
              <a:t>Instream</a:t>
            </a:r>
            <a:r>
              <a:rPr lang="en-US" i="1" dirty="0" smtClean="0"/>
              <a:t> Flow Studies for the Protection of Public Trust Resources:  A Prioritized Schedule and Estimate of Costs </a:t>
            </a:r>
            <a:endParaRPr lang="en-US" dirty="0" smtClean="0">
              <a:solidFill>
                <a:prstClr val="black"/>
              </a:solidFill>
            </a:endParaRPr>
          </a:p>
          <a:p>
            <a:pPr lvl="1">
              <a:buClr>
                <a:srgbClr val="0BD0D9"/>
              </a:buClr>
            </a:pPr>
            <a:r>
              <a:rPr lang="en-US" dirty="0" smtClean="0">
                <a:solidFill>
                  <a:prstClr val="black"/>
                </a:solidFill>
              </a:rPr>
              <a:t>Included 138 rivers and streams (28 Delta tributaries)</a:t>
            </a:r>
          </a:p>
          <a:p>
            <a:pPr lvl="1">
              <a:buClr>
                <a:srgbClr val="0BD0D9"/>
              </a:buClr>
            </a:pPr>
            <a:r>
              <a:rPr lang="en-US" dirty="0">
                <a:solidFill>
                  <a:prstClr val="black"/>
                </a:solidFill>
              </a:rPr>
              <a:t>Determined which rivers and streams should be prioritized for </a:t>
            </a:r>
            <a:r>
              <a:rPr lang="en-US" dirty="0" err="1">
                <a:solidFill>
                  <a:prstClr val="black"/>
                </a:solidFill>
              </a:rPr>
              <a:t>instream</a:t>
            </a:r>
            <a:r>
              <a:rPr lang="en-US" dirty="0">
                <a:solidFill>
                  <a:prstClr val="black"/>
                </a:solidFill>
              </a:rPr>
              <a:t> flow </a:t>
            </a:r>
            <a:r>
              <a:rPr lang="en-US" dirty="0" smtClean="0">
                <a:solidFill>
                  <a:prstClr val="black"/>
                </a:solidFill>
              </a:rPr>
              <a:t>studies</a:t>
            </a:r>
          </a:p>
          <a:p>
            <a:pPr lvl="1">
              <a:buClr>
                <a:srgbClr val="0BD0D9"/>
              </a:buClr>
            </a:pPr>
            <a:endParaRPr lang="en-US" dirty="0" smtClean="0">
              <a:solidFill>
                <a:prstClr val="black"/>
              </a:solidFill>
            </a:endParaRPr>
          </a:p>
          <a:p>
            <a:pPr lvl="1">
              <a:buClr>
                <a:srgbClr val="0BD0D9"/>
              </a:buClr>
            </a:pPr>
            <a:endParaRPr lang="en-US" dirty="0">
              <a:solidFill>
                <a:prstClr val="black"/>
              </a:solidFill>
            </a:endParaRPr>
          </a:p>
          <a:p>
            <a:pPr lvl="1">
              <a:buClr>
                <a:srgbClr val="0BD0D9"/>
              </a:buClr>
            </a:pP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/>
              <a:t>2010: State Water Board completed report:  </a:t>
            </a:r>
            <a:r>
              <a:rPr lang="en-US" i="1" dirty="0" smtClean="0"/>
              <a:t>Development </a:t>
            </a:r>
            <a:r>
              <a:rPr lang="en-US" i="1" dirty="0"/>
              <a:t>of Flow Criteria for the Sacramento-San Joaquin Delta  Ecosystem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886200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u="sng" dirty="0">
                <a:solidFill>
                  <a:srgbClr val="FFC000"/>
                </a:solidFill>
                <a:hlinkClick r:id="rId3"/>
              </a:rPr>
              <a:t>http://</a:t>
            </a:r>
            <a:r>
              <a:rPr lang="en-US" sz="2400" i="1" u="sng" dirty="0" smtClean="0">
                <a:solidFill>
                  <a:srgbClr val="FFC000"/>
                </a:solidFill>
                <a:hlinkClick r:id="rId3"/>
              </a:rPr>
              <a:t>www.waterboards.ca.gov/publications_forms/publications/legislative/docs/2011/instream_flow2010.pdf</a:t>
            </a:r>
            <a:r>
              <a:rPr lang="en-US" sz="2400" i="1" u="sng" dirty="0" smtClean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29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History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534400" cy="438912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0BD0D9"/>
              </a:buClr>
            </a:pPr>
            <a:r>
              <a:rPr lang="en-US" sz="3600" dirty="0" smtClean="0">
                <a:solidFill>
                  <a:prstClr val="black"/>
                </a:solidFill>
              </a:rPr>
              <a:t>2013: </a:t>
            </a:r>
            <a:r>
              <a:rPr lang="en-US" sz="3600" dirty="0">
                <a:solidFill>
                  <a:prstClr val="black"/>
                </a:solidFill>
              </a:rPr>
              <a:t>Delta Stewardship Council’s Final Delta </a:t>
            </a:r>
            <a:r>
              <a:rPr lang="en-US" sz="3600" dirty="0" smtClean="0">
                <a:solidFill>
                  <a:prstClr val="black"/>
                </a:solidFill>
              </a:rPr>
              <a:t>Plan</a:t>
            </a:r>
          </a:p>
          <a:p>
            <a:pPr lvl="1">
              <a:buClr>
                <a:srgbClr val="0BD0D9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Co-equal goals:</a:t>
            </a:r>
          </a:p>
          <a:p>
            <a:pPr lvl="2">
              <a:buClr>
                <a:srgbClr val="0BD0D9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Provide </a:t>
            </a:r>
            <a:r>
              <a:rPr lang="en-US" sz="2800" dirty="0">
                <a:solidFill>
                  <a:prstClr val="black"/>
                </a:solidFill>
              </a:rPr>
              <a:t>a more reliable water supply for California</a:t>
            </a:r>
          </a:p>
          <a:p>
            <a:pPr lvl="2">
              <a:buClr>
                <a:srgbClr val="0BD0D9"/>
              </a:buClr>
            </a:pPr>
            <a:r>
              <a:rPr lang="en-US" sz="2800" dirty="0" smtClean="0">
                <a:solidFill>
                  <a:prstClr val="black"/>
                </a:solidFill>
              </a:rPr>
              <a:t>Protect, restore, </a:t>
            </a:r>
            <a:r>
              <a:rPr lang="en-US" sz="2800" dirty="0">
                <a:solidFill>
                  <a:prstClr val="black"/>
                </a:solidFill>
              </a:rPr>
              <a:t>and </a:t>
            </a:r>
            <a:r>
              <a:rPr lang="en-US" sz="2800" dirty="0" smtClean="0">
                <a:solidFill>
                  <a:prstClr val="black"/>
                </a:solidFill>
              </a:rPr>
              <a:t>enhance </a:t>
            </a:r>
            <a:r>
              <a:rPr lang="en-US" sz="2800" dirty="0">
                <a:solidFill>
                  <a:prstClr val="black"/>
                </a:solidFill>
              </a:rPr>
              <a:t>the Delta </a:t>
            </a:r>
            <a:r>
              <a:rPr lang="en-US" sz="2800" dirty="0" smtClean="0">
                <a:solidFill>
                  <a:prstClr val="black"/>
                </a:solidFill>
              </a:rPr>
              <a:t>ecosystem</a:t>
            </a:r>
          </a:p>
          <a:p>
            <a:pPr lvl="1">
              <a:buClr>
                <a:srgbClr val="0BD0D9"/>
              </a:buClr>
            </a:pPr>
            <a:r>
              <a:rPr lang="en-US" sz="3200" dirty="0" smtClean="0">
                <a:solidFill>
                  <a:prstClr val="black"/>
                </a:solidFill>
              </a:rPr>
              <a:t>Directs State Water Board “</a:t>
            </a:r>
            <a:r>
              <a:rPr lang="en-US" sz="3200" dirty="0" smtClean="0"/>
              <a:t>By </a:t>
            </a:r>
            <a:r>
              <a:rPr lang="en-US" sz="3200" dirty="0"/>
              <a:t>June 2, 2018, adopt, and as soon as reasonably possible, implement flow objectives for high-priority tributaries in the Delta watershed that are necessary to achieve the coequal goals</a:t>
            </a:r>
            <a:r>
              <a:rPr lang="en-US" sz="3200" dirty="0">
                <a:solidFill>
                  <a:prstClr val="black"/>
                </a:solidFill>
              </a:rPr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Water Board Bay-Delta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334000"/>
          </a:xfrm>
        </p:spPr>
        <p:txBody>
          <a:bodyPr>
            <a:normAutofit lnSpcReduction="10000"/>
          </a:bodyPr>
          <a:lstStyle/>
          <a:p>
            <a:r>
              <a:rPr lang="en-US" u="sng" dirty="0"/>
              <a:t>Phase 1</a:t>
            </a:r>
            <a:r>
              <a:rPr lang="en-US" dirty="0"/>
              <a:t>: Bay-Delta Plan review and update of the San Joaquin River flow and southern Delta salinity objectives and </a:t>
            </a:r>
            <a:r>
              <a:rPr lang="en-US" dirty="0" smtClean="0"/>
              <a:t>program </a:t>
            </a:r>
            <a:r>
              <a:rPr lang="en-US" dirty="0"/>
              <a:t>of </a:t>
            </a:r>
            <a:r>
              <a:rPr lang="en-US" dirty="0" smtClean="0"/>
              <a:t>implementation</a:t>
            </a:r>
          </a:p>
          <a:p>
            <a:r>
              <a:rPr lang="en-US" u="sng" dirty="0"/>
              <a:t>Phase 2</a:t>
            </a:r>
            <a:r>
              <a:rPr lang="en-US" dirty="0"/>
              <a:t>: Comprehensive review and update of other components of the Bay-Delta Plan and </a:t>
            </a:r>
            <a:r>
              <a:rPr lang="en-US" dirty="0" smtClean="0"/>
              <a:t>program </a:t>
            </a:r>
            <a:r>
              <a:rPr lang="en-US" dirty="0"/>
              <a:t>of </a:t>
            </a:r>
            <a:r>
              <a:rPr lang="en-US" dirty="0" smtClean="0"/>
              <a:t>implementation</a:t>
            </a:r>
            <a:endParaRPr lang="en-US" u="sng" dirty="0" smtClean="0"/>
          </a:p>
          <a:p>
            <a:r>
              <a:rPr lang="en-US" u="sng" dirty="0" smtClean="0"/>
              <a:t>Phase </a:t>
            </a:r>
            <a:r>
              <a:rPr lang="en-US" u="sng" dirty="0"/>
              <a:t>3</a:t>
            </a:r>
            <a:r>
              <a:rPr lang="en-US" dirty="0"/>
              <a:t>: Amendment of water rights and other measures to implement changes to the Bay-Delta Plan resulting from Phases 1 and </a:t>
            </a:r>
            <a:r>
              <a:rPr lang="en-US" dirty="0" smtClean="0"/>
              <a:t>2</a:t>
            </a:r>
            <a:endParaRPr lang="en-US" u="sng" dirty="0" smtClean="0"/>
          </a:p>
          <a:p>
            <a:r>
              <a:rPr lang="en-US" b="1" u="sng" dirty="0" smtClean="0"/>
              <a:t>Phase </a:t>
            </a:r>
            <a:r>
              <a:rPr lang="en-US" b="1" u="sng" dirty="0"/>
              <a:t>4: </a:t>
            </a:r>
            <a:r>
              <a:rPr lang="en-US" b="1" dirty="0"/>
              <a:t>Development and implementation of </a:t>
            </a:r>
            <a:r>
              <a:rPr lang="en-US" b="1" dirty="0" smtClean="0"/>
              <a:t>flow criteria </a:t>
            </a:r>
            <a:r>
              <a:rPr lang="en-US" b="1" dirty="0"/>
              <a:t>and </a:t>
            </a:r>
            <a:r>
              <a:rPr lang="en-US" b="1" dirty="0" smtClean="0"/>
              <a:t>flow objectives </a:t>
            </a:r>
            <a:r>
              <a:rPr lang="en-US" b="1" dirty="0"/>
              <a:t>for </a:t>
            </a:r>
            <a:r>
              <a:rPr lang="en-US" b="1" dirty="0" smtClean="0"/>
              <a:t>priority tributaries </a:t>
            </a:r>
            <a:r>
              <a:rPr lang="en-US" b="1" dirty="0"/>
              <a:t>to the Sacramento-San Joaquin Delta watershed, with a focus on the Sacramento River watershed</a:t>
            </a:r>
          </a:p>
        </p:txBody>
      </p:sp>
    </p:spTree>
    <p:extLst>
      <p:ext uri="{BB962C8B-B14F-4D97-AF65-F5344CB8AC3E}">
        <p14:creationId xmlns:p14="http://schemas.microsoft.com/office/powerpoint/2010/main" val="313565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Phase 4 Goal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95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Focus on Sacramento River watershed</a:t>
            </a:r>
          </a:p>
          <a:p>
            <a:r>
              <a:rPr lang="en-US" sz="2800" dirty="0" smtClean="0"/>
              <a:t>Establish and implement flow objectives for a minimum of five priority tributaries in the Bay-Delta watershed by 2018 – as policies for water quality control</a:t>
            </a:r>
          </a:p>
          <a:p>
            <a:r>
              <a:rPr lang="en-US" sz="2800" dirty="0" smtClean="0"/>
              <a:t>Work to continue on remaining priority tributaries thereafter</a:t>
            </a:r>
            <a:endParaRPr lang="en-US" sz="2800" dirty="0"/>
          </a:p>
          <a:p>
            <a:r>
              <a:rPr lang="en-US" sz="2800" dirty="0" smtClean="0"/>
              <a:t>Consistent with Delta Stewardship Council’s </a:t>
            </a:r>
            <a:r>
              <a:rPr lang="en-US" sz="2800" i="1" dirty="0" smtClean="0"/>
              <a:t>Final Delta Plan</a:t>
            </a:r>
          </a:p>
        </p:txBody>
      </p:sp>
    </p:spTree>
    <p:extLst>
      <p:ext uri="{BB962C8B-B14F-4D97-AF65-F5344CB8AC3E}">
        <p14:creationId xmlns:p14="http://schemas.microsoft.com/office/powerpoint/2010/main" val="370153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r>
              <a:rPr lang="en-US" dirty="0" smtClean="0"/>
              <a:t>Phase 4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4876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Achieve characteristics of a natural hydrograph </a:t>
            </a:r>
          </a:p>
          <a:p>
            <a:pPr lvl="1"/>
            <a:r>
              <a:rPr lang="en-US" dirty="0" smtClean="0"/>
              <a:t>Inter-annual variability </a:t>
            </a:r>
          </a:p>
          <a:p>
            <a:pPr lvl="1"/>
            <a:r>
              <a:rPr lang="en-US" dirty="0" smtClean="0"/>
              <a:t>Intra-annual events</a:t>
            </a:r>
            <a:endParaRPr lang="en-US" dirty="0"/>
          </a:p>
          <a:p>
            <a:pPr lvl="0"/>
            <a:r>
              <a:rPr lang="en-US" dirty="0"/>
              <a:t>Restore natural fluvial </a:t>
            </a:r>
            <a:r>
              <a:rPr lang="en-US" dirty="0" smtClean="0"/>
              <a:t>processes </a:t>
            </a:r>
          </a:p>
          <a:p>
            <a:pPr lvl="1"/>
            <a:r>
              <a:rPr lang="en-US" dirty="0" smtClean="0"/>
              <a:t>Inundate floodplains</a:t>
            </a:r>
          </a:p>
          <a:p>
            <a:pPr lvl="1"/>
            <a:r>
              <a:rPr lang="en-US" dirty="0" smtClean="0"/>
              <a:t>Flush fines</a:t>
            </a:r>
          </a:p>
          <a:p>
            <a:pPr lvl="1"/>
            <a:r>
              <a:rPr lang="en-US" dirty="0" smtClean="0"/>
              <a:t>Maintain channel habitat</a:t>
            </a:r>
            <a:endParaRPr lang="en-US" dirty="0"/>
          </a:p>
          <a:p>
            <a:pPr lvl="0"/>
            <a:r>
              <a:rPr lang="en-US" dirty="0"/>
              <a:t>Restore natural high flow recession </a:t>
            </a:r>
            <a:r>
              <a:rPr lang="en-US" dirty="0" smtClean="0"/>
              <a:t>rates</a:t>
            </a:r>
          </a:p>
          <a:p>
            <a:pPr lvl="1"/>
            <a:r>
              <a:rPr lang="en-US" dirty="0" smtClean="0"/>
              <a:t>Prevent juvenile </a:t>
            </a:r>
            <a:r>
              <a:rPr lang="en-US" dirty="0" err="1" smtClean="0"/>
              <a:t>salmonid</a:t>
            </a:r>
            <a:r>
              <a:rPr lang="en-US" dirty="0" smtClean="0"/>
              <a:t> stranding</a:t>
            </a:r>
          </a:p>
          <a:p>
            <a:pPr lvl="1"/>
            <a:r>
              <a:rPr lang="en-US" dirty="0" smtClean="0"/>
              <a:t>Promote riparian seed dispersal</a:t>
            </a:r>
          </a:p>
          <a:p>
            <a:pPr lvl="1"/>
            <a:r>
              <a:rPr lang="en-US" dirty="0" smtClean="0"/>
              <a:t>Trigger natural species reproduction patterns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3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72312"/>
          </a:xfrm>
        </p:spPr>
        <p:txBody>
          <a:bodyPr/>
          <a:lstStyle/>
          <a:p>
            <a:r>
              <a:rPr lang="en-US" dirty="0" smtClean="0"/>
              <a:t>Phase 4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458200" cy="41910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Restore </a:t>
            </a:r>
            <a:r>
              <a:rPr lang="en-US" dirty="0"/>
              <a:t>self-sustaining resilient populations of anadromous salmonids and other native species</a:t>
            </a:r>
          </a:p>
          <a:p>
            <a:pPr lvl="0"/>
            <a:r>
              <a:rPr lang="en-US" dirty="0"/>
              <a:t>Preserve existing beneficial uses of water </a:t>
            </a:r>
            <a:r>
              <a:rPr lang="en-US" dirty="0" smtClean="0"/>
              <a:t>to </a:t>
            </a:r>
            <a:r>
              <a:rPr lang="en-US" dirty="0"/>
              <a:t>the maximum extent possible</a:t>
            </a:r>
          </a:p>
          <a:p>
            <a:pPr lvl="0"/>
            <a:r>
              <a:rPr lang="en-US" dirty="0"/>
              <a:t>Minimize impacts to water right holders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Definitions</a:t>
            </a:r>
          </a:p>
          <a:p>
            <a:r>
              <a:rPr lang="en-US" sz="3200" dirty="0" smtClean="0"/>
              <a:t>General </a:t>
            </a:r>
            <a:r>
              <a:rPr lang="en-US" sz="3200" dirty="0" smtClean="0"/>
              <a:t>Background on State Water Board </a:t>
            </a:r>
            <a:r>
              <a:rPr lang="en-US" sz="3200" dirty="0" smtClean="0"/>
              <a:t>&amp; Authority</a:t>
            </a:r>
            <a:endParaRPr lang="en-US" sz="3200" dirty="0" smtClean="0"/>
          </a:p>
          <a:p>
            <a:r>
              <a:rPr lang="en-US" sz="3200" dirty="0" smtClean="0"/>
              <a:t>Phase 4 </a:t>
            </a:r>
            <a:r>
              <a:rPr lang="en-US" sz="3200" dirty="0" smtClean="0"/>
              <a:t>Overview – Flow Objectives for Priority Tributaries </a:t>
            </a:r>
            <a:r>
              <a:rPr lang="en-US" sz="2800" dirty="0" smtClean="0"/>
              <a:t>(Sacramento River focus)</a:t>
            </a:r>
            <a:endParaRPr lang="en-US" sz="2800" dirty="0" smtClean="0"/>
          </a:p>
          <a:p>
            <a:r>
              <a:rPr lang="en-US" sz="3200" dirty="0" smtClean="0"/>
              <a:t>Next Steps</a:t>
            </a:r>
          </a:p>
          <a:p>
            <a:r>
              <a:rPr lang="en-US" sz="3200" dirty="0" smtClean="0"/>
              <a:t>Resources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05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915400" cy="914400"/>
          </a:xfrm>
        </p:spPr>
        <p:txBody>
          <a:bodyPr>
            <a:noAutofit/>
          </a:bodyPr>
          <a:lstStyle/>
          <a:p>
            <a:r>
              <a:rPr lang="en-US" sz="6000" dirty="0" smtClean="0"/>
              <a:t>Phase 4 Process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</a:pPr>
            <a:r>
              <a:rPr lang="en-US" sz="2700" dirty="0" smtClean="0"/>
              <a:t>Development </a:t>
            </a:r>
            <a:r>
              <a:rPr lang="en-US" sz="2700" dirty="0"/>
              <a:t>of non-binding flow </a:t>
            </a:r>
            <a:r>
              <a:rPr lang="en-US" sz="2700" dirty="0" smtClean="0"/>
              <a:t>criteria </a:t>
            </a:r>
            <a:r>
              <a:rPr lang="en-US" sz="2700" b="1" dirty="0" smtClean="0"/>
              <a:t>(discussion of this workshop)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700" dirty="0" smtClean="0"/>
              <a:t>Development </a:t>
            </a:r>
            <a:r>
              <a:rPr lang="en-US" sz="2700" dirty="0"/>
              <a:t>of flow objectives and implementation </a:t>
            </a:r>
            <a:r>
              <a:rPr lang="en-US" sz="2700" dirty="0" smtClean="0"/>
              <a:t>plans</a:t>
            </a:r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700" dirty="0" smtClean="0"/>
              <a:t>Development </a:t>
            </a:r>
            <a:r>
              <a:rPr lang="en-US" sz="2700" dirty="0"/>
              <a:t>of </a:t>
            </a:r>
            <a:r>
              <a:rPr lang="en-US" sz="2700" dirty="0" smtClean="0"/>
              <a:t>policies for water quality control </a:t>
            </a:r>
            <a:endParaRPr lang="en-US" sz="2700" b="1" strike="sngStrike" dirty="0" smtClean="0"/>
          </a:p>
          <a:p>
            <a:pPr marL="514350" indent="-514350">
              <a:buClrTx/>
              <a:buFont typeface="+mj-lt"/>
              <a:buAutoNum type="arabicPeriod"/>
            </a:pPr>
            <a:r>
              <a:rPr lang="en-US" sz="2700" dirty="0" smtClean="0"/>
              <a:t>Implementation of policies through conditioning of water rights and other measures as appropriate</a:t>
            </a:r>
          </a:p>
          <a:p>
            <a:pPr>
              <a:buClr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7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24" y="990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Policies for Water Quality Control</a:t>
            </a:r>
            <a:br>
              <a:rPr lang="en-US" dirty="0" smtClean="0"/>
            </a:br>
            <a:r>
              <a:rPr lang="en-US" sz="4400" dirty="0" smtClean="0"/>
              <a:t>(Water Code §§</a:t>
            </a:r>
            <a:r>
              <a:rPr lang="en-US" sz="4400" dirty="0"/>
              <a:t>13140-13147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458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Tributary-specific</a:t>
            </a:r>
          </a:p>
          <a:p>
            <a:r>
              <a:rPr lang="en-US" dirty="0"/>
              <a:t>Include flow </a:t>
            </a:r>
            <a:r>
              <a:rPr lang="en-US" dirty="0" smtClean="0"/>
              <a:t>objective(s)</a:t>
            </a:r>
            <a:r>
              <a:rPr lang="en-US" b="1" dirty="0" smtClean="0"/>
              <a:t>, </a:t>
            </a:r>
            <a:r>
              <a:rPr lang="en-US" dirty="0"/>
              <a:t>implementation plan, and adaptive management </a:t>
            </a:r>
            <a:endParaRPr lang="en-US" dirty="0" smtClean="0"/>
          </a:p>
          <a:p>
            <a:r>
              <a:rPr lang="en-US" dirty="0" smtClean="0"/>
              <a:t>Principles</a:t>
            </a:r>
            <a:r>
              <a:rPr lang="en-US" dirty="0"/>
              <a:t>, guidelines, and requirements for maintaining instream flows and habitat connectivity </a:t>
            </a:r>
            <a:r>
              <a:rPr lang="en-US" dirty="0" smtClean="0"/>
              <a:t>to protect public </a:t>
            </a:r>
            <a:r>
              <a:rPr lang="en-US" dirty="0"/>
              <a:t>trust resources, while minimizing </a:t>
            </a:r>
            <a:r>
              <a:rPr lang="en-US" dirty="0" smtClean="0"/>
              <a:t>impacts on </a:t>
            </a:r>
            <a:r>
              <a:rPr lang="en-US" dirty="0"/>
              <a:t>other beneficial uses of </a:t>
            </a:r>
            <a:r>
              <a:rPr lang="en-US" dirty="0" smtClean="0"/>
              <a:t>water </a:t>
            </a:r>
            <a:endParaRPr lang="en-US" dirty="0"/>
          </a:p>
          <a:p>
            <a:r>
              <a:rPr lang="en-US" dirty="0" smtClean="0"/>
              <a:t>Complement or enhance existing </a:t>
            </a:r>
            <a:r>
              <a:rPr lang="en-US" dirty="0"/>
              <a:t>efforts </a:t>
            </a:r>
            <a:r>
              <a:rPr lang="en-US" dirty="0" smtClean="0"/>
              <a:t>to </a:t>
            </a:r>
            <a:r>
              <a:rPr lang="en-US" dirty="0"/>
              <a:t>make significant positive progress towards protection of public trust resources and other beneficial uses of </a:t>
            </a:r>
            <a:r>
              <a:rPr lang="en-US" dirty="0" smtClean="0"/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3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Flow Criteria Method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89120"/>
          </a:xfrm>
        </p:spPr>
        <p:txBody>
          <a:bodyPr/>
          <a:lstStyle/>
          <a:p>
            <a:r>
              <a:rPr lang="en-US" dirty="0" smtClean="0"/>
              <a:t>Leverage limited resources available to conduct needed studies over large geographic area</a:t>
            </a:r>
          </a:p>
          <a:p>
            <a:r>
              <a:rPr lang="en-US" dirty="0" smtClean="0"/>
              <a:t>Applicable </a:t>
            </a:r>
            <a:r>
              <a:rPr lang="en-US" dirty="0"/>
              <a:t>to </a:t>
            </a:r>
            <a:r>
              <a:rPr lang="en-US" dirty="0" smtClean="0"/>
              <a:t>bulk </a:t>
            </a:r>
            <a:r>
              <a:rPr lang="en-US" dirty="0"/>
              <a:t>of </a:t>
            </a:r>
            <a:r>
              <a:rPr lang="en-US" dirty="0" smtClean="0"/>
              <a:t>each tributary’s watershed</a:t>
            </a:r>
          </a:p>
          <a:p>
            <a:r>
              <a:rPr lang="en-US" dirty="0" smtClean="0"/>
              <a:t>Address </a:t>
            </a:r>
            <a:r>
              <a:rPr lang="en-US" dirty="0"/>
              <a:t>multiple species or life stages and fluvial </a:t>
            </a:r>
            <a:r>
              <a:rPr lang="en-US" dirty="0" smtClean="0"/>
              <a:t>processes</a:t>
            </a:r>
          </a:p>
          <a:p>
            <a:r>
              <a:rPr lang="en-US" dirty="0" smtClean="0"/>
              <a:t>Responsive to critical and time-sensitive need to address flow-related impacts contributing to the decline of threatened and endangered species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39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5" y="0"/>
            <a:ext cx="8947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1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Major Tributaries in the Phase 4 Planning </a:t>
            </a:r>
            <a:r>
              <a:rPr lang="en-US" dirty="0" smtClean="0"/>
              <a:t>Area </a:t>
            </a:r>
            <a:r>
              <a:rPr lang="en-US" sz="3100" dirty="0" smtClean="0"/>
              <a:t>(in alphabetical order)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1309697"/>
              </p:ext>
            </p:extLst>
          </p:nvPr>
        </p:nvGraphicFramePr>
        <p:xfrm>
          <a:off x="1371600" y="2209800"/>
          <a:ext cx="6273164" cy="4171188"/>
        </p:xfrm>
        <a:graphic>
          <a:graphicData uri="http://schemas.openxmlformats.org/drawingml/2006/table">
            <a:tbl>
              <a:tblPr firstRow="1" firstCol="1" bandRow="1"/>
              <a:tblGrid>
                <a:gridCol w="1766015"/>
                <a:gridCol w="1543675"/>
                <a:gridCol w="1715194"/>
                <a:gridCol w="1248280"/>
              </a:tblGrid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American River 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Clear Creak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Mill Creek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Antelope Creek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Cosumnes River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Mokelumne River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Auburn Ravine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Cottonwood Creek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Paynes Creek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Battle Creek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Cow Creek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Sacramento River (below Keswick)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Bear River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Deer Creek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Stony Creek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Big Chico Creek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Dry Creek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Thomes Creek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Butte Creek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Feather River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Yuba River 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Calaveras River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McClure Creek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79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955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Flow Objectives to be developed as part of Phase 1 Bay-Delta Plan Update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95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Merced River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San Joaquin River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Stanislaus River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1925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Tuolumne River</a:t>
                      </a:r>
                      <a:endParaRPr lang="en-US" sz="110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Arial"/>
                          <a:ea typeface="Arial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16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42951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Flow Criteria Development  </a:t>
            </a:r>
            <a:r>
              <a:rPr lang="en-US" sz="4800" dirty="0" smtClean="0"/>
              <a:t>(to date)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/>
              <a:t>July 2013: State Water Board submitted </a:t>
            </a:r>
            <a:r>
              <a:rPr lang="en-US" sz="2800" i="1" dirty="0" smtClean="0"/>
              <a:t>Request for Recommendation of Method to Develop Flow Criteria for Priority Tributaries to the Sacramento-San Joaquin Delta </a:t>
            </a:r>
            <a:r>
              <a:rPr lang="en-US" sz="2800" dirty="0" smtClean="0"/>
              <a:t>to the Delta Science Program</a:t>
            </a:r>
          </a:p>
          <a:p>
            <a:pPr lvl="1"/>
            <a:r>
              <a:rPr lang="en-US" dirty="0" smtClean="0"/>
              <a:t>Scientifically Defensible</a:t>
            </a:r>
          </a:p>
          <a:p>
            <a:pPr lvl="1"/>
            <a:r>
              <a:rPr lang="en-US" dirty="0" smtClean="0"/>
              <a:t>Cost-effective</a:t>
            </a:r>
          </a:p>
          <a:p>
            <a:pPr lvl="1"/>
            <a:r>
              <a:rPr lang="en-US" dirty="0" smtClean="0"/>
              <a:t>Applicable to the bulk of each tributary’s watershed</a:t>
            </a:r>
          </a:p>
          <a:p>
            <a:pPr lvl="1"/>
            <a:r>
              <a:rPr lang="en-US" dirty="0" smtClean="0"/>
              <a:t>Can be implemented in a timely fashion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5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458200" cy="142951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/>
              <a:t>Flow Criteria Development  </a:t>
            </a:r>
            <a:r>
              <a:rPr lang="en-US" sz="4800" dirty="0" smtClean="0"/>
              <a:t>(to date)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February </a:t>
            </a:r>
            <a:r>
              <a:rPr lang="en-US" sz="2800" dirty="0"/>
              <a:t>2014: </a:t>
            </a:r>
            <a:r>
              <a:rPr lang="en-US" sz="2800" dirty="0" smtClean="0"/>
              <a:t>Delta Science Program transmitted the report developed by an independent review committee - </a:t>
            </a:r>
            <a:r>
              <a:rPr lang="en-US" sz="2800" i="1" dirty="0" smtClean="0"/>
              <a:t>Recommendations </a:t>
            </a:r>
            <a:r>
              <a:rPr lang="en-US" sz="2800" i="1" dirty="0"/>
              <a:t>for Determining Regional Instream Flow Criteria for Priority Tributaries to the Sacramento-San Joaquin Delta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Phase 4 Next Steps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8100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Public Comment Period ends at Noon (12:00 pm) on April 18, 2014</a:t>
            </a:r>
          </a:p>
          <a:p>
            <a:r>
              <a:rPr lang="en-US" sz="2800" dirty="0" smtClean="0"/>
              <a:t>Staff will review comments received to develop a recommendation for the State Water Board regarding its process to develop </a:t>
            </a:r>
            <a:r>
              <a:rPr lang="en-US" sz="2800" dirty="0" err="1" smtClean="0"/>
              <a:t>instream</a:t>
            </a:r>
            <a:r>
              <a:rPr lang="en-US" sz="2800" dirty="0" smtClean="0"/>
              <a:t> flow criteria for priority tributaries as part of the Phase 4 process</a:t>
            </a:r>
          </a:p>
          <a:p>
            <a:pPr lvl="1"/>
            <a:r>
              <a:rPr lang="en-US" sz="2600" dirty="0" smtClean="0"/>
              <a:t>Staff recommendation to be incorporated into Phase 4 Strategy document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9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Phase 4 Next Steps (</a:t>
            </a:r>
            <a:r>
              <a:rPr lang="en-US" sz="6000" dirty="0" err="1" smtClean="0"/>
              <a:t>con’t</a:t>
            </a:r>
            <a:r>
              <a:rPr lang="en-US" sz="6000" dirty="0" smtClean="0"/>
              <a:t>)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Develop </a:t>
            </a:r>
            <a:r>
              <a:rPr lang="en-US" sz="2800" i="1" dirty="0" smtClean="0"/>
              <a:t>Strategy for Establishing Flows for Tributaries to the Bay-Delta</a:t>
            </a:r>
            <a:r>
              <a:rPr lang="en-US" sz="2800" dirty="0"/>
              <a:t> </a:t>
            </a:r>
            <a:r>
              <a:rPr lang="en-US" sz="2800" dirty="0" smtClean="0"/>
              <a:t>(Phase 4 Strategy); Anticipate Strategy will contain:</a:t>
            </a:r>
          </a:p>
          <a:p>
            <a:pPr lvl="1"/>
            <a:r>
              <a:rPr lang="en-US" dirty="0" smtClean="0"/>
              <a:t>Goals and objectives of Phase 4 effort</a:t>
            </a:r>
          </a:p>
          <a:p>
            <a:pPr lvl="1"/>
            <a:r>
              <a:rPr lang="en-US" dirty="0" smtClean="0"/>
              <a:t>Overview of process</a:t>
            </a:r>
          </a:p>
          <a:p>
            <a:pPr lvl="1"/>
            <a:r>
              <a:rPr lang="en-US" dirty="0" smtClean="0"/>
              <a:t>Flow criteria methodology </a:t>
            </a:r>
          </a:p>
          <a:p>
            <a:pPr lvl="1"/>
            <a:r>
              <a:rPr lang="en-US" dirty="0" smtClean="0"/>
              <a:t>Priority Tributaries</a:t>
            </a:r>
          </a:p>
          <a:p>
            <a:pPr lvl="1"/>
            <a:endParaRPr lang="en-US" dirty="0"/>
          </a:p>
          <a:p>
            <a:pPr lvl="1"/>
            <a:r>
              <a:rPr lang="en-US" u="sng" dirty="0" smtClean="0"/>
              <a:t>Timeframe</a:t>
            </a:r>
            <a:r>
              <a:rPr lang="en-US" dirty="0" smtClean="0"/>
              <a:t>:  Draft Strategy anticipated for release for public comment in Fall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4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229600" cy="856488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Phase 4 Resources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Phase 4 Webpage: </a:t>
            </a:r>
          </a:p>
          <a:p>
            <a:pPr marL="393192" lvl="1" indent="0">
              <a:buNone/>
            </a:pPr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www.waterboards.ca.gov/waterrights/water_issues/programs/bay_delta/flow_objectives/index.shtml</a:t>
            </a:r>
            <a:r>
              <a:rPr lang="en-US" sz="2800" dirty="0" smtClean="0"/>
              <a:t> </a:t>
            </a:r>
          </a:p>
          <a:p>
            <a:r>
              <a:rPr lang="en-US" dirty="0" smtClean="0"/>
              <a:t>To receive email subscriptions: </a:t>
            </a:r>
            <a:endParaRPr lang="en-US" dirty="0"/>
          </a:p>
          <a:p>
            <a:pPr marL="365760" lvl="1" indent="0">
              <a:buNone/>
            </a:pPr>
            <a:r>
              <a:rPr lang="en-US" sz="2800" dirty="0" smtClean="0">
                <a:hlinkClick r:id="rId4"/>
              </a:rPr>
              <a:t>http</a:t>
            </a:r>
            <a:r>
              <a:rPr lang="en-US" sz="2800" dirty="0">
                <a:hlinkClick r:id="rId4"/>
              </a:rPr>
              <a:t>://www.waterboards.ca.gov/resources/email_subscriptions</a:t>
            </a:r>
            <a:r>
              <a:rPr lang="en-US" sz="2800" dirty="0" smtClean="0">
                <a:hlinkClick r:id="rId4"/>
              </a:rPr>
              <a:t>/</a:t>
            </a:r>
            <a:endParaRPr lang="en-US" sz="2800" dirty="0" smtClean="0"/>
          </a:p>
          <a:p>
            <a:pPr lvl="1"/>
            <a:r>
              <a:rPr lang="en-US" dirty="0" smtClean="0"/>
              <a:t>Select “State Water Resources Control Board”</a:t>
            </a:r>
          </a:p>
          <a:p>
            <a:pPr lvl="1"/>
            <a:r>
              <a:rPr lang="en-US" dirty="0" smtClean="0"/>
              <a:t>Enter email address and full name</a:t>
            </a:r>
          </a:p>
          <a:p>
            <a:pPr lvl="1"/>
            <a:r>
              <a:rPr lang="en-US" dirty="0" smtClean="0"/>
              <a:t>Under Categories, select “Water Rights Topics”</a:t>
            </a:r>
          </a:p>
          <a:p>
            <a:pPr lvl="1"/>
            <a:r>
              <a:rPr lang="en-US" dirty="0" smtClean="0"/>
              <a:t>Select “Delta Watershed Flow Objectives (Phase 4 of Bay-Delta effort)”</a:t>
            </a:r>
          </a:p>
          <a:p>
            <a:pPr lvl="1"/>
            <a:r>
              <a:rPr lang="en-US" dirty="0" smtClean="0"/>
              <a:t>Click “Subscribe” button at top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84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676400"/>
            <a:ext cx="7851648" cy="990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DEFINITIONS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2895600"/>
            <a:ext cx="7854696" cy="2438400"/>
          </a:xfrm>
        </p:spPr>
        <p:txBody>
          <a:bodyPr>
            <a:normAutofit/>
          </a:bodyPr>
          <a:lstStyle/>
          <a:p>
            <a:pPr algn="ctr"/>
            <a:r>
              <a:rPr lang="en-US" sz="3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Flow Criteria</a:t>
            </a:r>
          </a:p>
          <a:p>
            <a:pPr algn="ctr"/>
            <a:r>
              <a:rPr lang="en-US" sz="3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Flow Objective</a:t>
            </a:r>
          </a:p>
          <a:p>
            <a:pPr algn="ctr"/>
            <a:r>
              <a:rPr lang="en-US" sz="3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Public Trust</a:t>
            </a:r>
          </a:p>
          <a:p>
            <a:pPr algn="ctr"/>
            <a:r>
              <a:rPr lang="en-US" sz="30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Beneficial Uses</a:t>
            </a:r>
            <a:endParaRPr lang="en-US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41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218063" y="4495800"/>
            <a:ext cx="7772400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Method to Develop Flow Criteria for Priority 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Tributaries to the Bay-Delta Workshop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March 19, 2014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16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Flow Criteria </a:t>
            </a:r>
            <a:br>
              <a:rPr lang="en-US" sz="6000" dirty="0" smtClean="0"/>
            </a:br>
            <a:r>
              <a:rPr lang="en-US" sz="4000" dirty="0" smtClean="0"/>
              <a:t>(focus of today’s workshop)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38912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range of instream flow needed to ensure the viability of aquatic dependent species, and to support geomorphic processes that create and maintain</a:t>
            </a:r>
            <a:r>
              <a:rPr lang="en-US" sz="2800" b="1" dirty="0" smtClean="0"/>
              <a:t> </a:t>
            </a:r>
            <a:r>
              <a:rPr lang="en-US" sz="2800" dirty="0" smtClean="0"/>
              <a:t>habitat</a:t>
            </a:r>
          </a:p>
          <a:p>
            <a:r>
              <a:rPr lang="en-US" sz="2800" dirty="0" smtClean="0"/>
              <a:t>Provide </a:t>
            </a:r>
            <a:r>
              <a:rPr lang="en-US" sz="2800" dirty="0"/>
              <a:t>the technical basis for the development of flow </a:t>
            </a:r>
            <a:r>
              <a:rPr lang="en-US" sz="2800" dirty="0" smtClean="0"/>
              <a:t>objectives</a:t>
            </a:r>
          </a:p>
          <a:p>
            <a:r>
              <a:rPr lang="en-US" sz="2800" dirty="0" smtClean="0"/>
              <a:t>Do not consider competing uses of water</a:t>
            </a:r>
          </a:p>
          <a:p>
            <a:r>
              <a:rPr lang="en-US" sz="2800" dirty="0" smtClean="0"/>
              <a:t>Do not have regulatory effect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88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Flow Objectives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quantity of instream flow required to maintain ecologically sustainable watersheds, while concurrently </a:t>
            </a:r>
            <a:r>
              <a:rPr lang="en-US" sz="2800" u="sng" dirty="0" smtClean="0"/>
              <a:t>balancing</a:t>
            </a:r>
            <a:r>
              <a:rPr lang="en-US" sz="2800" dirty="0" smtClean="0"/>
              <a:t> all beneficial uses of water</a:t>
            </a:r>
            <a:endParaRPr lang="en-US" dirty="0" smtClean="0"/>
          </a:p>
          <a:p>
            <a:r>
              <a:rPr lang="en-US" sz="2800" dirty="0" smtClean="0"/>
              <a:t>State Water Board determination that has regulatory effect</a:t>
            </a:r>
          </a:p>
          <a:p>
            <a:r>
              <a:rPr lang="en-US" sz="2800" dirty="0" smtClean="0"/>
              <a:t>Tributary-specific flow objectives will be developed as a component of tributary-specific policies  </a:t>
            </a:r>
          </a:p>
        </p:txBody>
      </p:sp>
    </p:spTree>
    <p:extLst>
      <p:ext uri="{BB962C8B-B14F-4D97-AF65-F5344CB8AC3E}">
        <p14:creationId xmlns:p14="http://schemas.microsoft.com/office/powerpoint/2010/main" val="36530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Public Trust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0BD0D9"/>
              </a:buClr>
            </a:pPr>
            <a:r>
              <a:rPr lang="en-US" sz="2800" dirty="0">
                <a:solidFill>
                  <a:prstClr val="black"/>
                </a:solidFill>
              </a:rPr>
              <a:t>The State Water Board is responsible for the protection of </a:t>
            </a:r>
            <a:r>
              <a:rPr lang="en-US" sz="2800" dirty="0" smtClean="0">
                <a:solidFill>
                  <a:prstClr val="black"/>
                </a:solidFill>
              </a:rPr>
              <a:t>public trust uses, including commerce, navigation, recreation, and habitat for fish and wildlife, </a:t>
            </a:r>
            <a:r>
              <a:rPr lang="en-US" sz="2800" dirty="0">
                <a:solidFill>
                  <a:prstClr val="black"/>
                </a:solidFill>
              </a:rPr>
              <a:t>which are held in trust for the public.</a:t>
            </a:r>
          </a:p>
          <a:p>
            <a:pPr lvl="0">
              <a:buClr>
                <a:srgbClr val="0BD0D9"/>
              </a:buClr>
            </a:pPr>
            <a:endParaRPr lang="en-US" sz="2800" dirty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</a:pPr>
            <a:r>
              <a:rPr lang="en-US" sz="2800" dirty="0">
                <a:solidFill>
                  <a:prstClr val="black"/>
                </a:solidFill>
              </a:rPr>
              <a:t>The State Water Board must consider these responsibilities when planning and allocating water resources, and protect public trust uses whenever feasible.</a:t>
            </a:r>
          </a:p>
        </p:txBody>
      </p:sp>
    </p:spTree>
    <p:extLst>
      <p:ext uri="{BB962C8B-B14F-4D97-AF65-F5344CB8AC3E}">
        <p14:creationId xmlns:p14="http://schemas.microsoft.com/office/powerpoint/2010/main" val="141157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Beneficial Uses of Water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Beneficial </a:t>
            </a:r>
            <a:r>
              <a:rPr lang="en-US" sz="2800" dirty="0"/>
              <a:t>uses of water, pertaining to water </a:t>
            </a:r>
            <a:r>
              <a:rPr lang="en-US" sz="2800" dirty="0" smtClean="0"/>
              <a:t>rights </a:t>
            </a:r>
            <a:r>
              <a:rPr lang="en-US" sz="2800" dirty="0"/>
              <a:t>include: </a:t>
            </a:r>
            <a:r>
              <a:rPr lang="en-US" sz="2800" dirty="0" smtClean="0"/>
              <a:t>domestic</a:t>
            </a:r>
            <a:r>
              <a:rPr lang="en-US" sz="2800" dirty="0"/>
              <a:t>; irrigation; power; municipal; mining; industrial; fish and wildlife preservation and enhancement; aquaculture; recreational; </a:t>
            </a:r>
            <a:r>
              <a:rPr lang="en-US" sz="2800" dirty="0" smtClean="0"/>
              <a:t>stock watering</a:t>
            </a:r>
            <a:r>
              <a:rPr lang="en-US" sz="2800" dirty="0"/>
              <a:t>; water quality; frost protection; and heat control. </a:t>
            </a:r>
            <a:endParaRPr lang="en-US" sz="2800" dirty="0" smtClean="0"/>
          </a:p>
          <a:p>
            <a:pPr lvl="1"/>
            <a:r>
              <a:rPr lang="en-US" dirty="0" smtClean="0"/>
              <a:t>California </a:t>
            </a:r>
            <a:r>
              <a:rPr lang="en-US" dirty="0"/>
              <a:t>Code of Regulations (CCR) §</a:t>
            </a:r>
            <a:r>
              <a:rPr lang="en-US" dirty="0" smtClean="0"/>
              <a:t>659-672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Beneficial Uses of Water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Water quality control plans (basin plans) also designate beneficial </a:t>
            </a:r>
            <a:r>
              <a:rPr lang="en-US" sz="2800" dirty="0" smtClean="0"/>
              <a:t>uses</a:t>
            </a:r>
          </a:p>
          <a:p>
            <a:r>
              <a:rPr lang="en-US" sz="2800" dirty="0" smtClean="0"/>
              <a:t>Beneficial </a:t>
            </a:r>
            <a:r>
              <a:rPr lang="en-US" sz="2800" dirty="0"/>
              <a:t>uses </a:t>
            </a:r>
            <a:r>
              <a:rPr lang="en-US" sz="2800" dirty="0" smtClean="0"/>
              <a:t> of waters of the state that “may be protected against quality degradation include, but are not limited to:  domestic, municipal, agricultural and industrial supply; power generation; recreation; aesthetic enjoyment; navigation; and preservation and enhancement of fish, wildlife, and other aquatic resources or preserves” - Water </a:t>
            </a:r>
            <a:r>
              <a:rPr lang="en-US" sz="2800" dirty="0"/>
              <a:t>Code §13050</a:t>
            </a:r>
          </a:p>
          <a:p>
            <a:r>
              <a:rPr lang="en-US" sz="2800" dirty="0" smtClean="0"/>
              <a:t>Examples:  water </a:t>
            </a:r>
            <a:r>
              <a:rPr lang="en-US" sz="2800" dirty="0"/>
              <a:t>contact recreation, cold and warm freshwater </a:t>
            </a:r>
            <a:r>
              <a:rPr lang="en-US" sz="2800" dirty="0" smtClean="0"/>
              <a:t>habitat</a:t>
            </a:r>
            <a:r>
              <a:rPr lang="en-US" sz="2800" dirty="0"/>
              <a:t>, cold and warm water spawning habitat, agricultural supply, commercial and sport fishing, </a:t>
            </a:r>
            <a:r>
              <a:rPr lang="en-US" sz="2800" dirty="0" smtClean="0"/>
              <a:t>etc.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8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915400" cy="1828800"/>
          </a:xfrm>
        </p:spPr>
        <p:txBody>
          <a:bodyPr>
            <a:noAutofit/>
          </a:bodyPr>
          <a:lstStyle/>
          <a:p>
            <a:pPr algn="ctr"/>
            <a:r>
              <a:rPr lang="en-US" sz="6000" b="0" dirty="0" smtClean="0"/>
              <a:t>State Water Board Background &amp; Authority</a:t>
            </a:r>
            <a:endParaRPr lang="en-US" sz="6000" b="0" dirty="0"/>
          </a:p>
        </p:txBody>
      </p:sp>
      <p:sp>
        <p:nvSpPr>
          <p:cNvPr id="6" name="Subtitle 2"/>
          <p:cNvSpPr>
            <a:spLocks noGrp="1"/>
          </p:cNvSpPr>
          <p:nvPr>
            <p:ph type="subTitle" sz="quarter" idx="1"/>
          </p:nvPr>
        </p:nvSpPr>
        <p:spPr>
          <a:xfrm>
            <a:off x="1284521" y="4742156"/>
            <a:ext cx="7772400" cy="17526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6977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7874</TotalTime>
  <Words>1510</Words>
  <Application>Microsoft Office PowerPoint</Application>
  <PresentationFormat>On-screen Show (4:3)</PresentationFormat>
  <Paragraphs>221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Flow</vt:lpstr>
      <vt:lpstr>1_Flow</vt:lpstr>
      <vt:lpstr>Phase 4 of Bay-Delta Effort: Overview &amp; Background</vt:lpstr>
      <vt:lpstr>Presentation Outline</vt:lpstr>
      <vt:lpstr>DEFINITIONS</vt:lpstr>
      <vt:lpstr>Flow Criteria  (focus of today’s workshop)</vt:lpstr>
      <vt:lpstr>Flow Objectives</vt:lpstr>
      <vt:lpstr>Public Trust</vt:lpstr>
      <vt:lpstr>Beneficial Uses of Water</vt:lpstr>
      <vt:lpstr>Beneficial Uses of Water (con’t)</vt:lpstr>
      <vt:lpstr>State Water Board Background &amp; Authority</vt:lpstr>
      <vt:lpstr>State Water Board’s Mission</vt:lpstr>
      <vt:lpstr>Authorities</vt:lpstr>
      <vt:lpstr>Recent History</vt:lpstr>
      <vt:lpstr>Water Code (Delta Reform Act)</vt:lpstr>
      <vt:lpstr>History Continued</vt:lpstr>
      <vt:lpstr>History Continued</vt:lpstr>
      <vt:lpstr>State Water Board Bay-Delta Activities</vt:lpstr>
      <vt:lpstr>Phase 4 Goal</vt:lpstr>
      <vt:lpstr>Phase 4 Objectives</vt:lpstr>
      <vt:lpstr>Phase 4 Objectives</vt:lpstr>
      <vt:lpstr>Phase 4 Process</vt:lpstr>
      <vt:lpstr>Policies for Water Quality Control (Water Code §§13140-13147)</vt:lpstr>
      <vt:lpstr>Flow Criteria Method Objectives</vt:lpstr>
      <vt:lpstr>PowerPoint Presentation</vt:lpstr>
      <vt:lpstr>Major Tributaries in the Phase 4 Planning Area (in alphabetical order)</vt:lpstr>
      <vt:lpstr>Flow Criteria Development  (to date)</vt:lpstr>
      <vt:lpstr>Flow Criteria Development  (to date)</vt:lpstr>
      <vt:lpstr>Phase 4 Next Steps</vt:lpstr>
      <vt:lpstr>Phase 4 Next Steps (con’t)</vt:lpstr>
      <vt:lpstr>Phase 4 Resources</vt:lpstr>
      <vt:lpstr>PowerPoint Presentation</vt:lpstr>
    </vt:vector>
  </TitlesOfParts>
  <Company>SWRCB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DLM</dc:creator>
  <cp:lastModifiedBy>Ragazzi, Erin@Waterboards</cp:lastModifiedBy>
  <cp:revision>381</cp:revision>
  <cp:lastPrinted>2012-10-22T23:17:33Z</cp:lastPrinted>
  <dcterms:created xsi:type="dcterms:W3CDTF">2012-08-15T22:24:47Z</dcterms:created>
  <dcterms:modified xsi:type="dcterms:W3CDTF">2014-03-19T14:27:31Z</dcterms:modified>
</cp:coreProperties>
</file>