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257" r:id="rId2"/>
    <p:sldId id="286" r:id="rId3"/>
    <p:sldId id="287" r:id="rId4"/>
    <p:sldId id="262" r:id="rId5"/>
    <p:sldId id="270" r:id="rId6"/>
    <p:sldId id="276" r:id="rId7"/>
    <p:sldId id="284" r:id="rId8"/>
    <p:sldId id="285" r:id="rId9"/>
    <p:sldId id="294" r:id="rId10"/>
    <p:sldId id="277" r:id="rId11"/>
    <p:sldId id="288" r:id="rId12"/>
    <p:sldId id="289" r:id="rId13"/>
    <p:sldId id="291" r:id="rId14"/>
    <p:sldId id="282" r:id="rId15"/>
    <p:sldId id="263" r:id="rId16"/>
    <p:sldId id="265" r:id="rId17"/>
    <p:sldId id="280" r:id="rId18"/>
    <p:sldId id="266" r:id="rId19"/>
    <p:sldId id="290" r:id="rId20"/>
    <p:sldId id="292" r:id="rId21"/>
    <p:sldId id="269" r:id="rId22"/>
    <p:sldId id="267" r:id="rId23"/>
    <p:sldId id="281" r:id="rId24"/>
    <p:sldId id="274" r:id="rId25"/>
    <p:sldId id="264" r:id="rId26"/>
    <p:sldId id="275" r:id="rId27"/>
    <p:sldId id="279" r:id="rId28"/>
    <p:sldId id="293" r:id="rId29"/>
    <p:sldId id="283" r:id="rId3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47" autoAdjust="0"/>
    <p:restoredTop sz="80664" autoAdjust="0"/>
  </p:normalViewPr>
  <p:slideViewPr>
    <p:cSldViewPr>
      <p:cViewPr>
        <p:scale>
          <a:sx n="100" d="100"/>
          <a:sy n="100" d="100"/>
        </p:scale>
        <p:origin x="-318" y="1674"/>
      </p:cViewPr>
      <p:guideLst>
        <p:guide orient="horz" pos="2160"/>
        <p:guide pos="2880"/>
      </p:guideLst>
    </p:cSldViewPr>
  </p:slideViewPr>
  <p:outlineViewPr>
    <p:cViewPr>
      <p:scale>
        <a:sx n="33" d="100"/>
        <a:sy n="33" d="100"/>
      </p:scale>
      <p:origin x="0" y="5150"/>
    </p:cViewPr>
  </p:outlin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1B30249-7DFE-474A-9E0F-577660E5D654}" type="datetimeFigureOut">
              <a:rPr lang="en-US" smtClean="0"/>
              <a:t>12/1/2017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CCACE4A-88ED-49A6-9A02-CC43209A866C}" type="slidenum">
              <a:rPr lang="en-US" smtClean="0"/>
              <a:t>‹#›</a:t>
            </a:fld>
            <a:endParaRPr lang="en-US"/>
          </a:p>
        </p:txBody>
      </p:sp>
    </p:spTree>
    <p:extLst>
      <p:ext uri="{BB962C8B-B14F-4D97-AF65-F5344CB8AC3E}">
        <p14:creationId xmlns:p14="http://schemas.microsoft.com/office/powerpoint/2010/main" val="2050753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1126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pPr>
              <a:defRPr/>
            </a:pPr>
            <a:fld id="{B7A5C19D-6A0B-44DC-863A-D785B3B773A2}" type="slidenum">
              <a:rPr lang="en-US"/>
              <a:pPr>
                <a:defRPr/>
              </a:pPr>
              <a:t>‹#›</a:t>
            </a:fld>
            <a:endParaRPr lang="en-US"/>
          </a:p>
        </p:txBody>
      </p:sp>
    </p:spTree>
    <p:extLst>
      <p:ext uri="{BB962C8B-B14F-4D97-AF65-F5344CB8AC3E}">
        <p14:creationId xmlns:p14="http://schemas.microsoft.com/office/powerpoint/2010/main" val="34124287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450559CD-0B5C-40CD-B8C5-B34B85C902E9}" type="slidenum">
              <a:rPr lang="en-US" sz="1200" smtClean="0"/>
              <a:pPr/>
              <a:t>1</a:t>
            </a:fld>
            <a:endParaRPr lang="en-US" sz="12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rock berms.  5 </a:t>
            </a:r>
            <a:r>
              <a:rPr lang="en-US" baseline="0" dirty="0" err="1" smtClean="0"/>
              <a:t>ft</a:t>
            </a:r>
            <a:r>
              <a:rPr lang="en-US" baseline="0" dirty="0" smtClean="0"/>
              <a:t> drop between camera and edge of pond.  Distance is about 40 ft.</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18</a:t>
            </a:fld>
            <a:endParaRPr lang="en-US"/>
          </a:p>
        </p:txBody>
      </p:sp>
    </p:spTree>
    <p:extLst>
      <p:ext uri="{BB962C8B-B14F-4D97-AF65-F5344CB8AC3E}">
        <p14:creationId xmlns:p14="http://schemas.microsoft.com/office/powerpoint/2010/main" val="1410722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pitchFamily="18" charset="0"/>
                <a:ea typeface="+mn-ea"/>
                <a:cs typeface="+mn-cs"/>
              </a:rPr>
              <a:t>All flow that was entering the pond was artificially directed their by hand built rock berms that formed miniature levees leading water to the pond (Photos 1-3).  This berm was no more than a few cobbles high, and would be completely washed away by high flows from </a:t>
            </a:r>
            <a:r>
              <a:rPr lang="en-US" sz="1200" kern="1200" dirty="0" err="1" smtClean="0">
                <a:solidFill>
                  <a:schemeClr val="tx1"/>
                </a:solidFill>
                <a:effectLst/>
                <a:latin typeface="Times" pitchFamily="18" charset="0"/>
                <a:ea typeface="+mn-ea"/>
                <a:cs typeface="+mn-cs"/>
              </a:rPr>
              <a:t>Stanshaw</a:t>
            </a:r>
            <a:r>
              <a:rPr lang="en-US" sz="1200" kern="1200" dirty="0" smtClean="0">
                <a:solidFill>
                  <a:schemeClr val="tx1"/>
                </a:solidFill>
                <a:effectLst/>
                <a:latin typeface="Times" pitchFamily="18" charset="0"/>
                <a:ea typeface="+mn-ea"/>
                <a:cs typeface="+mn-cs"/>
              </a:rPr>
              <a:t> Creek during fall through spring</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19</a:t>
            </a:fld>
            <a:endParaRPr lang="en-US"/>
          </a:p>
        </p:txBody>
      </p:sp>
    </p:spTree>
    <p:extLst>
      <p:ext uri="{BB962C8B-B14F-4D97-AF65-F5344CB8AC3E}">
        <p14:creationId xmlns:p14="http://schemas.microsoft.com/office/powerpoint/2010/main" val="4061272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from WR-184</a:t>
            </a:r>
            <a:r>
              <a:rPr lang="en-US" baseline="0" dirty="0" smtClean="0"/>
              <a:t> report on completion of Habitat Enhancement Project – Completed Sept 10-16, 2013.</a:t>
            </a:r>
          </a:p>
          <a:p>
            <a:r>
              <a:rPr lang="en-US" baseline="0" dirty="0" smtClean="0"/>
              <a:t>Cannot see where the water exits in this picture. Outflow looks much different presently.    Suggested constructed channel isn’t sustainable.</a:t>
            </a:r>
          </a:p>
          <a:p>
            <a:r>
              <a:rPr lang="en-US" baseline="0" dirty="0" smtClean="0"/>
              <a:t>Photos show additions impair upstream passage far beyond natural. </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20</a:t>
            </a:fld>
            <a:endParaRPr lang="en-US"/>
          </a:p>
        </p:txBody>
      </p:sp>
    </p:spTree>
    <p:extLst>
      <p:ext uri="{BB962C8B-B14F-4D97-AF65-F5344CB8AC3E}">
        <p14:creationId xmlns:p14="http://schemas.microsoft.com/office/powerpoint/2010/main" val="1158733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t>
            </a:r>
            <a:r>
              <a:rPr lang="en-US" u="sng" dirty="0" smtClean="0"/>
              <a:t>no passage</a:t>
            </a:r>
            <a:r>
              <a:rPr lang="en-US" dirty="0" smtClean="0"/>
              <a:t> route up to the pond.</a:t>
            </a:r>
            <a:r>
              <a:rPr lang="en-US" baseline="0" dirty="0" smtClean="0"/>
              <a:t> None of the flow comes over the top, it all passes through pores in the rock. Flow is at least 6 </a:t>
            </a:r>
            <a:r>
              <a:rPr lang="en-US" baseline="0" dirty="0" err="1" smtClean="0"/>
              <a:t>cfs</a:t>
            </a:r>
            <a:r>
              <a:rPr lang="en-US" baseline="0" dirty="0" smtClean="0"/>
              <a:t> and much of that flow passes down the floodplain well to the right out of this picture.</a:t>
            </a:r>
          </a:p>
          <a:p>
            <a:r>
              <a:rPr lang="en-US" sz="1200" kern="1200" dirty="0" smtClean="0">
                <a:solidFill>
                  <a:schemeClr val="tx1"/>
                </a:solidFill>
                <a:effectLst/>
                <a:latin typeface="Times" pitchFamily="18" charset="0"/>
                <a:ea typeface="+mn-ea"/>
                <a:cs typeface="+mn-cs"/>
              </a:rPr>
              <a:t>, it appears that flow from </a:t>
            </a:r>
            <a:r>
              <a:rPr lang="en-US" sz="1200" kern="1200" dirty="0" err="1" smtClean="0">
                <a:solidFill>
                  <a:schemeClr val="tx1"/>
                </a:solidFill>
                <a:effectLst/>
                <a:latin typeface="Times" pitchFamily="18" charset="0"/>
                <a:ea typeface="+mn-ea"/>
                <a:cs typeface="+mn-cs"/>
              </a:rPr>
              <a:t>Stanshaw</a:t>
            </a:r>
            <a:r>
              <a:rPr lang="en-US" sz="1200" kern="1200" dirty="0" smtClean="0">
                <a:solidFill>
                  <a:schemeClr val="tx1"/>
                </a:solidFill>
                <a:effectLst/>
                <a:latin typeface="Times" pitchFamily="18" charset="0"/>
                <a:ea typeface="+mn-ea"/>
                <a:cs typeface="+mn-cs"/>
              </a:rPr>
              <a:t> Creek to the off-channel floodplain pool </a:t>
            </a:r>
            <a:r>
              <a:rPr lang="en-US" sz="1200" u="sng" kern="1200" dirty="0" smtClean="0">
                <a:solidFill>
                  <a:schemeClr val="tx1"/>
                </a:solidFill>
                <a:effectLst/>
                <a:latin typeface="Times" pitchFamily="18" charset="0"/>
                <a:ea typeface="+mn-ea"/>
                <a:cs typeface="+mn-cs"/>
              </a:rPr>
              <a:t>requires constant work by humans to redirect some of the low-season flow to the pool.</a:t>
            </a:r>
            <a:r>
              <a:rPr lang="en-US" sz="1200" kern="1200" dirty="0" smtClean="0">
                <a:solidFill>
                  <a:schemeClr val="tx1"/>
                </a:solidFill>
                <a:effectLst/>
                <a:latin typeface="Times" pitchFamily="18" charset="0"/>
                <a:ea typeface="+mn-ea"/>
                <a:cs typeface="+mn-cs"/>
              </a:rPr>
              <a:t>  Without the rock berms and the rock dam across the pond outlet, most or all of flow from </a:t>
            </a:r>
            <a:r>
              <a:rPr lang="en-US" sz="1200" kern="1200" dirty="0" err="1" smtClean="0">
                <a:solidFill>
                  <a:schemeClr val="tx1"/>
                </a:solidFill>
                <a:effectLst/>
                <a:latin typeface="Times" pitchFamily="18" charset="0"/>
                <a:ea typeface="+mn-ea"/>
                <a:cs typeface="+mn-cs"/>
              </a:rPr>
              <a:t>Stashaw</a:t>
            </a:r>
            <a:r>
              <a:rPr lang="en-US" sz="1200" kern="1200" dirty="0" smtClean="0">
                <a:solidFill>
                  <a:schemeClr val="tx1"/>
                </a:solidFill>
                <a:effectLst/>
                <a:latin typeface="Times" pitchFamily="18" charset="0"/>
                <a:ea typeface="+mn-ea"/>
                <a:cs typeface="+mn-cs"/>
              </a:rPr>
              <a:t> Creek would not have flowed to the pond.  More flow will not cure this situation, but rather will tend to wash out or expand gaps in the man-made rock berms.</a:t>
            </a:r>
          </a:p>
          <a:p>
            <a:endParaRPr lang="en-US" sz="1200" kern="1200" dirty="0" smtClean="0">
              <a:solidFill>
                <a:schemeClr val="tx1"/>
              </a:solidFill>
              <a:effectLst/>
              <a:latin typeface="Times" pitchFamily="18" charset="0"/>
              <a:ea typeface="+mn-ea"/>
              <a:cs typeface="+mn-cs"/>
            </a:endParaRPr>
          </a:p>
          <a:p>
            <a:r>
              <a:rPr lang="en-US" sz="1200" u="sng" kern="1200" dirty="0" smtClean="0">
                <a:solidFill>
                  <a:schemeClr val="tx1"/>
                </a:solidFill>
                <a:effectLst/>
                <a:latin typeface="Times" pitchFamily="18" charset="0"/>
                <a:ea typeface="+mn-ea"/>
                <a:cs typeface="+mn-cs"/>
              </a:rPr>
              <a:t>Absent the berms</a:t>
            </a:r>
            <a:r>
              <a:rPr lang="en-US" sz="1200" kern="1200" dirty="0" smtClean="0">
                <a:solidFill>
                  <a:schemeClr val="tx1"/>
                </a:solidFill>
                <a:effectLst/>
                <a:latin typeface="Times" pitchFamily="18" charset="0"/>
                <a:ea typeface="+mn-ea"/>
                <a:cs typeface="+mn-cs"/>
              </a:rPr>
              <a:t>, fish access to the  creek and pond would likely have been possible, although it is hard to determine what the pond and multi creek channels would look like without the extensive berms. </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21</a:t>
            </a:fld>
            <a:endParaRPr lang="en-US"/>
          </a:p>
        </p:txBody>
      </p:sp>
    </p:spTree>
    <p:extLst>
      <p:ext uri="{BB962C8B-B14F-4D97-AF65-F5344CB8AC3E}">
        <p14:creationId xmlns:p14="http://schemas.microsoft.com/office/powerpoint/2010/main" val="77981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159 x 91 and 1.5 to 4 </a:t>
            </a:r>
            <a:r>
              <a:rPr lang="en-US" dirty="0" err="1" smtClean="0"/>
              <a:t>ft</a:t>
            </a:r>
            <a:r>
              <a:rPr lang="en-US" baseline="0" dirty="0" smtClean="0"/>
              <a:t> deep</a:t>
            </a:r>
          </a:p>
          <a:p>
            <a:r>
              <a:rPr lang="en-US" baseline="0" dirty="0" smtClean="0"/>
              <a:t>Less than 30 St and 5  </a:t>
            </a:r>
            <a:r>
              <a:rPr lang="en-US" baseline="0" dirty="0" err="1" smtClean="0"/>
              <a:t>coho</a:t>
            </a:r>
            <a:endParaRPr lang="en-US" baseline="0"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pitchFamily="18" charset="0"/>
                <a:ea typeface="+mn-ea"/>
                <a:cs typeface="+mn-cs"/>
              </a:rPr>
              <a:t>the Karuk tribe (method</a:t>
            </a:r>
            <a:r>
              <a:rPr lang="en-US" sz="1200" kern="1200" baseline="0" dirty="0" smtClean="0">
                <a:solidFill>
                  <a:schemeClr val="tx1"/>
                </a:solidFill>
                <a:effectLst/>
                <a:latin typeface="Times" pitchFamily="18" charset="0"/>
                <a:ea typeface="+mn-ea"/>
                <a:cs typeface="+mn-cs"/>
              </a:rPr>
              <a:t>s not given) </a:t>
            </a:r>
            <a:r>
              <a:rPr lang="en-US" sz="1200" kern="1200" dirty="0" smtClean="0">
                <a:solidFill>
                  <a:schemeClr val="tx1"/>
                </a:solidFill>
                <a:effectLst/>
                <a:latin typeface="Times" pitchFamily="18" charset="0"/>
                <a:ea typeface="+mn-ea"/>
                <a:cs typeface="+mn-cs"/>
              </a:rPr>
              <a:t>observed 156 juvenile Coho in the creek in 2005, 130 in 2008, and 55 in 2010.  During 2005-2009 the</a:t>
            </a:r>
            <a:r>
              <a:rPr lang="en-US" sz="1200" kern="1200" baseline="0" dirty="0" smtClean="0">
                <a:solidFill>
                  <a:schemeClr val="tx1"/>
                </a:solidFill>
                <a:effectLst/>
                <a:latin typeface="Times" pitchFamily="18" charset="0"/>
                <a:ea typeface="+mn-ea"/>
                <a:cs typeface="+mn-cs"/>
              </a:rPr>
              <a:t>y also observed over 100 </a:t>
            </a:r>
            <a:r>
              <a:rPr lang="en-US" sz="1200" kern="1200" baseline="0" dirty="0" err="1" smtClean="0">
                <a:solidFill>
                  <a:schemeClr val="tx1"/>
                </a:solidFill>
                <a:effectLst/>
                <a:latin typeface="Times" pitchFamily="18" charset="0"/>
                <a:ea typeface="+mn-ea"/>
                <a:cs typeface="+mn-cs"/>
              </a:rPr>
              <a:t>steelh</a:t>
            </a:r>
            <a:r>
              <a:rPr lang="en-US" sz="1200" kern="1200" baseline="0" dirty="0" smtClean="0">
                <a:solidFill>
                  <a:schemeClr val="tx1"/>
                </a:solidFill>
                <a:effectLst/>
                <a:latin typeface="Times" pitchFamily="18" charset="0"/>
                <a:ea typeface="+mn-ea"/>
                <a:cs typeface="+mn-cs"/>
              </a:rPr>
              <a:t> each yr.  </a:t>
            </a:r>
            <a:r>
              <a:rPr lang="en-US" sz="1200" kern="1200" dirty="0" smtClean="0">
                <a:solidFill>
                  <a:schemeClr val="tx1"/>
                </a:solidFill>
                <a:effectLst/>
                <a:latin typeface="Times" pitchFamily="18" charset="0"/>
                <a:ea typeface="+mn-ea"/>
                <a:cs typeface="+mn-cs"/>
              </a:rPr>
              <a:t>Whitmore estimate 120 were present in the floodplain pond in 2012.  and the enhancement</a:t>
            </a:r>
            <a:r>
              <a:rPr lang="en-US" sz="1200" kern="1200" baseline="0" dirty="0" smtClean="0">
                <a:solidFill>
                  <a:schemeClr val="tx1"/>
                </a:solidFill>
                <a:effectLst/>
                <a:latin typeface="Times" pitchFamily="18" charset="0"/>
                <a:ea typeface="+mn-ea"/>
                <a:cs typeface="+mn-cs"/>
              </a:rPr>
              <a:t> report shows an estimated 105 </a:t>
            </a:r>
            <a:r>
              <a:rPr lang="en-US" sz="1200" kern="1200" baseline="0" dirty="0" err="1" smtClean="0">
                <a:solidFill>
                  <a:schemeClr val="tx1"/>
                </a:solidFill>
                <a:effectLst/>
                <a:latin typeface="Times" pitchFamily="18" charset="0"/>
                <a:ea typeface="+mn-ea"/>
                <a:cs typeface="+mn-cs"/>
              </a:rPr>
              <a:t>coho</a:t>
            </a:r>
            <a:r>
              <a:rPr lang="en-US" sz="1200" kern="1200" baseline="0" dirty="0" smtClean="0">
                <a:solidFill>
                  <a:schemeClr val="tx1"/>
                </a:solidFill>
                <a:effectLst/>
                <a:latin typeface="Times" pitchFamily="18" charset="0"/>
                <a:ea typeface="+mn-ea"/>
                <a:cs typeface="+mn-cs"/>
              </a:rPr>
              <a:t> in Feb 2014 (would emigrate in spring).  </a:t>
            </a:r>
            <a:r>
              <a:rPr lang="en-US" sz="1200" kern="1200" dirty="0" smtClean="0">
                <a:solidFill>
                  <a:schemeClr val="tx1"/>
                </a:solidFill>
                <a:effectLst/>
                <a:latin typeface="Times" pitchFamily="18" charset="0"/>
                <a:ea typeface="+mn-ea"/>
                <a:cs typeface="+mn-cs"/>
              </a:rPr>
              <a:t>All of those observations were made before  hydro plant operations were diminished.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pitchFamily="18" charset="0"/>
                <a:ea typeface="+mn-ea"/>
                <a:cs typeface="+mn-cs"/>
              </a:rPr>
              <a:t>Krall</a:t>
            </a:r>
            <a:r>
              <a:rPr lang="en-US" sz="1200" kern="1200" baseline="0" dirty="0" smtClean="0">
                <a:solidFill>
                  <a:schemeClr val="tx1"/>
                </a:solidFill>
                <a:effectLst/>
                <a:latin typeface="Times" pitchFamily="18" charset="0"/>
                <a:ea typeface="+mn-ea"/>
                <a:cs typeface="+mn-cs"/>
              </a:rPr>
              <a:t> (2014) </a:t>
            </a:r>
            <a:r>
              <a:rPr lang="en-US" sz="1200" kern="1200" baseline="0" dirty="0" err="1" smtClean="0">
                <a:solidFill>
                  <a:schemeClr val="tx1"/>
                </a:solidFill>
                <a:effectLst/>
                <a:latin typeface="Times" pitchFamily="18" charset="0"/>
                <a:ea typeface="+mn-ea"/>
                <a:cs typeface="+mn-cs"/>
              </a:rPr>
              <a:t>estaimated</a:t>
            </a:r>
            <a:r>
              <a:rPr lang="en-US" sz="1200" kern="1200" baseline="0" dirty="0" smtClean="0">
                <a:solidFill>
                  <a:schemeClr val="tx1"/>
                </a:solidFill>
                <a:effectLst/>
                <a:latin typeface="Times" pitchFamily="18" charset="0"/>
                <a:ea typeface="+mn-ea"/>
                <a:cs typeface="+mn-cs"/>
              </a:rPr>
              <a:t> 10 </a:t>
            </a:r>
            <a:r>
              <a:rPr lang="en-US" sz="1200" kern="1200" baseline="0" dirty="0" err="1" smtClean="0">
                <a:solidFill>
                  <a:schemeClr val="tx1"/>
                </a:solidFill>
                <a:effectLst/>
                <a:latin typeface="Times" pitchFamily="18" charset="0"/>
                <a:ea typeface="+mn-ea"/>
                <a:cs typeface="+mn-cs"/>
              </a:rPr>
              <a:t>coho</a:t>
            </a:r>
            <a:r>
              <a:rPr lang="en-US" sz="1200" kern="1200" baseline="0" dirty="0" smtClean="0">
                <a:solidFill>
                  <a:schemeClr val="tx1"/>
                </a:solidFill>
                <a:effectLst/>
                <a:latin typeface="Times" pitchFamily="18" charset="0"/>
                <a:ea typeface="+mn-ea"/>
                <a:cs typeface="+mn-cs"/>
              </a:rPr>
              <a:t> in summer 2014.  We observed only 2 in 2017.</a:t>
            </a:r>
            <a:endParaRPr lang="en-US" sz="1200" kern="1200" dirty="0" smtClean="0">
              <a:solidFill>
                <a:schemeClr val="tx1"/>
              </a:solidFill>
              <a:effectLst/>
              <a:latin typeface="Times" pitchFamily="18" charset="0"/>
              <a:ea typeface="+mn-ea"/>
              <a:cs typeface="+mn-cs"/>
            </a:endParaRPr>
          </a:p>
          <a:p>
            <a:endParaRPr lang="en-US" dirty="0" smtClean="0"/>
          </a:p>
          <a:p>
            <a:r>
              <a:rPr lang="en-US" dirty="0" smtClean="0"/>
              <a:t>Yurok</a:t>
            </a:r>
            <a:r>
              <a:rPr lang="en-US" baseline="0" dirty="0" smtClean="0"/>
              <a:t> tribal report from 2011 on thermal refuge monitoring during summer cite examples of Red Cap and Elk creeks where natural change dramatically alter fish use between years.</a:t>
            </a:r>
          </a:p>
          <a:p>
            <a:r>
              <a:rPr lang="en-US" baseline="0" dirty="0" smtClean="0"/>
              <a:t>Also, reported the heavy human visitation caused fish to leave the ponds on Horse </a:t>
            </a:r>
            <a:r>
              <a:rPr lang="en-US" baseline="0" dirty="0" err="1" smtClean="0"/>
              <a:t>Linto</a:t>
            </a:r>
            <a:r>
              <a:rPr lang="en-US" baseline="0" dirty="0" smtClean="0"/>
              <a:t> Creek and Indian Creek.</a:t>
            </a:r>
          </a:p>
          <a:p>
            <a:r>
              <a:rPr lang="en-US" baseline="0" dirty="0" smtClean="0"/>
              <a:t>Further, reported in the hundreds and thousands of juveniles in 2010 and years prior, only chinook and steelhead were observed, no </a:t>
            </a:r>
            <a:r>
              <a:rPr lang="en-US" baseline="0" dirty="0" err="1" smtClean="0"/>
              <a:t>coho</a:t>
            </a:r>
            <a:r>
              <a:rPr lang="en-US" baseline="0" dirty="0" smtClean="0"/>
              <a:t>  </a:t>
            </a:r>
            <a:endParaRPr lang="en-US" dirty="0" smtClean="0"/>
          </a:p>
          <a:p>
            <a:endParaRPr lang="en-US" dirty="0" smtClean="0"/>
          </a:p>
          <a:p>
            <a:r>
              <a:rPr lang="en-US" dirty="0" smtClean="0"/>
              <a:t>When</a:t>
            </a:r>
            <a:r>
              <a:rPr lang="en-US" baseline="0" dirty="0" smtClean="0"/>
              <a:t> fish congregate in such refuges, it is not uncommon that some arrive with diseases and subsequently died in the refuge.  I have observed such occurrences in tributaries to the Rogue River and the Willamette River that are used as cold water refuges.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22</a:t>
            </a:fld>
            <a:endParaRPr lang="en-US"/>
          </a:p>
        </p:txBody>
      </p:sp>
    </p:spTree>
    <p:extLst>
      <p:ext uri="{BB962C8B-B14F-4D97-AF65-F5344CB8AC3E}">
        <p14:creationId xmlns:p14="http://schemas.microsoft.com/office/powerpoint/2010/main" val="1897101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pitchFamily="18" charset="0"/>
                <a:ea typeface="+mn-ea"/>
                <a:cs typeface="+mn-cs"/>
              </a:rPr>
              <a:t>Although the stream braided into numerous channels upon entry to the floodplain, at least one of the small channels formed a small pond within  a clump of rooted vegetation on the floodplain.</a:t>
            </a:r>
          </a:p>
          <a:p>
            <a:r>
              <a:rPr lang="en-US" sz="1200" kern="1200" dirty="0" smtClean="0">
                <a:solidFill>
                  <a:schemeClr val="tx1"/>
                </a:solidFill>
                <a:effectLst/>
                <a:latin typeface="Times" pitchFamily="18" charset="0"/>
                <a:ea typeface="+mn-ea"/>
                <a:cs typeface="+mn-cs"/>
              </a:rPr>
              <a:t>Within 30 </a:t>
            </a:r>
            <a:r>
              <a:rPr lang="en-US" sz="1200" kern="1200" dirty="0" err="1" smtClean="0">
                <a:solidFill>
                  <a:schemeClr val="tx1"/>
                </a:solidFill>
                <a:effectLst/>
                <a:latin typeface="Times" pitchFamily="18" charset="0"/>
                <a:ea typeface="+mn-ea"/>
                <a:cs typeface="+mn-cs"/>
              </a:rPr>
              <a:t>ft</a:t>
            </a:r>
            <a:r>
              <a:rPr lang="en-US" sz="1200" kern="1200" dirty="0" smtClean="0">
                <a:solidFill>
                  <a:schemeClr val="tx1"/>
                </a:solidFill>
                <a:effectLst/>
                <a:latin typeface="Times" pitchFamily="18" charset="0"/>
                <a:ea typeface="+mn-ea"/>
                <a:cs typeface="+mn-cs"/>
              </a:rPr>
              <a:t> onto the floodplain</a:t>
            </a:r>
            <a:r>
              <a:rPr lang="en-US" sz="1200" kern="1200" baseline="0" dirty="0" smtClean="0">
                <a:solidFill>
                  <a:schemeClr val="tx1"/>
                </a:solidFill>
                <a:effectLst/>
                <a:latin typeface="Times" pitchFamily="18" charset="0"/>
                <a:ea typeface="+mn-ea"/>
                <a:cs typeface="+mn-cs"/>
              </a:rPr>
              <a:t> the flow had  spread over braided channel already 120 </a:t>
            </a:r>
            <a:r>
              <a:rPr lang="en-US" sz="1200" kern="1200" baseline="0" dirty="0" err="1" smtClean="0">
                <a:solidFill>
                  <a:schemeClr val="tx1"/>
                </a:solidFill>
                <a:effectLst/>
                <a:latin typeface="Times" pitchFamily="18" charset="0"/>
                <a:ea typeface="+mn-ea"/>
                <a:cs typeface="+mn-cs"/>
              </a:rPr>
              <a:t>ft</a:t>
            </a:r>
            <a:r>
              <a:rPr lang="en-US" sz="1200" kern="1200" baseline="0" dirty="0" smtClean="0">
                <a:solidFill>
                  <a:schemeClr val="tx1"/>
                </a:solidFill>
                <a:effectLst/>
                <a:latin typeface="Times" pitchFamily="18" charset="0"/>
                <a:ea typeface="+mn-ea"/>
                <a:cs typeface="+mn-cs"/>
              </a:rPr>
              <a:t> wide</a:t>
            </a:r>
            <a:r>
              <a:rPr lang="en-US" sz="1200" kern="1200" dirty="0" smtClean="0">
                <a:solidFill>
                  <a:schemeClr val="tx1"/>
                </a:solidFill>
                <a:effectLst/>
                <a:latin typeface="Times"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23</a:t>
            </a:fld>
            <a:endParaRPr lang="en-US"/>
          </a:p>
        </p:txBody>
      </p:sp>
    </p:spTree>
    <p:extLst>
      <p:ext uri="{BB962C8B-B14F-4D97-AF65-F5344CB8AC3E}">
        <p14:creationId xmlns:p14="http://schemas.microsoft.com/office/powerpoint/2010/main" val="1691436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Swoofer</a:t>
            </a:r>
            <a:r>
              <a:rPr lang="en-US" dirty="0" smtClean="0"/>
              <a:t> model 2100 velocity meter</a:t>
            </a:r>
          </a:p>
          <a:p>
            <a:r>
              <a:rPr lang="en-US" sz="1200" kern="1200" dirty="0" smtClean="0">
                <a:solidFill>
                  <a:schemeClr val="tx1"/>
                </a:solidFill>
                <a:effectLst/>
                <a:latin typeface="Times" pitchFamily="18" charset="0"/>
                <a:ea typeface="+mn-ea"/>
                <a:cs typeface="+mn-cs"/>
              </a:rPr>
              <a:t>On October 20 at an estimated flow of 14.2 </a:t>
            </a:r>
            <a:r>
              <a:rPr lang="en-US" sz="1200" kern="1200" dirty="0" err="1" smtClean="0">
                <a:solidFill>
                  <a:schemeClr val="tx1"/>
                </a:solidFill>
                <a:effectLst/>
                <a:latin typeface="Times" pitchFamily="18" charset="0"/>
                <a:ea typeface="+mn-ea"/>
                <a:cs typeface="+mn-cs"/>
              </a:rPr>
              <a:t>cfs</a:t>
            </a:r>
            <a:r>
              <a:rPr lang="en-US" sz="1200" kern="1200" dirty="0" smtClean="0">
                <a:solidFill>
                  <a:schemeClr val="tx1"/>
                </a:solidFill>
                <a:effectLst/>
                <a:latin typeface="Times" pitchFamily="18" charset="0"/>
                <a:ea typeface="+mn-ea"/>
                <a:cs typeface="+mn-cs"/>
              </a:rPr>
              <a:t>, most of the riffle is less than 6 inches deep and velocities already reach 4 </a:t>
            </a:r>
            <a:r>
              <a:rPr lang="en-US" sz="1200" kern="1200" dirty="0" err="1" smtClean="0">
                <a:solidFill>
                  <a:schemeClr val="tx1"/>
                </a:solidFill>
                <a:effectLst/>
                <a:latin typeface="Times" pitchFamily="18" charset="0"/>
                <a:ea typeface="+mn-ea"/>
                <a:cs typeface="+mn-cs"/>
              </a:rPr>
              <a:t>ft</a:t>
            </a:r>
            <a:r>
              <a:rPr lang="en-US" sz="1200" kern="1200" dirty="0" smtClean="0">
                <a:solidFill>
                  <a:schemeClr val="tx1"/>
                </a:solidFill>
                <a:effectLst/>
                <a:latin typeface="Times" pitchFamily="18" charset="0"/>
                <a:ea typeface="+mn-ea"/>
                <a:cs typeface="+mn-cs"/>
              </a:rPr>
              <a:t>/sec or more across almost half the channel (Tables 7 and 8).  These are shallower depths and faster velocities than preferred by juvenile salmonids.  We chose this location because it was one of the few distinct riffles in stream, and riffle has slower velocity that either rapid or a cascade</a:t>
            </a:r>
          </a:p>
          <a:p>
            <a:endParaRPr lang="en-US" sz="1200" kern="1200" dirty="0" smtClean="0">
              <a:solidFill>
                <a:schemeClr val="tx1"/>
              </a:solidFill>
              <a:effectLst/>
              <a:latin typeface="Times"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pitchFamily="18" charset="0"/>
                <a:ea typeface="+mn-ea"/>
                <a:cs typeface="+mn-cs"/>
              </a:rPr>
              <a:t>these measurements indicate is that conditions for rearing juvenile salmonids are declining, rather than improving, as flows increase.   Due to the effects of high gradient, velocities will increase quickly with further increases in flow, and </a:t>
            </a:r>
            <a:r>
              <a:rPr lang="en-US" sz="1200" kern="1200" dirty="0" err="1" smtClean="0">
                <a:solidFill>
                  <a:schemeClr val="tx1"/>
                </a:solidFill>
                <a:effectLst/>
                <a:latin typeface="Times" pitchFamily="18" charset="0"/>
                <a:ea typeface="+mn-ea"/>
                <a:cs typeface="+mn-cs"/>
              </a:rPr>
              <a:t>Stanshaw</a:t>
            </a:r>
            <a:r>
              <a:rPr lang="en-US" sz="1200" kern="1200" dirty="0" smtClean="0">
                <a:solidFill>
                  <a:schemeClr val="tx1"/>
                </a:solidFill>
                <a:effectLst/>
                <a:latin typeface="Times" pitchFamily="18" charset="0"/>
                <a:ea typeface="+mn-ea"/>
                <a:cs typeface="+mn-cs"/>
              </a:rPr>
              <a:t> Creek will become a very difficult environment for juvenile salmonids to survive in through the winter. </a:t>
            </a:r>
          </a:p>
          <a:p>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25</a:t>
            </a:fld>
            <a:endParaRPr lang="en-US"/>
          </a:p>
        </p:txBody>
      </p:sp>
    </p:spTree>
    <p:extLst>
      <p:ext uri="{BB962C8B-B14F-4D97-AF65-F5344CB8AC3E}">
        <p14:creationId xmlns:p14="http://schemas.microsoft.com/office/powerpoint/2010/main" val="2281395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28</a:t>
            </a:fld>
            <a:endParaRPr lang="en-US"/>
          </a:p>
        </p:txBody>
      </p:sp>
    </p:spTree>
    <p:extLst>
      <p:ext uri="{BB962C8B-B14F-4D97-AF65-F5344CB8AC3E}">
        <p14:creationId xmlns:p14="http://schemas.microsoft.com/office/powerpoint/2010/main" val="1321174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not say more about the spawning gravel.  I found no patches that desirable for spawning. I did find some that were marginal  but were above water, or sloped laterally.  All were likely to scour  and be redeposited during high and low flows through the winter and spring.</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3</a:t>
            </a:fld>
            <a:endParaRPr lang="en-US"/>
          </a:p>
        </p:txBody>
      </p:sp>
    </p:spTree>
    <p:extLst>
      <p:ext uri="{BB962C8B-B14F-4D97-AF65-F5344CB8AC3E}">
        <p14:creationId xmlns:p14="http://schemas.microsoft.com/office/powerpoint/2010/main" val="2142319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pitchFamily="18" charset="0"/>
                <a:ea typeface="+mn-ea"/>
                <a:cs typeface="+mn-cs"/>
              </a:rPr>
              <a:t>a jump pool depth of ≥ 1.25 times the vertical height to be jumped.  This ratio is also being used by the USFWS in their evaluation of potential passage barriers in the Battle Creek watershed (Early 2004).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pitchFamily="18" charset="0"/>
                <a:ea typeface="+mn-ea"/>
                <a:cs typeface="+mn-cs"/>
              </a:rPr>
              <a:t>Kalama River Falls, Washington, and concluded, “Our data suggest that steelhead do not begin to jump at the KFH barrier until the water temperatures reach 7 or 8°C, and successes occur at temperatures ≥ 10°C.”  They also found that jumper success was negatively correlated to flow, i.e., success decreased as flows increased.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pitchFamily="18" charset="0"/>
                <a:ea typeface="+mn-ea"/>
                <a:cs typeface="+mn-cs"/>
              </a:rPr>
              <a:t>Lab tests</a:t>
            </a:r>
            <a:r>
              <a:rPr lang="en-US" sz="1200" kern="1200" baseline="0" dirty="0" smtClean="0">
                <a:solidFill>
                  <a:schemeClr val="tx1"/>
                </a:solidFill>
                <a:effectLst/>
                <a:latin typeface="Times" pitchFamily="18" charset="0"/>
                <a:ea typeface="+mn-ea"/>
                <a:cs typeface="+mn-cs"/>
              </a:rPr>
              <a:t> show that turbulence, air entrainment, and shape of the plunge pool all have large effects on jumping ability</a:t>
            </a:r>
            <a:endParaRPr lang="en-US" sz="1200" kern="1200" dirty="0" smtClean="0">
              <a:solidFill>
                <a:schemeClr val="tx1"/>
              </a:solidFill>
              <a:effectLst/>
              <a:latin typeface="Times" pitchFamily="18" charset="0"/>
              <a:ea typeface="+mn-ea"/>
              <a:cs typeface="+mn-cs"/>
            </a:endParaRPr>
          </a:p>
          <a:p>
            <a:r>
              <a:rPr lang="en-US" dirty="0" smtClean="0"/>
              <a:t>Controlled tests</a:t>
            </a:r>
            <a:r>
              <a:rPr lang="en-US" baseline="0" dirty="0" smtClean="0"/>
              <a:t> in a laboratory showed that </a:t>
            </a:r>
            <a:r>
              <a:rPr lang="en-US" baseline="0" dirty="0" err="1" smtClean="0"/>
              <a:t>juvnile</a:t>
            </a:r>
            <a:r>
              <a:rPr lang="en-US" baseline="0" dirty="0" smtClean="0"/>
              <a:t> </a:t>
            </a:r>
            <a:r>
              <a:rPr lang="en-US" baseline="0" dirty="0" err="1" smtClean="0"/>
              <a:t>coho</a:t>
            </a:r>
            <a:r>
              <a:rPr lang="en-US" baseline="0" dirty="0" smtClean="0"/>
              <a:t> 103 mm long – none passed 32 cm from a 30cm deep pool success was 34% at 12 cm, 20% at 20 cm and 2% at 26 cm. </a:t>
            </a:r>
          </a:p>
          <a:p>
            <a:r>
              <a:rPr lang="en-US" baseline="0" dirty="0" smtClean="0"/>
              <a:t>None of the barriers achieved the 1.25 depth to jump </a:t>
            </a:r>
            <a:r>
              <a:rPr lang="en-US" baseline="0" dirty="0" err="1" smtClean="0"/>
              <a:t>ht</a:t>
            </a:r>
            <a:r>
              <a:rPr lang="en-US" baseline="0" dirty="0" smtClean="0"/>
              <a:t> ratio.</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4</a:t>
            </a:fld>
            <a:endParaRPr lang="en-US"/>
          </a:p>
        </p:txBody>
      </p:sp>
    </p:spTree>
    <p:extLst>
      <p:ext uri="{BB962C8B-B14F-4D97-AF65-F5344CB8AC3E}">
        <p14:creationId xmlns:p14="http://schemas.microsoft.com/office/powerpoint/2010/main" val="167443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8</a:t>
            </a:fld>
            <a:endParaRPr lang="en-US"/>
          </a:p>
        </p:txBody>
      </p:sp>
    </p:spTree>
    <p:extLst>
      <p:ext uri="{BB962C8B-B14F-4D97-AF65-F5344CB8AC3E}">
        <p14:creationId xmlns:p14="http://schemas.microsoft.com/office/powerpoint/2010/main" val="124794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9E20D649-D702-4986-AD2E-0201EBAD727B}" type="slidenum">
              <a:rPr lang="en-US" altLang="en-US" sz="1200" smtClean="0"/>
              <a:pPr/>
              <a:t>11</a:t>
            </a:fld>
            <a:endParaRPr lang="en-US" altLang="en-US" sz="120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US" altLang="en-US" smtClean="0"/>
              <a:t>Change in surface area (width and length) and/or unit type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A4C2059E-BC82-4B12-B073-8C8CCEA0449B}" type="slidenum">
              <a:rPr lang="en-US" altLang="en-US" sz="1200" smtClean="0"/>
              <a:pPr/>
              <a:t>12</a:t>
            </a:fld>
            <a:endParaRPr lang="en-US" altLang="en-US" sz="120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smtClean="0"/>
              <a:t>Change in depth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pools have higher </a:t>
            </a:r>
            <a:r>
              <a:rPr lang="en-US" dirty="0" err="1" smtClean="0"/>
              <a:t>denisty</a:t>
            </a:r>
            <a:r>
              <a:rPr lang="en-US" dirty="0" smtClean="0"/>
              <a:t>.</a:t>
            </a:r>
          </a:p>
          <a:p>
            <a:r>
              <a:rPr lang="en-US" dirty="0" smtClean="0"/>
              <a:t>I</a:t>
            </a:r>
            <a:r>
              <a:rPr lang="en-US" baseline="0" dirty="0" smtClean="0"/>
              <a:t> averaged densities across fish water units.</a:t>
            </a:r>
          </a:p>
          <a:p>
            <a:r>
              <a:rPr lang="en-US" baseline="0" dirty="0" smtClean="0"/>
              <a:t>Explain depth scalar.</a:t>
            </a:r>
          </a:p>
          <a:p>
            <a:endParaRPr lang="en-US" baseline="0" dirty="0" smtClean="0"/>
          </a:p>
          <a:p>
            <a:r>
              <a:rPr lang="en-US" baseline="0" dirty="0" smtClean="0"/>
              <a:t>36 </a:t>
            </a:r>
            <a:r>
              <a:rPr lang="en-US" baseline="0" dirty="0" err="1" smtClean="0"/>
              <a:t>parr</a:t>
            </a:r>
            <a:r>
              <a:rPr lang="en-US" baseline="0" dirty="0" smtClean="0"/>
              <a:t> by 50% = 18 </a:t>
            </a:r>
            <a:r>
              <a:rPr lang="en-US" baseline="0" dirty="0" err="1" smtClean="0"/>
              <a:t>smolts</a:t>
            </a:r>
            <a:r>
              <a:rPr lang="en-US" baseline="0" dirty="0" smtClean="0"/>
              <a:t> x 10% = 1.8 adults at capacity in an above average year  = not sustainable,    could sustain small population of resident trout.</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15</a:t>
            </a:fld>
            <a:endParaRPr lang="en-US"/>
          </a:p>
        </p:txBody>
      </p:sp>
    </p:spTree>
    <p:extLst>
      <p:ext uri="{BB962C8B-B14F-4D97-AF65-F5344CB8AC3E}">
        <p14:creationId xmlns:p14="http://schemas.microsoft.com/office/powerpoint/2010/main" val="1236726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pitchFamily="18" charset="0"/>
                <a:ea typeface="+mn-ea"/>
                <a:cs typeface="+mn-cs"/>
              </a:rPr>
              <a:t>The morphology of </a:t>
            </a:r>
            <a:r>
              <a:rPr lang="en-US" sz="1200" kern="1200" dirty="0" err="1" smtClean="0">
                <a:solidFill>
                  <a:schemeClr val="tx1"/>
                </a:solidFill>
                <a:effectLst/>
                <a:latin typeface="Times" pitchFamily="18" charset="0"/>
                <a:ea typeface="+mn-ea"/>
                <a:cs typeface="+mn-cs"/>
              </a:rPr>
              <a:t>Stanshaw</a:t>
            </a:r>
            <a:r>
              <a:rPr lang="en-US" sz="1200" kern="1200" dirty="0" smtClean="0">
                <a:solidFill>
                  <a:schemeClr val="tx1"/>
                </a:solidFill>
                <a:effectLst/>
                <a:latin typeface="Times" pitchFamily="18" charset="0"/>
                <a:ea typeface="+mn-ea"/>
                <a:cs typeface="+mn-cs"/>
              </a:rPr>
              <a:t> Creek changes dramatically as it enters onto the Klamath floodplain before reaching the floodplain pond.  Right up to the edge of the floodplain, the channel is incised between confining hillslopes on both sides…The channel immediately becomes braided and spreads out on the floodplain.  There are not trees and only occasional bushes.</a:t>
            </a:r>
          </a:p>
          <a:p>
            <a:endParaRPr lang="en-US" sz="1200" kern="1200" dirty="0" smtClean="0">
              <a:solidFill>
                <a:schemeClr val="tx1"/>
              </a:solidFill>
              <a:effectLst/>
              <a:latin typeface="Times" pitchFamily="18" charset="0"/>
              <a:ea typeface="+mn-ea"/>
              <a:cs typeface="+mn-cs"/>
            </a:endParaRPr>
          </a:p>
          <a:p>
            <a:r>
              <a:rPr lang="en-US" sz="1200" kern="1200" dirty="0" smtClean="0">
                <a:solidFill>
                  <a:schemeClr val="tx1"/>
                </a:solidFill>
                <a:effectLst/>
                <a:latin typeface="Times" pitchFamily="18" charset="0"/>
                <a:ea typeface="+mn-ea"/>
                <a:cs typeface="+mn-cs"/>
              </a:rPr>
              <a:t>Explain no trees is view to right where floodplain slopes</a:t>
            </a:r>
            <a:r>
              <a:rPr lang="en-US" sz="1200" kern="1200" baseline="0" dirty="0" smtClean="0">
                <a:solidFill>
                  <a:schemeClr val="tx1"/>
                </a:solidFill>
                <a:effectLst/>
                <a:latin typeface="Times" pitchFamily="18" charset="0"/>
                <a:ea typeface="+mn-ea"/>
                <a:cs typeface="+mn-cs"/>
              </a:rPr>
              <a:t> down to river.   Much of bush vegetation is alder.  </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16</a:t>
            </a:fld>
            <a:endParaRPr lang="en-US"/>
          </a:p>
        </p:txBody>
      </p:sp>
    </p:spTree>
    <p:extLst>
      <p:ext uri="{BB962C8B-B14F-4D97-AF65-F5344CB8AC3E}">
        <p14:creationId xmlns:p14="http://schemas.microsoft.com/office/powerpoint/2010/main" val="327520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with </a:t>
            </a:r>
            <a:r>
              <a:rPr lang="en-US" u="sng" dirty="0" smtClean="0"/>
              <a:t>rock</a:t>
            </a:r>
            <a:r>
              <a:rPr lang="en-US" u="sng" baseline="0" dirty="0" smtClean="0"/>
              <a:t> berms to direct flow, about 2/3 of flow </a:t>
            </a:r>
            <a:r>
              <a:rPr lang="en-US" baseline="0" dirty="0" smtClean="0"/>
              <a:t>goes downhill, </a:t>
            </a:r>
            <a:r>
              <a:rPr lang="en-US" baseline="0" dirty="0" err="1" smtClean="0"/>
              <a:t>acorss</a:t>
            </a:r>
            <a:r>
              <a:rPr lang="en-US" baseline="0" dirty="0" smtClean="0"/>
              <a:t> the floodplain directly into the Klamath River.  Some here and some as leakage through berms</a:t>
            </a:r>
          </a:p>
          <a:p>
            <a:r>
              <a:rPr lang="en-US" sz="1200" kern="1200" dirty="0" smtClean="0">
                <a:solidFill>
                  <a:schemeClr val="tx1"/>
                </a:solidFill>
                <a:effectLst/>
                <a:latin typeface="Times" pitchFamily="18" charset="0"/>
                <a:ea typeface="+mn-ea"/>
                <a:cs typeface="+mn-cs"/>
              </a:rPr>
              <a:t>The confined channel of </a:t>
            </a:r>
            <a:r>
              <a:rPr lang="en-US" sz="1200" kern="1200" dirty="0" err="1" smtClean="0">
                <a:solidFill>
                  <a:schemeClr val="tx1"/>
                </a:solidFill>
                <a:effectLst/>
                <a:latin typeface="Times" pitchFamily="18" charset="0"/>
                <a:ea typeface="+mn-ea"/>
                <a:cs typeface="+mn-cs"/>
              </a:rPr>
              <a:t>Stanshaw</a:t>
            </a:r>
            <a:r>
              <a:rPr lang="en-US" sz="1200" kern="1200" dirty="0" smtClean="0">
                <a:solidFill>
                  <a:schemeClr val="tx1"/>
                </a:solidFill>
                <a:effectLst/>
                <a:latin typeface="Times" pitchFamily="18" charset="0"/>
                <a:ea typeface="+mn-ea"/>
                <a:cs typeface="+mn-cs"/>
              </a:rPr>
              <a:t> Creek is not directed at the pond, but is directed about 45</a:t>
            </a:r>
            <a:r>
              <a:rPr lang="en-US" sz="1200" kern="1200" baseline="30000" dirty="0" smtClean="0">
                <a:solidFill>
                  <a:schemeClr val="tx1"/>
                </a:solidFill>
                <a:effectLst/>
                <a:latin typeface="Times" pitchFamily="18" charset="0"/>
                <a:ea typeface="+mn-ea"/>
                <a:cs typeface="+mn-cs"/>
              </a:rPr>
              <a:t>o </a:t>
            </a:r>
            <a:r>
              <a:rPr lang="en-US" sz="1200" kern="1200" dirty="0" smtClean="0">
                <a:solidFill>
                  <a:schemeClr val="tx1"/>
                </a:solidFill>
                <a:effectLst/>
                <a:latin typeface="Times" pitchFamily="18" charset="0"/>
                <a:ea typeface="+mn-ea"/>
                <a:cs typeface="+mn-cs"/>
              </a:rPr>
              <a:t>to the left looking downstream (to right in Photo 1 looking upstream). The velocity energy of the channel is toward the right in this picture, but rocks were hand-placed at the head of that channel to block its flow, and a continuing berm of.   Thus, flow entering the Klamath floodplain must make a sharp right turn to reach the pond, which is located about 45 feet to the sharp right of the floodplain entry point. </a:t>
            </a:r>
            <a:endParaRPr lang="en-US" dirty="0"/>
          </a:p>
        </p:txBody>
      </p:sp>
      <p:sp>
        <p:nvSpPr>
          <p:cNvPr id="4" name="Slide Number Placeholder 3"/>
          <p:cNvSpPr>
            <a:spLocks noGrp="1"/>
          </p:cNvSpPr>
          <p:nvPr>
            <p:ph type="sldNum" sz="quarter" idx="10"/>
          </p:nvPr>
        </p:nvSpPr>
        <p:spPr/>
        <p:txBody>
          <a:bodyPr/>
          <a:lstStyle/>
          <a:p>
            <a:pPr>
              <a:defRPr/>
            </a:pPr>
            <a:fld id="{B7A5C19D-6A0B-44DC-863A-D785B3B773A2}" type="slidenum">
              <a:rPr lang="en-US" smtClean="0"/>
              <a:pPr>
                <a:defRPr/>
              </a:pPr>
              <a:t>17</a:t>
            </a:fld>
            <a:endParaRPr lang="en-US"/>
          </a:p>
        </p:txBody>
      </p:sp>
    </p:spTree>
    <p:extLst>
      <p:ext uri="{BB962C8B-B14F-4D97-AF65-F5344CB8AC3E}">
        <p14:creationId xmlns:p14="http://schemas.microsoft.com/office/powerpoint/2010/main" val="2111118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1630825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220268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3435306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1324251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78486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90350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24441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145891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366911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1491205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10520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96151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232050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r>
              <a:rPr lang="en-US"/>
              <a:t>Presenter Name</a:t>
            </a:r>
          </a:p>
        </p:txBody>
      </p:sp>
    </p:spTree>
    <p:extLst>
      <p:ext uri="{BB962C8B-B14F-4D97-AF65-F5344CB8AC3E}">
        <p14:creationId xmlns:p14="http://schemas.microsoft.com/office/powerpoint/2010/main" val="861311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a:defRPr/>
            </a:pPr>
            <a:r>
              <a:rPr lang="en-US"/>
              <a:t>Presenter Name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3200" b="1">
          <a:solidFill>
            <a:srgbClr val="FFC622"/>
          </a:solidFill>
          <a:latin typeface="+mj-lt"/>
          <a:ea typeface="+mj-ea"/>
          <a:cs typeface="+mj-cs"/>
        </a:defRPr>
      </a:lvl1pPr>
      <a:lvl2pPr algn="ctr" rtl="0" eaLnBrk="0" fontAlgn="base" hangingPunct="0">
        <a:spcBef>
          <a:spcPct val="0"/>
        </a:spcBef>
        <a:spcAft>
          <a:spcPct val="0"/>
        </a:spcAft>
        <a:defRPr sz="3200" b="1">
          <a:solidFill>
            <a:srgbClr val="FFC622"/>
          </a:solidFill>
          <a:latin typeface="Arial" charset="0"/>
        </a:defRPr>
      </a:lvl2pPr>
      <a:lvl3pPr algn="ctr" rtl="0" eaLnBrk="0" fontAlgn="base" hangingPunct="0">
        <a:spcBef>
          <a:spcPct val="0"/>
        </a:spcBef>
        <a:spcAft>
          <a:spcPct val="0"/>
        </a:spcAft>
        <a:defRPr sz="3200" b="1">
          <a:solidFill>
            <a:srgbClr val="FFC622"/>
          </a:solidFill>
          <a:latin typeface="Arial" charset="0"/>
        </a:defRPr>
      </a:lvl3pPr>
      <a:lvl4pPr algn="ctr" rtl="0" eaLnBrk="0" fontAlgn="base" hangingPunct="0">
        <a:spcBef>
          <a:spcPct val="0"/>
        </a:spcBef>
        <a:spcAft>
          <a:spcPct val="0"/>
        </a:spcAft>
        <a:defRPr sz="3200" b="1">
          <a:solidFill>
            <a:srgbClr val="FFC622"/>
          </a:solidFill>
          <a:latin typeface="Arial" charset="0"/>
        </a:defRPr>
      </a:lvl4pPr>
      <a:lvl5pPr algn="ctr" rtl="0" eaLnBrk="0" fontAlgn="base" hangingPunct="0">
        <a:spcBef>
          <a:spcPct val="0"/>
        </a:spcBef>
        <a:spcAft>
          <a:spcPct val="0"/>
        </a:spcAft>
        <a:defRPr sz="3200" b="1">
          <a:solidFill>
            <a:srgbClr val="FFC622"/>
          </a:solidFill>
          <a:latin typeface="Arial" charset="0"/>
        </a:defRPr>
      </a:lvl5pPr>
      <a:lvl6pPr marL="457200" algn="ctr" rtl="0" fontAlgn="base">
        <a:spcBef>
          <a:spcPct val="0"/>
        </a:spcBef>
        <a:spcAft>
          <a:spcPct val="0"/>
        </a:spcAft>
        <a:defRPr sz="3200" b="1">
          <a:solidFill>
            <a:srgbClr val="FFC622"/>
          </a:solidFill>
          <a:latin typeface="Arial" charset="0"/>
        </a:defRPr>
      </a:lvl6pPr>
      <a:lvl7pPr marL="914400" algn="ctr" rtl="0" fontAlgn="base">
        <a:spcBef>
          <a:spcPct val="0"/>
        </a:spcBef>
        <a:spcAft>
          <a:spcPct val="0"/>
        </a:spcAft>
        <a:defRPr sz="3200" b="1">
          <a:solidFill>
            <a:srgbClr val="FFC622"/>
          </a:solidFill>
          <a:latin typeface="Arial" charset="0"/>
        </a:defRPr>
      </a:lvl7pPr>
      <a:lvl8pPr marL="1371600" algn="ctr" rtl="0" fontAlgn="base">
        <a:spcBef>
          <a:spcPct val="0"/>
        </a:spcBef>
        <a:spcAft>
          <a:spcPct val="0"/>
        </a:spcAft>
        <a:defRPr sz="3200" b="1">
          <a:solidFill>
            <a:srgbClr val="FFC622"/>
          </a:solidFill>
          <a:latin typeface="Arial" charset="0"/>
        </a:defRPr>
      </a:lvl8pPr>
      <a:lvl9pPr marL="1828800" algn="ctr" rtl="0" fontAlgn="base">
        <a:spcBef>
          <a:spcPct val="0"/>
        </a:spcBef>
        <a:spcAft>
          <a:spcPct val="0"/>
        </a:spcAft>
        <a:defRPr sz="3200" b="1">
          <a:solidFill>
            <a:srgbClr val="FFC62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0886" y="701104"/>
            <a:ext cx="9144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sz="3600" b="1" dirty="0">
                <a:solidFill>
                  <a:srgbClr val="FFC000"/>
                </a:solidFill>
                <a:latin typeface="+mn-lt"/>
              </a:rPr>
              <a:t>Evaluation of </a:t>
            </a:r>
            <a:r>
              <a:rPr lang="en-US" sz="3600" b="1" dirty="0" smtClean="0">
                <a:solidFill>
                  <a:srgbClr val="FFC000"/>
                </a:solidFill>
                <a:latin typeface="+mn-lt"/>
              </a:rPr>
              <a:t>Carrying Capacity and Limiting Factors for Production of Salmon and Steelhead </a:t>
            </a:r>
          </a:p>
          <a:p>
            <a:pPr algn="ctr">
              <a:spcBef>
                <a:spcPct val="50000"/>
              </a:spcBef>
            </a:pPr>
            <a:r>
              <a:rPr lang="en-US" sz="3600" b="1" dirty="0" smtClean="0">
                <a:solidFill>
                  <a:srgbClr val="FFC000"/>
                </a:solidFill>
                <a:latin typeface="+mn-lt"/>
              </a:rPr>
              <a:t>in </a:t>
            </a:r>
            <a:r>
              <a:rPr lang="en-US" sz="3600" b="1" dirty="0" err="1" smtClean="0">
                <a:solidFill>
                  <a:srgbClr val="FFC000"/>
                </a:solidFill>
                <a:latin typeface="+mn-lt"/>
              </a:rPr>
              <a:t>Stanshaw</a:t>
            </a:r>
            <a:r>
              <a:rPr lang="en-US" sz="3600" b="1" dirty="0" smtClean="0">
                <a:solidFill>
                  <a:srgbClr val="FFC000"/>
                </a:solidFill>
                <a:latin typeface="+mn-lt"/>
              </a:rPr>
              <a:t> Creek</a:t>
            </a:r>
            <a:endParaRPr lang="en-US" sz="3600" b="1" dirty="0">
              <a:solidFill>
                <a:srgbClr val="FFC000"/>
              </a:solidFill>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Results</a:t>
            </a:r>
            <a:br>
              <a:rPr lang="en-US" dirty="0" smtClean="0"/>
            </a:br>
            <a:endParaRPr lang="en-US" dirty="0"/>
          </a:p>
        </p:txBody>
      </p:sp>
      <p:sp>
        <p:nvSpPr>
          <p:cNvPr id="3" name="Content Placeholder 2"/>
          <p:cNvSpPr>
            <a:spLocks noGrp="1"/>
          </p:cNvSpPr>
          <p:nvPr>
            <p:ph idx="1"/>
          </p:nvPr>
        </p:nvSpPr>
        <p:spPr>
          <a:xfrm>
            <a:off x="762000" y="1447800"/>
            <a:ext cx="7772400" cy="4114800"/>
          </a:xfrm>
        </p:spPr>
        <p:txBody>
          <a:bodyPr/>
          <a:lstStyle/>
          <a:p>
            <a:r>
              <a:rPr lang="en-US" sz="2400" dirty="0" smtClean="0"/>
              <a:t>Point of Diversion to floodplain is 4,284</a:t>
            </a:r>
          </a:p>
          <a:p>
            <a:pPr lvl="1"/>
            <a:r>
              <a:rPr lang="en-US" sz="2000" dirty="0" smtClean="0"/>
              <a:t>Note error in October 30 report – total in that report excluded the length below Hwy 96  (1,048 </a:t>
            </a:r>
            <a:r>
              <a:rPr lang="en-US" sz="2000" dirty="0" err="1" smtClean="0"/>
              <a:t>ft</a:t>
            </a:r>
            <a:r>
              <a:rPr lang="en-US" sz="2000" dirty="0" smtClean="0"/>
              <a:t>)</a:t>
            </a:r>
          </a:p>
          <a:p>
            <a:r>
              <a:rPr lang="en-US" sz="2400" dirty="0" smtClean="0"/>
              <a:t>Channel Unit Composition below Hwy 96:</a:t>
            </a:r>
          </a:p>
          <a:p>
            <a:pPr lvl="1"/>
            <a:r>
              <a:rPr lang="en-US" sz="2400" dirty="0" smtClean="0"/>
              <a:t>12% Pools</a:t>
            </a:r>
          </a:p>
          <a:p>
            <a:pPr lvl="1"/>
            <a:r>
              <a:rPr lang="en-US" sz="2400" dirty="0" smtClean="0"/>
              <a:t>3% Riffles</a:t>
            </a:r>
          </a:p>
          <a:p>
            <a:pPr lvl="1"/>
            <a:r>
              <a:rPr lang="en-US" sz="2400" dirty="0" smtClean="0"/>
              <a:t>85</a:t>
            </a:r>
            <a:r>
              <a:rPr lang="en-US" sz="2400" dirty="0"/>
              <a:t>% Complex </a:t>
            </a:r>
            <a:r>
              <a:rPr lang="en-US" sz="2400" dirty="0" smtClean="0"/>
              <a:t>fast-water stretches</a:t>
            </a:r>
          </a:p>
          <a:p>
            <a:r>
              <a:rPr lang="en-US" sz="2400" dirty="0" smtClean="0"/>
              <a:t>Few marginal gravel patches</a:t>
            </a:r>
          </a:p>
          <a:p>
            <a:r>
              <a:rPr lang="en-US" sz="2400" dirty="0" smtClean="0"/>
              <a:t>9 probable barriers to upstream migration</a:t>
            </a:r>
          </a:p>
          <a:p>
            <a:endParaRPr lang="en-US" dirty="0"/>
          </a:p>
        </p:txBody>
      </p:sp>
    </p:spTree>
    <p:extLst>
      <p:ext uri="{BB962C8B-B14F-4D97-AF65-F5344CB8AC3E}">
        <p14:creationId xmlns:p14="http://schemas.microsoft.com/office/powerpoint/2010/main" val="57483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r="45247" b="6863"/>
          <a:stretch>
            <a:fillRect/>
          </a:stretch>
        </p:blipFill>
        <p:spPr bwMode="auto">
          <a:xfrm>
            <a:off x="2057400" y="1382486"/>
            <a:ext cx="4572000" cy="509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381000"/>
            <a:ext cx="7848600" cy="1143000"/>
          </a:xfrm>
        </p:spPr>
        <p:txBody>
          <a:bodyPr/>
          <a:lstStyle/>
          <a:p>
            <a:r>
              <a:rPr lang="en-US" dirty="0" smtClean="0"/>
              <a:t>Expected Age 1+ Steelhead Densities</a:t>
            </a:r>
            <a:br>
              <a:rPr lang="en-US" dirty="0" smtClean="0"/>
            </a:br>
            <a:r>
              <a:rPr lang="en-US" dirty="0" smtClean="0"/>
              <a:t>by Channel Unit Type</a:t>
            </a:r>
            <a:endParaRPr lang="en-US" dirty="0"/>
          </a:p>
        </p:txBody>
      </p:sp>
    </p:spTree>
    <p:extLst>
      <p:ext uri="{BB962C8B-B14F-4D97-AF65-F5344CB8AC3E}">
        <p14:creationId xmlns:p14="http://schemas.microsoft.com/office/powerpoint/2010/main" val="3469137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a:p>
        </p:txBody>
      </p:sp>
      <p:pic>
        <p:nvPicPr>
          <p:cNvPr id="512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57200"/>
            <a:ext cx="8001000" cy="581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520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343" y="4114800"/>
            <a:ext cx="730567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4615"/>
          <a:stretch/>
        </p:blipFill>
        <p:spPr bwMode="auto">
          <a:xfrm>
            <a:off x="1676400" y="1219200"/>
            <a:ext cx="645590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9147" y="609600"/>
            <a:ext cx="2962671" cy="523220"/>
          </a:xfrm>
          <a:prstGeom prst="rect">
            <a:avLst/>
          </a:prstGeom>
          <a:noFill/>
        </p:spPr>
        <p:txBody>
          <a:bodyPr wrap="none" rtlCol="0">
            <a:spAutoFit/>
          </a:bodyPr>
          <a:lstStyle/>
          <a:p>
            <a:r>
              <a:rPr lang="en-US" sz="2800" b="1" dirty="0" err="1" smtClean="0">
                <a:solidFill>
                  <a:srgbClr val="FFFF00"/>
                </a:solidFill>
                <a:latin typeface="+mn-lt"/>
              </a:rPr>
              <a:t>Stanshaw</a:t>
            </a:r>
            <a:r>
              <a:rPr lang="en-US" sz="2800" b="1" dirty="0" smtClean="0">
                <a:solidFill>
                  <a:srgbClr val="FFFF00"/>
                </a:solidFill>
                <a:latin typeface="+mn-lt"/>
              </a:rPr>
              <a:t> Creek</a:t>
            </a:r>
            <a:endParaRPr lang="en-US" sz="2800" b="1" dirty="0">
              <a:solidFill>
                <a:srgbClr val="FFFF00"/>
              </a:solidFill>
              <a:latin typeface="+mn-lt"/>
            </a:endParaRPr>
          </a:p>
        </p:txBody>
      </p:sp>
      <p:sp>
        <p:nvSpPr>
          <p:cNvPr id="6" name="TextBox 5"/>
          <p:cNvSpPr txBox="1"/>
          <p:nvPr/>
        </p:nvSpPr>
        <p:spPr>
          <a:xfrm>
            <a:off x="762000" y="3624590"/>
            <a:ext cx="2262158" cy="523220"/>
          </a:xfrm>
          <a:prstGeom prst="rect">
            <a:avLst/>
          </a:prstGeom>
          <a:noFill/>
        </p:spPr>
        <p:txBody>
          <a:bodyPr wrap="none" rtlCol="0">
            <a:spAutoFit/>
          </a:bodyPr>
          <a:lstStyle/>
          <a:p>
            <a:r>
              <a:rPr lang="en-US" sz="2800" b="1" dirty="0" smtClean="0">
                <a:solidFill>
                  <a:srgbClr val="FFFF00"/>
                </a:solidFill>
                <a:latin typeface="+mn-lt"/>
              </a:rPr>
              <a:t>Irving Creek</a:t>
            </a:r>
            <a:endParaRPr lang="en-US" sz="2800" b="1" dirty="0">
              <a:solidFill>
                <a:srgbClr val="FFFF00"/>
              </a:solidFill>
              <a:latin typeface="+mn-lt"/>
            </a:endParaRPr>
          </a:p>
        </p:txBody>
      </p:sp>
    </p:spTree>
    <p:extLst>
      <p:ext uri="{BB962C8B-B14F-4D97-AF65-F5344CB8AC3E}">
        <p14:creationId xmlns:p14="http://schemas.microsoft.com/office/powerpoint/2010/main" val="775133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86200" y="457200"/>
            <a:ext cx="4648200" cy="5754469"/>
          </a:xfrm>
        </p:spPr>
      </p:pic>
      <p:sp>
        <p:nvSpPr>
          <p:cNvPr id="5" name="TextBox 4"/>
          <p:cNvSpPr txBox="1"/>
          <p:nvPr/>
        </p:nvSpPr>
        <p:spPr>
          <a:xfrm>
            <a:off x="457200" y="2438400"/>
            <a:ext cx="2852063" cy="646331"/>
          </a:xfrm>
          <a:prstGeom prst="rect">
            <a:avLst/>
          </a:prstGeom>
          <a:noFill/>
        </p:spPr>
        <p:txBody>
          <a:bodyPr wrap="none" rtlCol="0">
            <a:spAutoFit/>
          </a:bodyPr>
          <a:lstStyle/>
          <a:p>
            <a:r>
              <a:rPr lang="en-US" sz="3600" b="1" dirty="0" smtClean="0">
                <a:solidFill>
                  <a:srgbClr val="FFC000"/>
                </a:solidFill>
                <a:latin typeface="+mn-lt"/>
              </a:rPr>
              <a:t>Irving Creek</a:t>
            </a:r>
            <a:endParaRPr lang="en-US" sz="3600" b="1" dirty="0">
              <a:solidFill>
                <a:srgbClr val="FFC000"/>
              </a:solidFill>
              <a:latin typeface="+mn-lt"/>
            </a:endParaRPr>
          </a:p>
        </p:txBody>
      </p:sp>
    </p:spTree>
    <p:extLst>
      <p:ext uri="{BB962C8B-B14F-4D97-AF65-F5344CB8AC3E}">
        <p14:creationId xmlns:p14="http://schemas.microsoft.com/office/powerpoint/2010/main" val="27907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Steelhead Age 1+ Capacity</a:t>
            </a:r>
            <a:br>
              <a:rPr lang="en-US" dirty="0" smtClean="0"/>
            </a:br>
            <a:r>
              <a:rPr lang="en-US" dirty="0" err="1" smtClean="0"/>
              <a:t>Stanshaw</a:t>
            </a:r>
            <a:r>
              <a:rPr lang="en-US" dirty="0" smtClean="0"/>
              <a:t> Creek below Hwy 96</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05562" y="1644233"/>
            <a:ext cx="5862038" cy="475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3274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8116" y="609600"/>
            <a:ext cx="7547768" cy="5638800"/>
          </a:xfrm>
        </p:spPr>
      </p:pic>
    </p:spTree>
    <p:extLst>
      <p:ext uri="{BB962C8B-B14F-4D97-AF65-F5344CB8AC3E}">
        <p14:creationId xmlns:p14="http://schemas.microsoft.com/office/powerpoint/2010/main" val="3289234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stevec\Dropbox (Cramer Fish Sciences)\CramerSteve\SPCA\Klamath\MarbleMtn Ranch\Photos\entry to flood.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609600"/>
            <a:ext cx="7315200" cy="5715000"/>
          </a:xfrm>
          <a:prstGeom prst="rect">
            <a:avLst/>
          </a:prstGeom>
          <a:noFill/>
          <a:ln>
            <a:noFill/>
          </a:ln>
        </p:spPr>
      </p:pic>
    </p:spTree>
    <p:extLst>
      <p:ext uri="{BB962C8B-B14F-4D97-AF65-F5344CB8AC3E}">
        <p14:creationId xmlns:p14="http://schemas.microsoft.com/office/powerpoint/2010/main" val="2289171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3008313" cy="1162050"/>
          </a:xfrm>
        </p:spPr>
        <p:txBody>
          <a:bodyPr/>
          <a:lstStyle/>
          <a:p>
            <a:r>
              <a:rPr lang="en-US" sz="2800" dirty="0" smtClean="0"/>
              <a:t>First </a:t>
            </a:r>
            <a:r>
              <a:rPr lang="en-US" sz="2800" dirty="0" err="1" smtClean="0"/>
              <a:t>bermed</a:t>
            </a:r>
            <a:r>
              <a:rPr lang="en-US" sz="2800" dirty="0" smtClean="0"/>
              <a:t> channel to </a:t>
            </a:r>
            <a:r>
              <a:rPr lang="en-US" sz="2800" dirty="0" err="1" smtClean="0"/>
              <a:t>Stanshaw</a:t>
            </a:r>
            <a:r>
              <a:rPr lang="en-US" sz="2800" dirty="0" smtClean="0"/>
              <a:t> Pond</a:t>
            </a:r>
            <a:endParaRPr lang="en-US" sz="2800" dirty="0"/>
          </a:p>
        </p:txBody>
      </p:sp>
      <p:sp>
        <p:nvSpPr>
          <p:cNvPr id="5" name="Content Placeholder 4"/>
          <p:cNvSpPr>
            <a:spLocks noGrp="1"/>
          </p:cNvSpPr>
          <p:nvPr>
            <p:ph idx="1"/>
          </p:nvPr>
        </p:nvSpPr>
        <p:spPr/>
        <p:txBody>
          <a:bodyPr/>
          <a:lstStyle/>
          <a:p>
            <a:endParaRPr lang="en-US"/>
          </a:p>
        </p:txBody>
      </p:sp>
      <p:sp>
        <p:nvSpPr>
          <p:cNvPr id="8" name="Text Placeholder 7"/>
          <p:cNvSpPr>
            <a:spLocks noGrp="1"/>
          </p:cNvSpPr>
          <p:nvPr>
            <p:ph type="body" sz="half" idx="2"/>
          </p:nvPr>
        </p:nvSpPr>
        <p:spPr>
          <a:xfrm>
            <a:off x="457200" y="2514600"/>
            <a:ext cx="3008313" cy="3611563"/>
          </a:xfrm>
        </p:spPr>
        <p:txBody>
          <a:bodyPr/>
          <a:lstStyle/>
          <a:p>
            <a:endParaRPr lang="en-US" dirty="0"/>
          </a:p>
        </p:txBody>
      </p:sp>
      <p:pic>
        <p:nvPicPr>
          <p:cNvPr id="7" name="Picture 6" descr="C:\Users\stevec\Dropbox (Cramer Fish Sciences)\CramerSteve\SPCA\Klamath\MarbleMtn Ranch\Photos\hallway to poo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457200"/>
            <a:ext cx="4267200" cy="5715000"/>
          </a:xfrm>
          <a:prstGeom prst="rect">
            <a:avLst/>
          </a:prstGeom>
          <a:noFill/>
          <a:ln>
            <a:noFill/>
          </a:ln>
        </p:spPr>
      </p:pic>
    </p:spTree>
    <p:extLst>
      <p:ext uri="{BB962C8B-B14F-4D97-AF65-F5344CB8AC3E}">
        <p14:creationId xmlns:p14="http://schemas.microsoft.com/office/powerpoint/2010/main" val="2940341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3050"/>
            <a:ext cx="3008313" cy="1403350"/>
          </a:xfrm>
        </p:spPr>
        <p:txBody>
          <a:bodyPr/>
          <a:lstStyle/>
          <a:p>
            <a:r>
              <a:rPr lang="en-US" sz="2800" dirty="0" smtClean="0"/>
              <a:t>Second </a:t>
            </a:r>
            <a:r>
              <a:rPr lang="en-US" sz="2800" dirty="0" err="1" smtClean="0"/>
              <a:t>Bermed</a:t>
            </a:r>
            <a:r>
              <a:rPr lang="en-US" sz="2800" dirty="0" smtClean="0"/>
              <a:t> </a:t>
            </a:r>
            <a:br>
              <a:rPr lang="en-US" sz="2800" dirty="0" smtClean="0"/>
            </a:br>
            <a:r>
              <a:rPr lang="en-US" sz="2800" dirty="0" smtClean="0"/>
              <a:t>Channel to </a:t>
            </a:r>
            <a:br>
              <a:rPr lang="en-US" sz="2800" dirty="0" smtClean="0"/>
            </a:br>
            <a:r>
              <a:rPr lang="en-US" sz="2800" dirty="0" err="1" smtClean="0"/>
              <a:t>Stanshaw</a:t>
            </a:r>
            <a:r>
              <a:rPr lang="en-US" sz="2800" dirty="0" smtClean="0"/>
              <a:t> Pond</a:t>
            </a:r>
            <a:endParaRPr lang="en-US" sz="2800" dirty="0"/>
          </a:p>
        </p:txBody>
      </p:sp>
      <p:sp>
        <p:nvSpPr>
          <p:cNvPr id="7" name="Content Placeholder 6"/>
          <p:cNvSpPr>
            <a:spLocks noGrp="1"/>
          </p:cNvSpPr>
          <p:nvPr>
            <p:ph idx="1"/>
          </p:nvPr>
        </p:nvSpPr>
        <p:spPr/>
        <p:txBody>
          <a:bodyPr/>
          <a:lstStyle/>
          <a:p>
            <a:endParaRPr lang="en-US"/>
          </a:p>
        </p:txBody>
      </p:sp>
      <p:sp>
        <p:nvSpPr>
          <p:cNvPr id="8" name="Text Placeholder 7"/>
          <p:cNvSpPr>
            <a:spLocks noGrp="1"/>
          </p:cNvSpPr>
          <p:nvPr>
            <p:ph type="body" sz="half" idx="2"/>
          </p:nvPr>
        </p:nvSpPr>
        <p:spPr>
          <a:xfrm>
            <a:off x="457200" y="1828800"/>
            <a:ext cx="3008313" cy="4297363"/>
          </a:xfrm>
        </p:spPr>
        <p:txBody>
          <a:bodyPr/>
          <a:lstStyle/>
          <a:p>
            <a:endParaRPr lang="en-US" dirty="0" smtClean="0"/>
          </a:p>
          <a:p>
            <a:endParaRPr lang="en-US" dirty="0"/>
          </a:p>
          <a:p>
            <a:r>
              <a:rPr lang="en-US" sz="1800" dirty="0" smtClean="0"/>
              <a:t>Steps apparently to aid upstream passage </a:t>
            </a:r>
          </a:p>
          <a:p>
            <a:endParaRPr lang="en-US" sz="1800" dirty="0"/>
          </a:p>
          <a:p>
            <a:r>
              <a:rPr lang="en-US" sz="1800" dirty="0" smtClean="0"/>
              <a:t>There is </a:t>
            </a:r>
            <a:r>
              <a:rPr lang="en-US" sz="1800" u="sng" dirty="0" smtClean="0"/>
              <a:t>no</a:t>
            </a:r>
            <a:r>
              <a:rPr lang="en-US" sz="1800" dirty="0" smtClean="0"/>
              <a:t> overflow from the pond to the river.  All flow is passing through pores in rock berms.</a:t>
            </a:r>
            <a:endParaRPr lang="en-US" sz="1800" dirty="0"/>
          </a:p>
        </p:txBody>
      </p:sp>
      <p:pic>
        <p:nvPicPr>
          <p:cNvPr id="5" name="Picture 4" descr="C:\Users\stevec\Dropbox (Cramer Fish Sciences)\CramerSteve\SPCA\Klamath\MarbleMtn Ranch\Photos\pond-ladd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81000"/>
            <a:ext cx="4953000" cy="6231890"/>
          </a:xfrm>
          <a:prstGeom prst="rect">
            <a:avLst/>
          </a:prstGeom>
          <a:noFill/>
          <a:ln>
            <a:noFill/>
          </a:ln>
        </p:spPr>
      </p:pic>
    </p:spTree>
    <p:extLst>
      <p:ext uri="{BB962C8B-B14F-4D97-AF65-F5344CB8AC3E}">
        <p14:creationId xmlns:p14="http://schemas.microsoft.com/office/powerpoint/2010/main" val="34154335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Process</a:t>
            </a:r>
            <a:endParaRPr lang="en-US" dirty="0"/>
          </a:p>
        </p:txBody>
      </p:sp>
      <p:sp>
        <p:nvSpPr>
          <p:cNvPr id="3" name="Content Placeholder 2"/>
          <p:cNvSpPr>
            <a:spLocks noGrp="1"/>
          </p:cNvSpPr>
          <p:nvPr>
            <p:ph idx="1"/>
          </p:nvPr>
        </p:nvSpPr>
        <p:spPr>
          <a:xfrm>
            <a:off x="533400" y="1905000"/>
            <a:ext cx="7924800" cy="4114800"/>
          </a:xfrm>
        </p:spPr>
        <p:txBody>
          <a:bodyPr/>
          <a:lstStyle/>
          <a:p>
            <a:r>
              <a:rPr lang="en-US" sz="2400" dirty="0" smtClean="0"/>
              <a:t>I first reviewed all available information on </a:t>
            </a:r>
            <a:r>
              <a:rPr lang="en-US" sz="2400" dirty="0" err="1" smtClean="0"/>
              <a:t>Stanshaw</a:t>
            </a:r>
            <a:r>
              <a:rPr lang="en-US" sz="2400" dirty="0" smtClean="0"/>
              <a:t> Creek in correspondence to Marble Mountain Ranch and in reports posted on the internet.</a:t>
            </a:r>
          </a:p>
          <a:p>
            <a:pPr lvl="1"/>
            <a:r>
              <a:rPr lang="en-US" sz="2400" dirty="0" smtClean="0"/>
              <a:t>I completed my report of findings on September 29</a:t>
            </a:r>
          </a:p>
          <a:p>
            <a:pPr marL="457200" lvl="1" indent="0">
              <a:buNone/>
            </a:pPr>
            <a:endParaRPr lang="en-US" sz="2400" dirty="0" smtClean="0"/>
          </a:p>
          <a:p>
            <a:r>
              <a:rPr lang="en-US" sz="2400" dirty="0" smtClean="0"/>
              <a:t>I subsequently surveyed </a:t>
            </a:r>
            <a:r>
              <a:rPr lang="en-US" sz="2400" dirty="0" err="1" smtClean="0"/>
              <a:t>Stanshaw</a:t>
            </a:r>
            <a:r>
              <a:rPr lang="en-US" sz="2400" dirty="0" smtClean="0"/>
              <a:t> Creek from the point of diversion to the Klamath River.</a:t>
            </a:r>
          </a:p>
          <a:p>
            <a:pPr lvl="1"/>
            <a:r>
              <a:rPr lang="en-US" sz="2400" dirty="0" smtClean="0"/>
              <a:t>I completed my report of findings on October 30</a:t>
            </a:r>
            <a:endParaRPr lang="en-US" sz="2400" dirty="0"/>
          </a:p>
        </p:txBody>
      </p:sp>
    </p:spTree>
    <p:extLst>
      <p:ext uri="{BB962C8B-B14F-4D97-AF65-F5344CB8AC3E}">
        <p14:creationId xmlns:p14="http://schemas.microsoft.com/office/powerpoint/2010/main" val="1957583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457200"/>
            <a:ext cx="7848600" cy="685800"/>
          </a:xfrm>
        </p:spPr>
        <p:txBody>
          <a:bodyPr/>
          <a:lstStyle/>
          <a:p>
            <a:r>
              <a:rPr lang="en-US" sz="2400" dirty="0" err="1" smtClean="0"/>
              <a:t>Stanshaw</a:t>
            </a:r>
            <a:r>
              <a:rPr lang="en-US" sz="2400" dirty="0" smtClean="0"/>
              <a:t> Pond, after Sept 2013 Enhancement</a:t>
            </a:r>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861" y="1066800"/>
            <a:ext cx="6842082" cy="518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7495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848600" cy="1143000"/>
          </a:xfrm>
        </p:spPr>
        <p:txBody>
          <a:bodyPr/>
          <a:lstStyle/>
          <a:p>
            <a:r>
              <a:rPr lang="en-US" dirty="0" smtClean="0"/>
              <a:t>Rock Dam @ </a:t>
            </a:r>
            <a:r>
              <a:rPr lang="en-US" dirty="0" err="1" smtClean="0"/>
              <a:t>Stanshaw</a:t>
            </a:r>
            <a:r>
              <a:rPr lang="en-US" dirty="0" smtClean="0"/>
              <a:t> Pond Outfall</a:t>
            </a:r>
            <a:br>
              <a:rPr lang="en-US" dirty="0" smtClean="0"/>
            </a:br>
            <a:r>
              <a:rPr lang="en-US" sz="2800" dirty="0" smtClean="0"/>
              <a:t>All Flow Passes </a:t>
            </a:r>
            <a:r>
              <a:rPr lang="en-US" sz="2800" u="sng" dirty="0" smtClean="0"/>
              <a:t>Through</a:t>
            </a:r>
            <a:r>
              <a:rPr lang="en-US" sz="2800" dirty="0" smtClean="0"/>
              <a:t> the Dam</a:t>
            </a:r>
            <a:endParaRPr lang="en-US" sz="28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600200"/>
            <a:ext cx="6502400" cy="4876800"/>
          </a:xfrm>
        </p:spPr>
      </p:pic>
    </p:spTree>
    <p:extLst>
      <p:ext uri="{BB962C8B-B14F-4D97-AF65-F5344CB8AC3E}">
        <p14:creationId xmlns:p14="http://schemas.microsoft.com/office/powerpoint/2010/main" val="2674373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rot="5400000">
            <a:off x="3469438" y="544513"/>
            <a:ext cx="5508625" cy="5334000"/>
          </a:xfrm>
        </p:spPr>
      </p:pic>
      <p:sp>
        <p:nvSpPr>
          <p:cNvPr id="3" name="TextBox 2"/>
          <p:cNvSpPr txBox="1"/>
          <p:nvPr/>
        </p:nvSpPr>
        <p:spPr>
          <a:xfrm>
            <a:off x="304800" y="1295400"/>
            <a:ext cx="3242426" cy="1569660"/>
          </a:xfrm>
          <a:prstGeom prst="rect">
            <a:avLst/>
          </a:prstGeom>
          <a:noFill/>
        </p:spPr>
        <p:txBody>
          <a:bodyPr wrap="none" rtlCol="0">
            <a:spAutoFit/>
          </a:bodyPr>
          <a:lstStyle/>
          <a:p>
            <a:r>
              <a:rPr lang="en-US" dirty="0" smtClean="0">
                <a:solidFill>
                  <a:srgbClr val="FFFF00"/>
                </a:solidFill>
                <a:latin typeface="+mn-lt"/>
              </a:rPr>
              <a:t>Snorkeler in West Half</a:t>
            </a:r>
          </a:p>
          <a:p>
            <a:r>
              <a:rPr lang="en-US" dirty="0" err="1" smtClean="0">
                <a:solidFill>
                  <a:srgbClr val="FFFF00"/>
                </a:solidFill>
                <a:latin typeface="+mn-lt"/>
              </a:rPr>
              <a:t>Stanshaw</a:t>
            </a:r>
            <a:r>
              <a:rPr lang="en-US" dirty="0" smtClean="0">
                <a:solidFill>
                  <a:srgbClr val="FFFF00"/>
                </a:solidFill>
                <a:latin typeface="+mn-lt"/>
              </a:rPr>
              <a:t> Pond</a:t>
            </a:r>
          </a:p>
          <a:p>
            <a:endParaRPr lang="en-US" dirty="0">
              <a:solidFill>
                <a:srgbClr val="FFFF00"/>
              </a:solidFill>
              <a:latin typeface="+mn-lt"/>
            </a:endParaRPr>
          </a:p>
          <a:p>
            <a:r>
              <a:rPr lang="en-US" dirty="0" smtClean="0">
                <a:solidFill>
                  <a:srgbClr val="FFFF00"/>
                </a:solidFill>
                <a:latin typeface="+mn-lt"/>
              </a:rPr>
              <a:t>Stream enters at right</a:t>
            </a:r>
            <a:endParaRPr lang="en-US" dirty="0">
              <a:solidFill>
                <a:srgbClr val="FFFF00"/>
              </a:solidFill>
              <a:latin typeface="+mn-lt"/>
            </a:endParaRPr>
          </a:p>
        </p:txBody>
      </p:sp>
      <p:sp>
        <p:nvSpPr>
          <p:cNvPr id="6" name="TextBox 5"/>
          <p:cNvSpPr txBox="1"/>
          <p:nvPr/>
        </p:nvSpPr>
        <p:spPr>
          <a:xfrm>
            <a:off x="457200" y="3352800"/>
            <a:ext cx="1872629" cy="2246769"/>
          </a:xfrm>
          <a:prstGeom prst="rect">
            <a:avLst/>
          </a:prstGeom>
          <a:noFill/>
        </p:spPr>
        <p:txBody>
          <a:bodyPr wrap="none" rtlCol="0">
            <a:spAutoFit/>
          </a:bodyPr>
          <a:lstStyle/>
          <a:p>
            <a:r>
              <a:rPr lang="en-US" sz="2000" u="sng" dirty="0" smtClean="0">
                <a:solidFill>
                  <a:schemeClr val="bg1"/>
                </a:solidFill>
                <a:latin typeface="+mn-lt"/>
              </a:rPr>
              <a:t>1</a:t>
            </a:r>
            <a:r>
              <a:rPr lang="en-US" sz="2000" u="sng" baseline="30000" dirty="0" smtClean="0">
                <a:solidFill>
                  <a:schemeClr val="bg1"/>
                </a:solidFill>
                <a:latin typeface="+mn-lt"/>
              </a:rPr>
              <a:t>st</a:t>
            </a:r>
            <a:r>
              <a:rPr lang="en-US" sz="2000" u="sng" dirty="0" smtClean="0">
                <a:solidFill>
                  <a:schemeClr val="bg1"/>
                </a:solidFill>
                <a:latin typeface="+mn-lt"/>
              </a:rPr>
              <a:t> Count</a:t>
            </a:r>
            <a:r>
              <a:rPr lang="en-US" sz="2000" dirty="0" smtClean="0">
                <a:solidFill>
                  <a:schemeClr val="bg1"/>
                </a:solidFill>
                <a:latin typeface="+mn-lt"/>
              </a:rPr>
              <a:t>:</a:t>
            </a:r>
          </a:p>
          <a:p>
            <a:r>
              <a:rPr lang="en-US" sz="2000" dirty="0" smtClean="0">
                <a:solidFill>
                  <a:schemeClr val="bg1"/>
                </a:solidFill>
                <a:latin typeface="+mn-lt"/>
              </a:rPr>
              <a:t>9 St age 0+</a:t>
            </a:r>
          </a:p>
          <a:p>
            <a:r>
              <a:rPr lang="en-US" sz="2000" dirty="0" smtClean="0">
                <a:solidFill>
                  <a:schemeClr val="bg1"/>
                </a:solidFill>
                <a:latin typeface="+mn-lt"/>
              </a:rPr>
              <a:t>2 Coho age 0+</a:t>
            </a:r>
          </a:p>
          <a:p>
            <a:endParaRPr lang="en-US" sz="2000" dirty="0">
              <a:solidFill>
                <a:schemeClr val="bg1"/>
              </a:solidFill>
              <a:latin typeface="+mn-lt"/>
            </a:endParaRPr>
          </a:p>
          <a:p>
            <a:r>
              <a:rPr lang="en-US" sz="2000" u="sng" dirty="0" smtClean="0">
                <a:solidFill>
                  <a:schemeClr val="bg1"/>
                </a:solidFill>
                <a:latin typeface="+mn-lt"/>
              </a:rPr>
              <a:t>2</a:t>
            </a:r>
            <a:r>
              <a:rPr lang="en-US" sz="2000" u="sng" baseline="30000" dirty="0" smtClean="0">
                <a:solidFill>
                  <a:schemeClr val="bg1"/>
                </a:solidFill>
                <a:latin typeface="+mn-lt"/>
              </a:rPr>
              <a:t>nd</a:t>
            </a:r>
            <a:r>
              <a:rPr lang="en-US" sz="2000" u="sng" dirty="0" smtClean="0">
                <a:solidFill>
                  <a:schemeClr val="bg1"/>
                </a:solidFill>
                <a:latin typeface="+mn-lt"/>
              </a:rPr>
              <a:t> Count</a:t>
            </a:r>
            <a:r>
              <a:rPr lang="en-US" sz="2000" dirty="0" smtClean="0">
                <a:solidFill>
                  <a:schemeClr val="bg1"/>
                </a:solidFill>
                <a:latin typeface="+mn-lt"/>
              </a:rPr>
              <a:t>:</a:t>
            </a:r>
          </a:p>
          <a:p>
            <a:r>
              <a:rPr lang="en-US" sz="2000" dirty="0" smtClean="0">
                <a:solidFill>
                  <a:schemeClr val="bg1"/>
                </a:solidFill>
                <a:latin typeface="+mn-lt"/>
              </a:rPr>
              <a:t>15 St age 0+</a:t>
            </a:r>
          </a:p>
          <a:p>
            <a:r>
              <a:rPr lang="en-US" sz="2000" dirty="0" smtClean="0">
                <a:solidFill>
                  <a:schemeClr val="bg1"/>
                </a:solidFill>
                <a:latin typeface="+mn-lt"/>
              </a:rPr>
              <a:t>1 St age 1+</a:t>
            </a:r>
            <a:endParaRPr lang="en-US" sz="2000" dirty="0">
              <a:solidFill>
                <a:schemeClr val="bg1"/>
              </a:solidFill>
              <a:latin typeface="+mn-lt"/>
            </a:endParaRPr>
          </a:p>
        </p:txBody>
      </p:sp>
      <p:sp>
        <p:nvSpPr>
          <p:cNvPr id="7" name="TextBox 6"/>
          <p:cNvSpPr txBox="1"/>
          <p:nvPr/>
        </p:nvSpPr>
        <p:spPr>
          <a:xfrm>
            <a:off x="6781800" y="6063734"/>
            <a:ext cx="1838965" cy="369332"/>
          </a:xfrm>
          <a:prstGeom prst="rect">
            <a:avLst/>
          </a:prstGeom>
          <a:noFill/>
        </p:spPr>
        <p:txBody>
          <a:bodyPr wrap="none" rtlCol="0">
            <a:spAutoFit/>
          </a:bodyPr>
          <a:lstStyle/>
          <a:p>
            <a:r>
              <a:rPr lang="en-US" sz="1800" dirty="0" smtClean="0">
                <a:solidFill>
                  <a:srgbClr val="FFFF00"/>
                </a:solidFill>
                <a:latin typeface="+mn-lt"/>
              </a:rPr>
              <a:t>October 3, 2017</a:t>
            </a:r>
            <a:endParaRPr lang="en-US" sz="1800" dirty="0">
              <a:solidFill>
                <a:srgbClr val="FFFF00"/>
              </a:solidFill>
              <a:latin typeface="+mn-lt"/>
            </a:endParaRPr>
          </a:p>
        </p:txBody>
      </p:sp>
    </p:spTree>
    <p:extLst>
      <p:ext uri="{BB962C8B-B14F-4D97-AF65-F5344CB8AC3E}">
        <p14:creationId xmlns:p14="http://schemas.microsoft.com/office/powerpoint/2010/main" val="1925622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Irving Creek</a:t>
            </a:r>
            <a:r>
              <a:rPr lang="en-US" dirty="0" smtClean="0"/>
              <a:t/>
            </a:r>
            <a:br>
              <a:rPr lang="en-US" dirty="0" smtClean="0"/>
            </a:br>
            <a:r>
              <a:rPr lang="en-US" dirty="0" smtClean="0"/>
              <a:t>Entry to Floodplain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57600" y="76200"/>
            <a:ext cx="4800600" cy="6431114"/>
          </a:xfrm>
        </p:spPr>
      </p:pic>
      <p:sp>
        <p:nvSpPr>
          <p:cNvPr id="6" name="Text Placeholder 5"/>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619009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Irving Creek</a:t>
            </a:r>
            <a:br>
              <a:rPr lang="en-US" dirty="0" smtClean="0"/>
            </a:br>
            <a:r>
              <a:rPr lang="en-US" dirty="0" smtClean="0"/>
              <a:t>Floodplain Pond</a:t>
            </a:r>
            <a:endParaRPr lang="en-US" dirty="0"/>
          </a:p>
        </p:txBody>
      </p:sp>
      <p:pic>
        <p:nvPicPr>
          <p:cNvPr id="4" name="Content Placeholder 3" descr="C:\Users\stevec\Dropbox (Cramer Fish Sciences)\CramerSteve\SPCA\Klamath\MarbleMtn Ranch\Photos\Irving pool.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505200" y="609600"/>
            <a:ext cx="4495800" cy="5791200"/>
          </a:xfrm>
          <a:prstGeom prst="rect">
            <a:avLst/>
          </a:prstGeom>
          <a:noFill/>
          <a:ln>
            <a:noFill/>
          </a:ln>
        </p:spPr>
      </p:pic>
      <p:sp>
        <p:nvSpPr>
          <p:cNvPr id="5" name="Text Placeholder 4"/>
          <p:cNvSpPr>
            <a:spLocks noGrp="1"/>
          </p:cNvSpPr>
          <p:nvPr>
            <p:ph type="body" sz="half" idx="2"/>
          </p:nvPr>
        </p:nvSpPr>
        <p:spPr/>
        <p:txBody>
          <a:bodyPr/>
          <a:lstStyle/>
          <a:p>
            <a:endParaRPr lang="en-US" dirty="0" smtClean="0"/>
          </a:p>
          <a:p>
            <a:endParaRPr lang="en-US" dirty="0"/>
          </a:p>
          <a:p>
            <a:r>
              <a:rPr lang="en-US" sz="2400" dirty="0" smtClean="0"/>
              <a:t>Fish were observed</a:t>
            </a:r>
            <a:endParaRPr lang="en-US" sz="2400" dirty="0"/>
          </a:p>
        </p:txBody>
      </p:sp>
    </p:spTree>
    <p:extLst>
      <p:ext uri="{BB962C8B-B14F-4D97-AF65-F5344CB8AC3E}">
        <p14:creationId xmlns:p14="http://schemas.microsoft.com/office/powerpoint/2010/main" val="834650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err="1" smtClean="0"/>
              <a:t>Stanshaw</a:t>
            </a:r>
            <a:r>
              <a:rPr lang="en-US" sz="2800" dirty="0" smtClean="0"/>
              <a:t> Creek</a:t>
            </a:r>
            <a:r>
              <a:rPr lang="en-US" dirty="0" smtClean="0"/>
              <a:t/>
            </a:r>
            <a:br>
              <a:rPr lang="en-US" dirty="0" smtClean="0"/>
            </a:br>
            <a:r>
              <a:rPr lang="en-US" dirty="0" smtClean="0"/>
              <a:t>Riffle </a:t>
            </a:r>
            <a:r>
              <a:rPr lang="en-US" dirty="0" err="1" smtClean="0"/>
              <a:t>Crossection</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81400" y="3505200"/>
            <a:ext cx="5111750" cy="280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399" y="466299"/>
            <a:ext cx="5105401" cy="292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752600" y="2286000"/>
            <a:ext cx="1143262" cy="461665"/>
          </a:xfrm>
          <a:prstGeom prst="rect">
            <a:avLst/>
          </a:prstGeom>
          <a:noFill/>
        </p:spPr>
        <p:txBody>
          <a:bodyPr wrap="none" rtlCol="0">
            <a:spAutoFit/>
          </a:bodyPr>
          <a:lstStyle/>
          <a:p>
            <a:r>
              <a:rPr lang="en-US" b="1" dirty="0" smtClean="0">
                <a:solidFill>
                  <a:srgbClr val="FFFF00"/>
                </a:solidFill>
                <a:latin typeface="+mn-lt"/>
              </a:rPr>
              <a:t>5.3 </a:t>
            </a:r>
            <a:r>
              <a:rPr lang="en-US" b="1" dirty="0" err="1" smtClean="0">
                <a:solidFill>
                  <a:srgbClr val="FFFF00"/>
                </a:solidFill>
                <a:latin typeface="+mn-lt"/>
              </a:rPr>
              <a:t>cfs</a:t>
            </a:r>
            <a:endParaRPr lang="en-US" b="1" dirty="0">
              <a:solidFill>
                <a:srgbClr val="FFFF00"/>
              </a:solidFill>
              <a:latin typeface="+mn-lt"/>
            </a:endParaRPr>
          </a:p>
        </p:txBody>
      </p:sp>
      <p:sp>
        <p:nvSpPr>
          <p:cNvPr id="10" name="Text Placeholder 9"/>
          <p:cNvSpPr txBox="1">
            <a:spLocks noGrp="1"/>
          </p:cNvSpPr>
          <p:nvPr>
            <p:ph type="body" sz="half" idx="2"/>
          </p:nvPr>
        </p:nvSpPr>
        <p:spPr>
          <a:xfrm>
            <a:off x="1666839" y="4343400"/>
            <a:ext cx="1314784" cy="461665"/>
          </a:xfrm>
          <a:prstGeom prst="rect">
            <a:avLst/>
          </a:prstGeom>
          <a:noFill/>
        </p:spPr>
        <p:txBody>
          <a:bodyPr wrap="none" rtlCol="0">
            <a:spAutoFit/>
          </a:bodyPr>
          <a:lstStyle/>
          <a:p>
            <a:r>
              <a:rPr lang="en-US" sz="2400" b="1" dirty="0" smtClean="0">
                <a:solidFill>
                  <a:srgbClr val="FFFF00"/>
                </a:solidFill>
                <a:latin typeface="+mn-lt"/>
              </a:rPr>
              <a:t>14.2 </a:t>
            </a:r>
            <a:r>
              <a:rPr lang="en-US" sz="2400" b="1" dirty="0" err="1" smtClean="0">
                <a:solidFill>
                  <a:srgbClr val="FFFF00"/>
                </a:solidFill>
                <a:latin typeface="+mn-lt"/>
              </a:rPr>
              <a:t>cfs</a:t>
            </a:r>
            <a:endParaRPr lang="en-US" sz="2400" b="1" dirty="0">
              <a:solidFill>
                <a:srgbClr val="FFFF00"/>
              </a:solidFill>
              <a:latin typeface="+mn-lt"/>
            </a:endParaRPr>
          </a:p>
        </p:txBody>
      </p:sp>
      <p:cxnSp>
        <p:nvCxnSpPr>
          <p:cNvPr id="9" name="Straight Arrow Connector 8"/>
          <p:cNvCxnSpPr>
            <a:stCxn id="7" idx="3"/>
          </p:cNvCxnSpPr>
          <p:nvPr/>
        </p:nvCxnSpPr>
        <p:spPr bwMode="auto">
          <a:xfrm flipV="1">
            <a:off x="2895862" y="2516832"/>
            <a:ext cx="685537" cy="1"/>
          </a:xfrm>
          <a:prstGeom prst="straightConnector1">
            <a:avLst/>
          </a:prstGeom>
          <a:solidFill>
            <a:schemeClr val="accent1"/>
          </a:solidFill>
          <a:ln w="381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stCxn id="10" idx="3"/>
          </p:cNvCxnSpPr>
          <p:nvPr/>
        </p:nvCxnSpPr>
        <p:spPr bwMode="auto">
          <a:xfrm flipV="1">
            <a:off x="2981623" y="4572000"/>
            <a:ext cx="599776" cy="2233"/>
          </a:xfrm>
          <a:prstGeom prst="straightConnector1">
            <a:avLst/>
          </a:prstGeom>
          <a:solidFill>
            <a:schemeClr val="accent1"/>
          </a:solidFill>
          <a:ln w="381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68557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848600" cy="1143000"/>
          </a:xfrm>
        </p:spPr>
        <p:txBody>
          <a:bodyPr/>
          <a:lstStyle/>
          <a:p>
            <a:r>
              <a:rPr lang="en-US" dirty="0" smtClean="0"/>
              <a:t>Gulley uphill from MMR canal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1182687"/>
            <a:ext cx="3962400" cy="5303839"/>
          </a:xfrm>
        </p:spPr>
      </p:pic>
    </p:spTree>
    <p:extLst>
      <p:ext uri="{BB962C8B-B14F-4D97-AF65-F5344CB8AC3E}">
        <p14:creationId xmlns:p14="http://schemas.microsoft.com/office/powerpoint/2010/main" val="4177141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685800" y="1447800"/>
            <a:ext cx="7772400" cy="4114800"/>
          </a:xfrm>
        </p:spPr>
        <p:txBody>
          <a:bodyPr/>
          <a:lstStyle/>
          <a:p>
            <a:r>
              <a:rPr lang="en-US" sz="2000" dirty="0" smtClean="0"/>
              <a:t>Stream morphology and habitat suitability for salmonids is low and primarily driven by the 9% to 11% stream gradient.</a:t>
            </a:r>
          </a:p>
          <a:p>
            <a:r>
              <a:rPr lang="en-US" sz="2000" dirty="0" smtClean="0"/>
              <a:t>Upstream passage is blocked within 40 </a:t>
            </a:r>
            <a:r>
              <a:rPr lang="en-US" sz="2000" dirty="0" err="1" smtClean="0"/>
              <a:t>ft</a:t>
            </a:r>
            <a:r>
              <a:rPr lang="en-US" sz="2000" dirty="0" smtClean="0"/>
              <a:t> above the Hwy 96 crossing.</a:t>
            </a:r>
          </a:p>
          <a:p>
            <a:r>
              <a:rPr lang="en-US" sz="2000" dirty="0" smtClean="0"/>
              <a:t>Habitat is not suitable for </a:t>
            </a:r>
            <a:r>
              <a:rPr lang="en-US" sz="2000" dirty="0" err="1" smtClean="0"/>
              <a:t>coho</a:t>
            </a:r>
            <a:r>
              <a:rPr lang="en-US" sz="2000" dirty="0" smtClean="0"/>
              <a:t> and capable of supporting less than 50 steelhead </a:t>
            </a:r>
            <a:r>
              <a:rPr lang="en-US" sz="2000" dirty="0" err="1" smtClean="0"/>
              <a:t>parr</a:t>
            </a:r>
            <a:r>
              <a:rPr lang="en-US" sz="2000" dirty="0" smtClean="0"/>
              <a:t> at moderate summer flows.  Capacity likely declines as flows increase, due to increasing velocities.</a:t>
            </a:r>
          </a:p>
          <a:p>
            <a:r>
              <a:rPr lang="en-US" sz="2000" dirty="0" smtClean="0"/>
              <a:t>The floodplain pond is capable of providing cool water refuge through the summer, and high flow refuge in winter-spring for juvenile salmonids, at least in some years</a:t>
            </a:r>
            <a:r>
              <a:rPr lang="en-US" sz="2400" dirty="0" smtClean="0"/>
              <a:t>.</a:t>
            </a:r>
          </a:p>
          <a:p>
            <a:endParaRPr lang="en-US" sz="2400" dirty="0"/>
          </a:p>
        </p:txBody>
      </p:sp>
    </p:spTree>
    <p:extLst>
      <p:ext uri="{BB962C8B-B14F-4D97-AF65-F5344CB8AC3E}">
        <p14:creationId xmlns:p14="http://schemas.microsoft.com/office/powerpoint/2010/main" val="418839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(2)</a:t>
            </a:r>
            <a:endParaRPr lang="en-US" dirty="0"/>
          </a:p>
        </p:txBody>
      </p:sp>
      <p:sp>
        <p:nvSpPr>
          <p:cNvPr id="3" name="Content Placeholder 2"/>
          <p:cNvSpPr>
            <a:spLocks noGrp="1"/>
          </p:cNvSpPr>
          <p:nvPr>
            <p:ph idx="1"/>
          </p:nvPr>
        </p:nvSpPr>
        <p:spPr>
          <a:xfrm>
            <a:off x="685800" y="1676400"/>
            <a:ext cx="7772400" cy="4114800"/>
          </a:xfrm>
        </p:spPr>
        <p:txBody>
          <a:bodyPr/>
          <a:lstStyle/>
          <a:p>
            <a:r>
              <a:rPr lang="en-US" sz="2000" dirty="0"/>
              <a:t>Man-made rock berms intended to direct flow and increase depth, also created substantial impediment to upstream access by juvenile salmonids to both the pond and stream.</a:t>
            </a:r>
          </a:p>
          <a:p>
            <a:r>
              <a:rPr lang="en-US" sz="2000" dirty="0"/>
              <a:t>Floodplains are dynamic, and the function of </a:t>
            </a:r>
            <a:r>
              <a:rPr lang="en-US" sz="2000" dirty="0" err="1"/>
              <a:t>Stanshaw</a:t>
            </a:r>
            <a:r>
              <a:rPr lang="en-US" sz="2000" dirty="0"/>
              <a:t> Pond as a refuge is likely to </a:t>
            </a:r>
            <a:r>
              <a:rPr lang="en-US" sz="2000" dirty="0" smtClean="0"/>
              <a:t>vary </a:t>
            </a:r>
            <a:r>
              <a:rPr lang="en-US" sz="2000" dirty="0"/>
              <a:t>widely between years without annual human </a:t>
            </a:r>
            <a:r>
              <a:rPr lang="en-US" sz="2000" dirty="0" smtClean="0"/>
              <a:t>intervention.</a:t>
            </a:r>
          </a:p>
          <a:p>
            <a:r>
              <a:rPr lang="en-US" sz="2000" dirty="0" smtClean="0"/>
              <a:t>Monitoring data indicate the </a:t>
            </a:r>
            <a:r>
              <a:rPr lang="en-US" sz="2000" dirty="0" err="1" smtClean="0"/>
              <a:t>Stanshaw</a:t>
            </a:r>
            <a:r>
              <a:rPr lang="en-US" sz="2000" dirty="0" smtClean="0"/>
              <a:t> Pond likely functioned more effectively as a refuge before the 2013 Habitat Enhancement Project than it has since.  </a:t>
            </a:r>
          </a:p>
          <a:p>
            <a:r>
              <a:rPr lang="en-US" sz="2000" dirty="0" smtClean="0"/>
              <a:t>Flows of 1 </a:t>
            </a:r>
            <a:r>
              <a:rPr lang="en-US" sz="2000" dirty="0" err="1" smtClean="0"/>
              <a:t>cfs</a:t>
            </a:r>
            <a:r>
              <a:rPr lang="en-US" sz="2000" dirty="0" smtClean="0"/>
              <a:t> into the pond should be more than adequate to maintain water quality during summer.</a:t>
            </a:r>
            <a:endParaRPr lang="en-US" sz="2000" dirty="0"/>
          </a:p>
          <a:p>
            <a:endParaRPr lang="en-US" sz="2000" dirty="0"/>
          </a:p>
        </p:txBody>
      </p:sp>
    </p:spTree>
    <p:extLst>
      <p:ext uri="{BB962C8B-B14F-4D97-AF65-F5344CB8AC3E}">
        <p14:creationId xmlns:p14="http://schemas.microsoft.com/office/powerpoint/2010/main" val="11328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82229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 Survey Assessments</a:t>
            </a:r>
            <a:endParaRPr lang="en-US" dirty="0"/>
          </a:p>
        </p:txBody>
      </p:sp>
      <p:sp>
        <p:nvSpPr>
          <p:cNvPr id="3" name="Content Placeholder 2"/>
          <p:cNvSpPr>
            <a:spLocks noGrp="1"/>
          </p:cNvSpPr>
          <p:nvPr>
            <p:ph idx="1"/>
          </p:nvPr>
        </p:nvSpPr>
        <p:spPr/>
        <p:txBody>
          <a:bodyPr/>
          <a:lstStyle/>
          <a:p>
            <a:r>
              <a:rPr lang="en-US" sz="2800" dirty="0" smtClean="0"/>
              <a:t>Impediments to upstream passage</a:t>
            </a:r>
          </a:p>
          <a:p>
            <a:r>
              <a:rPr lang="en-US" sz="2800" dirty="0" smtClean="0"/>
              <a:t>Suitable patches of spawning gravel</a:t>
            </a:r>
          </a:p>
          <a:p>
            <a:r>
              <a:rPr lang="en-US" sz="2800" dirty="0" smtClean="0"/>
              <a:t>Rearing capacity for salmonids</a:t>
            </a:r>
          </a:p>
          <a:p>
            <a:r>
              <a:rPr lang="en-US" sz="2800" dirty="0" smtClean="0"/>
              <a:t>Monitor depth and velocity changes</a:t>
            </a:r>
            <a:endParaRPr lang="en-US" sz="2800" dirty="0"/>
          </a:p>
        </p:txBody>
      </p:sp>
    </p:spTree>
    <p:extLst>
      <p:ext uri="{BB962C8B-B14F-4D97-AF65-F5344CB8AC3E}">
        <p14:creationId xmlns:p14="http://schemas.microsoft.com/office/powerpoint/2010/main" val="797501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t>Stanshaw</a:t>
            </a:r>
            <a:r>
              <a:rPr lang="en-US" sz="3600" dirty="0" smtClean="0"/>
              <a:t> Creek</a:t>
            </a:r>
            <a:r>
              <a:rPr lang="en-US" dirty="0" smtClean="0"/>
              <a:t/>
            </a:r>
            <a:br>
              <a:rPr lang="en-US" dirty="0" smtClean="0"/>
            </a:br>
            <a:r>
              <a:rPr lang="en-US" sz="2800" dirty="0" smtClean="0"/>
              <a:t>Potential Barriers to Upstream Passage</a:t>
            </a: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16" y="1752600"/>
            <a:ext cx="8174851" cy="38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316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3276600" cy="1162050"/>
          </a:xfrm>
        </p:spPr>
        <p:txBody>
          <a:bodyPr/>
          <a:lstStyle/>
          <a:p>
            <a:r>
              <a:rPr lang="en-US" sz="2400" dirty="0" err="1" smtClean="0"/>
              <a:t>Stanshaw</a:t>
            </a:r>
            <a:r>
              <a:rPr lang="en-US" sz="2400" dirty="0" smtClean="0"/>
              <a:t> Creek</a:t>
            </a:r>
            <a:br>
              <a:rPr lang="en-US" sz="2400" dirty="0" smtClean="0"/>
            </a:br>
            <a:r>
              <a:rPr lang="en-US" sz="2400" dirty="0" smtClean="0"/>
              <a:t>First natural barrier</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33178" y="498708"/>
            <a:ext cx="4501222" cy="6030053"/>
          </a:xfrm>
        </p:spPr>
      </p:pic>
      <p:sp>
        <p:nvSpPr>
          <p:cNvPr id="6" name="Text Placeholder 5"/>
          <p:cNvSpPr>
            <a:spLocks noGrp="1"/>
          </p:cNvSpPr>
          <p:nvPr>
            <p:ph type="body" sz="half" idx="2"/>
          </p:nvPr>
        </p:nvSpPr>
        <p:spPr/>
        <p:txBody>
          <a:bodyPr/>
          <a:lstStyle/>
          <a:p>
            <a:endParaRPr lang="en-US" dirty="0" smtClean="0"/>
          </a:p>
          <a:p>
            <a:r>
              <a:rPr lang="en-US" sz="2000" dirty="0" smtClean="0"/>
              <a:t>40 </a:t>
            </a:r>
            <a:r>
              <a:rPr lang="en-US" sz="2000" dirty="0" err="1" smtClean="0"/>
              <a:t>ft</a:t>
            </a:r>
            <a:r>
              <a:rPr lang="en-US" sz="2000" dirty="0" smtClean="0"/>
              <a:t> above Hwy 96</a:t>
            </a:r>
          </a:p>
          <a:p>
            <a:endParaRPr lang="en-US" sz="2000" dirty="0"/>
          </a:p>
          <a:p>
            <a:r>
              <a:rPr lang="en-US" sz="2000" dirty="0" smtClean="0"/>
              <a:t>4.6 </a:t>
            </a:r>
            <a:r>
              <a:rPr lang="en-US" sz="2000" dirty="0" err="1" smtClean="0"/>
              <a:t>ft</a:t>
            </a:r>
            <a:r>
              <a:rPr lang="en-US" sz="2000" dirty="0" smtClean="0"/>
              <a:t> vertical</a:t>
            </a:r>
          </a:p>
          <a:p>
            <a:r>
              <a:rPr lang="en-US" sz="2000" dirty="0" smtClean="0"/>
              <a:t>7.5 </a:t>
            </a:r>
            <a:r>
              <a:rPr lang="en-US" sz="2000" dirty="0" err="1" smtClean="0"/>
              <a:t>ft</a:t>
            </a:r>
            <a:r>
              <a:rPr lang="en-US" sz="2000" dirty="0" smtClean="0"/>
              <a:t> lateral</a:t>
            </a:r>
          </a:p>
          <a:p>
            <a:endParaRPr lang="en-US" sz="2000" dirty="0"/>
          </a:p>
          <a:p>
            <a:r>
              <a:rPr lang="en-US" sz="2000" dirty="0" smtClean="0"/>
              <a:t>Jump pool:   0.7 </a:t>
            </a:r>
            <a:r>
              <a:rPr lang="en-US" sz="2000" dirty="0" err="1" smtClean="0"/>
              <a:t>ft</a:t>
            </a:r>
            <a:r>
              <a:rPr lang="en-US" sz="2000" dirty="0" smtClean="0"/>
              <a:t> deep </a:t>
            </a:r>
            <a:endParaRPr lang="en-US" sz="2000" dirty="0"/>
          </a:p>
        </p:txBody>
      </p:sp>
    </p:spTree>
    <p:extLst>
      <p:ext uri="{BB962C8B-B14F-4D97-AF65-F5344CB8AC3E}">
        <p14:creationId xmlns:p14="http://schemas.microsoft.com/office/powerpoint/2010/main" val="225958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rot="5400000">
            <a:off x="2946400" y="1155700"/>
            <a:ext cx="6197600" cy="4648200"/>
          </a:xfrm>
        </p:spPr>
      </p:pic>
      <p:sp>
        <p:nvSpPr>
          <p:cNvPr id="5" name="TextBox 4"/>
          <p:cNvSpPr txBox="1"/>
          <p:nvPr/>
        </p:nvSpPr>
        <p:spPr>
          <a:xfrm>
            <a:off x="457200" y="1276350"/>
            <a:ext cx="3151825" cy="954107"/>
          </a:xfrm>
          <a:prstGeom prst="rect">
            <a:avLst/>
          </a:prstGeom>
          <a:noFill/>
        </p:spPr>
        <p:txBody>
          <a:bodyPr wrap="none" rtlCol="0">
            <a:spAutoFit/>
          </a:bodyPr>
          <a:lstStyle/>
          <a:p>
            <a:r>
              <a:rPr lang="en-US" sz="2800" b="1" dirty="0" err="1" smtClean="0">
                <a:solidFill>
                  <a:srgbClr val="FFFF00"/>
                </a:solidFill>
                <a:latin typeface="+mn-lt"/>
              </a:rPr>
              <a:t>Stanshaw</a:t>
            </a:r>
            <a:r>
              <a:rPr lang="en-US" sz="2800" b="1" dirty="0" smtClean="0">
                <a:solidFill>
                  <a:srgbClr val="FFFF00"/>
                </a:solidFill>
                <a:latin typeface="+mn-lt"/>
              </a:rPr>
              <a:t> Creek</a:t>
            </a:r>
          </a:p>
          <a:p>
            <a:r>
              <a:rPr lang="en-US" sz="2800" b="1" dirty="0" smtClean="0">
                <a:solidFill>
                  <a:srgbClr val="FFFF00"/>
                </a:solidFill>
                <a:latin typeface="+mn-lt"/>
              </a:rPr>
              <a:t>Barrier @ 2,547 </a:t>
            </a:r>
            <a:r>
              <a:rPr lang="en-US" sz="2800" b="1" dirty="0" err="1" smtClean="0">
                <a:solidFill>
                  <a:srgbClr val="FFFF00"/>
                </a:solidFill>
                <a:latin typeface="+mn-lt"/>
              </a:rPr>
              <a:t>ft</a:t>
            </a:r>
            <a:endParaRPr lang="en-US" sz="2800" b="1" dirty="0">
              <a:solidFill>
                <a:srgbClr val="FFFF00"/>
              </a:solidFill>
              <a:latin typeface="+mn-lt"/>
            </a:endParaRPr>
          </a:p>
        </p:txBody>
      </p:sp>
      <p:sp>
        <p:nvSpPr>
          <p:cNvPr id="6" name="TextBox 5"/>
          <p:cNvSpPr txBox="1"/>
          <p:nvPr/>
        </p:nvSpPr>
        <p:spPr>
          <a:xfrm>
            <a:off x="914400" y="3124200"/>
            <a:ext cx="1928733" cy="1938992"/>
          </a:xfrm>
          <a:prstGeom prst="rect">
            <a:avLst/>
          </a:prstGeom>
          <a:noFill/>
        </p:spPr>
        <p:txBody>
          <a:bodyPr wrap="none" rtlCol="0">
            <a:spAutoFit/>
          </a:bodyPr>
          <a:lstStyle/>
          <a:p>
            <a:r>
              <a:rPr lang="en-US" dirty="0" smtClean="0">
                <a:solidFill>
                  <a:schemeClr val="bg1"/>
                </a:solidFill>
                <a:latin typeface="+mn-lt"/>
              </a:rPr>
              <a:t>4.6 </a:t>
            </a:r>
            <a:r>
              <a:rPr lang="en-US" dirty="0" err="1" smtClean="0">
                <a:solidFill>
                  <a:schemeClr val="bg1"/>
                </a:solidFill>
                <a:latin typeface="+mn-lt"/>
              </a:rPr>
              <a:t>ft</a:t>
            </a:r>
            <a:r>
              <a:rPr lang="en-US" dirty="0" smtClean="0">
                <a:solidFill>
                  <a:schemeClr val="bg1"/>
                </a:solidFill>
                <a:latin typeface="+mn-lt"/>
              </a:rPr>
              <a:t> vertical</a:t>
            </a:r>
          </a:p>
          <a:p>
            <a:r>
              <a:rPr lang="en-US" dirty="0" smtClean="0">
                <a:solidFill>
                  <a:schemeClr val="bg1"/>
                </a:solidFill>
                <a:latin typeface="+mn-lt"/>
              </a:rPr>
              <a:t>0.0 </a:t>
            </a:r>
            <a:r>
              <a:rPr lang="en-US" dirty="0" err="1" smtClean="0">
                <a:solidFill>
                  <a:schemeClr val="bg1"/>
                </a:solidFill>
                <a:latin typeface="+mn-lt"/>
              </a:rPr>
              <a:t>ft</a:t>
            </a:r>
            <a:r>
              <a:rPr lang="en-US" dirty="0" smtClean="0">
                <a:solidFill>
                  <a:schemeClr val="bg1"/>
                </a:solidFill>
                <a:latin typeface="+mn-lt"/>
              </a:rPr>
              <a:t> lateral</a:t>
            </a:r>
          </a:p>
          <a:p>
            <a:endParaRPr lang="en-US" dirty="0">
              <a:solidFill>
                <a:schemeClr val="bg1"/>
              </a:solidFill>
              <a:latin typeface="+mn-lt"/>
            </a:endParaRPr>
          </a:p>
          <a:p>
            <a:r>
              <a:rPr lang="en-US" dirty="0" smtClean="0">
                <a:solidFill>
                  <a:schemeClr val="bg1"/>
                </a:solidFill>
                <a:latin typeface="+mn-lt"/>
              </a:rPr>
              <a:t>Jump Pool</a:t>
            </a:r>
          </a:p>
          <a:p>
            <a:r>
              <a:rPr lang="en-US" dirty="0" smtClean="0">
                <a:solidFill>
                  <a:schemeClr val="bg1"/>
                </a:solidFill>
                <a:latin typeface="+mn-lt"/>
              </a:rPr>
              <a:t>2 </a:t>
            </a:r>
            <a:r>
              <a:rPr lang="en-US" dirty="0" err="1" smtClean="0">
                <a:solidFill>
                  <a:schemeClr val="bg1"/>
                </a:solidFill>
                <a:latin typeface="+mn-lt"/>
              </a:rPr>
              <a:t>ft</a:t>
            </a:r>
            <a:r>
              <a:rPr lang="en-US" dirty="0" smtClean="0">
                <a:solidFill>
                  <a:schemeClr val="bg1"/>
                </a:solidFill>
                <a:latin typeface="+mn-lt"/>
              </a:rPr>
              <a:t> deep</a:t>
            </a:r>
            <a:endParaRPr lang="en-US" dirty="0">
              <a:solidFill>
                <a:schemeClr val="bg1"/>
              </a:solidFill>
              <a:latin typeface="+mn-lt"/>
            </a:endParaRPr>
          </a:p>
        </p:txBody>
      </p:sp>
    </p:spTree>
    <p:extLst>
      <p:ext uri="{BB962C8B-B14F-4D97-AF65-F5344CB8AC3E}">
        <p14:creationId xmlns:p14="http://schemas.microsoft.com/office/powerpoint/2010/main" val="2430880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tevec\Dropbox (Cramer Fish Sciences)\CramerSteve\SPCA\Klamath\MarbleMtn Ranch\Photos\cascade fall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52400"/>
            <a:ext cx="4724400" cy="6324600"/>
          </a:xfrm>
          <a:prstGeom prst="rect">
            <a:avLst/>
          </a:prstGeom>
          <a:noFill/>
          <a:ln>
            <a:noFill/>
          </a:ln>
        </p:spPr>
      </p:pic>
      <p:sp>
        <p:nvSpPr>
          <p:cNvPr id="5" name="TextBox 4"/>
          <p:cNvSpPr txBox="1"/>
          <p:nvPr/>
        </p:nvSpPr>
        <p:spPr>
          <a:xfrm>
            <a:off x="533400" y="1219200"/>
            <a:ext cx="2962671" cy="892552"/>
          </a:xfrm>
          <a:prstGeom prst="rect">
            <a:avLst/>
          </a:prstGeom>
          <a:noFill/>
        </p:spPr>
        <p:txBody>
          <a:bodyPr wrap="none" rtlCol="0">
            <a:spAutoFit/>
          </a:bodyPr>
          <a:lstStyle/>
          <a:p>
            <a:r>
              <a:rPr lang="en-US" sz="2800" b="1" dirty="0" err="1" smtClean="0">
                <a:solidFill>
                  <a:srgbClr val="FFFF00"/>
                </a:solidFill>
                <a:latin typeface="+mn-lt"/>
              </a:rPr>
              <a:t>Stanshaw</a:t>
            </a:r>
            <a:r>
              <a:rPr lang="en-US" sz="2800" b="1" dirty="0" smtClean="0">
                <a:solidFill>
                  <a:srgbClr val="FFFF00"/>
                </a:solidFill>
                <a:latin typeface="+mn-lt"/>
              </a:rPr>
              <a:t> Creek</a:t>
            </a:r>
          </a:p>
          <a:p>
            <a:r>
              <a:rPr lang="en-US" b="1" dirty="0" smtClean="0">
                <a:solidFill>
                  <a:srgbClr val="FFFF00"/>
                </a:solidFill>
                <a:latin typeface="+mn-lt"/>
              </a:rPr>
              <a:t>Barrier @ 3,419 </a:t>
            </a:r>
            <a:r>
              <a:rPr lang="en-US" b="1" dirty="0" err="1" smtClean="0">
                <a:solidFill>
                  <a:srgbClr val="FFFF00"/>
                </a:solidFill>
                <a:latin typeface="+mn-lt"/>
              </a:rPr>
              <a:t>ft</a:t>
            </a:r>
            <a:endParaRPr lang="en-US" b="1" dirty="0">
              <a:solidFill>
                <a:srgbClr val="FFFF00"/>
              </a:solidFill>
              <a:latin typeface="+mn-lt"/>
            </a:endParaRPr>
          </a:p>
        </p:txBody>
      </p:sp>
      <p:sp>
        <p:nvSpPr>
          <p:cNvPr id="6" name="TextBox 5"/>
          <p:cNvSpPr txBox="1"/>
          <p:nvPr/>
        </p:nvSpPr>
        <p:spPr>
          <a:xfrm>
            <a:off x="762000" y="3048000"/>
            <a:ext cx="1930337" cy="1938992"/>
          </a:xfrm>
          <a:prstGeom prst="rect">
            <a:avLst/>
          </a:prstGeom>
          <a:noFill/>
        </p:spPr>
        <p:txBody>
          <a:bodyPr wrap="none" rtlCol="0">
            <a:spAutoFit/>
          </a:bodyPr>
          <a:lstStyle/>
          <a:p>
            <a:r>
              <a:rPr lang="en-US" dirty="0" smtClean="0">
                <a:solidFill>
                  <a:schemeClr val="bg1"/>
                </a:solidFill>
                <a:latin typeface="+mn-lt"/>
              </a:rPr>
              <a:t>6 </a:t>
            </a:r>
            <a:r>
              <a:rPr lang="en-US" dirty="0" err="1" smtClean="0">
                <a:solidFill>
                  <a:schemeClr val="bg1"/>
                </a:solidFill>
                <a:latin typeface="+mn-lt"/>
              </a:rPr>
              <a:t>ft</a:t>
            </a:r>
            <a:r>
              <a:rPr lang="en-US" dirty="0" smtClean="0">
                <a:solidFill>
                  <a:schemeClr val="bg1"/>
                </a:solidFill>
                <a:latin typeface="+mn-lt"/>
              </a:rPr>
              <a:t> vertical</a:t>
            </a:r>
          </a:p>
          <a:p>
            <a:r>
              <a:rPr lang="en-US" dirty="0" smtClean="0">
                <a:solidFill>
                  <a:schemeClr val="bg1"/>
                </a:solidFill>
                <a:latin typeface="+mn-lt"/>
              </a:rPr>
              <a:t>2 </a:t>
            </a:r>
            <a:r>
              <a:rPr lang="en-US" dirty="0" err="1" smtClean="0">
                <a:solidFill>
                  <a:schemeClr val="bg1"/>
                </a:solidFill>
                <a:latin typeface="+mn-lt"/>
              </a:rPr>
              <a:t>ft</a:t>
            </a:r>
            <a:r>
              <a:rPr lang="en-US" dirty="0" smtClean="0">
                <a:solidFill>
                  <a:schemeClr val="bg1"/>
                </a:solidFill>
                <a:latin typeface="+mn-lt"/>
              </a:rPr>
              <a:t> </a:t>
            </a:r>
            <a:r>
              <a:rPr lang="en-US" dirty="0" err="1" smtClean="0">
                <a:solidFill>
                  <a:schemeClr val="bg1"/>
                </a:solidFill>
                <a:latin typeface="+mn-lt"/>
              </a:rPr>
              <a:t>latteral</a:t>
            </a:r>
            <a:endParaRPr lang="en-US" dirty="0" smtClean="0">
              <a:solidFill>
                <a:schemeClr val="bg1"/>
              </a:solidFill>
              <a:latin typeface="+mn-lt"/>
            </a:endParaRPr>
          </a:p>
          <a:p>
            <a:endParaRPr lang="en-US" dirty="0">
              <a:solidFill>
                <a:schemeClr val="bg1"/>
              </a:solidFill>
              <a:latin typeface="+mn-lt"/>
            </a:endParaRPr>
          </a:p>
          <a:p>
            <a:r>
              <a:rPr lang="en-US" dirty="0" smtClean="0">
                <a:solidFill>
                  <a:schemeClr val="bg1"/>
                </a:solidFill>
                <a:latin typeface="+mn-lt"/>
              </a:rPr>
              <a:t>Jump pocket</a:t>
            </a:r>
          </a:p>
          <a:p>
            <a:r>
              <a:rPr lang="en-US" dirty="0" smtClean="0">
                <a:solidFill>
                  <a:schemeClr val="bg1"/>
                </a:solidFill>
                <a:latin typeface="+mn-lt"/>
              </a:rPr>
              <a:t>2 </a:t>
            </a:r>
            <a:r>
              <a:rPr lang="en-US" dirty="0" err="1" smtClean="0">
                <a:solidFill>
                  <a:schemeClr val="bg1"/>
                </a:solidFill>
                <a:latin typeface="+mn-lt"/>
              </a:rPr>
              <a:t>ft</a:t>
            </a:r>
            <a:r>
              <a:rPr lang="en-US" dirty="0" smtClean="0">
                <a:solidFill>
                  <a:schemeClr val="bg1"/>
                </a:solidFill>
                <a:latin typeface="+mn-lt"/>
              </a:rPr>
              <a:t> deep</a:t>
            </a:r>
            <a:endParaRPr lang="en-US" dirty="0">
              <a:solidFill>
                <a:schemeClr val="bg1"/>
              </a:solidFill>
              <a:latin typeface="+mn-lt"/>
            </a:endParaRPr>
          </a:p>
        </p:txBody>
      </p:sp>
    </p:spTree>
    <p:extLst>
      <p:ext uri="{BB962C8B-B14F-4D97-AF65-F5344CB8AC3E}">
        <p14:creationId xmlns:p14="http://schemas.microsoft.com/office/powerpoint/2010/main" val="3976222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28600"/>
            <a:ext cx="4800600" cy="6172200"/>
          </a:xfrm>
          <a:prstGeom prst="rect">
            <a:avLst/>
          </a:prstGeom>
        </p:spPr>
      </p:pic>
      <p:sp>
        <p:nvSpPr>
          <p:cNvPr id="6" name="TextBox 5"/>
          <p:cNvSpPr txBox="1"/>
          <p:nvPr/>
        </p:nvSpPr>
        <p:spPr>
          <a:xfrm>
            <a:off x="276225" y="2362199"/>
            <a:ext cx="2924198" cy="1446550"/>
          </a:xfrm>
          <a:prstGeom prst="rect">
            <a:avLst/>
          </a:prstGeom>
          <a:noFill/>
        </p:spPr>
        <p:txBody>
          <a:bodyPr wrap="none" rtlCol="0">
            <a:spAutoFit/>
          </a:bodyPr>
          <a:lstStyle/>
          <a:p>
            <a:r>
              <a:rPr lang="en-US" dirty="0" smtClean="0">
                <a:solidFill>
                  <a:srgbClr val="FFFF00"/>
                </a:solidFill>
                <a:latin typeface="+mn-lt"/>
              </a:rPr>
              <a:t>Man Made Pool</a:t>
            </a:r>
          </a:p>
          <a:p>
            <a:r>
              <a:rPr lang="en-US" dirty="0" smtClean="0">
                <a:solidFill>
                  <a:srgbClr val="FFFF00"/>
                </a:solidFill>
                <a:latin typeface="+mn-lt"/>
              </a:rPr>
              <a:t>Lower </a:t>
            </a:r>
            <a:r>
              <a:rPr lang="en-US" dirty="0" err="1" smtClean="0">
                <a:solidFill>
                  <a:srgbClr val="FFFF00"/>
                </a:solidFill>
                <a:latin typeface="+mn-lt"/>
              </a:rPr>
              <a:t>Stanshaw</a:t>
            </a:r>
            <a:r>
              <a:rPr lang="en-US" dirty="0" smtClean="0">
                <a:solidFill>
                  <a:srgbClr val="FFFF00"/>
                </a:solidFill>
                <a:latin typeface="+mn-lt"/>
              </a:rPr>
              <a:t> </a:t>
            </a:r>
            <a:r>
              <a:rPr lang="en-US" dirty="0" err="1" smtClean="0">
                <a:solidFill>
                  <a:srgbClr val="FFFF00"/>
                </a:solidFill>
                <a:latin typeface="+mn-lt"/>
              </a:rPr>
              <a:t>Ck</a:t>
            </a:r>
            <a:endParaRPr lang="en-US" dirty="0" smtClean="0">
              <a:solidFill>
                <a:srgbClr val="FFFF00"/>
              </a:solidFill>
              <a:latin typeface="+mn-lt"/>
            </a:endParaRPr>
          </a:p>
          <a:p>
            <a:endParaRPr lang="en-US" sz="2000" dirty="0" smtClean="0">
              <a:solidFill>
                <a:srgbClr val="FFFF00"/>
              </a:solidFill>
              <a:latin typeface="+mn-lt"/>
            </a:endParaRPr>
          </a:p>
          <a:p>
            <a:r>
              <a:rPr lang="en-US" sz="2000" dirty="0" smtClean="0">
                <a:solidFill>
                  <a:srgbClr val="FFFF00"/>
                </a:solidFill>
                <a:latin typeface="+mn-lt"/>
              </a:rPr>
              <a:t>@ 66 </a:t>
            </a:r>
            <a:r>
              <a:rPr lang="en-US" sz="2000" dirty="0" err="1" smtClean="0">
                <a:solidFill>
                  <a:srgbClr val="FFFF00"/>
                </a:solidFill>
                <a:latin typeface="+mn-lt"/>
              </a:rPr>
              <a:t>ft</a:t>
            </a:r>
            <a:r>
              <a:rPr lang="en-US" sz="2000" dirty="0" smtClean="0">
                <a:solidFill>
                  <a:srgbClr val="FFFF00"/>
                </a:solidFill>
                <a:latin typeface="+mn-lt"/>
              </a:rPr>
              <a:t> from floodplain</a:t>
            </a:r>
            <a:endParaRPr lang="en-US" sz="2000" dirty="0">
              <a:solidFill>
                <a:srgbClr val="FFFF00"/>
              </a:solidFill>
              <a:latin typeface="+mn-lt"/>
            </a:endParaRPr>
          </a:p>
        </p:txBody>
      </p:sp>
      <p:sp>
        <p:nvSpPr>
          <p:cNvPr id="7" name="TextBox 6"/>
          <p:cNvSpPr txBox="1"/>
          <p:nvPr/>
        </p:nvSpPr>
        <p:spPr>
          <a:xfrm>
            <a:off x="304800" y="4267199"/>
            <a:ext cx="3212739" cy="1200329"/>
          </a:xfrm>
          <a:prstGeom prst="rect">
            <a:avLst/>
          </a:prstGeom>
          <a:noFill/>
        </p:spPr>
        <p:txBody>
          <a:bodyPr wrap="none" rtlCol="0">
            <a:spAutoFit/>
          </a:bodyPr>
          <a:lstStyle/>
          <a:p>
            <a:r>
              <a:rPr lang="en-US" dirty="0" smtClean="0">
                <a:solidFill>
                  <a:srgbClr val="FFFF00"/>
                </a:solidFill>
                <a:latin typeface="+mn-lt"/>
              </a:rPr>
              <a:t>Jump Height at Base:</a:t>
            </a:r>
          </a:p>
          <a:p>
            <a:pPr marL="342900" indent="-342900">
              <a:buFont typeface="Arial" panose="020B0604020202020204" pitchFamily="34" charset="0"/>
              <a:buChar char="•"/>
            </a:pPr>
            <a:r>
              <a:rPr lang="en-US" dirty="0" smtClean="0">
                <a:solidFill>
                  <a:srgbClr val="FFFF00"/>
                </a:solidFill>
                <a:latin typeface="+mn-lt"/>
              </a:rPr>
              <a:t>3ft up</a:t>
            </a:r>
          </a:p>
          <a:p>
            <a:pPr marL="342900" indent="-342900">
              <a:buFont typeface="Arial" panose="020B0604020202020204" pitchFamily="34" charset="0"/>
              <a:buChar char="•"/>
            </a:pPr>
            <a:r>
              <a:rPr lang="en-US" dirty="0" smtClean="0">
                <a:solidFill>
                  <a:srgbClr val="FFFF00"/>
                </a:solidFill>
                <a:latin typeface="+mn-lt"/>
              </a:rPr>
              <a:t>1 </a:t>
            </a:r>
            <a:r>
              <a:rPr lang="en-US" dirty="0" err="1" smtClean="0">
                <a:solidFill>
                  <a:srgbClr val="FFFF00"/>
                </a:solidFill>
                <a:latin typeface="+mn-lt"/>
              </a:rPr>
              <a:t>ft</a:t>
            </a:r>
            <a:r>
              <a:rPr lang="en-US" dirty="0" smtClean="0">
                <a:solidFill>
                  <a:srgbClr val="FFFF00"/>
                </a:solidFill>
                <a:latin typeface="+mn-lt"/>
              </a:rPr>
              <a:t> lateral</a:t>
            </a:r>
            <a:endParaRPr lang="en-US" dirty="0">
              <a:solidFill>
                <a:srgbClr val="FFFF00"/>
              </a:solidFill>
              <a:latin typeface="+mn-lt"/>
            </a:endParaRPr>
          </a:p>
        </p:txBody>
      </p:sp>
    </p:spTree>
    <p:extLst>
      <p:ext uri="{BB962C8B-B14F-4D97-AF65-F5344CB8AC3E}">
        <p14:creationId xmlns:p14="http://schemas.microsoft.com/office/powerpoint/2010/main" val="1726646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Stanshaw</a:t>
            </a:r>
            <a:r>
              <a:rPr lang="en-US" dirty="0" smtClean="0"/>
              <a:t> Creek</a:t>
            </a:r>
            <a:br>
              <a:rPr lang="en-US" dirty="0" smtClean="0"/>
            </a:br>
            <a:r>
              <a:rPr lang="en-US" dirty="0" smtClean="0"/>
              <a:t>Hwy 96 outfall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817464" y="1981200"/>
            <a:ext cx="5509071" cy="4114800"/>
          </a:xfrm>
        </p:spPr>
      </p:pic>
    </p:spTree>
    <p:extLst>
      <p:ext uri="{BB962C8B-B14F-4D97-AF65-F5344CB8AC3E}">
        <p14:creationId xmlns:p14="http://schemas.microsoft.com/office/powerpoint/2010/main" val="314851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Fishtemplate">
  <a:themeElements>
    <a:clrScheme name="Fish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sh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Fish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sh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sh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sh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sh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sh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sh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sh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sh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sh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sh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X:Templates:My Templates:Fishtemplate.pot</Template>
  <TotalTime>1477</TotalTime>
  <Words>1808</Words>
  <Application>Microsoft Office PowerPoint</Application>
  <PresentationFormat>On-screen Show (4:3)</PresentationFormat>
  <Paragraphs>159</Paragraphs>
  <Slides>29</Slides>
  <Notes>17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Fishtemplate</vt:lpstr>
      <vt:lpstr>PowerPoint Presentation</vt:lpstr>
      <vt:lpstr>Evaluation Process</vt:lpstr>
      <vt:lpstr>Stream Survey Assessments</vt:lpstr>
      <vt:lpstr>Stanshaw Creek Potential Barriers to Upstream Passage</vt:lpstr>
      <vt:lpstr>Stanshaw Creek First natural barrier</vt:lpstr>
      <vt:lpstr>PowerPoint Presentation</vt:lpstr>
      <vt:lpstr>PowerPoint Presentation</vt:lpstr>
      <vt:lpstr>PowerPoint Presentation</vt:lpstr>
      <vt:lpstr>Stanshaw Creek Hwy 96 outfall</vt:lpstr>
      <vt:lpstr>Survey Results </vt:lpstr>
      <vt:lpstr>Expected Age 1+ Steelhead Densities by Channel Unit Type</vt:lpstr>
      <vt:lpstr>PowerPoint Presentation</vt:lpstr>
      <vt:lpstr>PowerPoint Presentation</vt:lpstr>
      <vt:lpstr>PowerPoint Presentation</vt:lpstr>
      <vt:lpstr>Steelhead Age 1+ Capacity Stanshaw Creek below Hwy 96</vt:lpstr>
      <vt:lpstr>PowerPoint Presentation</vt:lpstr>
      <vt:lpstr>PowerPoint Presentation</vt:lpstr>
      <vt:lpstr>First bermed channel to Stanshaw Pond</vt:lpstr>
      <vt:lpstr>Second Bermed  Channel to  Stanshaw Pond</vt:lpstr>
      <vt:lpstr>Stanshaw Pond, after Sept 2013 Enhancement</vt:lpstr>
      <vt:lpstr>Rock Dam @ Stanshaw Pond Outfall All Flow Passes Through the Dam</vt:lpstr>
      <vt:lpstr>PowerPoint Presentation</vt:lpstr>
      <vt:lpstr>Irving Creek Entry to Floodplain</vt:lpstr>
      <vt:lpstr>Irving Creek Floodplain Pond</vt:lpstr>
      <vt:lpstr>Stanshaw Creek Riffle Crossection</vt:lpstr>
      <vt:lpstr>Gulley uphill from MMR canal</vt:lpstr>
      <vt:lpstr>Conclusions</vt:lpstr>
      <vt:lpstr>Conclusions (2)</vt:lpstr>
      <vt:lpstr>PowerPoint Presentation</vt:lpstr>
    </vt:vector>
  </TitlesOfParts>
  <Company>ԗꀀڸ閈ռ킀</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&amp; Shannon Elmore</dc:creator>
  <cp:lastModifiedBy>Farwell, Jane@Waterboards</cp:lastModifiedBy>
  <cp:revision>118</cp:revision>
  <cp:lastPrinted>2017-11-07T00:00:45Z</cp:lastPrinted>
  <dcterms:created xsi:type="dcterms:W3CDTF">2007-02-19T04:00:26Z</dcterms:created>
  <dcterms:modified xsi:type="dcterms:W3CDTF">2017-12-01T22:03:33Z</dcterms:modified>
</cp:coreProperties>
</file>