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0" r:id="rId4"/>
    <p:sldId id="261" r:id="rId5"/>
    <p:sldId id="258" r:id="rId6"/>
    <p:sldId id="259" r:id="rId7"/>
    <p:sldId id="263" r:id="rId8"/>
    <p:sldId id="262" r:id="rId9"/>
    <p:sldId id="265" r:id="rId10"/>
    <p:sldId id="264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CECE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-21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4F495-5A9E-49C0-BC25-534D23CB51D0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414B9-E1ED-4990-A052-89C28CAA5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49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414B9-E1ED-4990-A052-89C28CAA577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745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414B9-E1ED-4990-A052-89C28CAA577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717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Financial Analysis</a:t>
            </a:r>
            <a:br>
              <a:rPr lang="en-US" dirty="0" smtClean="0"/>
            </a:br>
            <a:r>
              <a:rPr lang="en-US" sz="4800" dirty="0" smtClean="0"/>
              <a:t>Marble Mountain Ranch, Inc.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819364"/>
          </a:xfrm>
        </p:spPr>
        <p:txBody>
          <a:bodyPr>
            <a:normAutofit/>
          </a:bodyPr>
          <a:lstStyle/>
          <a:p>
            <a:r>
              <a:rPr lang="en-US" b="1" dirty="0" smtClean="0"/>
              <a:t>Bryan Elder, MBA, PE</a:t>
            </a:r>
          </a:p>
          <a:p>
            <a:r>
              <a:rPr lang="en-US" dirty="0" smtClean="0"/>
              <a:t>Senior Water Resource Control Engineer</a:t>
            </a:r>
          </a:p>
          <a:p>
            <a:r>
              <a:rPr lang="en-US" dirty="0" smtClean="0"/>
              <a:t>Office of Enforcement - </a:t>
            </a:r>
            <a:r>
              <a:rPr lang="en-US" dirty="0"/>
              <a:t>Special Investigations </a:t>
            </a:r>
            <a:r>
              <a:rPr lang="en-US" dirty="0" smtClean="0"/>
              <a:t>Unit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State Water Resources Control Board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72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Worth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Liabilities</a:t>
            </a:r>
          </a:p>
          <a:p>
            <a:pPr lvl="1"/>
            <a:r>
              <a:rPr lang="en-US" sz="2000" dirty="0" smtClean="0"/>
              <a:t>Mortgages</a:t>
            </a:r>
          </a:p>
          <a:p>
            <a:pPr lvl="1"/>
            <a:r>
              <a:rPr lang="en-US" sz="2000" dirty="0" smtClean="0"/>
              <a:t>Loans Payable</a:t>
            </a:r>
          </a:p>
          <a:p>
            <a:pPr lvl="1"/>
            <a:r>
              <a:rPr lang="en-US" sz="2000" dirty="0" smtClean="0"/>
              <a:t>Accounts Payable</a:t>
            </a:r>
          </a:p>
          <a:p>
            <a:pPr lvl="1"/>
            <a:r>
              <a:rPr lang="en-US" sz="2000" dirty="0" smtClean="0"/>
              <a:t>Liens</a:t>
            </a:r>
          </a:p>
        </p:txBody>
      </p:sp>
    </p:spTree>
    <p:extLst>
      <p:ext uri="{BB962C8B-B14F-4D97-AF65-F5344CB8AC3E}">
        <p14:creationId xmlns:p14="http://schemas.microsoft.com/office/powerpoint/2010/main" val="2549492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Worth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Liabilities</a:t>
            </a:r>
          </a:p>
          <a:p>
            <a:pPr lvl="1"/>
            <a:r>
              <a:rPr lang="en-US" sz="2000" dirty="0" smtClean="0"/>
              <a:t>Mortgages</a:t>
            </a:r>
          </a:p>
          <a:p>
            <a:pPr lvl="2"/>
            <a:r>
              <a:rPr lang="en-US" sz="1800" dirty="0" smtClean="0"/>
              <a:t>$246,802 (as of 12/2016)</a:t>
            </a:r>
          </a:p>
          <a:p>
            <a:pPr lvl="1"/>
            <a:r>
              <a:rPr lang="en-US" sz="2000" dirty="0" smtClean="0"/>
              <a:t>Loans Payable</a:t>
            </a:r>
          </a:p>
          <a:p>
            <a:pPr lvl="2"/>
            <a:r>
              <a:rPr lang="en-US" sz="1800" dirty="0" smtClean="0"/>
              <a:t>$148,000 (as of 12/2016)</a:t>
            </a:r>
          </a:p>
        </p:txBody>
      </p:sp>
    </p:spTree>
    <p:extLst>
      <p:ext uri="{BB962C8B-B14F-4D97-AF65-F5344CB8AC3E}">
        <p14:creationId xmlns:p14="http://schemas.microsoft.com/office/powerpoint/2010/main" val="809656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Worth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Net Worth = Assets – Liabilities</a:t>
            </a:r>
          </a:p>
          <a:p>
            <a:r>
              <a:rPr lang="en-US" sz="2400" dirty="0" smtClean="0"/>
              <a:t>Net Worth = $1,127,055 - $394,802</a:t>
            </a:r>
          </a:p>
          <a:p>
            <a:r>
              <a:rPr lang="en-US" sz="3600" b="1" dirty="0" smtClean="0">
                <a:solidFill>
                  <a:srgbClr val="00B050"/>
                </a:solidFill>
              </a:rPr>
              <a:t>Net Worth  = $732,253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882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Excessive Expenses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234923"/>
              </p:ext>
            </p:extLst>
          </p:nvPr>
        </p:nvGraphicFramePr>
        <p:xfrm>
          <a:off x="1595902" y="2815753"/>
          <a:ext cx="9701530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9130">
                  <a:extLst>
                    <a:ext uri="{9D8B030D-6E8A-4147-A177-3AD203B41FA5}">
                      <a16:colId xmlns:a16="http://schemas.microsoft.com/office/drawing/2014/main" xmlns="" val="248374769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146441826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11455773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136364711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3352909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71405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Repairs/Maintenance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$22,972</a:t>
                      </a:r>
                    </a:p>
                    <a:p>
                      <a:r>
                        <a:rPr lang="en-US" dirty="0" smtClean="0"/>
                        <a:t>(5.2%)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$69,473</a:t>
                      </a:r>
                    </a:p>
                    <a:p>
                      <a:r>
                        <a:rPr lang="en-US" dirty="0" smtClean="0"/>
                        <a:t>(14.6%)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$58,464</a:t>
                      </a:r>
                    </a:p>
                    <a:p>
                      <a:r>
                        <a:rPr lang="en-US" dirty="0" smtClean="0"/>
                        <a:t>(9.4%)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$63,699</a:t>
                      </a:r>
                    </a:p>
                    <a:p>
                      <a:r>
                        <a:rPr lang="en-US" dirty="0" smtClean="0"/>
                        <a:t>(8.5%)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31387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Utilities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$31,296</a:t>
                      </a:r>
                    </a:p>
                    <a:p>
                      <a:r>
                        <a:rPr lang="en-US" dirty="0" smtClean="0"/>
                        <a:t>(7.2%)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$37,522</a:t>
                      </a:r>
                    </a:p>
                    <a:p>
                      <a:r>
                        <a:rPr lang="en-US" dirty="0" smtClean="0"/>
                        <a:t>(7.9%)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UNKNOWN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$38,347*</a:t>
                      </a:r>
                    </a:p>
                    <a:p>
                      <a:r>
                        <a:rPr lang="en-US" dirty="0" smtClean="0"/>
                        <a:t>(5.9%)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73782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Legal/Professional</a:t>
                      </a:r>
                      <a:r>
                        <a:rPr lang="en-US" baseline="0" dirty="0" smtClean="0"/>
                        <a:t> Services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$18,545</a:t>
                      </a:r>
                    </a:p>
                    <a:p>
                      <a:r>
                        <a:rPr lang="en-US" dirty="0" smtClean="0"/>
                        <a:t>(4.2%)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$21,935</a:t>
                      </a:r>
                    </a:p>
                    <a:p>
                      <a:r>
                        <a:rPr lang="en-US" dirty="0" smtClean="0"/>
                        <a:t>(4.6%)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UNKNOWN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$75,342</a:t>
                      </a:r>
                    </a:p>
                    <a:p>
                      <a:r>
                        <a:rPr lang="en-US" dirty="0" smtClean="0"/>
                        <a:t>(10.0%)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542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9496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KASL Consulting Engineers</a:t>
            </a:r>
          </a:p>
          <a:p>
            <a:pPr lvl="1"/>
            <a:r>
              <a:rPr lang="en-US" sz="2400" dirty="0" smtClean="0"/>
              <a:t>Engineering &amp; survey services - $44,250</a:t>
            </a:r>
          </a:p>
          <a:p>
            <a:pPr lvl="1"/>
            <a:r>
              <a:rPr lang="en-US" sz="2400" dirty="0" smtClean="0"/>
              <a:t>Design implementation costs unknown</a:t>
            </a:r>
          </a:p>
          <a:p>
            <a:r>
              <a:rPr lang="en-US" sz="2800" dirty="0" smtClean="0"/>
              <a:t>Alternative energy</a:t>
            </a:r>
          </a:p>
          <a:p>
            <a:pPr lvl="1"/>
            <a:r>
              <a:rPr lang="en-US" sz="2400" dirty="0" smtClean="0"/>
              <a:t>$425 – 526,000</a:t>
            </a:r>
          </a:p>
          <a:p>
            <a:pPr lvl="1"/>
            <a:r>
              <a:rPr lang="en-US" sz="2400" dirty="0" smtClean="0"/>
              <a:t>Golden West Energy</a:t>
            </a:r>
          </a:p>
          <a:p>
            <a:pPr lvl="2"/>
            <a:r>
              <a:rPr lang="en-US" sz="2000" dirty="0" smtClean="0"/>
              <a:t>6 Year Lease - $55,130 per year + $142,000 buyout</a:t>
            </a:r>
          </a:p>
          <a:p>
            <a:pPr lvl="2"/>
            <a:r>
              <a:rPr lang="en-US" sz="2000" dirty="0" smtClean="0"/>
              <a:t>Annual increase of ~$21,000 over existing utility expense</a:t>
            </a:r>
          </a:p>
          <a:p>
            <a:pPr lvl="2"/>
            <a:r>
              <a:rPr lang="en-US" sz="2000" dirty="0" smtClean="0"/>
              <a:t>7.9% of Gross Revenue (2016)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54232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Net Cash Flow (2016) = </a:t>
            </a:r>
            <a:r>
              <a:rPr lang="en-US" sz="2800" b="1" dirty="0" smtClean="0">
                <a:solidFill>
                  <a:srgbClr val="00B050"/>
                </a:solidFill>
              </a:rPr>
              <a:t>$127,168</a:t>
            </a: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Net Worth = </a:t>
            </a:r>
            <a:r>
              <a:rPr lang="en-US" sz="2800" b="1" dirty="0" smtClean="0">
                <a:solidFill>
                  <a:srgbClr val="00B050"/>
                </a:solidFill>
              </a:rPr>
              <a:t>$732,253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No indication of excessive expenses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Alternatives feasible (financially)</a:t>
            </a:r>
          </a:p>
        </p:txBody>
      </p:sp>
    </p:spTree>
    <p:extLst>
      <p:ext uri="{BB962C8B-B14F-4D97-AF65-F5344CB8AC3E}">
        <p14:creationId xmlns:p14="http://schemas.microsoft.com/office/powerpoint/2010/main" val="77082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BS Chemical Engineering – UC Santa Barbara</a:t>
            </a:r>
          </a:p>
          <a:p>
            <a:r>
              <a:rPr lang="en-US" dirty="0" smtClean="0"/>
              <a:t>MS Civil Engineering – UC Los Angeles</a:t>
            </a:r>
          </a:p>
          <a:p>
            <a:r>
              <a:rPr lang="en-US" dirty="0" smtClean="0"/>
              <a:t>PE – Civil Engineer</a:t>
            </a:r>
          </a:p>
          <a:p>
            <a:r>
              <a:rPr lang="en-US" dirty="0" smtClean="0"/>
              <a:t>MBA – Pepperdine University</a:t>
            </a:r>
          </a:p>
          <a:p>
            <a:pPr lvl="1"/>
            <a:r>
              <a:rPr lang="en-US" dirty="0" smtClean="0"/>
              <a:t>Graduate coursework in accounting, finance, asset valuation</a:t>
            </a:r>
          </a:p>
          <a:p>
            <a:r>
              <a:rPr lang="en-US" dirty="0" smtClean="0"/>
              <a:t>US EPA training on economic benefit and ability to pay financial models</a:t>
            </a:r>
          </a:p>
          <a:p>
            <a:r>
              <a:rPr lang="en-US" dirty="0" smtClean="0"/>
              <a:t>Completed &gt;100 economic benefit and &gt;25 ability to pay analyses since 2014</a:t>
            </a:r>
          </a:p>
          <a:p>
            <a:r>
              <a:rPr lang="en-US" dirty="0" smtClean="0"/>
              <a:t>Provide financial training to enforcement staff statewide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87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Basis of Ability to Pay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 Cash Flow</a:t>
            </a:r>
          </a:p>
          <a:p>
            <a:pPr lvl="1"/>
            <a:r>
              <a:rPr lang="en-US" dirty="0" smtClean="0"/>
              <a:t>Cash receipts (revenue) – Cash payments (expenses) </a:t>
            </a:r>
          </a:p>
          <a:p>
            <a:pPr lvl="1"/>
            <a:r>
              <a:rPr lang="en-US" dirty="0" smtClean="0"/>
              <a:t>Measure of financial health and company value</a:t>
            </a:r>
          </a:p>
          <a:p>
            <a:r>
              <a:rPr lang="en-US" dirty="0" smtClean="0"/>
              <a:t>Net Worth</a:t>
            </a:r>
          </a:p>
          <a:p>
            <a:pPr lvl="1"/>
            <a:r>
              <a:rPr lang="en-US" dirty="0" smtClean="0"/>
              <a:t>Assets</a:t>
            </a:r>
          </a:p>
          <a:p>
            <a:pPr lvl="1"/>
            <a:r>
              <a:rPr lang="en-US" dirty="0" smtClean="0"/>
              <a:t>Liabilities</a:t>
            </a:r>
          </a:p>
          <a:p>
            <a:pPr lvl="1"/>
            <a:r>
              <a:rPr lang="en-US" dirty="0" smtClean="0"/>
              <a:t>Ability to Finance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2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Reviewed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Tax filings 2013 – 2016 – MMR-16</a:t>
            </a:r>
          </a:p>
          <a:p>
            <a:r>
              <a:rPr lang="en-US" dirty="0" smtClean="0"/>
              <a:t>Ability to Pay Claim Form (December 12, 2016) – MMR-16</a:t>
            </a:r>
          </a:p>
          <a:p>
            <a:r>
              <a:rPr lang="en-US" dirty="0" smtClean="0"/>
              <a:t>Public Records Search (attached to memorandum)</a:t>
            </a:r>
          </a:p>
          <a:p>
            <a:r>
              <a:rPr lang="en-US" dirty="0" smtClean="0"/>
              <a:t>Mr. Cole’s written testimony – MMR-1</a:t>
            </a:r>
          </a:p>
          <a:p>
            <a:r>
              <a:rPr lang="en-US" dirty="0" smtClean="0"/>
              <a:t>KASL Engineering Proposal  - MMR-15</a:t>
            </a:r>
          </a:p>
          <a:p>
            <a:r>
              <a:rPr lang="en-US" dirty="0" smtClean="0"/>
              <a:t>Alternative Energy Quotes – MMR-19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90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IRS Tax Filing Summary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309755"/>
              </p:ext>
            </p:extLst>
          </p:nvPr>
        </p:nvGraphicFramePr>
        <p:xfrm>
          <a:off x="1596382" y="1905000"/>
          <a:ext cx="9966959" cy="2604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7307">
                  <a:extLst>
                    <a:ext uri="{9D8B030D-6E8A-4147-A177-3AD203B41FA5}">
                      <a16:colId xmlns:a16="http://schemas.microsoft.com/office/drawing/2014/main" xmlns="" val="1000944635"/>
                    </a:ext>
                  </a:extLst>
                </a:gridCol>
                <a:gridCol w="1794913">
                  <a:extLst>
                    <a:ext uri="{9D8B030D-6E8A-4147-A177-3AD203B41FA5}">
                      <a16:colId xmlns:a16="http://schemas.microsoft.com/office/drawing/2014/main" xmlns="" val="1475188385"/>
                    </a:ext>
                  </a:extLst>
                </a:gridCol>
                <a:gridCol w="1794913">
                  <a:extLst>
                    <a:ext uri="{9D8B030D-6E8A-4147-A177-3AD203B41FA5}">
                      <a16:colId xmlns:a16="http://schemas.microsoft.com/office/drawing/2014/main" xmlns="" val="565990525"/>
                    </a:ext>
                  </a:extLst>
                </a:gridCol>
                <a:gridCol w="1794913">
                  <a:extLst>
                    <a:ext uri="{9D8B030D-6E8A-4147-A177-3AD203B41FA5}">
                      <a16:colId xmlns:a16="http://schemas.microsoft.com/office/drawing/2014/main" xmlns="" val="2185573197"/>
                    </a:ext>
                  </a:extLst>
                </a:gridCol>
                <a:gridCol w="1794913">
                  <a:extLst>
                    <a:ext uri="{9D8B030D-6E8A-4147-A177-3AD203B41FA5}">
                      <a16:colId xmlns:a16="http://schemas.microsoft.com/office/drawing/2014/main" xmlns="" val="1587703802"/>
                    </a:ext>
                  </a:extLst>
                </a:gridCol>
              </a:tblGrid>
              <a:tr h="37650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29932818"/>
                  </a:ext>
                </a:extLst>
              </a:tr>
              <a:tr h="649859">
                <a:tc>
                  <a:txBody>
                    <a:bodyPr/>
                    <a:lstStyle/>
                    <a:p>
                      <a:r>
                        <a:rPr lang="en-US" dirty="0" smtClean="0"/>
                        <a:t>Gross Income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$437,330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$474,949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$623,213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$749,250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31514546"/>
                  </a:ext>
                </a:extLst>
              </a:tr>
              <a:tr h="92837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Business Expenses/Deductions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$384,234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$473,754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$708,217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$886,503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1306683"/>
                  </a:ext>
                </a:extLst>
              </a:tr>
              <a:tr h="649859">
                <a:tc>
                  <a:txBody>
                    <a:bodyPr/>
                    <a:lstStyle/>
                    <a:p>
                      <a:r>
                        <a:rPr lang="en-US" dirty="0" smtClean="0"/>
                        <a:t>Total Profit/Loss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$53,035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$1,195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($85,004)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($137,253)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68840876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592924" y="5003074"/>
            <a:ext cx="8182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Taxable income is not representative of financial health or ability to pay.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56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577184"/>
            <a:ext cx="8911687" cy="1280890"/>
          </a:xfrm>
        </p:spPr>
        <p:txBody>
          <a:bodyPr/>
          <a:lstStyle/>
          <a:p>
            <a:r>
              <a:rPr lang="en-US" dirty="0" smtClean="0"/>
              <a:t>Cash Flow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Based only on cash expenses incurred</a:t>
            </a:r>
          </a:p>
          <a:p>
            <a:r>
              <a:rPr lang="en-US" sz="2400" dirty="0" smtClean="0"/>
              <a:t>Exclude non-cash expenses</a:t>
            </a:r>
          </a:p>
          <a:p>
            <a:pPr lvl="1"/>
            <a:r>
              <a:rPr lang="en-US" sz="2000" dirty="0" smtClean="0"/>
              <a:t>Depreciation &amp; Amortization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210478"/>
              </p:ext>
            </p:extLst>
          </p:nvPr>
        </p:nvGraphicFramePr>
        <p:xfrm>
          <a:off x="2120140" y="3690569"/>
          <a:ext cx="8165594" cy="2836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2790">
                  <a:extLst>
                    <a:ext uri="{9D8B030D-6E8A-4147-A177-3AD203B41FA5}">
                      <a16:colId xmlns:a16="http://schemas.microsoft.com/office/drawing/2014/main" xmlns="" val="2797101290"/>
                    </a:ext>
                  </a:extLst>
                </a:gridCol>
                <a:gridCol w="1618201">
                  <a:extLst>
                    <a:ext uri="{9D8B030D-6E8A-4147-A177-3AD203B41FA5}">
                      <a16:colId xmlns:a16="http://schemas.microsoft.com/office/drawing/2014/main" xmlns="" val="3605275941"/>
                    </a:ext>
                  </a:extLst>
                </a:gridCol>
                <a:gridCol w="1618201">
                  <a:extLst>
                    <a:ext uri="{9D8B030D-6E8A-4147-A177-3AD203B41FA5}">
                      <a16:colId xmlns:a16="http://schemas.microsoft.com/office/drawing/2014/main" xmlns="" val="2080704941"/>
                    </a:ext>
                  </a:extLst>
                </a:gridCol>
                <a:gridCol w="1618201">
                  <a:extLst>
                    <a:ext uri="{9D8B030D-6E8A-4147-A177-3AD203B41FA5}">
                      <a16:colId xmlns:a16="http://schemas.microsoft.com/office/drawing/2014/main" xmlns="" val="3782642710"/>
                    </a:ext>
                  </a:extLst>
                </a:gridCol>
                <a:gridCol w="1618201">
                  <a:extLst>
                    <a:ext uri="{9D8B030D-6E8A-4147-A177-3AD203B41FA5}">
                      <a16:colId xmlns:a16="http://schemas.microsoft.com/office/drawing/2014/main" xmlns="" val="2067302667"/>
                    </a:ext>
                  </a:extLst>
                </a:gridCol>
              </a:tblGrid>
              <a:tr h="36752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1365309"/>
                  </a:ext>
                </a:extLst>
              </a:tr>
              <a:tr h="634362">
                <a:tc>
                  <a:txBody>
                    <a:bodyPr/>
                    <a:lstStyle/>
                    <a:p>
                      <a:r>
                        <a:rPr lang="en-US" dirty="0" smtClean="0"/>
                        <a:t>Depreciation Expense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$40,120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$57,823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$186,804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$314,341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65628487"/>
                  </a:ext>
                </a:extLst>
              </a:tr>
              <a:tr h="634362">
                <a:tc>
                  <a:txBody>
                    <a:bodyPr/>
                    <a:lstStyle/>
                    <a:p>
                      <a:r>
                        <a:rPr lang="en-US" dirty="0" smtClean="0"/>
                        <a:t>Total Profit/Loss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$53,035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$1,195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($85,004)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($137,253)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01490050"/>
                  </a:ext>
                </a:extLst>
              </a:tr>
              <a:tr h="1178102">
                <a:tc>
                  <a:txBody>
                    <a:bodyPr/>
                    <a:lstStyle/>
                    <a:p>
                      <a:r>
                        <a:rPr lang="en-US" dirty="0" smtClean="0"/>
                        <a:t>Cash Flow (pre-principal loan payments)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$93,155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$59,018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$101,800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$177,088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09540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246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577184"/>
            <a:ext cx="8911687" cy="1280890"/>
          </a:xfrm>
        </p:spPr>
        <p:txBody>
          <a:bodyPr/>
          <a:lstStyle/>
          <a:p>
            <a:r>
              <a:rPr lang="en-US" dirty="0" smtClean="0"/>
              <a:t>Cash Flow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Add non-deductible cash expenses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61199"/>
              </p:ext>
            </p:extLst>
          </p:nvPr>
        </p:nvGraphicFramePr>
        <p:xfrm>
          <a:off x="1933302" y="2786461"/>
          <a:ext cx="8165594" cy="3433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2790">
                  <a:extLst>
                    <a:ext uri="{9D8B030D-6E8A-4147-A177-3AD203B41FA5}">
                      <a16:colId xmlns:a16="http://schemas.microsoft.com/office/drawing/2014/main" xmlns="" val="2797101290"/>
                    </a:ext>
                  </a:extLst>
                </a:gridCol>
                <a:gridCol w="1618201">
                  <a:extLst>
                    <a:ext uri="{9D8B030D-6E8A-4147-A177-3AD203B41FA5}">
                      <a16:colId xmlns:a16="http://schemas.microsoft.com/office/drawing/2014/main" xmlns="" val="3605275941"/>
                    </a:ext>
                  </a:extLst>
                </a:gridCol>
                <a:gridCol w="1618201">
                  <a:extLst>
                    <a:ext uri="{9D8B030D-6E8A-4147-A177-3AD203B41FA5}">
                      <a16:colId xmlns:a16="http://schemas.microsoft.com/office/drawing/2014/main" xmlns="" val="2080704941"/>
                    </a:ext>
                  </a:extLst>
                </a:gridCol>
                <a:gridCol w="1618201">
                  <a:extLst>
                    <a:ext uri="{9D8B030D-6E8A-4147-A177-3AD203B41FA5}">
                      <a16:colId xmlns:a16="http://schemas.microsoft.com/office/drawing/2014/main" xmlns="" val="3782642710"/>
                    </a:ext>
                  </a:extLst>
                </a:gridCol>
                <a:gridCol w="1618201">
                  <a:extLst>
                    <a:ext uri="{9D8B030D-6E8A-4147-A177-3AD203B41FA5}">
                      <a16:colId xmlns:a16="http://schemas.microsoft.com/office/drawing/2014/main" xmlns="" val="2067302667"/>
                    </a:ext>
                  </a:extLst>
                </a:gridCol>
              </a:tblGrid>
              <a:tr h="36752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1365309"/>
                  </a:ext>
                </a:extLst>
              </a:tr>
              <a:tr h="1178102">
                <a:tc>
                  <a:txBody>
                    <a:bodyPr/>
                    <a:lstStyle/>
                    <a:p>
                      <a:r>
                        <a:rPr lang="en-US" dirty="0" smtClean="0"/>
                        <a:t>Cash Flow (pre-principal loan payments)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$93,155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$59,018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$101,800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$177,088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09540484"/>
                  </a:ext>
                </a:extLst>
              </a:tr>
              <a:tr h="699555">
                <a:tc>
                  <a:txBody>
                    <a:bodyPr/>
                    <a:lstStyle/>
                    <a:p>
                      <a:r>
                        <a:rPr lang="en-US" dirty="0" smtClean="0"/>
                        <a:t>Est.</a:t>
                      </a:r>
                      <a:r>
                        <a:rPr lang="en-US" baseline="0" dirty="0" smtClean="0"/>
                        <a:t> Loan Payments</a:t>
                      </a:r>
                      <a:endParaRPr lang="en-US" dirty="0"/>
                    </a:p>
                  </a:txBody>
                  <a:tcPr>
                    <a:solidFill>
                      <a:srgbClr val="E8E8E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UNKNOWN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$49,920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7121447"/>
                  </a:ext>
                </a:extLst>
              </a:tr>
              <a:tr h="1178102">
                <a:tc>
                  <a:txBody>
                    <a:bodyPr/>
                    <a:lstStyle/>
                    <a:p>
                      <a:r>
                        <a:rPr lang="en-US" dirty="0" smtClean="0"/>
                        <a:t>Approx.</a:t>
                      </a:r>
                      <a:r>
                        <a:rPr lang="en-US" baseline="0" dirty="0" smtClean="0"/>
                        <a:t> Net Cash Flow</a:t>
                      </a:r>
                      <a:endParaRPr lang="en-US" dirty="0"/>
                    </a:p>
                  </a:txBody>
                  <a:tcPr>
                    <a:solidFill>
                      <a:srgbClr val="CECEC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UNKNOWN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E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$127,168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CE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19679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2331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Worth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Assets</a:t>
            </a:r>
          </a:p>
          <a:p>
            <a:pPr lvl="1"/>
            <a:r>
              <a:rPr lang="en-US" sz="2000" dirty="0" smtClean="0"/>
              <a:t>Property</a:t>
            </a:r>
          </a:p>
          <a:p>
            <a:pPr lvl="1"/>
            <a:r>
              <a:rPr lang="en-US" sz="2000" dirty="0" smtClean="0"/>
              <a:t>Water/Mineral Rights</a:t>
            </a:r>
          </a:p>
          <a:p>
            <a:pPr lvl="1"/>
            <a:r>
              <a:rPr lang="en-US" sz="2000" dirty="0" smtClean="0"/>
              <a:t>Structures</a:t>
            </a:r>
          </a:p>
          <a:p>
            <a:pPr lvl="1"/>
            <a:r>
              <a:rPr lang="en-US" sz="2000" dirty="0" smtClean="0"/>
              <a:t>Equipment/Vehicles</a:t>
            </a:r>
          </a:p>
          <a:p>
            <a:pPr lvl="1"/>
            <a:r>
              <a:rPr lang="en-US" sz="2000" dirty="0" smtClean="0"/>
              <a:t>Livestock</a:t>
            </a:r>
          </a:p>
          <a:p>
            <a:pPr lvl="1"/>
            <a:r>
              <a:rPr lang="en-US" sz="2000" dirty="0" smtClean="0"/>
              <a:t>Accounts Receivables</a:t>
            </a:r>
          </a:p>
          <a:p>
            <a:pPr lvl="1"/>
            <a:r>
              <a:rPr lang="en-US" sz="2000" dirty="0" smtClean="0"/>
              <a:t>Cash/Investments</a:t>
            </a:r>
            <a:endParaRPr lang="en-US" sz="2000" dirty="0"/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933338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Worth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Assets</a:t>
            </a:r>
          </a:p>
          <a:p>
            <a:pPr lvl="1"/>
            <a:r>
              <a:rPr lang="en-US" sz="2400" dirty="0" smtClean="0"/>
              <a:t>Marble Mountain Ranch properties</a:t>
            </a:r>
          </a:p>
          <a:p>
            <a:pPr lvl="2"/>
            <a:r>
              <a:rPr lang="en-US" sz="2000" dirty="0" smtClean="0"/>
              <a:t>$913,000 (2017 Assessed Tax Value)</a:t>
            </a:r>
          </a:p>
          <a:p>
            <a:pPr lvl="2"/>
            <a:r>
              <a:rPr lang="en-US" sz="2000" dirty="0" smtClean="0"/>
              <a:t>Market value unknown</a:t>
            </a:r>
          </a:p>
          <a:p>
            <a:pPr lvl="1"/>
            <a:r>
              <a:rPr lang="en-US" sz="2400" dirty="0" smtClean="0"/>
              <a:t>Known Assets</a:t>
            </a:r>
          </a:p>
          <a:p>
            <a:pPr lvl="2"/>
            <a:r>
              <a:rPr lang="en-US" sz="2000" dirty="0" smtClean="0"/>
              <a:t>$212,054</a:t>
            </a:r>
          </a:p>
          <a:p>
            <a:pPr lvl="1"/>
            <a:r>
              <a:rPr lang="en-US" sz="2400" dirty="0" smtClean="0"/>
              <a:t>Cash</a:t>
            </a:r>
          </a:p>
          <a:p>
            <a:pPr lvl="2"/>
            <a:r>
              <a:rPr lang="en-US" sz="2000" dirty="0" smtClean="0"/>
              <a:t>$2,000</a:t>
            </a:r>
          </a:p>
          <a:p>
            <a:pPr marL="914400" lvl="2" indent="0">
              <a:buNone/>
            </a:pPr>
            <a:endParaRPr lang="en-US" sz="2000" dirty="0" smtClean="0"/>
          </a:p>
          <a:p>
            <a:pPr lvl="2"/>
            <a:endParaRPr lang="en-US" sz="2000" dirty="0" smtClean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2091601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1552</TotalTime>
  <Words>558</Words>
  <Application>Microsoft Office PowerPoint</Application>
  <PresentationFormat>Custom</PresentationFormat>
  <Paragraphs>173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Wisp</vt:lpstr>
      <vt:lpstr>Financial Analysis Marble Mountain Ranch, Inc.</vt:lpstr>
      <vt:lpstr>Qualifications</vt:lpstr>
      <vt:lpstr>Basis of Ability to Pay</vt:lpstr>
      <vt:lpstr>Information Reviewed</vt:lpstr>
      <vt:lpstr>IRS Tax Filing Summary</vt:lpstr>
      <vt:lpstr>Cash Flow Analysis</vt:lpstr>
      <vt:lpstr>Cash Flow Analysis</vt:lpstr>
      <vt:lpstr>Net Worth Analysis</vt:lpstr>
      <vt:lpstr>Net Worth Analysis</vt:lpstr>
      <vt:lpstr>Net Worth Analysis</vt:lpstr>
      <vt:lpstr>Net Worth Analysis</vt:lpstr>
      <vt:lpstr>Net Worth Analysis</vt:lpstr>
      <vt:lpstr>Excessive Expenses Analysis</vt:lpstr>
      <vt:lpstr>Alternative Analysis</vt:lpstr>
      <vt:lpstr>Summary</vt:lpstr>
    </vt:vector>
  </TitlesOfParts>
  <Company>SWRCB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Analysis Marble Mountain Ranch, Inc.</dc:title>
  <dc:creator>Elder, Bryan@Waterboards</dc:creator>
  <cp:lastModifiedBy>Farwell, Jane@Waterboards</cp:lastModifiedBy>
  <cp:revision>18</cp:revision>
  <dcterms:created xsi:type="dcterms:W3CDTF">2017-11-14T23:20:52Z</dcterms:created>
  <dcterms:modified xsi:type="dcterms:W3CDTF">2017-11-22T23:07:48Z</dcterms:modified>
</cp:coreProperties>
</file>