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5" r:id="rId12"/>
    <p:sldId id="266" r:id="rId13"/>
    <p:sldId id="267" r:id="rId14"/>
    <p:sldId id="273" r:id="rId15"/>
    <p:sldId id="272" r:id="rId16"/>
    <p:sldId id="268" r:id="rId17"/>
    <p:sldId id="269" r:id="rId18"/>
    <p:sldId id="270" r:id="rId19"/>
    <p:sldId id="271" r:id="rId20"/>
    <p:sldId id="27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66" autoAdjust="0"/>
  </p:normalViewPr>
  <p:slideViewPr>
    <p:cSldViewPr>
      <p:cViewPr varScale="1">
        <p:scale>
          <a:sx n="107" d="100"/>
          <a:sy n="107" d="100"/>
        </p:scale>
        <p:origin x="-84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A1669-9E38-4178-9D8E-6285DC4FE2D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3B4A3-9A86-4280-A12D-95C66C30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43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9BBB52-F697-46EF-9F5F-F95CFBB1641D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610BC6-B22E-4E71-A07A-6F1C1ED0C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9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5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02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98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38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66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98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422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82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224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74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819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41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5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70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42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969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09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68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10BC6-B22E-4E71-A07A-6F1C1ED0CF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9B0C-B99A-4678-8963-9E0103262653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2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56D9-848C-4D85-8AB2-71683AE0E47F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9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6486-4A1B-4D41-A392-5831DF31AE28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3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3BE1-AB8B-4B24-A7E8-6B7CBBC07D37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7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675D-4D49-42A6-82EA-0D3727B0D0AE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7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68-23B9-494E-B388-864778793649}" type="datetime1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9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C154-D0B2-4E99-923E-1F304C294BBD}" type="datetime1">
              <a:rPr lang="en-US" smtClean="0"/>
              <a:t>10/31/2014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C77BC-4BB7-4FAA-9B80-05D4EC43BD84}" type="datetime1">
              <a:rPr lang="en-US" smtClean="0"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4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7161-7FC8-4247-8F95-1FB08A0A3BF2}" type="datetime1">
              <a:rPr lang="en-US" smtClean="0"/>
              <a:t>10/31/2014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F2FA-05AC-414E-9C7F-8E28049DF46E}" type="datetime1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0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5A7E-A500-4FD2-8652-5091FB564A36}" type="datetime1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9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5E730-BEA3-4A53-9154-52089F48B114}" type="datetime1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2B99B-061C-4828-845D-A6EEB1C64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0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</p:spPr>
        <p:txBody>
          <a:bodyPr>
            <a:normAutofit/>
          </a:bodyPr>
          <a:lstStyle/>
          <a:p>
            <a:r>
              <a:rPr lang="en-US" b="1" dirty="0" smtClean="0"/>
              <a:t>Lassen Lodge </a:t>
            </a:r>
            <a:br>
              <a:rPr lang="en-US" b="1" dirty="0" smtClean="0"/>
            </a:br>
            <a:r>
              <a:rPr lang="en-US" b="1" dirty="0" smtClean="0"/>
              <a:t>Hydroelectric Project </a:t>
            </a:r>
            <a:br>
              <a:rPr lang="en-US" b="1" dirty="0" smtClean="0"/>
            </a:br>
            <a:r>
              <a:rPr lang="en-US" b="1" dirty="0" smtClean="0"/>
              <a:t>Public Scoping Meetings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November 5, 2014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(Sacramento and Red Bluff)</a:t>
            </a:r>
          </a:p>
          <a:p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State Water Resources Control Board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Division of Water Rights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Presented by: Michelle Lobo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CEQA Objectives*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Disclose to decision makers and the public the significant environmental effects of proposed activities</a:t>
            </a:r>
          </a:p>
          <a:p>
            <a:r>
              <a:rPr lang="en-US" dirty="0" smtClean="0"/>
              <a:t>Identify ways to avoid or reduce environmental damage </a:t>
            </a:r>
          </a:p>
          <a:p>
            <a:r>
              <a:rPr lang="en-US" dirty="0" smtClean="0"/>
              <a:t>Prevent environmental damage by requiring implementation of feasible alternatives or mitigation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4800600" cy="365125"/>
          </a:xfrm>
        </p:spPr>
        <p:txBody>
          <a:bodyPr/>
          <a:lstStyle/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*From the CEQA </a:t>
            </a:r>
            <a:r>
              <a:rPr lang="en-US" sz="1400" dirty="0" err="1" smtClean="0">
                <a:solidFill>
                  <a:schemeClr val="tx1"/>
                </a:solidFill>
              </a:rPr>
              <a:t>Deskbook</a:t>
            </a:r>
            <a:r>
              <a:rPr lang="en-US" sz="1400" dirty="0" smtClean="0">
                <a:solidFill>
                  <a:schemeClr val="tx1"/>
                </a:solidFill>
              </a:rPr>
              <a:t>, 3</a:t>
            </a:r>
            <a:r>
              <a:rPr lang="en-US" sz="1400" baseline="30000" dirty="0" smtClean="0">
                <a:solidFill>
                  <a:schemeClr val="tx1"/>
                </a:solidFill>
              </a:rPr>
              <a:t>rd</a:t>
            </a:r>
            <a:r>
              <a:rPr lang="en-US" sz="1400" dirty="0" smtClean="0">
                <a:solidFill>
                  <a:schemeClr val="tx1"/>
                </a:solidFill>
              </a:rPr>
              <a:t> Ed., Bass, Bogdan, </a:t>
            </a:r>
            <a:r>
              <a:rPr lang="en-US" sz="1400" dirty="0" err="1" smtClean="0">
                <a:solidFill>
                  <a:schemeClr val="tx1"/>
                </a:solidFill>
              </a:rPr>
              <a:t>Rivasplata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33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CEQA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Disclose to the public reasons for agency approval of projects with significant environmental effects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Foster interagency coordination in the review of projects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Enhance public participation in the planning process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4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Order of CEQA Events</a:t>
            </a:r>
            <a:endParaRPr lang="en-US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1600200"/>
            <a:ext cx="64770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en-US" sz="2800" dirty="0" smtClean="0"/>
              <a:t>Collect Comments (Verbal and Written)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0" y="2885440"/>
            <a:ext cx="64770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Determine the Type of CEQA Document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914400" y="4185920"/>
            <a:ext cx="73914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Issue Draft CEQA Document for Public Comment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1371600" y="5410200"/>
            <a:ext cx="64770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Issue Final CEQA Document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350060" y="2307256"/>
            <a:ext cx="484632" cy="578184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359408" y="3591496"/>
            <a:ext cx="484632" cy="594424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364226" y="4900740"/>
            <a:ext cx="479813" cy="50946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 Input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CEQA document will have a public review and comment period</a:t>
            </a:r>
          </a:p>
          <a:p>
            <a:endParaRPr lang="en-US" sz="1400" dirty="0" smtClean="0"/>
          </a:p>
          <a:p>
            <a:r>
              <a:rPr lang="en-US" dirty="0" smtClean="0"/>
              <a:t>The State Water Board plans on releasing a draft water </a:t>
            </a:r>
            <a:r>
              <a:rPr lang="en-US" dirty="0"/>
              <a:t>q</a:t>
            </a:r>
            <a:r>
              <a:rPr lang="en-US" dirty="0" smtClean="0"/>
              <a:t>uality </a:t>
            </a:r>
            <a:r>
              <a:rPr lang="en-US" dirty="0"/>
              <a:t>c</a:t>
            </a:r>
            <a:r>
              <a:rPr lang="en-US" dirty="0" smtClean="0"/>
              <a:t>ertification at the same time as the draft CEQA document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5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CEQA Documents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Exemptions</a:t>
            </a:r>
          </a:p>
          <a:p>
            <a:pPr marL="0" indent="0">
              <a:buNone/>
            </a:pPr>
            <a:endParaRPr lang="en-US" sz="2300" dirty="0" smtClean="0"/>
          </a:p>
          <a:p>
            <a:r>
              <a:rPr lang="en-US" sz="4000" b="1" dirty="0" smtClean="0"/>
              <a:t>Negative Declaration</a:t>
            </a:r>
          </a:p>
          <a:p>
            <a:pPr marL="0" indent="0">
              <a:buNone/>
            </a:pPr>
            <a:endParaRPr lang="en-US" sz="2300" dirty="0" smtClean="0"/>
          </a:p>
          <a:p>
            <a:r>
              <a:rPr lang="en-US" sz="4000" b="1" dirty="0" smtClean="0"/>
              <a:t>Mitigated Negative Declaration</a:t>
            </a:r>
          </a:p>
          <a:p>
            <a:pPr marL="0" indent="0">
              <a:buNone/>
            </a:pPr>
            <a:endParaRPr lang="en-US" sz="2100" dirty="0" smtClean="0"/>
          </a:p>
          <a:p>
            <a:r>
              <a:rPr lang="en-US" sz="4000" b="1" dirty="0" smtClean="0"/>
              <a:t>Environmental Impact Report (EIR)</a:t>
            </a:r>
          </a:p>
          <a:p>
            <a:pPr lvl="1"/>
            <a:r>
              <a:rPr lang="en-US" sz="3600" dirty="0" smtClean="0"/>
              <a:t>This meeting will serve as the CEQA scoping meeting if State Water Board determines an EIR is needed</a:t>
            </a:r>
          </a:p>
          <a:p>
            <a:pPr lvl="1"/>
            <a:r>
              <a:rPr lang="en-US" sz="3600" dirty="0" smtClean="0"/>
              <a:t>Describe significant effects that may occur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6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Environmental Resources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451465"/>
              </p:ext>
            </p:extLst>
          </p:nvPr>
        </p:nvGraphicFramePr>
        <p:xfrm>
          <a:off x="1371600" y="1219200"/>
          <a:ext cx="6324600" cy="4620577"/>
        </p:xfrm>
        <a:graphic>
          <a:graphicData uri="http://schemas.openxmlformats.org/drawingml/2006/table">
            <a:tbl>
              <a:tblPr firstRow="1" firstCol="1" bandRow="1"/>
              <a:tblGrid>
                <a:gridCol w="3270852"/>
                <a:gridCol w="3053748"/>
              </a:tblGrid>
              <a:tr h="486062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Aesthetics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Land Use/Planning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073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Agriculture and Forest </a:t>
                      </a: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Resources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Mineral Resources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062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Air Quality 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Noise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062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Biological Resources 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Population/Housing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062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Cultural Resources 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Public Services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062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Geology/Soils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Recreation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062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Greenhouse Gas </a:t>
                      </a: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Emissions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Transportation and Traffic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1017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Hazards and Hazardous </a:t>
                      </a: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Materials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Utilities/Service Systems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062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400" b="1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Hydrology/Water 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Quality 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Mandatory Findings of Significance 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b="1" dirty="0" smtClean="0"/>
              <a:t>Next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Accepting written comments until 2:00 pm (Pacific Standard Time) on Friday, December 5, 2014. </a:t>
            </a:r>
          </a:p>
          <a:p>
            <a:r>
              <a:rPr lang="en-US" sz="2400" dirty="0" smtClean="0"/>
              <a:t>Send comments to: Ms. Michelle Lobo </a:t>
            </a:r>
          </a:p>
          <a:p>
            <a:pPr lvl="2">
              <a:spcAft>
                <a:spcPts val="600"/>
              </a:spcAft>
            </a:pPr>
            <a:r>
              <a:rPr lang="en-US" sz="2200" b="1" dirty="0" smtClean="0"/>
              <a:t>Email: Michelle.Lobo@waterboards.ca.gov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Phone: (916) 327-3117 </a:t>
            </a:r>
          </a:p>
          <a:p>
            <a:pPr lvl="2">
              <a:spcBef>
                <a:spcPts val="0"/>
              </a:spcBef>
            </a:pPr>
            <a:r>
              <a:rPr lang="en-US" sz="2200" dirty="0" smtClean="0"/>
              <a:t>Fax: (916) 341-5400 </a:t>
            </a:r>
          </a:p>
          <a:p>
            <a:pPr marL="914400" lvl="2" indent="0">
              <a:buNone/>
            </a:pPr>
            <a:endParaRPr lang="en-US" sz="800" dirty="0" smtClean="0"/>
          </a:p>
          <a:p>
            <a:pPr lvl="2">
              <a:spcBef>
                <a:spcPts val="0"/>
              </a:spcBef>
            </a:pPr>
            <a:r>
              <a:rPr lang="en-US" sz="2200" dirty="0" smtClean="0"/>
              <a:t>State Water Resources Control Board</a:t>
            </a:r>
          </a:p>
          <a:p>
            <a:pPr lvl="2">
              <a:spcBef>
                <a:spcPts val="0"/>
              </a:spcBef>
              <a:buNone/>
            </a:pPr>
            <a:r>
              <a:rPr lang="en-US" sz="2200" dirty="0" smtClean="0"/>
              <a:t>	Division of Water Rights</a:t>
            </a:r>
          </a:p>
          <a:p>
            <a:pPr lvl="2">
              <a:spcBef>
                <a:spcPts val="0"/>
              </a:spcBef>
              <a:buNone/>
            </a:pPr>
            <a:r>
              <a:rPr lang="en-US" sz="2200" dirty="0" smtClean="0"/>
              <a:t>	Water Quality Certification Program</a:t>
            </a:r>
          </a:p>
          <a:p>
            <a:pPr lvl="2">
              <a:spcBef>
                <a:spcPts val="0"/>
              </a:spcBef>
              <a:buNone/>
            </a:pPr>
            <a:r>
              <a:rPr lang="en-US" sz="2200" dirty="0" smtClean="0"/>
              <a:t>	Attn: Michelle Lobo</a:t>
            </a:r>
          </a:p>
          <a:p>
            <a:pPr lvl="2">
              <a:spcBef>
                <a:spcPts val="0"/>
              </a:spcBef>
              <a:buNone/>
            </a:pPr>
            <a:r>
              <a:rPr lang="en-US" sz="2200" dirty="0" smtClean="0"/>
              <a:t>	P.O. Box 2000</a:t>
            </a:r>
          </a:p>
          <a:p>
            <a:pPr lvl="2">
              <a:spcBef>
                <a:spcPts val="0"/>
              </a:spcBef>
              <a:buNone/>
            </a:pPr>
            <a:r>
              <a:rPr lang="en-US" sz="2200" dirty="0" smtClean="0"/>
              <a:t>	Sacramento, CA 95812-2000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2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Presentation will be posted to the Lassen Lodge Hydroelectric Project webpage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dirty="0" smtClean="0"/>
              <a:t>State Water Board staff will work with </a:t>
            </a:r>
            <a:r>
              <a:rPr lang="en-US" dirty="0"/>
              <a:t>a</a:t>
            </a:r>
            <a:r>
              <a:rPr lang="en-US" dirty="0" smtClean="0"/>
              <a:t> consultant to develop a draft CEQA document based on existing information and comments collected.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dirty="0" smtClean="0"/>
              <a:t>There will be a public comment period for the draft CEQA document.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0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Additional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Available on State Water Board’s webpage at: 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3500" dirty="0" smtClean="0"/>
              <a:t>http</a:t>
            </a:r>
            <a:r>
              <a:rPr lang="en-US" sz="3500" dirty="0"/>
              <a:t>://www.waterboards.ca.gov/waterrights/water_issues/programs/water_quality_cert/lassen_lodge_ferc12496</a:t>
            </a:r>
            <a:r>
              <a:rPr lang="en-US" sz="3500" dirty="0" smtClean="0"/>
              <a:t>/ </a:t>
            </a:r>
            <a:endParaRPr lang="en-US" sz="3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Updates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receive future updates, sign up online to receive emails at: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400" dirty="0"/>
              <a:t>http://</a:t>
            </a:r>
            <a:r>
              <a:rPr lang="en-US" sz="3400" dirty="0" smtClean="0"/>
              <a:t>www.waterboards.ca.gov/resources/email_subscriptions/swrcb_subscribe.shtml</a:t>
            </a:r>
          </a:p>
          <a:p>
            <a:pPr marL="0" indent="0">
              <a:buNone/>
            </a:pPr>
            <a:endParaRPr lang="en-US" sz="9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Select “State Water Resources Control Board”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Enter email address and full name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Under categories, select “Water Rights”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Select Box for “Water Rights Water Quality Certification”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Click “Subscribe” button at the top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State Water Board </a:t>
            </a:r>
            <a:br>
              <a:rPr lang="en-US" b="1" dirty="0" smtClean="0"/>
            </a:br>
            <a:r>
              <a:rPr lang="en-US" b="1" dirty="0" smtClean="0"/>
              <a:t>Presentation </a:t>
            </a:r>
            <a:r>
              <a:rPr lang="en-US" b="1" dirty="0"/>
              <a:t>O</a:t>
            </a:r>
            <a:r>
              <a:rPr lang="en-US" b="1" dirty="0" smtClean="0"/>
              <a:t>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State Water Board’s Mission</a:t>
            </a:r>
          </a:p>
          <a:p>
            <a:pPr lvl="1"/>
            <a:r>
              <a:rPr lang="en-US" dirty="0" smtClean="0"/>
              <a:t>State Water Board’s Role </a:t>
            </a:r>
            <a:r>
              <a:rPr lang="en-US" dirty="0"/>
              <a:t>R</a:t>
            </a:r>
            <a:r>
              <a:rPr lang="en-US" dirty="0" smtClean="0"/>
              <a:t>egarding the California Environmental Quality Act (CEQA)</a:t>
            </a:r>
          </a:p>
          <a:p>
            <a:pPr lvl="1"/>
            <a:r>
              <a:rPr lang="en-US" dirty="0" smtClean="0"/>
              <a:t>Water Quality Certification</a:t>
            </a:r>
          </a:p>
          <a:p>
            <a:r>
              <a:rPr lang="en-US" dirty="0" smtClean="0"/>
              <a:t>CEQA Process </a:t>
            </a:r>
            <a:endParaRPr lang="en-US" dirty="0"/>
          </a:p>
          <a:p>
            <a:r>
              <a:rPr lang="en-US" dirty="0" smtClean="0"/>
              <a:t>Public Input</a:t>
            </a:r>
          </a:p>
          <a:p>
            <a:r>
              <a:rPr lang="en-US" dirty="0" smtClean="0"/>
              <a:t>Types of CEQA Documents</a:t>
            </a:r>
          </a:p>
          <a:p>
            <a:r>
              <a:rPr lang="en-US" dirty="0" smtClean="0"/>
              <a:t>Environmental Resources</a:t>
            </a:r>
          </a:p>
          <a:p>
            <a:r>
              <a:rPr lang="en-US" dirty="0" smtClean="0"/>
              <a:t>Next Steps and What to Expect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5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r>
              <a:rPr lang="en-US" sz="4000" dirty="0" smtClean="0"/>
              <a:t>Questions or comments?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4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 Water Board’s Mission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Clr>
                <a:schemeClr val="accent1"/>
              </a:buClr>
              <a:buNone/>
              <a:defRPr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preserve, enhance, and restore the quality of California’s water resources, and ensure their proper allocation and efficient use for the benefit of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present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and future generations.</a:t>
            </a:r>
          </a:p>
          <a:p>
            <a:pPr algn="ctr">
              <a:lnSpc>
                <a:spcPct val="150000"/>
              </a:lnSpc>
              <a:buClr>
                <a:schemeClr val="accent1"/>
              </a:buClr>
              <a:buNone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http://www.waterboards.ca.gov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 Water Board: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Authority over water rights and water quality to provide protection of California’s waters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Protect and enforce many water uses including the needs of industry, agriculture, municipal districts, and the environment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Balance between the various beneficial uses of water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is the State Water Board involved?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Rugraw, LLC submitted an application for water quality certification on May 20, 2014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State Water Board regulates hydroelectric projects via issuance of water quality certifications (Section 401 of Clean Water Act)</a:t>
            </a:r>
          </a:p>
          <a:p>
            <a:pPr lvl="1"/>
            <a:r>
              <a:rPr lang="en-US" dirty="0" smtClean="0"/>
              <a:t>Protect water quality</a:t>
            </a:r>
          </a:p>
          <a:p>
            <a:pPr lvl="1"/>
            <a:r>
              <a:rPr lang="en-US" dirty="0" smtClean="0"/>
              <a:t>Balance beneficial uses</a:t>
            </a:r>
          </a:p>
          <a:p>
            <a:pPr lvl="1"/>
            <a:r>
              <a:rPr lang="en-US" dirty="0" smtClean="0"/>
              <a:t>Consider existing water rights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CEQA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Water Board is making a discretionary decision with water quality certification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As Rugraw, LLC is not a public agency, State Water Board is lead agency for CEQA</a:t>
            </a:r>
          </a:p>
          <a:p>
            <a:pPr lvl="1"/>
            <a:r>
              <a:rPr lang="en-US" dirty="0" smtClean="0"/>
              <a:t>Decides type of CEQA document</a:t>
            </a:r>
          </a:p>
          <a:p>
            <a:pPr lvl="1"/>
            <a:r>
              <a:rPr lang="en-US" dirty="0" smtClean="0"/>
              <a:t>Decides level of detail</a:t>
            </a:r>
          </a:p>
          <a:p>
            <a:pPr lvl="1"/>
            <a:r>
              <a:rPr lang="en-US" dirty="0" smtClean="0"/>
              <a:t>Represents State Water Board’s independent judgment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Water Quality Certification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Water Board will use CEQA document to develop an assessment of the project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CEQA document will be used to support the action taken for the water quality certification, if issued, including any conditions in the certification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2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Water Quality Certification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water quality certification is issued, conditions in it become a mandatory part of the Federal Energy Regulatory Commission (FERC) license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Nothing in water quality certification can preempt Federal law, it is additive to any conditions FERC places on the project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8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Development of CEQA Document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State Water Board is seeking comments:</a:t>
            </a:r>
          </a:p>
          <a:p>
            <a:pPr lvl="1"/>
            <a:r>
              <a:rPr lang="en-US" sz="3000" dirty="0"/>
              <a:t>Type of CEQA document that should be </a:t>
            </a:r>
            <a:r>
              <a:rPr lang="en-US" sz="3000" dirty="0" smtClean="0"/>
              <a:t>prepared</a:t>
            </a: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3000" dirty="0" smtClean="0"/>
              <a:t>Impacts that should be analyzed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r>
              <a:rPr lang="en-US" sz="3000" dirty="0" smtClean="0"/>
              <a:t>Project alternatives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99B-061C-4828-845D-A6EEB1C64BD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806</Words>
  <Application>Microsoft Office PowerPoint</Application>
  <PresentationFormat>On-screen Show (4:3)</PresentationFormat>
  <Paragraphs>181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Lassen Lodge  Hydroelectric Project  Public Scoping Meetings</vt:lpstr>
      <vt:lpstr>State Water Board  Presentation Outline</vt:lpstr>
      <vt:lpstr>State Water Board’s Mission</vt:lpstr>
      <vt:lpstr>State Water Board: Background</vt:lpstr>
      <vt:lpstr>Why is the State Water Board involved?</vt:lpstr>
      <vt:lpstr>CEQA</vt:lpstr>
      <vt:lpstr>Water Quality Certification</vt:lpstr>
      <vt:lpstr>Water Quality Certification</vt:lpstr>
      <vt:lpstr>Development of CEQA Document</vt:lpstr>
      <vt:lpstr>CEQA Objectives*</vt:lpstr>
      <vt:lpstr>CEQA Objectives</vt:lpstr>
      <vt:lpstr>Order of CEQA Events</vt:lpstr>
      <vt:lpstr>Public Input</vt:lpstr>
      <vt:lpstr>Types of CEQA Documents</vt:lpstr>
      <vt:lpstr>Environmental Resources</vt:lpstr>
      <vt:lpstr>Next Steps</vt:lpstr>
      <vt:lpstr>Next Steps</vt:lpstr>
      <vt:lpstr>Additional Information</vt:lpstr>
      <vt:lpstr>Future Updates</vt:lpstr>
      <vt:lpstr>Questions</vt:lpstr>
    </vt:vector>
  </TitlesOfParts>
  <Company>SWRCB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Lassen Lodge  Hydroelectric Project  Public Scoping</dc:title>
  <dc:creator>Lobo, Michelle@Waterboards</dc:creator>
  <cp:lastModifiedBy>Vallejo, Tammy@Waterboards</cp:lastModifiedBy>
  <cp:revision>105</cp:revision>
  <dcterms:created xsi:type="dcterms:W3CDTF">2014-09-29T20:24:39Z</dcterms:created>
  <dcterms:modified xsi:type="dcterms:W3CDTF">2014-10-31T20:29:54Z</dcterms:modified>
</cp:coreProperties>
</file>